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2" r:id="rId3"/>
    <p:sldId id="281" r:id="rId4"/>
    <p:sldId id="282" r:id="rId5"/>
    <p:sldId id="283" r:id="rId6"/>
    <p:sldId id="284" r:id="rId7"/>
    <p:sldId id="285" r:id="rId8"/>
    <p:sldId id="288" r:id="rId9"/>
    <p:sldId id="290" r:id="rId10"/>
    <p:sldId id="286" r:id="rId11"/>
    <p:sldId id="287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2016-07-20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Machine Learning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Supervised Learning</a:t>
            </a:r>
          </a:p>
          <a:p>
            <a:pPr lvl="1"/>
            <a:r>
              <a:rPr lang="en-US" altLang="ko-KR" dirty="0"/>
              <a:t>Classification and Regression</a:t>
            </a:r>
          </a:p>
          <a:p>
            <a:pPr lvl="1"/>
            <a:r>
              <a:rPr lang="en-US" altLang="ko-KR" dirty="0"/>
              <a:t>K-Nearest Neighbor Classification</a:t>
            </a:r>
          </a:p>
          <a:p>
            <a:pPr lvl="1"/>
            <a:r>
              <a:rPr lang="en-US" altLang="ko-KR" sz="3000" b="1" dirty="0"/>
              <a:t>Fisher’s Criteria &amp; Linear Discriminant Analysis</a:t>
            </a:r>
          </a:p>
          <a:p>
            <a:pPr lvl="1"/>
            <a:r>
              <a:rPr lang="en-US" altLang="ko-KR" dirty="0"/>
              <a:t>Perceptron: Linearly Separable</a:t>
            </a:r>
          </a:p>
          <a:p>
            <a:pPr lvl="1"/>
            <a:r>
              <a:rPr lang="en-US" altLang="ko-KR" dirty="0"/>
              <a:t>Multilayer Perceptron &amp; EBP &amp; Deep Learning, RBF Network</a:t>
            </a:r>
          </a:p>
          <a:p>
            <a:pPr lvl="1"/>
            <a:r>
              <a:rPr lang="en-US" altLang="ko-KR" dirty="0"/>
              <a:t>Support Vector Machine</a:t>
            </a:r>
          </a:p>
          <a:p>
            <a:pPr lvl="1"/>
            <a:r>
              <a:rPr lang="en-US" altLang="ko-KR" dirty="0"/>
              <a:t>Ensemble </a:t>
            </a:r>
            <a:r>
              <a:rPr lang="en-US" altLang="ko-KR" dirty="0" smtClean="0"/>
              <a:t>Learning: </a:t>
            </a:r>
            <a:r>
              <a:rPr lang="en-US" altLang="ko-KR" dirty="0"/>
              <a:t>Voting, Boosting(</a:t>
            </a:r>
            <a:r>
              <a:rPr lang="en-US" altLang="ko-KR" dirty="0" err="1"/>
              <a:t>Adaboost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Unsupervised Learning</a:t>
            </a:r>
          </a:p>
          <a:p>
            <a:pPr lvl="1"/>
            <a:r>
              <a:rPr lang="en-US" altLang="ko-KR" dirty="0"/>
              <a:t>Principle Component Analysis</a:t>
            </a:r>
          </a:p>
          <a:p>
            <a:pPr lvl="1"/>
            <a:r>
              <a:rPr lang="en-US" altLang="ko-KR" dirty="0"/>
              <a:t>Independent Component Analysis</a:t>
            </a:r>
          </a:p>
          <a:p>
            <a:pPr lvl="1"/>
            <a:r>
              <a:rPr lang="en-US" altLang="ko-KR" dirty="0" smtClean="0"/>
              <a:t>Clustering</a:t>
            </a:r>
            <a:r>
              <a:rPr lang="en-US" altLang="ko-KR" dirty="0"/>
              <a:t>: </a:t>
            </a:r>
            <a:r>
              <a:rPr lang="en-US" altLang="ko-KR" dirty="0" smtClean="0"/>
              <a:t>K-means</a:t>
            </a:r>
            <a:endParaRPr lang="en-US" altLang="ko-KR" dirty="0"/>
          </a:p>
          <a:p>
            <a:r>
              <a:rPr lang="en-US" altLang="ko-KR" dirty="0"/>
              <a:t>Semi-supervised </a:t>
            </a:r>
            <a:r>
              <a:rPr lang="en-US" altLang="ko-KR" dirty="0" smtClean="0"/>
              <a:t>Learning &amp; Reinforcement </a:t>
            </a:r>
            <a:r>
              <a:rPr lang="en-US" altLang="ko-KR" dirty="0"/>
              <a:t>Learning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581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LDA on Vowels Data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20938"/>
            <a:ext cx="10515600" cy="4283074"/>
          </a:xfrm>
        </p:spPr>
        <p:txBody>
          <a:bodyPr>
            <a:noAutofit/>
          </a:bodyPr>
          <a:lstStyle/>
          <a:p>
            <a:pPr algn="just"/>
            <a:r>
              <a:rPr lang="en-US" altLang="ko-KR" sz="2400" dirty="0"/>
              <a:t>11 vowels from words spoken by </a:t>
            </a:r>
            <a:r>
              <a:rPr lang="en-US" altLang="ko-KR" sz="2400" dirty="0" err="1"/>
              <a:t>fteen</a:t>
            </a:r>
            <a:r>
              <a:rPr lang="en-US" altLang="ko-KR" sz="2400" dirty="0"/>
              <a:t> speakers. (Source: David </a:t>
            </a:r>
            <a:r>
              <a:rPr lang="en-US" altLang="ko-KR" sz="2400" dirty="0" err="1" smtClean="0"/>
              <a:t>Deterding</a:t>
            </a:r>
            <a:r>
              <a:rPr lang="en-US" altLang="ko-KR" sz="2400" dirty="0" smtClean="0"/>
              <a:t>, </a:t>
            </a:r>
            <a:r>
              <a:rPr lang="en-US" altLang="ko-KR" sz="2400" dirty="0" err="1" smtClean="0"/>
              <a:t>Mahesan</a:t>
            </a:r>
            <a:r>
              <a:rPr lang="en-US" altLang="ko-KR" sz="2400" dirty="0" smtClean="0"/>
              <a:t> </a:t>
            </a:r>
            <a:r>
              <a:rPr lang="en-US" altLang="ko-KR" sz="2400" dirty="0" err="1"/>
              <a:t>Niranjan</a:t>
            </a:r>
            <a:r>
              <a:rPr lang="en-US" altLang="ko-KR" sz="2400" dirty="0"/>
              <a:t>, Tony Robinson, </a:t>
            </a:r>
            <a:r>
              <a:rPr lang="en-US" altLang="ko-KR" sz="2400" dirty="0" smtClean="0"/>
              <a:t>see Hastie </a:t>
            </a:r>
            <a:r>
              <a:rPr lang="en-US" altLang="ko-KR" sz="2400" dirty="0"/>
              <a:t>book website for data)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48566"/>
            <a:ext cx="5114925" cy="25527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989044"/>
            <a:ext cx="5670176" cy="465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10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LDA on Vowels Data: Decision Boundaries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239" y="900954"/>
            <a:ext cx="5702113" cy="522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54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Linear Discriminant Analysis (LDA)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0515600" cy="2985247"/>
          </a:xfrm>
        </p:spPr>
        <p:txBody>
          <a:bodyPr>
            <a:noAutofit/>
          </a:bodyPr>
          <a:lstStyle/>
          <a:p>
            <a:pPr algn="just"/>
            <a:r>
              <a:rPr lang="en-US" altLang="ko-KR" sz="2400" dirty="0"/>
              <a:t>Problem: Given a set of data points, each of which is labelled with a </a:t>
            </a:r>
            <a:r>
              <a:rPr lang="en-US" altLang="ko-KR" sz="2400" dirty="0" smtClean="0"/>
              <a:t>class, such </a:t>
            </a:r>
            <a:r>
              <a:rPr lang="en-US" altLang="ko-KR" sz="2400" dirty="0"/>
              <a:t>as the classes 0 to 9 in the digits data, </a:t>
            </a:r>
            <a:r>
              <a:rPr lang="en-US" altLang="ko-KR" sz="2400" dirty="0" smtClean="0"/>
              <a:t>find </a:t>
            </a:r>
            <a:r>
              <a:rPr lang="en-US" altLang="ko-KR" sz="2400" dirty="0"/>
              <a:t>the best set of basis </a:t>
            </a:r>
            <a:r>
              <a:rPr lang="en-US" altLang="ko-KR" sz="2400" dirty="0" smtClean="0"/>
              <a:t>vectors for </a:t>
            </a:r>
            <a:r>
              <a:rPr lang="en-US" altLang="ko-KR" sz="2400" dirty="0"/>
              <a:t>projecting the data points such that </a:t>
            </a:r>
            <a:r>
              <a:rPr lang="en-US" altLang="ko-KR" sz="2400" dirty="0" smtClean="0"/>
              <a:t>classification </a:t>
            </a:r>
            <a:r>
              <a:rPr lang="en-US" altLang="ko-KR" sz="2400" dirty="0"/>
              <a:t>is </a:t>
            </a:r>
            <a:r>
              <a:rPr lang="en-US" altLang="ko-KR" sz="2400" dirty="0" smtClean="0"/>
              <a:t>improved.</a:t>
            </a:r>
          </a:p>
          <a:p>
            <a:pPr algn="just"/>
            <a:endParaRPr lang="en-US" altLang="ko-KR" sz="2400" dirty="0"/>
          </a:p>
          <a:p>
            <a:r>
              <a:rPr lang="en-US" altLang="ko-KR" sz="2400" dirty="0"/>
              <a:t>Idea: Form the projection such that the variability across the </a:t>
            </a:r>
            <a:r>
              <a:rPr lang="en-US" altLang="ko-KR" sz="2400" dirty="0" smtClean="0"/>
              <a:t>different classes is </a:t>
            </a:r>
            <a:r>
              <a:rPr lang="en-US" altLang="ko-KR" sz="2400" dirty="0"/>
              <a:t>maximized, while the variability within each class is minimized.</a:t>
            </a:r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127" y="3656943"/>
            <a:ext cx="4003862" cy="3201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7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LDA: Supervised Linear Projections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0515600" cy="428307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Suppose we have data points that are labelled either class 1 or class 2. </a:t>
            </a:r>
            <a:r>
              <a:rPr lang="en-US" altLang="ko-KR" sz="2400" dirty="0" smtClean="0"/>
              <a:t>N1 data </a:t>
            </a:r>
            <a:r>
              <a:rPr lang="en-US" altLang="ko-KR" sz="2400" dirty="0"/>
              <a:t>points for class 1 and N2 data points for class 2,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And </a:t>
            </a:r>
            <a:r>
              <a:rPr lang="en-US" altLang="ko-KR" sz="2400" dirty="0"/>
              <a:t>we wish to </a:t>
            </a:r>
            <a:r>
              <a:rPr lang="en-US" altLang="ko-KR" sz="2400" dirty="0" smtClean="0"/>
              <a:t>find </a:t>
            </a:r>
            <a:r>
              <a:rPr lang="en-US" altLang="ko-KR" sz="2400" dirty="0"/>
              <a:t>a linear projection </a:t>
            </a:r>
          </a:p>
          <a:p>
            <a:r>
              <a:rPr lang="en-US" altLang="ko-KR" sz="2400" dirty="0"/>
              <a:t>And, for </a:t>
            </a:r>
            <a:r>
              <a:rPr lang="en-US" altLang="ko-KR" sz="2400" dirty="0" smtClean="0"/>
              <a:t>classification</a:t>
            </a:r>
            <a:r>
              <a:rPr lang="en-US" altLang="ko-KR" sz="2400" dirty="0"/>
              <a:t>, for a new </a:t>
            </a:r>
            <a:r>
              <a:rPr lang="en-US" altLang="ko-KR" sz="2400" dirty="0" smtClean="0"/>
              <a:t>points   , </a:t>
            </a:r>
            <a:r>
              <a:rPr lang="en-US" altLang="ko-KR" sz="2400" dirty="0"/>
              <a:t>if its </a:t>
            </a:r>
            <a:r>
              <a:rPr lang="en-US" altLang="ko-KR" sz="2400" dirty="0" smtClean="0"/>
              <a:t>projection             is close </a:t>
            </a:r>
            <a:r>
              <a:rPr lang="en-US" altLang="ko-KR" sz="2400" dirty="0"/>
              <a:t>to class 1 projected data, we expect x to belong to class 1.</a:t>
            </a:r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519" y="1812831"/>
            <a:ext cx="7860444" cy="755557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518" y="2606205"/>
            <a:ext cx="7860445" cy="727819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3458" y="3550024"/>
            <a:ext cx="1105400" cy="396502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0750" y="4162526"/>
            <a:ext cx="285416" cy="207575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52494" y="4011238"/>
            <a:ext cx="1199948" cy="35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9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LDA: Maximize Difference of Means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0515600" cy="428307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Considering the simple problem of projecting onto one dimension</a:t>
            </a:r>
          </a:p>
          <a:p>
            <a:r>
              <a:rPr lang="en-US" altLang="ko-KR" sz="2400" dirty="0"/>
              <a:t>The two classes should be well separated in this single </a:t>
            </a:r>
            <a:r>
              <a:rPr lang="en-US" altLang="ko-KR" sz="2400" dirty="0" smtClean="0"/>
              <a:t>dimension</a:t>
            </a:r>
            <a:endParaRPr lang="en-US" altLang="ko-KR" sz="2400" dirty="0"/>
          </a:p>
          <a:p>
            <a:r>
              <a:rPr lang="en-US" altLang="ko-KR" sz="2400" dirty="0"/>
              <a:t>A simple idea is to </a:t>
            </a:r>
            <a:r>
              <a:rPr lang="en-US" altLang="ko-KR" sz="2400" dirty="0" smtClean="0"/>
              <a:t>maximize </a:t>
            </a:r>
            <a:r>
              <a:rPr lang="en-US" altLang="ko-KR" sz="2400" dirty="0"/>
              <a:t>the </a:t>
            </a:r>
            <a:r>
              <a:rPr lang="en-US" altLang="ko-KR" sz="2400" dirty="0" smtClean="0"/>
              <a:t>difference </a:t>
            </a:r>
            <a:r>
              <a:rPr lang="en-US" altLang="ko-KR" sz="2400" dirty="0"/>
              <a:t>of the means in the </a:t>
            </a:r>
            <a:r>
              <a:rPr lang="en-US" altLang="ko-KR" sz="2400" dirty="0" smtClean="0"/>
              <a:t>projected space</a:t>
            </a:r>
          </a:p>
          <a:p>
            <a:r>
              <a:rPr lang="en-US" altLang="ko-KR" sz="2400" dirty="0" smtClean="0"/>
              <a:t>What </a:t>
            </a:r>
            <a:r>
              <a:rPr lang="en-US" altLang="ko-KR" sz="2400" dirty="0"/>
              <a:t>is a problem with this solution?</a:t>
            </a:r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209" y="3313578"/>
            <a:ext cx="7665727" cy="308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10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LDA: A Better Idea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20938"/>
            <a:ext cx="10515600" cy="428307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Fisher's idea: Fisher's linear </a:t>
            </a:r>
            <a:r>
              <a:rPr lang="en-US" altLang="ko-KR" sz="2400" dirty="0" smtClean="0"/>
              <a:t>discriminant</a:t>
            </a:r>
          </a:p>
          <a:p>
            <a:endParaRPr lang="en-US" altLang="ko-KR" sz="800" dirty="0"/>
          </a:p>
          <a:p>
            <a:pPr lvl="1"/>
            <a:r>
              <a:rPr lang="en-US" altLang="ko-KR" dirty="0" smtClean="0"/>
              <a:t>Maximize </a:t>
            </a:r>
            <a:r>
              <a:rPr lang="en-US" altLang="ko-KR" dirty="0"/>
              <a:t>a function that will give a large separation between the </a:t>
            </a:r>
            <a:r>
              <a:rPr lang="en-US" altLang="ko-KR" dirty="0" smtClean="0"/>
              <a:t>projected class </a:t>
            </a:r>
            <a:r>
              <a:rPr lang="en-US" altLang="ko-KR" dirty="0"/>
              <a:t>means</a:t>
            </a:r>
          </a:p>
          <a:p>
            <a:pPr lvl="1"/>
            <a:r>
              <a:rPr lang="en-US" altLang="ko-KR" dirty="0" smtClean="0"/>
              <a:t>While </a:t>
            </a:r>
            <a:r>
              <a:rPr lang="en-US" altLang="ko-KR" dirty="0"/>
              <a:t>also giving a small variance within each class, thereby minimizing </a:t>
            </a:r>
            <a:r>
              <a:rPr lang="en-US" altLang="ko-KR" dirty="0" smtClean="0"/>
              <a:t>the class </a:t>
            </a:r>
            <a:r>
              <a:rPr lang="en-US" altLang="ko-KR" dirty="0"/>
              <a:t>overlap</a:t>
            </a:r>
            <a:endParaRPr lang="ko-KR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225" y="3589523"/>
            <a:ext cx="3784787" cy="324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6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LDA: Fisher Linear Discriminant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20938"/>
            <a:ext cx="10515600" cy="4283074"/>
          </a:xfrm>
        </p:spPr>
        <p:txBody>
          <a:bodyPr>
            <a:noAutofit/>
          </a:bodyPr>
          <a:lstStyle/>
          <a:p>
            <a:r>
              <a:rPr lang="en-US" altLang="ko-KR" dirty="0" smtClean="0"/>
              <a:t>Find </a:t>
            </a:r>
            <a:r>
              <a:rPr lang="en-US" altLang="ko-KR" dirty="0"/>
              <a:t>w that maximizes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Between-class </a:t>
            </a:r>
            <a:r>
              <a:rPr lang="en-US" altLang="ko-KR" dirty="0"/>
              <a:t>scatter (numerator):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sz="800" dirty="0" smtClean="0"/>
          </a:p>
          <a:p>
            <a:r>
              <a:rPr lang="en-US" altLang="ko-KR" dirty="0" smtClean="0"/>
              <a:t>Within-class </a:t>
            </a:r>
            <a:r>
              <a:rPr lang="en-US" altLang="ko-KR" dirty="0"/>
              <a:t>scatter (denominator): </a:t>
            </a:r>
          </a:p>
          <a:p>
            <a:endParaRPr lang="ko-KR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566" y="457200"/>
            <a:ext cx="3784787" cy="3249835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610" y="1498286"/>
            <a:ext cx="4923507" cy="144469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610" y="3385854"/>
            <a:ext cx="7649029" cy="130872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4619" y="5223996"/>
            <a:ext cx="6281159" cy="151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3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LDA: Fisher Linear Discriminant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20938"/>
            <a:ext cx="10515600" cy="4283074"/>
          </a:xfrm>
        </p:spPr>
        <p:txBody>
          <a:bodyPr>
            <a:noAutofit/>
          </a:bodyPr>
          <a:lstStyle/>
          <a:p>
            <a:r>
              <a:rPr lang="en-US" altLang="ko-KR" dirty="0" smtClean="0"/>
              <a:t>Find </a:t>
            </a:r>
            <a:r>
              <a:rPr lang="en-US" altLang="ko-KR" dirty="0"/>
              <a:t>w that maximizes </a:t>
            </a:r>
          </a:p>
          <a:p>
            <a:endParaRPr lang="en-US" altLang="ko-KR" dirty="0" smtClean="0"/>
          </a:p>
          <a:p>
            <a:endParaRPr lang="en-US" altLang="ko-KR" sz="1000" dirty="0" smtClean="0"/>
          </a:p>
          <a:p>
            <a:r>
              <a:rPr lang="en-US" altLang="ko-KR" dirty="0" smtClean="0"/>
              <a:t>Solution</a:t>
            </a:r>
            <a:r>
              <a:rPr lang="en-US" altLang="ko-KR" dirty="0"/>
              <a:t>: 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sz="800" dirty="0" smtClean="0"/>
          </a:p>
          <a:p>
            <a:r>
              <a:rPr lang="en-US" altLang="ko-KR" dirty="0" smtClean="0"/>
              <a:t>Parametric </a:t>
            </a:r>
            <a:r>
              <a:rPr lang="en-US" altLang="ko-KR" dirty="0"/>
              <a:t>solution: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390" y="1376264"/>
            <a:ext cx="2339180" cy="888627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793" y="2609467"/>
            <a:ext cx="9168319" cy="1728883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0793" y="4899124"/>
            <a:ext cx="8237445" cy="182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5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More than 2 Classes (K &gt; 2)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838200" y="888346"/>
            <a:ext cx="10515600" cy="1452281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Projection </a:t>
            </a:r>
            <a:r>
              <a:rPr lang="en-US" altLang="ko-KR" dirty="0"/>
              <a:t>from d-dim space to (c-1)-dim space: 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164" y="1549018"/>
            <a:ext cx="6840072" cy="613853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48" y="2132563"/>
            <a:ext cx="4411757" cy="472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7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More than 2 Classes (K &gt; 2)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838200" y="1169895"/>
            <a:ext cx="10515600" cy="1452281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281391"/>
            <a:ext cx="7521388" cy="44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2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399</Words>
  <Application>Microsoft Office PowerPoint</Application>
  <PresentationFormat>와이드스크린</PresentationFormat>
  <Paragraphs>62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Office 테마</vt:lpstr>
      <vt:lpstr>Machine Learning</vt:lpstr>
      <vt:lpstr>Linear Discriminant Analysis (LDA)</vt:lpstr>
      <vt:lpstr>LDA: Supervised Linear Projections</vt:lpstr>
      <vt:lpstr>LDA: Maximize Difference of Means</vt:lpstr>
      <vt:lpstr>LDA: A Better Idea</vt:lpstr>
      <vt:lpstr>LDA: Fisher Linear Discriminant</vt:lpstr>
      <vt:lpstr>LDA: Fisher Linear Discriminant</vt:lpstr>
      <vt:lpstr>More than 2 Classes (K &gt; 2) </vt:lpstr>
      <vt:lpstr>More than 2 Classes (K &gt; 2) </vt:lpstr>
      <vt:lpstr>LDA on Vowels Data</vt:lpstr>
      <vt:lpstr>LDA on Vowels Data: Decision Boundaries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shoh</cp:lastModifiedBy>
  <cp:revision>51</cp:revision>
  <dcterms:created xsi:type="dcterms:W3CDTF">2015-08-10T05:26:43Z</dcterms:created>
  <dcterms:modified xsi:type="dcterms:W3CDTF">2016-07-20T07:37:39Z</dcterms:modified>
</cp:coreProperties>
</file>