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63" r:id="rId2"/>
    <p:sldId id="281" r:id="rId3"/>
    <p:sldId id="269" r:id="rId4"/>
    <p:sldId id="271" r:id="rId5"/>
    <p:sldId id="272" r:id="rId6"/>
    <p:sldId id="276" r:id="rId7"/>
    <p:sldId id="274" r:id="rId8"/>
    <p:sldId id="273" r:id="rId9"/>
    <p:sldId id="275" r:id="rId10"/>
    <p:sldId id="277" r:id="rId11"/>
    <p:sldId id="278" r:id="rId12"/>
    <p:sldId id="279" r:id="rId13"/>
    <p:sldId id="280" r:id="rId14"/>
    <p:sldId id="282" r:id="rId15"/>
  </p:sldIdLst>
  <p:sldSz cx="12192000" cy="6858000"/>
  <p:notesSz cx="6735763" cy="9869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3" d="100"/>
          <a:sy n="123" d="100"/>
        </p:scale>
        <p:origin x="-114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6FA78-903F-4C26-8FC3-A3D36CCBBCE0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374188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30A18-9C25-4B09-877E-C60898BD01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35616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418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9134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175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800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694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921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36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119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4432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64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67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F6B93-DFC6-4870-B667-2282D4769E1A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6899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Mutual_information" TargetMode="External"/><Relationship Id="rId3" Type="http://schemas.openxmlformats.org/officeDocument/2006/relationships/hyperlink" Target="https://en.wikipedia.org/wiki/Heuristic_(computer_science)" TargetMode="External"/><Relationship Id="rId7" Type="http://schemas.openxmlformats.org/officeDocument/2006/relationships/hyperlink" Target="https://en.wikipedia.org/wiki/Evolutionary_algorithm" TargetMode="External"/><Relationship Id="rId2" Type="http://schemas.openxmlformats.org/officeDocument/2006/relationships/hyperlink" Target="#cite_note-5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Feature_scaling" TargetMode="External"/><Relationship Id="rId5" Type="http://schemas.openxmlformats.org/officeDocument/2006/relationships/hyperlink" Target="https://en.wikipedia.org/wiki/Feature_selection" TargetMode="External"/><Relationship Id="rId4" Type="http://schemas.openxmlformats.org/officeDocument/2006/relationships/hyperlink" Target="https://en.wikipedia.org/wiki/Hyperparameter_optimization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eature_space" TargetMode="External"/><Relationship Id="rId2" Type="http://schemas.openxmlformats.org/officeDocument/2006/relationships/hyperlink" Target="https://en.wikipedia.org/wiki/Feature_extraction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Canonical_correlation" TargetMode="External"/><Relationship Id="rId3" Type="http://schemas.openxmlformats.org/officeDocument/2006/relationships/hyperlink" Target="https://en.wikipedia.org/wiki/Curse_of_Dimensionality" TargetMode="External"/><Relationship Id="rId7" Type="http://schemas.openxmlformats.org/officeDocument/2006/relationships/hyperlink" Target="https://en.wikipedia.org/wiki/Linear_discriminant_analysis" TargetMode="External"/><Relationship Id="rId2" Type="http://schemas.openxmlformats.org/officeDocument/2006/relationships/hyperlink" Target="https://en.wikipedia.org/wiki/Dimension_reduc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Principal_Component_Analysis" TargetMode="External"/><Relationship Id="rId11" Type="http://schemas.openxmlformats.org/officeDocument/2006/relationships/hyperlink" Target="https://en.wikipedia.org/wiki/Embedding" TargetMode="External"/><Relationship Id="rId5" Type="http://schemas.openxmlformats.org/officeDocument/2006/relationships/hyperlink" Target="https://en.wikipedia.org/wiki/Feature_extraction" TargetMode="External"/><Relationship Id="rId10" Type="http://schemas.openxmlformats.org/officeDocument/2006/relationships/hyperlink" Target="https://en.wikipedia.org/wiki/Machine_learning" TargetMode="External"/><Relationship Id="rId4" Type="http://schemas.openxmlformats.org/officeDocument/2006/relationships/hyperlink" Target="https://en.wikipedia.org/wiki/Euclidean_distance" TargetMode="External"/><Relationship Id="rId9" Type="http://schemas.openxmlformats.org/officeDocument/2006/relationships/hyperlink" Target="https://en.wikipedia.org/wiki/Feature_(machine_learning)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MSE" TargetMode="External"/><Relationship Id="rId2" Type="http://schemas.openxmlformats.org/officeDocument/2006/relationships/hyperlink" Target="https://en.wikipedia.org/wiki/Mahalanobis_distanc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en.wikipedia.org/wiki/File:KnnClassification.sv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Non-parametric_statistics" TargetMode="External"/><Relationship Id="rId7" Type="http://schemas.openxmlformats.org/officeDocument/2006/relationships/hyperlink" Target="https://en.wikipedia.org/wiki/Integer" TargetMode="External"/><Relationship Id="rId2" Type="http://schemas.openxmlformats.org/officeDocument/2006/relationships/hyperlink" Target="https://en.wikipedia.org/wiki/Pattern_recogni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Feature_space" TargetMode="External"/><Relationship Id="rId5" Type="http://schemas.openxmlformats.org/officeDocument/2006/relationships/hyperlink" Target="https://en.wikipedia.org/wiki/Regression_analysis" TargetMode="External"/><Relationship Id="rId4" Type="http://schemas.openxmlformats.org/officeDocument/2006/relationships/hyperlink" Target="https://en.wikipedia.org/wiki/Statistical_classification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azy_learning" TargetMode="External"/><Relationship Id="rId2" Type="http://schemas.openxmlformats.org/officeDocument/2006/relationships/hyperlink" Target="https://en.wikipedia.org/wiki/Instance-based_learni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K-means" TargetMode="External"/><Relationship Id="rId5" Type="http://schemas.openxmlformats.org/officeDocument/2006/relationships/hyperlink" Target="#cite_note-2"/><Relationship Id="rId4" Type="http://schemas.openxmlformats.org/officeDocument/2006/relationships/hyperlink" Target="https://en.wikipedia.org/wiki/Machine_learnin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ontinuous_variable" TargetMode="External"/><Relationship Id="rId2" Type="http://schemas.openxmlformats.org/officeDocument/2006/relationships/hyperlink" Target="https://en.wikipedia.org/wiki/Feature_vecto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#cite_note-Coomans_Massart1982-4"/><Relationship Id="rId5" Type="http://schemas.openxmlformats.org/officeDocument/2006/relationships/hyperlink" Target="https://en.wikipedia.org/wiki/Hamming_distance" TargetMode="External"/><Relationship Id="rId4" Type="http://schemas.openxmlformats.org/officeDocument/2006/relationships/hyperlink" Target="https://en.wikipedia.org/wiki/Euclidean_distanc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Machine Learning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Supervised Learning</a:t>
            </a:r>
          </a:p>
          <a:p>
            <a:pPr lvl="1"/>
            <a:r>
              <a:rPr lang="en-US" altLang="ko-KR" sz="3000" b="1" dirty="0" smtClean="0"/>
              <a:t>Classification and Regression</a:t>
            </a:r>
          </a:p>
          <a:p>
            <a:pPr lvl="1"/>
            <a:r>
              <a:rPr lang="en-US" altLang="ko-KR" sz="3000" b="1" dirty="0" smtClean="0"/>
              <a:t>K-Nearest Neighbor Classification</a:t>
            </a:r>
          </a:p>
          <a:p>
            <a:pPr lvl="1"/>
            <a:r>
              <a:rPr lang="en-US" altLang="ko-KR" dirty="0" smtClean="0"/>
              <a:t>Fisher’s Criteria &amp; Linear Discriminant Analysis</a:t>
            </a:r>
          </a:p>
          <a:p>
            <a:pPr lvl="1"/>
            <a:r>
              <a:rPr lang="en-US" altLang="ko-KR" dirty="0" smtClean="0"/>
              <a:t>Perceptron: Linearly Separable</a:t>
            </a:r>
          </a:p>
          <a:p>
            <a:pPr lvl="1"/>
            <a:r>
              <a:rPr lang="en-US" altLang="ko-KR" dirty="0" smtClean="0"/>
              <a:t>Multilayer Perceptron &amp; EBP &amp; Deep Learning, RBF Network</a:t>
            </a:r>
          </a:p>
          <a:p>
            <a:pPr lvl="1"/>
            <a:r>
              <a:rPr lang="en-US" altLang="ko-KR" dirty="0" smtClean="0"/>
              <a:t>Support Vector Machine</a:t>
            </a:r>
          </a:p>
          <a:p>
            <a:pPr lvl="1"/>
            <a:r>
              <a:rPr lang="en-US" altLang="ko-KR" dirty="0" smtClean="0"/>
              <a:t>Ensemble Learning: Voting, Boosting(</a:t>
            </a:r>
            <a:r>
              <a:rPr lang="en-US" altLang="ko-KR" dirty="0" err="1" smtClean="0"/>
              <a:t>Adaboost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Unsuper</a:t>
            </a:r>
            <a:r>
              <a:rPr lang="en-US" altLang="ko-KR" dirty="0"/>
              <a:t>v</a:t>
            </a:r>
            <a:r>
              <a:rPr lang="en-US" altLang="ko-KR" dirty="0" smtClean="0"/>
              <a:t>ised Learning</a:t>
            </a:r>
          </a:p>
          <a:p>
            <a:pPr lvl="1"/>
            <a:r>
              <a:rPr lang="en-US" altLang="ko-KR" dirty="0" smtClean="0"/>
              <a:t>Principle Component Analysis</a:t>
            </a:r>
          </a:p>
          <a:p>
            <a:pPr lvl="1"/>
            <a:r>
              <a:rPr lang="en-US" altLang="ko-KR" dirty="0" smtClean="0"/>
              <a:t>Independent Component Analysis</a:t>
            </a:r>
          </a:p>
          <a:p>
            <a:pPr lvl="1"/>
            <a:r>
              <a:rPr lang="en-US" altLang="ko-KR" dirty="0" smtClean="0"/>
              <a:t>Clustering: K-means</a:t>
            </a:r>
          </a:p>
          <a:p>
            <a:r>
              <a:rPr lang="en-US" altLang="ko-KR" dirty="0" smtClean="0"/>
              <a:t>Semi-supervised Learning &amp; Reinforcement Learning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4581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i="1" dirty="0" smtClean="0"/>
              <a:t>k</a:t>
            </a:r>
            <a:r>
              <a:rPr lang="en-US" altLang="ko-KR" sz="3200" b="1" dirty="0" smtClean="0"/>
              <a:t>-NN: Parameter selection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961279"/>
            <a:ext cx="11129682" cy="5748803"/>
          </a:xfrm>
        </p:spPr>
        <p:txBody>
          <a:bodyPr>
            <a:normAutofit/>
          </a:bodyPr>
          <a:lstStyle/>
          <a:p>
            <a:pPr algn="just"/>
            <a:r>
              <a:rPr lang="en-US" altLang="ko-KR" sz="2400" b="1" dirty="0"/>
              <a:t>The best choice of </a:t>
            </a:r>
            <a:r>
              <a:rPr lang="en-US" altLang="ko-KR" sz="2400" b="1" i="1" dirty="0"/>
              <a:t>k</a:t>
            </a:r>
            <a:r>
              <a:rPr lang="en-US" altLang="ko-KR" sz="2400" b="1" dirty="0"/>
              <a:t> depends upon the data</a:t>
            </a:r>
            <a:r>
              <a:rPr lang="en-US" altLang="ko-KR" sz="2400" dirty="0"/>
              <a:t>; generally, larger values of </a:t>
            </a:r>
            <a:r>
              <a:rPr lang="en-US" altLang="ko-KR" sz="2400" i="1" dirty="0"/>
              <a:t>k</a:t>
            </a:r>
            <a:r>
              <a:rPr lang="en-US" altLang="ko-KR" sz="2400" dirty="0"/>
              <a:t> reduce the effect of noise on the classification,</a:t>
            </a:r>
            <a:r>
              <a:rPr lang="en-US" altLang="ko-KR" sz="2400" baseline="30000" dirty="0">
                <a:hlinkClick r:id="rId2" action="ppaction://hlinkfile"/>
              </a:rPr>
              <a:t>[5]</a:t>
            </a:r>
            <a:r>
              <a:rPr lang="en-US" altLang="ko-KR" sz="2400" dirty="0"/>
              <a:t> but make boundaries between classes less distinct. </a:t>
            </a:r>
            <a:r>
              <a:rPr lang="en-US" altLang="ko-KR" sz="2400" b="1" dirty="0"/>
              <a:t>A good </a:t>
            </a:r>
            <a:r>
              <a:rPr lang="en-US" altLang="ko-KR" sz="2400" b="1" i="1" dirty="0"/>
              <a:t>k</a:t>
            </a:r>
            <a:r>
              <a:rPr lang="en-US" altLang="ko-KR" sz="2400" b="1" dirty="0"/>
              <a:t> can be selected by various </a:t>
            </a:r>
            <a:r>
              <a:rPr lang="en-US" altLang="ko-KR" sz="2400" b="1" dirty="0">
                <a:hlinkClick r:id="rId3" action="ppaction://hlinkfile" tooltip="Heuristic (computer science)"/>
              </a:rPr>
              <a:t>heuristic</a:t>
            </a:r>
            <a:r>
              <a:rPr lang="en-US" altLang="ko-KR" sz="2400" b="1" dirty="0"/>
              <a:t> techniques</a:t>
            </a:r>
            <a:r>
              <a:rPr lang="en-US" altLang="ko-KR" sz="2400" dirty="0"/>
              <a:t> (see </a:t>
            </a:r>
            <a:r>
              <a:rPr lang="en-US" altLang="ko-KR" sz="2400" dirty="0" err="1">
                <a:hlinkClick r:id="rId4" action="ppaction://hlinkfile" tooltip="Hyperparameter optimization"/>
              </a:rPr>
              <a:t>hyperparameter</a:t>
            </a:r>
            <a:r>
              <a:rPr lang="en-US" altLang="ko-KR" sz="2400" dirty="0">
                <a:hlinkClick r:id="rId4" action="ppaction://hlinkfile" tooltip="Hyperparameter optimization"/>
              </a:rPr>
              <a:t> optimization</a:t>
            </a:r>
            <a:r>
              <a:rPr lang="en-US" altLang="ko-KR" sz="2400" dirty="0"/>
              <a:t>). The special case where the class is predicted to be the class of the closest training sample (i.e. when </a:t>
            </a:r>
            <a:r>
              <a:rPr lang="en-US" altLang="ko-KR" sz="2400" i="1" dirty="0"/>
              <a:t>k</a:t>
            </a:r>
            <a:r>
              <a:rPr lang="en-US" altLang="ko-KR" sz="2400" dirty="0"/>
              <a:t> = 1) is called </a:t>
            </a:r>
            <a:r>
              <a:rPr lang="en-US" altLang="ko-KR" sz="2400" b="1" dirty="0"/>
              <a:t>the nearest neighbor algorithm</a:t>
            </a:r>
            <a:r>
              <a:rPr lang="en-US" altLang="ko-KR" sz="2400" dirty="0"/>
              <a:t>.</a:t>
            </a:r>
          </a:p>
          <a:p>
            <a:pPr algn="just"/>
            <a:r>
              <a:rPr lang="en-US" altLang="ko-KR" sz="2400" b="1" dirty="0"/>
              <a:t>The accuracy of the </a:t>
            </a:r>
            <a:r>
              <a:rPr lang="en-US" altLang="ko-KR" sz="2400" b="1" i="1" dirty="0"/>
              <a:t>k</a:t>
            </a:r>
            <a:r>
              <a:rPr lang="en-US" altLang="ko-KR" sz="2400" b="1" dirty="0"/>
              <a:t>-NN algorithm can be severely degraded by the presence of noisy or irrelevant features</a:t>
            </a:r>
            <a:r>
              <a:rPr lang="en-US" altLang="ko-KR" sz="2400" dirty="0"/>
              <a:t>, or if the feature scales are not consistent with their importance. Much research effort has been put into </a:t>
            </a:r>
            <a:r>
              <a:rPr lang="en-US" altLang="ko-KR" sz="2400" dirty="0">
                <a:hlinkClick r:id="rId5" action="ppaction://hlinkfile" tooltip="Feature selection"/>
              </a:rPr>
              <a:t>selecting</a:t>
            </a:r>
            <a:r>
              <a:rPr lang="en-US" altLang="ko-KR" sz="2400" dirty="0"/>
              <a:t> or </a:t>
            </a:r>
            <a:r>
              <a:rPr lang="en-US" altLang="ko-KR" sz="2400" dirty="0">
                <a:hlinkClick r:id="rId6" action="ppaction://hlinkfile" tooltip="Feature scaling"/>
              </a:rPr>
              <a:t>scaling</a:t>
            </a:r>
            <a:r>
              <a:rPr lang="en-US" altLang="ko-KR" sz="2400" dirty="0"/>
              <a:t> features to improve classification. A particularly </a:t>
            </a:r>
            <a:r>
              <a:rPr lang="en-US" altLang="ko-KR" sz="2400" dirty="0" smtClean="0"/>
              <a:t>popular </a:t>
            </a:r>
            <a:r>
              <a:rPr lang="en-US" altLang="ko-KR" sz="2400" dirty="0"/>
              <a:t>approach is the use of </a:t>
            </a:r>
            <a:r>
              <a:rPr lang="en-US" altLang="ko-KR" sz="2400" dirty="0">
                <a:hlinkClick r:id="rId7" action="ppaction://hlinkfile" tooltip="Evolutionary algorithm"/>
              </a:rPr>
              <a:t>evolutionary algorithms</a:t>
            </a:r>
            <a:r>
              <a:rPr lang="en-US" altLang="ko-KR" sz="2400" dirty="0"/>
              <a:t> to optimize feature scaling</a:t>
            </a:r>
            <a:r>
              <a:rPr lang="en-US" altLang="ko-KR" sz="2400" dirty="0" smtClean="0"/>
              <a:t>. </a:t>
            </a:r>
            <a:r>
              <a:rPr lang="en-US" altLang="ko-KR" sz="2400" dirty="0"/>
              <a:t>Another popular approach is to scale features by the </a:t>
            </a:r>
            <a:r>
              <a:rPr lang="en-US" altLang="ko-KR" sz="2400" dirty="0">
                <a:hlinkClick r:id="rId8" action="ppaction://hlinkfile" tooltip="Mutual information"/>
              </a:rPr>
              <a:t>mutual information</a:t>
            </a:r>
            <a:r>
              <a:rPr lang="en-US" altLang="ko-KR" sz="2400" dirty="0"/>
              <a:t> of the training data with the training classes</a:t>
            </a:r>
            <a:r>
              <a:rPr lang="en-US" altLang="ko-KR" sz="2400" dirty="0" smtClean="0"/>
              <a:t>.</a:t>
            </a:r>
            <a:endParaRPr lang="en-US" altLang="ko-KR" sz="2400" dirty="0"/>
          </a:p>
          <a:p>
            <a:pPr algn="just"/>
            <a:r>
              <a:rPr lang="en-US" altLang="ko-KR" sz="2400" b="1" dirty="0"/>
              <a:t>In binary (two class) classification problems, it is helpful to choose </a:t>
            </a:r>
            <a:r>
              <a:rPr lang="en-US" altLang="ko-KR" sz="2400" b="1" i="1" dirty="0"/>
              <a:t>k</a:t>
            </a:r>
            <a:r>
              <a:rPr lang="en-US" altLang="ko-KR" sz="2400" b="1" dirty="0"/>
              <a:t> to be an odd number as this avoids tied votes</a:t>
            </a:r>
            <a:r>
              <a:rPr lang="en-US" altLang="ko-KR" sz="2400" dirty="0"/>
              <a:t>. One popular way of choosing the empirically optimal </a:t>
            </a:r>
            <a:r>
              <a:rPr lang="en-US" altLang="ko-KR" sz="2400" i="1" dirty="0"/>
              <a:t>k</a:t>
            </a:r>
            <a:r>
              <a:rPr lang="en-US" altLang="ko-KR" sz="2400" dirty="0"/>
              <a:t> in this setting is via bootstrap method</a:t>
            </a:r>
            <a:r>
              <a:rPr lang="en-US" altLang="ko-KR" sz="2400" dirty="0" smtClean="0"/>
              <a:t>.</a:t>
            </a:r>
            <a:endParaRPr lang="en-US" altLang="ko-KR" sz="2400" dirty="0"/>
          </a:p>
          <a:p>
            <a:endParaRPr lang="en-US" altLang="ko-KR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94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i="1" dirty="0" smtClean="0"/>
              <a:t>k</a:t>
            </a:r>
            <a:r>
              <a:rPr lang="en-US" altLang="ko-KR" sz="3200" b="1" dirty="0" smtClean="0"/>
              <a:t>-NN: Feature Extraction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961279"/>
            <a:ext cx="11129682" cy="5748803"/>
          </a:xfrm>
        </p:spPr>
        <p:txBody>
          <a:bodyPr>
            <a:normAutofit/>
          </a:bodyPr>
          <a:lstStyle/>
          <a:p>
            <a:pPr algn="just"/>
            <a:r>
              <a:rPr lang="en-US" altLang="ko-KR" sz="2400" b="1" dirty="0"/>
              <a:t>When the input data to an algorithm is too large to be processed and it is suspected to be redundant </a:t>
            </a:r>
            <a:r>
              <a:rPr lang="en-US" altLang="ko-KR" sz="2400" dirty="0"/>
              <a:t>(e.g. the same measurement in both feet and meters) </a:t>
            </a:r>
            <a:r>
              <a:rPr lang="en-US" altLang="ko-KR" sz="2400" b="1" dirty="0"/>
              <a:t>then the input data will be transformed into a reduced representation set of features </a:t>
            </a:r>
            <a:r>
              <a:rPr lang="en-US" altLang="ko-KR" sz="2400" dirty="0"/>
              <a:t>(also named features vector). </a:t>
            </a:r>
            <a:endParaRPr lang="en-US" altLang="ko-KR" sz="2400" dirty="0" smtClean="0"/>
          </a:p>
          <a:p>
            <a:pPr algn="just"/>
            <a:r>
              <a:rPr lang="en-US" altLang="ko-KR" sz="2400" dirty="0" smtClean="0"/>
              <a:t>Transforming </a:t>
            </a:r>
            <a:r>
              <a:rPr lang="en-US" altLang="ko-KR" sz="2400" dirty="0"/>
              <a:t>the input data into the set of features is called </a:t>
            </a:r>
            <a:r>
              <a:rPr lang="en-US" altLang="ko-KR" sz="2400" b="1" dirty="0">
                <a:hlinkClick r:id="rId2" action="ppaction://hlinkfile" tooltip="Feature extraction"/>
              </a:rPr>
              <a:t>feature extraction</a:t>
            </a:r>
            <a:r>
              <a:rPr lang="en-US" altLang="ko-KR" sz="2400" b="1" dirty="0"/>
              <a:t>. </a:t>
            </a:r>
            <a:endParaRPr lang="en-US" altLang="ko-KR" sz="2400" b="1" dirty="0" smtClean="0"/>
          </a:p>
          <a:p>
            <a:pPr algn="just"/>
            <a:r>
              <a:rPr lang="en-US" altLang="ko-KR" sz="2400" dirty="0" smtClean="0"/>
              <a:t>If </a:t>
            </a:r>
            <a:r>
              <a:rPr lang="en-US" altLang="ko-KR" sz="2400" dirty="0"/>
              <a:t>the features extracted are carefully </a:t>
            </a:r>
            <a:r>
              <a:rPr lang="en-US" altLang="ko-KR" sz="2400" dirty="0" smtClean="0"/>
              <a:t>chosen, </a:t>
            </a:r>
            <a:r>
              <a:rPr lang="en-US" altLang="ko-KR" sz="2400" dirty="0"/>
              <a:t>it is expected that </a:t>
            </a:r>
            <a:r>
              <a:rPr lang="en-US" altLang="ko-KR" sz="2400" b="1" dirty="0"/>
              <a:t>the features set will extract the relevant information from the input data in order to perform the desired task</a:t>
            </a:r>
            <a:r>
              <a:rPr lang="en-US" altLang="ko-KR" sz="2400" dirty="0"/>
              <a:t> using this reduced representation instead of the full size input. </a:t>
            </a:r>
            <a:endParaRPr lang="en-US" altLang="ko-KR" sz="2400" dirty="0" smtClean="0"/>
          </a:p>
          <a:p>
            <a:pPr algn="just"/>
            <a:r>
              <a:rPr lang="en-US" altLang="ko-KR" sz="2400" dirty="0" smtClean="0"/>
              <a:t>Feature </a:t>
            </a:r>
            <a:r>
              <a:rPr lang="en-US" altLang="ko-KR" sz="2400" dirty="0"/>
              <a:t>extraction is performed on raw data prior to applying </a:t>
            </a:r>
            <a:r>
              <a:rPr lang="en-US" altLang="ko-KR" sz="2400" i="1" dirty="0"/>
              <a:t>k</a:t>
            </a:r>
            <a:r>
              <a:rPr lang="en-US" altLang="ko-KR" sz="2400" dirty="0"/>
              <a:t>-NN algorithm on the transformed data in </a:t>
            </a:r>
            <a:r>
              <a:rPr lang="en-US" altLang="ko-KR" sz="2400" dirty="0">
                <a:hlinkClick r:id="rId3" action="ppaction://hlinkfile" tooltip="Feature space"/>
              </a:rPr>
              <a:t>feature space</a:t>
            </a:r>
            <a:r>
              <a:rPr lang="en-US" altLang="ko-KR" sz="2400" dirty="0"/>
              <a:t>.</a:t>
            </a:r>
          </a:p>
          <a:p>
            <a:pPr marL="0" indent="0">
              <a:buNone/>
            </a:pPr>
            <a:endParaRPr lang="en-US" altLang="ko-KR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95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i="1" dirty="0" smtClean="0"/>
              <a:t>k</a:t>
            </a:r>
            <a:r>
              <a:rPr lang="en-US" altLang="ko-KR" sz="3200" b="1" dirty="0" smtClean="0"/>
              <a:t>-NN: Dimension reduction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961279"/>
            <a:ext cx="11129682" cy="574880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altLang="ko-KR" sz="2400" dirty="0"/>
              <a:t>For high-dimensional data (e.g., with number of dimensions more than 10) </a:t>
            </a:r>
            <a:r>
              <a:rPr lang="en-US" altLang="ko-KR" sz="2400" b="1" dirty="0">
                <a:hlinkClick r:id="rId2" action="ppaction://hlinkfile" tooltip="Dimension reduction"/>
              </a:rPr>
              <a:t>dimension reduction</a:t>
            </a:r>
            <a:r>
              <a:rPr lang="en-US" altLang="ko-KR" sz="2400" b="1" dirty="0"/>
              <a:t> is usually performed prior to applying the </a:t>
            </a:r>
            <a:r>
              <a:rPr lang="en-US" altLang="ko-KR" sz="2400" b="1" i="1" dirty="0"/>
              <a:t>k</a:t>
            </a:r>
            <a:r>
              <a:rPr lang="en-US" altLang="ko-KR" sz="2400" b="1" dirty="0"/>
              <a:t>-NN algorithm in order to avoid the effects of the </a:t>
            </a:r>
            <a:r>
              <a:rPr lang="en-US" altLang="ko-KR" sz="2400" b="1" dirty="0">
                <a:hlinkClick r:id="rId3" action="ppaction://hlinkfile" tooltip="Curse of Dimensionality"/>
              </a:rPr>
              <a:t>curse of dimensionality</a:t>
            </a:r>
            <a:r>
              <a:rPr lang="en-US" altLang="ko-KR" sz="2400" b="1" dirty="0" smtClean="0"/>
              <a:t>.</a:t>
            </a:r>
          </a:p>
          <a:p>
            <a:pPr algn="just"/>
            <a:endParaRPr lang="en-US" altLang="ko-KR" sz="2400" dirty="0"/>
          </a:p>
          <a:p>
            <a:pPr algn="just"/>
            <a:r>
              <a:rPr lang="en-US" altLang="ko-KR" sz="2400" dirty="0"/>
              <a:t>The curse of dimensionality in the </a:t>
            </a:r>
            <a:r>
              <a:rPr lang="en-US" altLang="ko-KR" sz="2400" i="1" dirty="0"/>
              <a:t>k</a:t>
            </a:r>
            <a:r>
              <a:rPr lang="en-US" altLang="ko-KR" sz="2400" dirty="0"/>
              <a:t>-NN context basically means that </a:t>
            </a:r>
            <a:r>
              <a:rPr lang="en-US" altLang="ko-KR" sz="2400" dirty="0">
                <a:hlinkClick r:id="rId4" action="ppaction://hlinkfile" tooltip="Euclidean distance"/>
              </a:rPr>
              <a:t>Euclidean distance</a:t>
            </a:r>
            <a:r>
              <a:rPr lang="en-US" altLang="ko-KR" sz="2400" dirty="0"/>
              <a:t> is unhelpful in high dimensions because all vectors are almost equidistant to the search query vector (imagine multiple points lying more or less on a circle with the query point at the center; the distance from the query to all data points in the search space is almost the same</a:t>
            </a:r>
            <a:r>
              <a:rPr lang="en-US" altLang="ko-KR" sz="2400" dirty="0" smtClean="0"/>
              <a:t>).</a:t>
            </a:r>
          </a:p>
          <a:p>
            <a:pPr algn="just"/>
            <a:endParaRPr lang="en-US" altLang="ko-KR" sz="2400" dirty="0"/>
          </a:p>
          <a:p>
            <a:pPr algn="just"/>
            <a:r>
              <a:rPr lang="en-US" altLang="ko-KR" sz="2400" dirty="0">
                <a:hlinkClick r:id="rId5" action="ppaction://hlinkfile" tooltip="Feature extraction"/>
              </a:rPr>
              <a:t>Feature extraction</a:t>
            </a:r>
            <a:r>
              <a:rPr lang="en-US" altLang="ko-KR" sz="2400" dirty="0"/>
              <a:t> and dimension reduction can be combined in one step using </a:t>
            </a:r>
            <a:r>
              <a:rPr lang="en-US" altLang="ko-KR" sz="2400" dirty="0">
                <a:hlinkClick r:id="rId6" action="ppaction://hlinkfile" tooltip="Principal Component Analysis"/>
              </a:rPr>
              <a:t>principal component analysis</a:t>
            </a:r>
            <a:r>
              <a:rPr lang="en-US" altLang="ko-KR" sz="2400" dirty="0"/>
              <a:t> (PCA), </a:t>
            </a:r>
            <a:r>
              <a:rPr lang="en-US" altLang="ko-KR" sz="2400" dirty="0">
                <a:hlinkClick r:id="rId7" action="ppaction://hlinkfile" tooltip="Linear discriminant analysis"/>
              </a:rPr>
              <a:t>linear discriminant analysis</a:t>
            </a:r>
            <a:r>
              <a:rPr lang="en-US" altLang="ko-KR" sz="2400" dirty="0"/>
              <a:t> (LDA), or </a:t>
            </a:r>
            <a:r>
              <a:rPr lang="en-US" altLang="ko-KR" sz="2400" dirty="0">
                <a:hlinkClick r:id="rId8" action="ppaction://hlinkfile" tooltip="Canonical correlation"/>
              </a:rPr>
              <a:t>canonical correlation analysis</a:t>
            </a:r>
            <a:r>
              <a:rPr lang="en-US" altLang="ko-KR" sz="2400" dirty="0"/>
              <a:t> (CCA) techniques as a pre-processing step, followed by clustering by </a:t>
            </a:r>
            <a:r>
              <a:rPr lang="en-US" altLang="ko-KR" sz="2400" i="1" dirty="0"/>
              <a:t>k</a:t>
            </a:r>
            <a:r>
              <a:rPr lang="en-US" altLang="ko-KR" sz="2400" dirty="0"/>
              <a:t>-NN on </a:t>
            </a:r>
            <a:r>
              <a:rPr lang="en-US" altLang="ko-KR" sz="2400" dirty="0">
                <a:hlinkClick r:id="rId9" action="ppaction://hlinkfile" tooltip="Feature (machine learning)"/>
              </a:rPr>
              <a:t>feature vectors</a:t>
            </a:r>
            <a:r>
              <a:rPr lang="en-US" altLang="ko-KR" sz="2400" dirty="0"/>
              <a:t> in reduced-dimension space. In </a:t>
            </a:r>
            <a:r>
              <a:rPr lang="en-US" altLang="ko-KR" sz="2400" dirty="0">
                <a:hlinkClick r:id="rId10" action="ppaction://hlinkfile" tooltip="Machine learning"/>
              </a:rPr>
              <a:t>machine learning</a:t>
            </a:r>
            <a:r>
              <a:rPr lang="en-US" altLang="ko-KR" sz="2400" dirty="0"/>
              <a:t> this process is also called low-dimensional </a:t>
            </a:r>
            <a:r>
              <a:rPr lang="en-US" altLang="ko-KR" sz="2400" dirty="0">
                <a:hlinkClick r:id="rId11" action="ppaction://hlinkfile" tooltip="Embedding"/>
              </a:rPr>
              <a:t>embedding</a:t>
            </a:r>
            <a:r>
              <a:rPr lang="en-US" altLang="ko-KR" sz="2400" dirty="0" smtClean="0"/>
              <a:t>.</a:t>
            </a:r>
            <a:endParaRPr lang="en-US" altLang="ko-KR" sz="2400" dirty="0"/>
          </a:p>
          <a:p>
            <a:endParaRPr lang="en-US" altLang="ko-KR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9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i="1" dirty="0" smtClean="0"/>
              <a:t>k</a:t>
            </a:r>
            <a:r>
              <a:rPr lang="en-US" altLang="ko-KR" sz="3200" b="1" dirty="0" smtClean="0"/>
              <a:t>-NN Regression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961279"/>
            <a:ext cx="11129682" cy="5748803"/>
          </a:xfrm>
        </p:spPr>
        <p:txBody>
          <a:bodyPr>
            <a:normAutofit/>
          </a:bodyPr>
          <a:lstStyle/>
          <a:p>
            <a:pPr algn="just"/>
            <a:r>
              <a:rPr lang="en-US" altLang="ko-KR" sz="2400" dirty="0"/>
              <a:t>In </a:t>
            </a:r>
            <a:r>
              <a:rPr lang="en-US" altLang="ko-KR" sz="2400" i="1" dirty="0"/>
              <a:t>k</a:t>
            </a:r>
            <a:r>
              <a:rPr lang="en-US" altLang="ko-KR" sz="2400" dirty="0"/>
              <a:t>-NN regression, </a:t>
            </a:r>
            <a:r>
              <a:rPr lang="en-US" altLang="ko-KR" sz="2400" b="1" dirty="0"/>
              <a:t>the </a:t>
            </a:r>
            <a:r>
              <a:rPr lang="en-US" altLang="ko-KR" sz="2400" b="1" i="1" dirty="0"/>
              <a:t>k</a:t>
            </a:r>
            <a:r>
              <a:rPr lang="en-US" altLang="ko-KR" sz="2400" b="1" dirty="0"/>
              <a:t>-NN algorithm is used for estimating continuous variables</a:t>
            </a:r>
            <a:r>
              <a:rPr lang="en-US" altLang="ko-KR" sz="2400" dirty="0"/>
              <a:t>. </a:t>
            </a:r>
            <a:r>
              <a:rPr lang="en-US" altLang="ko-KR" sz="2400" b="1" dirty="0"/>
              <a:t>One such algorithm uses a weighted average of the </a:t>
            </a:r>
            <a:r>
              <a:rPr lang="en-US" altLang="ko-KR" sz="2400" b="1" i="1" dirty="0"/>
              <a:t>k</a:t>
            </a:r>
            <a:r>
              <a:rPr lang="en-US" altLang="ko-KR" sz="2400" b="1" dirty="0"/>
              <a:t> nearest neighbors, weighted by the inverse of their distance</a:t>
            </a:r>
            <a:r>
              <a:rPr lang="en-US" altLang="ko-KR" sz="2400" dirty="0"/>
              <a:t>. This algorithm works as follows</a:t>
            </a:r>
            <a:r>
              <a:rPr lang="en-US" altLang="ko-KR" sz="2400" dirty="0" smtClean="0"/>
              <a:t>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altLang="ko-KR" sz="2400" dirty="0" smtClean="0"/>
              <a:t>Compute </a:t>
            </a:r>
            <a:r>
              <a:rPr lang="en-US" altLang="ko-KR" sz="2400" dirty="0"/>
              <a:t>the Euclidean or </a:t>
            </a:r>
            <a:r>
              <a:rPr lang="en-US" altLang="ko-KR" sz="2400" dirty="0" err="1">
                <a:hlinkClick r:id="rId2" action="ppaction://hlinkfile" tooltip="Mahalanobis distance"/>
              </a:rPr>
              <a:t>Mahalanobis</a:t>
            </a:r>
            <a:r>
              <a:rPr lang="en-US" altLang="ko-KR" sz="2400" dirty="0">
                <a:hlinkClick r:id="rId2" action="ppaction://hlinkfile" tooltip="Mahalanobis distance"/>
              </a:rPr>
              <a:t> distance</a:t>
            </a:r>
            <a:r>
              <a:rPr lang="en-US" altLang="ko-KR" sz="2400" dirty="0"/>
              <a:t> from the query example to the labeled examples.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2400" dirty="0" smtClean="0"/>
              <a:t>Order </a:t>
            </a:r>
            <a:r>
              <a:rPr lang="en-US" altLang="ko-KR" sz="2400" dirty="0"/>
              <a:t>the labeled examples by increasing distance.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2400" dirty="0" smtClean="0"/>
              <a:t>Find </a:t>
            </a:r>
            <a:r>
              <a:rPr lang="en-US" altLang="ko-KR" sz="2400" dirty="0"/>
              <a:t>a heuristically optimal number </a:t>
            </a:r>
            <a:r>
              <a:rPr lang="en-US" altLang="ko-KR" sz="2400" i="1" dirty="0"/>
              <a:t>k</a:t>
            </a:r>
            <a:r>
              <a:rPr lang="en-US" altLang="ko-KR" sz="2400" dirty="0"/>
              <a:t> of nearest neighbors, based on </a:t>
            </a:r>
            <a:r>
              <a:rPr lang="en-US" altLang="ko-KR" sz="2400" dirty="0">
                <a:hlinkClick r:id="rId3" action="ppaction://hlinkfile" tooltip="RMSE"/>
              </a:rPr>
              <a:t>RMSE</a:t>
            </a:r>
            <a:r>
              <a:rPr lang="en-US" altLang="ko-KR" sz="2400" dirty="0"/>
              <a:t>. This is done using cross validation.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2400" dirty="0" smtClean="0"/>
              <a:t>Calculate </a:t>
            </a:r>
            <a:r>
              <a:rPr lang="en-US" altLang="ko-KR" sz="2400" dirty="0"/>
              <a:t>an inverse distance weighted average with the </a:t>
            </a:r>
            <a:r>
              <a:rPr lang="en-US" altLang="ko-KR" sz="2400" i="1" dirty="0"/>
              <a:t>k</a:t>
            </a:r>
            <a:r>
              <a:rPr lang="en-US" altLang="ko-KR" sz="2400" dirty="0"/>
              <a:t>-nearest multivariate neighbors.</a:t>
            </a:r>
          </a:p>
          <a:p>
            <a:endParaRPr lang="en-US" altLang="ko-KR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38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53297" y="617838"/>
            <a:ext cx="1034672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dirty="0"/>
              <a:t>K – Nearest Neighbor Algorithm</a:t>
            </a:r>
          </a:p>
          <a:p>
            <a:pPr lvl="0" fontAlgn="base"/>
            <a:r>
              <a:rPr lang="en-US" altLang="ko-KR" dirty="0" smtClean="0"/>
              <a:t>1. Data </a:t>
            </a:r>
            <a:r>
              <a:rPr lang="en-US" altLang="ko-KR" dirty="0"/>
              <a:t>-&gt; Feature Extraction ( X )</a:t>
            </a:r>
          </a:p>
          <a:p>
            <a:pPr lvl="0" fontAlgn="base"/>
            <a:r>
              <a:rPr lang="en-US" altLang="ko-KR" dirty="0" smtClean="0"/>
              <a:t>2. Assign </a:t>
            </a:r>
            <a:r>
              <a:rPr lang="en-US" altLang="ko-KR" dirty="0"/>
              <a:t>y on X -&gt; ( x , y )</a:t>
            </a:r>
          </a:p>
          <a:p>
            <a:pPr fontAlgn="base"/>
            <a:r>
              <a:rPr lang="en-US" altLang="ko-KR" dirty="0"/>
              <a:t>	∙ classification : y is a class membership</a:t>
            </a:r>
          </a:p>
          <a:p>
            <a:pPr fontAlgn="base"/>
            <a:r>
              <a:rPr lang="en-US" altLang="ko-KR" dirty="0"/>
              <a:t>	∙ regression : y is a property value</a:t>
            </a:r>
          </a:p>
          <a:p>
            <a:pPr fontAlgn="base"/>
            <a:r>
              <a:rPr lang="en-US" altLang="ko-KR" dirty="0"/>
              <a:t>3. Restore ( x , y ) set : training set</a:t>
            </a:r>
          </a:p>
          <a:p>
            <a:pPr fontAlgn="base"/>
            <a:r>
              <a:rPr lang="en-US" altLang="ko-KR" dirty="0"/>
              <a:t>4. For a </a:t>
            </a:r>
            <a:r>
              <a:rPr lang="en-US" altLang="ko-KR" dirty="0" err="1"/>
              <a:t>nevel</a:t>
            </a:r>
            <a:r>
              <a:rPr lang="en-US" altLang="ko-KR" dirty="0"/>
              <a:t> X^*</a:t>
            </a:r>
          </a:p>
          <a:p>
            <a:pPr fontAlgn="base"/>
            <a:r>
              <a:rPr lang="en-US" altLang="ko-KR" dirty="0"/>
              <a:t>	∙classification : ∙K nearest neighbors among training samples</a:t>
            </a:r>
          </a:p>
          <a:p>
            <a:pPr fontAlgn="base"/>
            <a:r>
              <a:rPr lang="en-US" altLang="ko-KR" dirty="0"/>
              <a:t>				-&gt; majority voting : -&gt; output : class membership</a:t>
            </a:r>
          </a:p>
          <a:p>
            <a:pPr fontAlgn="base"/>
            <a:r>
              <a:rPr lang="en-US" altLang="ko-KR" dirty="0"/>
              <a:t>	∙regression : ∙ K nearest neighbors among training samples</a:t>
            </a:r>
          </a:p>
          <a:p>
            <a:pPr fontAlgn="base"/>
            <a:r>
              <a:rPr lang="en-US" altLang="ko-KR" dirty="0"/>
              <a:t>				-&gt; average of K nearest neighbor’s property values</a:t>
            </a:r>
          </a:p>
          <a:p>
            <a:pPr fontAlgn="base"/>
            <a:r>
              <a:rPr lang="en-US" altLang="ko-KR" dirty="0"/>
              <a:t>5. Distance measure</a:t>
            </a:r>
          </a:p>
          <a:p>
            <a:pPr fontAlgn="base"/>
            <a:r>
              <a:rPr lang="en-US" altLang="ko-KR" dirty="0"/>
              <a:t>	∙continuous -&gt; </a:t>
            </a:r>
            <a:r>
              <a:rPr lang="en-US" altLang="ko-KR" dirty="0" smtClean="0"/>
              <a:t>Euclidean </a:t>
            </a:r>
            <a:r>
              <a:rPr lang="en-US" altLang="ko-KR" dirty="0"/>
              <a:t>distance</a:t>
            </a:r>
          </a:p>
          <a:p>
            <a:pPr fontAlgn="base"/>
            <a:r>
              <a:rPr lang="en-US" altLang="ko-KR" dirty="0"/>
              <a:t>	∙discrete -&gt; Hamming</a:t>
            </a:r>
          </a:p>
          <a:p>
            <a:pPr fontAlgn="base"/>
            <a:r>
              <a:rPr lang="en-US" altLang="ko-KR" dirty="0"/>
              <a:t>6. considering distance -&gt; weight : 1/d -&gt; weighted average</a:t>
            </a:r>
          </a:p>
          <a:p>
            <a:pPr fontAlgn="base"/>
            <a:r>
              <a:rPr lang="en-US" altLang="ko-KR" dirty="0"/>
              <a:t>					 -&gt; weighted voting</a:t>
            </a:r>
          </a:p>
          <a:p>
            <a:pPr fontAlgn="base"/>
            <a:r>
              <a:rPr lang="en-US" altLang="ko-KR" dirty="0"/>
              <a:t>7.∙ Feature Extraction : Relevant Information for desired task</a:t>
            </a:r>
          </a:p>
          <a:p>
            <a:pPr fontAlgn="base"/>
            <a:r>
              <a:rPr lang="en-US" altLang="ko-KR" dirty="0"/>
              <a:t>∙ </a:t>
            </a:r>
            <a:r>
              <a:rPr lang="en-US" altLang="ko-KR" dirty="0" smtClean="0"/>
              <a:t>Dimension </a:t>
            </a:r>
            <a:r>
              <a:rPr lang="en-US" altLang="ko-KR" dirty="0"/>
              <a:t>Reduction _ curse of Dimensionality</a:t>
            </a:r>
          </a:p>
          <a:p>
            <a:pPr fontAlgn="base"/>
            <a:r>
              <a:rPr lang="en-US" altLang="ko-KR" dirty="0"/>
              <a:t>8. Determine the value of K : Heuristic</a:t>
            </a:r>
          </a:p>
          <a:p>
            <a:pPr fontAlgn="base"/>
            <a:r>
              <a:rPr lang="en-US" altLang="ko-KR" dirty="0"/>
              <a:t>			</a:t>
            </a:r>
            <a:r>
              <a:rPr lang="en-US" altLang="ko-KR" dirty="0" smtClean="0"/>
              <a:t>    Approach </a:t>
            </a:r>
            <a:r>
              <a:rPr lang="en-US" altLang="ko-K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49255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9757" y="54060"/>
            <a:ext cx="10515600" cy="818216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General Classification Process</a:t>
            </a:r>
            <a:r>
              <a:rPr lang="en-US" altLang="ko-KR" sz="3200" dirty="0" smtClean="0"/>
              <a:t>  </a:t>
            </a:r>
            <a:endParaRPr lang="ko-KR" altLang="en-US" sz="3200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770" y="1586471"/>
            <a:ext cx="10172362" cy="3873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15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9757" y="54060"/>
            <a:ext cx="10515600" cy="818216"/>
          </a:xfrm>
        </p:spPr>
        <p:txBody>
          <a:bodyPr>
            <a:normAutofit/>
          </a:bodyPr>
          <a:lstStyle/>
          <a:p>
            <a:r>
              <a:rPr lang="en-US" altLang="ko-KR" sz="3200" dirty="0" smtClean="0"/>
              <a:t>Machine learning: </a:t>
            </a:r>
            <a:r>
              <a:rPr lang="en-US" altLang="ko-KR" sz="3200" b="1" dirty="0" smtClean="0"/>
              <a:t>Classification </a:t>
            </a:r>
            <a:r>
              <a:rPr lang="en-US" altLang="ko-KR" sz="3200" dirty="0" smtClean="0"/>
              <a:t>  </a:t>
            </a:r>
            <a:endParaRPr lang="ko-KR" altLang="en-US" sz="3200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757" y="872276"/>
            <a:ext cx="8575302" cy="5429471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1227" y="1690492"/>
            <a:ext cx="3808985" cy="3645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39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9757" y="54060"/>
            <a:ext cx="10515600" cy="818216"/>
          </a:xfrm>
        </p:spPr>
        <p:txBody>
          <a:bodyPr>
            <a:normAutofit/>
          </a:bodyPr>
          <a:lstStyle/>
          <a:p>
            <a:r>
              <a:rPr lang="en-US" altLang="ko-KR" sz="3200" dirty="0" smtClean="0"/>
              <a:t>Machine learning: </a:t>
            </a:r>
            <a:r>
              <a:rPr lang="en-US" altLang="ko-KR" sz="3200" b="1" dirty="0" smtClean="0"/>
              <a:t>Regression </a:t>
            </a:r>
            <a:r>
              <a:rPr lang="en-US" altLang="ko-KR" sz="3200" dirty="0" smtClean="0"/>
              <a:t>  </a:t>
            </a:r>
            <a:endParaRPr lang="ko-KR" altLang="en-US" sz="3200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757" y="872276"/>
            <a:ext cx="9005877" cy="5622653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4559" y="1252025"/>
            <a:ext cx="6479595" cy="4034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63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i="1" dirty="0" smtClean="0"/>
              <a:t>k</a:t>
            </a:r>
            <a:r>
              <a:rPr lang="en-US" altLang="ko-KR" sz="3200" b="1" dirty="0" smtClean="0"/>
              <a:t>-Nearest Neighbors Algorithm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237129"/>
            <a:ext cx="10515600" cy="5230906"/>
          </a:xfrm>
        </p:spPr>
        <p:txBody>
          <a:bodyPr>
            <a:normAutofit/>
          </a:bodyPr>
          <a:lstStyle/>
          <a:p>
            <a:pPr algn="just"/>
            <a:r>
              <a:rPr lang="en-US" altLang="ko-KR" sz="2400" dirty="0" smtClean="0"/>
              <a:t>Handwritten Digit Example</a:t>
            </a:r>
          </a:p>
          <a:p>
            <a:pPr lvl="1"/>
            <a:r>
              <a:rPr lang="en-US" altLang="ko-KR" sz="2000" dirty="0"/>
              <a:t>Some of the train examples of the digit zero, one and seven</a:t>
            </a:r>
            <a:r>
              <a:rPr lang="en-US" altLang="ko-KR" sz="2000" dirty="0" smtClean="0"/>
              <a:t>.</a:t>
            </a:r>
          </a:p>
          <a:p>
            <a:pPr lvl="1"/>
            <a:endParaRPr lang="en-US" altLang="ko-KR" sz="2000" dirty="0"/>
          </a:p>
          <a:p>
            <a:pPr lvl="1"/>
            <a:endParaRPr lang="en-US" altLang="ko-KR" sz="2000" dirty="0" smtClean="0"/>
          </a:p>
          <a:p>
            <a:pPr lvl="1"/>
            <a:endParaRPr lang="en-US" altLang="ko-KR" sz="2000" dirty="0"/>
          </a:p>
          <a:p>
            <a:pPr lvl="1"/>
            <a:endParaRPr lang="en-US" altLang="ko-KR" sz="2000" dirty="0" smtClean="0"/>
          </a:p>
          <a:p>
            <a:pPr lvl="1"/>
            <a:endParaRPr lang="en-US" altLang="ko-KR" sz="2000" dirty="0"/>
          </a:p>
          <a:p>
            <a:pPr lvl="1"/>
            <a:endParaRPr lang="en-US" altLang="ko-KR" sz="2000" dirty="0" smtClean="0"/>
          </a:p>
          <a:p>
            <a:pPr marL="457200" lvl="1" indent="0">
              <a:buNone/>
            </a:pPr>
            <a:endParaRPr lang="en-US" altLang="ko-KR" sz="2000" dirty="0" smtClean="0"/>
          </a:p>
          <a:p>
            <a:pPr algn="just"/>
            <a:r>
              <a:rPr lang="en-US" altLang="ko-KR" sz="2400" dirty="0"/>
              <a:t>Do As Your </a:t>
            </a:r>
            <a:r>
              <a:rPr lang="en-US" altLang="ko-KR" sz="2400" dirty="0" smtClean="0"/>
              <a:t>Neighbor Does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535" y="2104465"/>
            <a:ext cx="8654583" cy="2245122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535" y="4930236"/>
            <a:ext cx="8506665" cy="957149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4534" y="5896533"/>
            <a:ext cx="8513125" cy="719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37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i="1" dirty="0" smtClean="0"/>
              <a:t>k</a:t>
            </a:r>
            <a:r>
              <a:rPr lang="en-US" altLang="ko-KR" sz="3200" b="1" dirty="0" smtClean="0"/>
              <a:t>-Nearest </a:t>
            </a:r>
            <a:r>
              <a:rPr lang="en-US" altLang="ko-KR" sz="3200" b="1" dirty="0"/>
              <a:t>Neighbors </a:t>
            </a:r>
            <a:r>
              <a:rPr lang="en-US" altLang="ko-KR" sz="3200" b="1" dirty="0" smtClean="0"/>
              <a:t>Algorithm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106529"/>
            <a:ext cx="11129682" cy="5748803"/>
          </a:xfrm>
        </p:spPr>
        <p:txBody>
          <a:bodyPr>
            <a:normAutofit/>
          </a:bodyPr>
          <a:lstStyle/>
          <a:p>
            <a:pPr lvl="0"/>
            <a:r>
              <a:rPr lang="ko-KR" altLang="ko-KR" sz="2400" dirty="0">
                <a:latin typeface="Arial" panose="020B0604020202020204" pitchFamily="34" charset="0"/>
              </a:rPr>
              <a:t>Example of </a:t>
            </a:r>
            <a:r>
              <a:rPr lang="ko-KR" altLang="ko-KR" sz="2400" i="1" dirty="0">
                <a:latin typeface="Arial" panose="020B0604020202020204" pitchFamily="34" charset="0"/>
              </a:rPr>
              <a:t>k</a:t>
            </a:r>
            <a:r>
              <a:rPr lang="ko-KR" altLang="ko-KR" sz="2400" dirty="0">
                <a:latin typeface="Arial" panose="020B0604020202020204" pitchFamily="34" charset="0"/>
              </a:rPr>
              <a:t>-NN classification. The test sample (green circle) should be classified either to the first class of blue squares or to the second class of red triangles. If </a:t>
            </a:r>
            <a:r>
              <a:rPr lang="ko-KR" altLang="ko-KR" sz="2400" i="1" dirty="0">
                <a:latin typeface="Arial" panose="020B0604020202020204" pitchFamily="34" charset="0"/>
              </a:rPr>
              <a:t>k = 3</a:t>
            </a:r>
            <a:r>
              <a:rPr lang="ko-KR" altLang="ko-KR" sz="2400" dirty="0">
                <a:latin typeface="Arial" panose="020B0604020202020204" pitchFamily="34" charset="0"/>
              </a:rPr>
              <a:t> (solid line circle) it is assigned to the second class because there are 2 triangles and only 1 square inside the inner circle. If </a:t>
            </a:r>
            <a:r>
              <a:rPr lang="ko-KR" altLang="ko-KR" sz="2400" i="1" dirty="0">
                <a:latin typeface="Arial" panose="020B0604020202020204" pitchFamily="34" charset="0"/>
              </a:rPr>
              <a:t>k = 5</a:t>
            </a:r>
            <a:r>
              <a:rPr lang="ko-KR" altLang="ko-KR" sz="2400" dirty="0">
                <a:latin typeface="Arial" panose="020B0604020202020204" pitchFamily="34" charset="0"/>
              </a:rPr>
              <a:t> (dashed line circle) it is assigned to the first class (3 squares vs. 2 triangles inside the outer circle).</a:t>
            </a:r>
          </a:p>
          <a:p>
            <a:endParaRPr lang="en-US" altLang="ko-KR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82625" y="2060517"/>
            <a:ext cx="12192000" cy="1923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  </a:t>
            </a:r>
            <a:r>
              <a:rPr kumimoji="0" lang="ko-KR" altLang="ko-KR" sz="1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kumimoji="0" lang="ko-KR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                           </a:t>
            </a:r>
          </a:p>
        </p:txBody>
      </p:sp>
      <p:pic>
        <p:nvPicPr>
          <p:cNvPr id="3074" name="Picture 2" descr="https://upload.wikimedia.org/wikipedia/commons/thumb/e/e7/KnnClassification.svg/220px-KnnClassification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982" y="3292781"/>
            <a:ext cx="3301253" cy="2986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78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i="1" dirty="0" smtClean="0"/>
              <a:t>k</a:t>
            </a:r>
            <a:r>
              <a:rPr lang="en-US" altLang="ko-KR" sz="3200" b="1" dirty="0" smtClean="0"/>
              <a:t>-Nearest Neighbors Algorithm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237129"/>
            <a:ext cx="10515600" cy="173467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altLang="ko-KR" sz="2400" dirty="0"/>
              <a:t>In </a:t>
            </a:r>
            <a:r>
              <a:rPr lang="en-US" altLang="ko-KR" sz="2400" dirty="0">
                <a:hlinkClick r:id="rId2" action="ppaction://hlinkfile" tooltip="Pattern recognition"/>
              </a:rPr>
              <a:t>pattern recognition</a:t>
            </a:r>
            <a:r>
              <a:rPr lang="en-US" altLang="ko-KR" sz="2400" dirty="0"/>
              <a:t>, the </a:t>
            </a:r>
            <a:r>
              <a:rPr lang="en-US" altLang="ko-KR" sz="2400" b="1" i="1" dirty="0"/>
              <a:t>k</a:t>
            </a:r>
            <a:r>
              <a:rPr lang="en-US" altLang="ko-KR" sz="2400" b="1" dirty="0"/>
              <a:t>-Nearest Neighbors algorithm</a:t>
            </a:r>
            <a:r>
              <a:rPr lang="en-US" altLang="ko-KR" sz="2400" dirty="0"/>
              <a:t> (or </a:t>
            </a:r>
            <a:r>
              <a:rPr lang="en-US" altLang="ko-KR" sz="2400" b="1" i="1" dirty="0"/>
              <a:t>k</a:t>
            </a:r>
            <a:r>
              <a:rPr lang="en-US" altLang="ko-KR" sz="2400" b="1" dirty="0"/>
              <a:t>-NN</a:t>
            </a:r>
            <a:r>
              <a:rPr lang="en-US" altLang="ko-KR" sz="2400" dirty="0"/>
              <a:t> for short) is a </a:t>
            </a:r>
            <a:r>
              <a:rPr lang="en-US" altLang="ko-KR" sz="2400" dirty="0">
                <a:hlinkClick r:id="rId3" action="ppaction://hlinkfile" tooltip="Non-parametric statistics"/>
              </a:rPr>
              <a:t>non-parametric</a:t>
            </a:r>
            <a:r>
              <a:rPr lang="en-US" altLang="ko-KR" sz="2400" dirty="0"/>
              <a:t> method used for </a:t>
            </a:r>
            <a:r>
              <a:rPr lang="en-US" altLang="ko-KR" sz="2400" dirty="0">
                <a:hlinkClick r:id="rId4" action="ppaction://hlinkfile" tooltip="Statistical classification"/>
              </a:rPr>
              <a:t>classification</a:t>
            </a:r>
            <a:r>
              <a:rPr lang="en-US" altLang="ko-KR" sz="2400" dirty="0"/>
              <a:t> and </a:t>
            </a:r>
            <a:r>
              <a:rPr lang="en-US" altLang="ko-KR" sz="2400" dirty="0">
                <a:hlinkClick r:id="rId5" action="ppaction://hlinkfile" tooltip="Regression analysis"/>
              </a:rPr>
              <a:t>regression</a:t>
            </a:r>
            <a:r>
              <a:rPr lang="en-US" altLang="ko-KR" sz="2400" dirty="0" smtClean="0"/>
              <a:t>. </a:t>
            </a:r>
            <a:r>
              <a:rPr lang="en-US" altLang="ko-KR" sz="2400" dirty="0"/>
              <a:t>In both cases, the input consists of the </a:t>
            </a:r>
            <a:r>
              <a:rPr lang="en-US" altLang="ko-KR" sz="2400" i="1" dirty="0"/>
              <a:t>k</a:t>
            </a:r>
            <a:r>
              <a:rPr lang="en-US" altLang="ko-KR" sz="2400" dirty="0"/>
              <a:t> closest training examples in the </a:t>
            </a:r>
            <a:r>
              <a:rPr lang="en-US" altLang="ko-KR" sz="2400" dirty="0">
                <a:hlinkClick r:id="rId6" action="ppaction://hlinkfile" tooltip="Feature space"/>
              </a:rPr>
              <a:t>feature space</a:t>
            </a:r>
            <a:r>
              <a:rPr lang="en-US" altLang="ko-KR" sz="2400" dirty="0"/>
              <a:t>. The output depends on whether </a:t>
            </a:r>
            <a:r>
              <a:rPr lang="en-US" altLang="ko-KR" sz="2400" i="1" dirty="0"/>
              <a:t>k</a:t>
            </a:r>
            <a:r>
              <a:rPr lang="en-US" altLang="ko-KR" sz="2400" dirty="0"/>
              <a:t>-NN is used for classification or </a:t>
            </a:r>
            <a:r>
              <a:rPr lang="en-US" altLang="ko-KR" sz="2400" dirty="0" smtClean="0"/>
              <a:t>regression:</a:t>
            </a:r>
          </a:p>
          <a:p>
            <a:pPr algn="just"/>
            <a:endParaRPr lang="ko-KR" altLang="en-US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내용 개체 틀 2"/>
          <p:cNvSpPr txBox="1">
            <a:spLocks/>
          </p:cNvSpPr>
          <p:nvPr/>
        </p:nvSpPr>
        <p:spPr>
          <a:xfrm>
            <a:off x="838200" y="3307975"/>
            <a:ext cx="10515600" cy="2528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000" b="1" dirty="0" smtClean="0"/>
              <a:t>In </a:t>
            </a:r>
            <a:r>
              <a:rPr lang="en-US" altLang="ko-KR" sz="2000" b="1" i="1" dirty="0" smtClean="0"/>
              <a:t>k-NN classification</a:t>
            </a:r>
            <a:r>
              <a:rPr lang="en-US" altLang="ko-KR" sz="2000" dirty="0" smtClean="0"/>
              <a:t>, the output is a </a:t>
            </a:r>
            <a:r>
              <a:rPr lang="en-US" altLang="ko-KR" sz="2000" b="1" dirty="0" smtClean="0"/>
              <a:t>class membership</a:t>
            </a:r>
            <a:r>
              <a:rPr lang="en-US" altLang="ko-KR" sz="2000" dirty="0" smtClean="0"/>
              <a:t>. An object is classified by a </a:t>
            </a:r>
            <a:r>
              <a:rPr lang="en-US" altLang="ko-KR" sz="2000" b="1" dirty="0" smtClean="0"/>
              <a:t>majority vote of its neighbors</a:t>
            </a:r>
            <a:r>
              <a:rPr lang="en-US" altLang="ko-KR" sz="2000" dirty="0" smtClean="0"/>
              <a:t>, with the object being assigned to the class most common among its </a:t>
            </a:r>
            <a:r>
              <a:rPr lang="en-US" altLang="ko-KR" sz="2000" i="1" dirty="0" smtClean="0"/>
              <a:t>k</a:t>
            </a:r>
            <a:r>
              <a:rPr lang="en-US" altLang="ko-KR" sz="2000" dirty="0" smtClean="0"/>
              <a:t> nearest neighbors (</a:t>
            </a:r>
            <a:r>
              <a:rPr lang="en-US" altLang="ko-KR" sz="2000" i="1" dirty="0" smtClean="0"/>
              <a:t>k</a:t>
            </a:r>
            <a:r>
              <a:rPr lang="en-US" altLang="ko-KR" sz="2000" dirty="0" smtClean="0"/>
              <a:t> is a positive </a:t>
            </a:r>
            <a:r>
              <a:rPr lang="en-US" altLang="ko-KR" sz="2000" dirty="0" smtClean="0">
                <a:hlinkClick r:id="rId7" action="ppaction://hlinkfile" tooltip="Integer"/>
              </a:rPr>
              <a:t>integer</a:t>
            </a:r>
            <a:r>
              <a:rPr lang="en-US" altLang="ko-KR" sz="2000" dirty="0" smtClean="0"/>
              <a:t>, typically small). If </a:t>
            </a:r>
            <a:r>
              <a:rPr lang="en-US" altLang="ko-KR" sz="2000" i="1" dirty="0" smtClean="0"/>
              <a:t>k</a:t>
            </a:r>
            <a:r>
              <a:rPr lang="en-US" altLang="ko-KR" sz="2000" dirty="0" smtClean="0"/>
              <a:t> = 1, then the object is simply assigned to the class of that single nearest neighbor.</a:t>
            </a:r>
          </a:p>
          <a:p>
            <a:pPr algn="just"/>
            <a:endParaRPr lang="en-US" altLang="ko-KR" sz="2000" dirty="0" smtClean="0"/>
          </a:p>
          <a:p>
            <a:pPr algn="just"/>
            <a:r>
              <a:rPr lang="en-US" altLang="ko-KR" sz="2000" b="1" dirty="0" smtClean="0"/>
              <a:t>In </a:t>
            </a:r>
            <a:r>
              <a:rPr lang="en-US" altLang="ko-KR" sz="2000" b="1" i="1" dirty="0" smtClean="0"/>
              <a:t>k-NN regression</a:t>
            </a:r>
            <a:r>
              <a:rPr lang="en-US" altLang="ko-KR" sz="2000" dirty="0" smtClean="0"/>
              <a:t>, the output is the property value for the object. This value is </a:t>
            </a:r>
            <a:r>
              <a:rPr lang="en-US" altLang="ko-KR" sz="2000" b="1" dirty="0" smtClean="0"/>
              <a:t>the average of the values of its </a:t>
            </a:r>
            <a:r>
              <a:rPr lang="en-US" altLang="ko-KR" sz="2000" b="1" i="1" dirty="0" smtClean="0"/>
              <a:t>k</a:t>
            </a:r>
            <a:r>
              <a:rPr lang="en-US" altLang="ko-KR" sz="2000" b="1" dirty="0" smtClean="0"/>
              <a:t> nearest neighbors</a:t>
            </a:r>
            <a:r>
              <a:rPr lang="en-US" altLang="ko-KR" sz="2000" dirty="0" smtClean="0"/>
              <a:t>.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76923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i="1" dirty="0" smtClean="0"/>
              <a:t>k</a:t>
            </a:r>
            <a:r>
              <a:rPr lang="en-US" altLang="ko-KR" sz="3200" b="1" dirty="0" smtClean="0"/>
              <a:t>-Nearest Neighbors Algorithm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961279"/>
            <a:ext cx="11129682" cy="5748803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2400" i="1" dirty="0" smtClean="0"/>
              <a:t>k</a:t>
            </a:r>
            <a:r>
              <a:rPr lang="en-US" altLang="ko-KR" sz="2400" dirty="0" smtClean="0"/>
              <a:t>-NN </a:t>
            </a:r>
            <a:r>
              <a:rPr lang="en-US" altLang="ko-KR" sz="2400" dirty="0"/>
              <a:t>is a type of </a:t>
            </a:r>
            <a:r>
              <a:rPr lang="en-US" altLang="ko-KR" sz="2400" b="1" dirty="0">
                <a:hlinkClick r:id="rId2" action="ppaction://hlinkfile" tooltip="Instance-based learning"/>
              </a:rPr>
              <a:t>instance-based learning</a:t>
            </a:r>
            <a:r>
              <a:rPr lang="en-US" altLang="ko-KR" sz="2400" dirty="0"/>
              <a:t>, or </a:t>
            </a:r>
            <a:r>
              <a:rPr lang="en-US" altLang="ko-KR" sz="2400" dirty="0">
                <a:hlinkClick r:id="rId3" action="ppaction://hlinkfile" tooltip="Lazy learning"/>
              </a:rPr>
              <a:t>lazy learning</a:t>
            </a:r>
            <a:r>
              <a:rPr lang="en-US" altLang="ko-KR" sz="2400" dirty="0"/>
              <a:t>, where the function is only approximated locally and all computation is deferred until classification. </a:t>
            </a:r>
            <a:r>
              <a:rPr lang="en-US" altLang="ko-KR" sz="2400" b="1" dirty="0"/>
              <a:t>The </a:t>
            </a:r>
            <a:r>
              <a:rPr lang="en-US" altLang="ko-KR" sz="2400" b="1" i="1" dirty="0"/>
              <a:t>k</a:t>
            </a:r>
            <a:r>
              <a:rPr lang="en-US" altLang="ko-KR" sz="2400" b="1" dirty="0"/>
              <a:t>-NN algorithm is among the simplest of all </a:t>
            </a:r>
            <a:r>
              <a:rPr lang="en-US" altLang="ko-KR" sz="2400" b="1" dirty="0">
                <a:hlinkClick r:id="rId4" action="ppaction://hlinkfile" tooltip="Machine learning"/>
              </a:rPr>
              <a:t>machine learning</a:t>
            </a:r>
            <a:r>
              <a:rPr lang="en-US" altLang="ko-KR" sz="2400" b="1" dirty="0"/>
              <a:t> algorithms</a:t>
            </a:r>
            <a:r>
              <a:rPr lang="en-US" altLang="ko-KR" sz="2400" b="1" dirty="0" smtClean="0"/>
              <a:t>.</a:t>
            </a:r>
          </a:p>
          <a:p>
            <a:endParaRPr lang="en-US" altLang="ko-KR" sz="2400" dirty="0"/>
          </a:p>
          <a:p>
            <a:r>
              <a:rPr lang="en-US" altLang="ko-KR" sz="2400" dirty="0"/>
              <a:t>Both for classification and regression, </a:t>
            </a:r>
            <a:r>
              <a:rPr lang="en-US" altLang="ko-KR" sz="2400" b="1" dirty="0"/>
              <a:t>it can be useful to assign weight to the contributions of the neighbors</a:t>
            </a:r>
            <a:r>
              <a:rPr lang="en-US" altLang="ko-KR" sz="2400" dirty="0"/>
              <a:t>, so that the nearer neighbors contribute more to the average than the more distant ones. For example, a common weighting scheme consists in giving each neighbor a weight of 1/</a:t>
            </a:r>
            <a:r>
              <a:rPr lang="en-US" altLang="ko-KR" sz="2400" i="1" dirty="0"/>
              <a:t>d</a:t>
            </a:r>
            <a:r>
              <a:rPr lang="en-US" altLang="ko-KR" sz="2400" dirty="0"/>
              <a:t>, where </a:t>
            </a:r>
            <a:r>
              <a:rPr lang="en-US" altLang="ko-KR" sz="2400" i="1" dirty="0"/>
              <a:t>d</a:t>
            </a:r>
            <a:r>
              <a:rPr lang="en-US" altLang="ko-KR" sz="2400" dirty="0"/>
              <a:t> is the distance to the neighbor.</a:t>
            </a:r>
            <a:r>
              <a:rPr lang="en-US" altLang="ko-KR" sz="2400" baseline="30000" dirty="0">
                <a:hlinkClick r:id="rId5" action="ppaction://hlinkfile"/>
              </a:rPr>
              <a:t>[2</a:t>
            </a:r>
            <a:r>
              <a:rPr lang="en-US" altLang="ko-KR" sz="2400" baseline="30000" dirty="0" smtClean="0">
                <a:hlinkClick r:id="rId5" action="ppaction://hlinkfile"/>
              </a:rPr>
              <a:t>]</a:t>
            </a:r>
            <a:endParaRPr lang="en-US" altLang="ko-KR" sz="2400" baseline="30000" dirty="0" smtClean="0"/>
          </a:p>
          <a:p>
            <a:endParaRPr lang="en-US" altLang="ko-KR" sz="2400" dirty="0"/>
          </a:p>
          <a:p>
            <a:r>
              <a:rPr lang="en-US" altLang="ko-KR" sz="2400" dirty="0"/>
              <a:t>The neighbors are taken from a set of objects for which </a:t>
            </a:r>
            <a:r>
              <a:rPr lang="en-US" altLang="ko-KR" sz="2400" b="1" dirty="0"/>
              <a:t>the class (for </a:t>
            </a:r>
            <a:r>
              <a:rPr lang="en-US" altLang="ko-KR" sz="2400" b="1" i="1" dirty="0"/>
              <a:t>k</a:t>
            </a:r>
            <a:r>
              <a:rPr lang="en-US" altLang="ko-KR" sz="2400" b="1" dirty="0"/>
              <a:t>-NN classification) or the object property value (for </a:t>
            </a:r>
            <a:r>
              <a:rPr lang="en-US" altLang="ko-KR" sz="2400" b="1" i="1" dirty="0"/>
              <a:t>k</a:t>
            </a:r>
            <a:r>
              <a:rPr lang="en-US" altLang="ko-KR" sz="2400" b="1" dirty="0"/>
              <a:t>-NN regression) is known</a:t>
            </a:r>
            <a:r>
              <a:rPr lang="en-US" altLang="ko-KR" sz="2400" dirty="0"/>
              <a:t>. This can be thought of as </a:t>
            </a:r>
            <a:r>
              <a:rPr lang="en-US" altLang="ko-KR" sz="2400" b="1" dirty="0"/>
              <a:t>the training set for the algorithm</a:t>
            </a:r>
            <a:r>
              <a:rPr lang="en-US" altLang="ko-KR" sz="2400" dirty="0"/>
              <a:t>, though no explicit training step is required</a:t>
            </a:r>
            <a:r>
              <a:rPr lang="en-US" altLang="ko-KR" sz="2400" dirty="0" smtClean="0"/>
              <a:t>.</a:t>
            </a:r>
          </a:p>
          <a:p>
            <a:endParaRPr lang="en-US" altLang="ko-KR" sz="2400" dirty="0"/>
          </a:p>
          <a:p>
            <a:r>
              <a:rPr lang="en-US" altLang="ko-KR" sz="2400" dirty="0"/>
              <a:t>A shortcoming of the </a:t>
            </a:r>
            <a:r>
              <a:rPr lang="en-US" altLang="ko-KR" sz="2400" i="1" dirty="0"/>
              <a:t>k</a:t>
            </a:r>
            <a:r>
              <a:rPr lang="en-US" altLang="ko-KR" sz="2400" dirty="0"/>
              <a:t>-NN algorithm is that it is </a:t>
            </a:r>
            <a:r>
              <a:rPr lang="en-US" altLang="ko-KR" sz="2400" b="1" dirty="0"/>
              <a:t>sensitive to the local structure of the data</a:t>
            </a:r>
            <a:r>
              <a:rPr lang="en-US" altLang="ko-KR" sz="2400" dirty="0"/>
              <a:t>. The algorithm has nothing to do with and is not to be confused with </a:t>
            </a:r>
            <a:r>
              <a:rPr lang="en-US" altLang="ko-KR" sz="2400" i="1" dirty="0">
                <a:hlinkClick r:id="rId6" action="ppaction://hlinkfile" tooltip="K-means"/>
              </a:rPr>
              <a:t>k</a:t>
            </a:r>
            <a:r>
              <a:rPr lang="en-US" altLang="ko-KR" sz="2400" dirty="0">
                <a:hlinkClick r:id="rId6" action="ppaction://hlinkfile" tooltip="K-means"/>
              </a:rPr>
              <a:t>-means</a:t>
            </a:r>
            <a:r>
              <a:rPr lang="en-US" altLang="ko-KR" sz="2400" dirty="0"/>
              <a:t>, another popular </a:t>
            </a:r>
            <a:r>
              <a:rPr lang="en-US" altLang="ko-KR" sz="2400" dirty="0">
                <a:hlinkClick r:id="rId4" action="ppaction://hlinkfile" tooltip="Machine learning"/>
              </a:rPr>
              <a:t>machine learning</a:t>
            </a:r>
            <a:r>
              <a:rPr lang="en-US" altLang="ko-KR" sz="2400" dirty="0"/>
              <a:t> </a:t>
            </a:r>
            <a:r>
              <a:rPr lang="en-US" altLang="ko-KR" sz="2400" dirty="0" smtClean="0"/>
              <a:t>technique</a:t>
            </a:r>
            <a:endParaRPr lang="en-US" altLang="ko-KR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47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i="1" dirty="0" smtClean="0"/>
              <a:t>k</a:t>
            </a:r>
            <a:r>
              <a:rPr lang="en-US" altLang="ko-KR" sz="3200" b="1" dirty="0" smtClean="0"/>
              <a:t>-NN: Algorithm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961279"/>
            <a:ext cx="11129682" cy="574880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altLang="ko-KR" sz="2400" b="1" dirty="0"/>
              <a:t>The training examples </a:t>
            </a:r>
            <a:r>
              <a:rPr lang="en-US" altLang="ko-KR" sz="2400" dirty="0"/>
              <a:t>are vectors in a multidimensional feature space, each with </a:t>
            </a:r>
            <a:r>
              <a:rPr lang="en-US" altLang="ko-KR" sz="2400" b="1" dirty="0"/>
              <a:t>a class label</a:t>
            </a:r>
            <a:r>
              <a:rPr lang="en-US" altLang="ko-KR" sz="2400" dirty="0"/>
              <a:t>. The training phase of the algorithm consists only of </a:t>
            </a:r>
            <a:r>
              <a:rPr lang="en-US" altLang="ko-KR" sz="2400" b="1" dirty="0"/>
              <a:t>storing the </a:t>
            </a:r>
            <a:r>
              <a:rPr lang="en-US" altLang="ko-KR" sz="2400" b="1" dirty="0">
                <a:hlinkClick r:id="rId2" action="ppaction://hlinkfile" tooltip="Feature vector"/>
              </a:rPr>
              <a:t>feature vectors</a:t>
            </a:r>
            <a:r>
              <a:rPr lang="en-US" altLang="ko-KR" sz="2400" b="1" dirty="0"/>
              <a:t> and class labels of the training samples.</a:t>
            </a:r>
          </a:p>
          <a:p>
            <a:pPr algn="just"/>
            <a:r>
              <a:rPr lang="en-US" altLang="ko-KR" sz="2400" b="1" dirty="0"/>
              <a:t>In the classification phase</a:t>
            </a:r>
            <a:r>
              <a:rPr lang="en-US" altLang="ko-KR" sz="2400" dirty="0"/>
              <a:t>, </a:t>
            </a:r>
            <a:r>
              <a:rPr lang="en-US" altLang="ko-KR" sz="2400" i="1" dirty="0"/>
              <a:t>k</a:t>
            </a:r>
            <a:r>
              <a:rPr lang="en-US" altLang="ko-KR" sz="2400" dirty="0"/>
              <a:t> is a user-defined constant, and an unlabeled vector (a query or test point) is classified by assigning the label which is most frequent among the </a:t>
            </a:r>
            <a:r>
              <a:rPr lang="en-US" altLang="ko-KR" sz="2400" i="1" dirty="0"/>
              <a:t>k</a:t>
            </a:r>
            <a:r>
              <a:rPr lang="en-US" altLang="ko-KR" sz="2400" dirty="0"/>
              <a:t> training samples nearest to that query point.</a:t>
            </a:r>
          </a:p>
          <a:p>
            <a:pPr algn="just"/>
            <a:r>
              <a:rPr lang="en-US" altLang="ko-KR" sz="2400" dirty="0"/>
              <a:t>A commonly used </a:t>
            </a:r>
            <a:r>
              <a:rPr lang="en-US" altLang="ko-KR" sz="2400" b="1" dirty="0"/>
              <a:t>distance metric for </a:t>
            </a:r>
            <a:r>
              <a:rPr lang="en-US" altLang="ko-KR" sz="2400" b="1" dirty="0">
                <a:hlinkClick r:id="rId3" action="ppaction://hlinkfile" tooltip="Continuous variable"/>
              </a:rPr>
              <a:t>continuous variables</a:t>
            </a:r>
            <a:r>
              <a:rPr lang="en-US" altLang="ko-KR" sz="2400" b="1" dirty="0"/>
              <a:t> is </a:t>
            </a:r>
            <a:r>
              <a:rPr lang="en-US" altLang="ko-KR" sz="2400" b="1" dirty="0">
                <a:hlinkClick r:id="rId4" action="ppaction://hlinkfile" tooltip="Euclidean distance"/>
              </a:rPr>
              <a:t>Euclidean distance</a:t>
            </a:r>
            <a:r>
              <a:rPr lang="en-US" altLang="ko-KR" sz="2400" dirty="0"/>
              <a:t>. For discrete variables, such as for text classification, another metric can be used, such as the </a:t>
            </a:r>
            <a:r>
              <a:rPr lang="en-US" altLang="ko-KR" sz="2400" b="1" dirty="0"/>
              <a:t>overlap metric</a:t>
            </a:r>
            <a:r>
              <a:rPr lang="en-US" altLang="ko-KR" sz="2400" dirty="0"/>
              <a:t> (or </a:t>
            </a:r>
            <a:r>
              <a:rPr lang="en-US" altLang="ko-KR" sz="2400" dirty="0">
                <a:hlinkClick r:id="rId5" action="ppaction://hlinkfile" tooltip="Hamming distance"/>
              </a:rPr>
              <a:t>Hamming distance</a:t>
            </a:r>
            <a:r>
              <a:rPr lang="en-US" altLang="ko-KR" sz="2400" dirty="0" smtClean="0"/>
              <a:t>).</a:t>
            </a:r>
            <a:endParaRPr lang="en-US" altLang="ko-KR" sz="2400" dirty="0"/>
          </a:p>
          <a:p>
            <a:pPr algn="just"/>
            <a:r>
              <a:rPr lang="en-US" altLang="ko-KR" sz="2400" b="1" dirty="0"/>
              <a:t>A drawback of the basic "majority voting" classification occurs when the class distribution is skewed</a:t>
            </a:r>
            <a:r>
              <a:rPr lang="en-US" altLang="ko-KR" sz="2400" dirty="0"/>
              <a:t>. That is, examples of a more frequent class tend to dominate the prediction of the new example, because they tend to be common among the </a:t>
            </a:r>
            <a:r>
              <a:rPr lang="en-US" altLang="ko-KR" sz="2400" i="1" dirty="0"/>
              <a:t>k</a:t>
            </a:r>
            <a:r>
              <a:rPr lang="en-US" altLang="ko-KR" sz="2400" dirty="0"/>
              <a:t> nearest neighbors due to their large number.</a:t>
            </a:r>
            <a:r>
              <a:rPr lang="en-US" altLang="ko-KR" sz="2400" baseline="30000" dirty="0">
                <a:hlinkClick r:id="rId6" action="ppaction://hlinkfile"/>
              </a:rPr>
              <a:t>[4]</a:t>
            </a:r>
            <a:r>
              <a:rPr lang="en-US" altLang="ko-KR" sz="2400" dirty="0"/>
              <a:t> </a:t>
            </a:r>
            <a:r>
              <a:rPr lang="en-US" altLang="ko-KR" sz="2400" b="1" dirty="0"/>
              <a:t>One way to overcome this problem is to weigh the classification, taking into account the distance from the test point to each of its </a:t>
            </a:r>
            <a:r>
              <a:rPr lang="en-US" altLang="ko-KR" sz="2400" b="1" i="1" dirty="0"/>
              <a:t>k</a:t>
            </a:r>
            <a:r>
              <a:rPr lang="en-US" altLang="ko-KR" sz="2400" b="1" dirty="0"/>
              <a:t> nearest neighbors.</a:t>
            </a:r>
            <a:r>
              <a:rPr lang="en-US" altLang="ko-KR" sz="2400" dirty="0"/>
              <a:t> The class (or value, in regression problems) of each of the </a:t>
            </a:r>
            <a:r>
              <a:rPr lang="en-US" altLang="ko-KR" sz="2400" i="1" dirty="0"/>
              <a:t>k</a:t>
            </a:r>
            <a:r>
              <a:rPr lang="en-US" altLang="ko-KR" sz="2400" dirty="0"/>
              <a:t> nearest points is multiplied by a weight proportional to the inverse of the distance from that point to the test point. Another way to overcome skew is by abstraction in data representation.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46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1429</Words>
  <Application>Microsoft Office PowerPoint</Application>
  <PresentationFormat>사용자 지정</PresentationFormat>
  <Paragraphs>90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Office 테마</vt:lpstr>
      <vt:lpstr>Machine Learning</vt:lpstr>
      <vt:lpstr>General Classification Process  </vt:lpstr>
      <vt:lpstr>Machine learning: Classification   </vt:lpstr>
      <vt:lpstr>Machine learning: Regression   </vt:lpstr>
      <vt:lpstr>k-Nearest Neighbors Algorithm</vt:lpstr>
      <vt:lpstr>k-Nearest Neighbors Algorithm</vt:lpstr>
      <vt:lpstr>k-Nearest Neighbors Algorithm</vt:lpstr>
      <vt:lpstr>k-Nearest Neighbors Algorithm</vt:lpstr>
      <vt:lpstr>k-NN: Algorithm</vt:lpstr>
      <vt:lpstr>k-NN: Parameter selection</vt:lpstr>
      <vt:lpstr>k-NN: Feature Extraction</vt:lpstr>
      <vt:lpstr>k-NN: Dimension reduction</vt:lpstr>
      <vt:lpstr>k-NN Regression</vt:lpstr>
      <vt:lpstr>PowerPoint 프레젠테이션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Computer Interaction (인간 컴퓨터 상호작용)</dc:title>
  <dc:creator>shoh</dc:creator>
  <cp:lastModifiedBy>User</cp:lastModifiedBy>
  <cp:revision>48</cp:revision>
  <cp:lastPrinted>2016-07-20T07:35:14Z</cp:lastPrinted>
  <dcterms:created xsi:type="dcterms:W3CDTF">2015-08-10T05:26:43Z</dcterms:created>
  <dcterms:modified xsi:type="dcterms:W3CDTF">2016-09-27T02:14:51Z</dcterms:modified>
</cp:coreProperties>
</file>