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74" r:id="rId10"/>
    <p:sldId id="275" r:id="rId11"/>
    <p:sldId id="272" r:id="rId12"/>
    <p:sldId id="273" r:id="rId13"/>
    <p:sldId id="270" r:id="rId14"/>
    <p:sldId id="266" r:id="rId15"/>
    <p:sldId id="268" r:id="rId16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2016-07-21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tuart_K._Card" TargetMode="External"/><Relationship Id="rId13" Type="http://schemas.openxmlformats.org/officeDocument/2006/relationships/hyperlink" Target="#cite_note-The_keystroke-level_model_for_user_performance_time_with_interactive_systems-1"/><Relationship Id="rId3" Type="http://schemas.openxmlformats.org/officeDocument/2006/relationships/hyperlink" Target="https://en.wikipedia.org/wiki/Computer_science" TargetMode="External"/><Relationship Id="rId7" Type="http://schemas.openxmlformats.org/officeDocument/2006/relationships/hyperlink" Target="https://en.wikipedia.org/wiki/Outline_of_human%E2%80%93computer_interaction#Related_fields" TargetMode="External"/><Relationship Id="rId12" Type="http://schemas.openxmlformats.org/officeDocument/2006/relationships/hyperlink" Target="https://en.wikipedia.org/wiki/IBM_Almaden_Research_Center" TargetMode="External"/><Relationship Id="rId2" Type="http://schemas.openxmlformats.org/officeDocument/2006/relationships/hyperlink" Target="https://en.wikipedia.org/wiki/User_(computing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dia_studies" TargetMode="External"/><Relationship Id="rId11" Type="http://schemas.openxmlformats.org/officeDocument/2006/relationships/hyperlink" Target="https://en.wikipedia.org/wiki/Thomas_P._Moran" TargetMode="External"/><Relationship Id="rId5" Type="http://schemas.openxmlformats.org/officeDocument/2006/relationships/hyperlink" Target="https://en.wikipedia.org/wiki/Design" TargetMode="External"/><Relationship Id="rId10" Type="http://schemas.openxmlformats.org/officeDocument/2006/relationships/hyperlink" Target="https://en.wikipedia.org/wiki/Carnegie_Mellon_University" TargetMode="External"/><Relationship Id="rId4" Type="http://schemas.openxmlformats.org/officeDocument/2006/relationships/hyperlink" Target="https://en.wikipedia.org/wiki/Behavioral_sciences" TargetMode="External"/><Relationship Id="rId9" Type="http://schemas.openxmlformats.org/officeDocument/2006/relationships/hyperlink" Target="https://en.wikipedia.org/wiki/Allen_Newel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ssociation_for_Computing_Machine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#cite_note-13"/><Relationship Id="rId3" Type="http://schemas.openxmlformats.org/officeDocument/2006/relationships/hyperlink" Target="https://en.wikipedia.org/wiki/Library_(computing)" TargetMode="External"/><Relationship Id="rId7" Type="http://schemas.openxmlformats.org/officeDocument/2006/relationships/hyperlink" Target="#cite_note-12"/><Relationship Id="rId2" Type="http://schemas.openxmlformats.org/officeDocument/2006/relationships/hyperlink" Target="https://en.wikipedia.org/wiki/Participatory_Desig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thnomethodology" TargetMode="External"/><Relationship Id="rId5" Type="http://schemas.openxmlformats.org/officeDocument/2006/relationships/hyperlink" Target="https://en.wikipedia.org/wiki/Activity_Theory" TargetMode="External"/><Relationship Id="rId4" Type="http://schemas.openxmlformats.org/officeDocument/2006/relationships/hyperlink" Target="https://en.wikipedia.org/wiki/Cognitivis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2694" y="2595282"/>
            <a:ext cx="10385612" cy="84744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Computer Interaction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7482" y="3978555"/>
            <a:ext cx="9144000" cy="2381904"/>
          </a:xfrm>
        </p:spPr>
        <p:txBody>
          <a:bodyPr/>
          <a:lstStyle/>
          <a:p>
            <a:r>
              <a:rPr lang="en-US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Sang-</a:t>
            </a:r>
            <a:r>
              <a:rPr lang="en-US" altLang="ko-K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Hoon</a:t>
            </a:r>
            <a:r>
              <a:rPr lang="en-US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Oh</a:t>
            </a:r>
          </a:p>
          <a:p>
            <a:endParaRPr lang="en-US" altLang="ko-K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Information Communication Convergence Engineering</a:t>
            </a:r>
          </a:p>
          <a:p>
            <a:r>
              <a:rPr lang="en-US" altLang="ko-K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Mokwon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5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Machine learning: </a:t>
            </a:r>
            <a:r>
              <a:rPr lang="en-US" altLang="ko-KR" sz="3200" b="1" dirty="0" smtClean="0"/>
              <a:t>Regression </a:t>
            </a:r>
            <a:r>
              <a:rPr lang="en-US" altLang="ko-KR" sz="3200" dirty="0" smtClean="0"/>
              <a:t>  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57" y="872276"/>
            <a:ext cx="9005877" cy="5622653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559" y="1252025"/>
            <a:ext cx="6479595" cy="403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2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Machine learning: </a:t>
            </a:r>
            <a:r>
              <a:rPr lang="en-US" altLang="ko-KR" sz="3200" b="1" dirty="0" smtClean="0"/>
              <a:t>Unsupervised Learning </a:t>
            </a:r>
            <a:r>
              <a:rPr lang="en-US" altLang="ko-KR" sz="3200" dirty="0" smtClean="0"/>
              <a:t>  </a:t>
            </a:r>
            <a:endParaRPr lang="ko-KR" altLang="en-US" sz="32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57" y="872276"/>
            <a:ext cx="8037419" cy="471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Machine learning: </a:t>
            </a:r>
            <a:r>
              <a:rPr lang="en-US" altLang="ko-KR" sz="3200" b="1" dirty="0" smtClean="0"/>
              <a:t>Reinforcement Learning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57" y="872276"/>
            <a:ext cx="7486090" cy="496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1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Introduction </a:t>
            </a:r>
            <a:r>
              <a:rPr lang="en-US" altLang="ko-KR" sz="3200" dirty="0"/>
              <a:t>to machine learning </a:t>
            </a:r>
            <a:r>
              <a:rPr lang="en-US" altLang="ko-KR" sz="3200" dirty="0" smtClean="0"/>
              <a:t> 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74" y="688040"/>
            <a:ext cx="8509467" cy="597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Applications </a:t>
            </a:r>
            <a:endParaRPr lang="ko-KR" altLang="en-US" sz="3200" dirty="0"/>
          </a:p>
        </p:txBody>
      </p:sp>
      <p:sp>
        <p:nvSpPr>
          <p:cNvPr id="3" name="직사각형 2"/>
          <p:cNvSpPr/>
          <p:nvPr/>
        </p:nvSpPr>
        <p:spPr>
          <a:xfrm>
            <a:off x="425824" y="764698"/>
            <a:ext cx="1003598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>
                <a:latin typeface="Wingdings" panose="05000000000000000000" pitchFamily="2" charset="2"/>
              </a:rPr>
              <a:t></a:t>
            </a:r>
            <a:r>
              <a:rPr lang="en-US" altLang="ko-KR" sz="2000" b="1" dirty="0">
                <a:latin typeface="Times New Roman" panose="02020603050405020304" pitchFamily="18" charset="0"/>
              </a:rPr>
              <a:t>Medicine/Biology</a:t>
            </a:r>
            <a:r>
              <a:rPr lang="en-US" altLang="ko-KR" sz="20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altLang="ko-KR" sz="1200" dirty="0" smtClean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(Predict) Patient hospitalized due to heart attack will have </a:t>
            </a:r>
            <a:r>
              <a:rPr lang="en-US" altLang="ko-KR" sz="1600" dirty="0">
                <a:latin typeface="Times New Roman" panose="02020603050405020304" pitchFamily="18" charset="0"/>
              </a:rPr>
              <a:t>second attack based on demographic, diet and clinical measurements. </a:t>
            </a:r>
          </a:p>
          <a:p>
            <a:r>
              <a:rPr lang="en-US" altLang="ko-KR" sz="1100" dirty="0" smtClean="0">
                <a:latin typeface="Wingdings" panose="05000000000000000000" pitchFamily="2" charset="2"/>
              </a:rPr>
              <a:t></a:t>
            </a:r>
            <a:r>
              <a:rPr lang="en-US" altLang="ko-KR" sz="1600" dirty="0">
                <a:latin typeface="Times New Roman" panose="02020603050405020304" pitchFamily="18" charset="0"/>
              </a:rPr>
              <a:t>(Predict) Glucose </a:t>
            </a:r>
            <a:r>
              <a:rPr lang="en-US" altLang="ko-KR" dirty="0">
                <a:latin typeface="Times New Roman" panose="02020603050405020304" pitchFamily="18" charset="0"/>
              </a:rPr>
              <a:t>in the blood of diabetic person based on infrared absorption spectrum of person’s blood.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(Predict) Risk factor prostate cancer based on clinical and demographic variables).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Bioinformatics. </a:t>
            </a:r>
          </a:p>
          <a:p>
            <a:r>
              <a:rPr lang="en-US" altLang="ko-KR" sz="1400" dirty="0">
                <a:latin typeface="Wingdings" panose="05000000000000000000" pitchFamily="2" charset="2"/>
              </a:rPr>
              <a:t></a:t>
            </a:r>
            <a:r>
              <a:rPr lang="en-US" altLang="ko-KR" sz="2000" b="1" dirty="0">
                <a:latin typeface="Times New Roman" panose="02020603050405020304" pitchFamily="18" charset="0"/>
              </a:rPr>
              <a:t>Economy/finance</a:t>
            </a:r>
            <a:r>
              <a:rPr lang="en-US" altLang="ko-KR" sz="20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(Predict) Price of stock in 6 months based on company performance, economic data.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(Predict) Credit card fraud based on gender, demographic, credit history </a:t>
            </a:r>
            <a:endParaRPr lang="en-US" altLang="ko-KR" dirty="0" smtClean="0">
              <a:latin typeface="Times New Roman" panose="02020603050405020304" pitchFamily="18" charset="0"/>
            </a:endParaRPr>
          </a:p>
          <a:p>
            <a:endParaRPr lang="en-US" altLang="ko-KR" dirty="0">
              <a:latin typeface="Times New Roman" panose="02020603050405020304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25824" y="2995404"/>
            <a:ext cx="1080247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12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endParaRPr lang="ko-KR" altLang="en-US" sz="1200" dirty="0">
              <a:latin typeface="Wingdings" panose="05000000000000000000" pitchFamily="2" charset="2"/>
            </a:endParaRPr>
          </a:p>
          <a:p>
            <a:r>
              <a:rPr lang="en-US" altLang="ko-KR" sz="1400" dirty="0">
                <a:latin typeface="Wingdings" panose="05000000000000000000" pitchFamily="2" charset="2"/>
              </a:rPr>
              <a:t></a:t>
            </a:r>
            <a:r>
              <a:rPr lang="en-US" altLang="ko-KR" sz="2000" b="1" dirty="0">
                <a:latin typeface="Times New Roman" panose="02020603050405020304" pitchFamily="18" charset="0"/>
              </a:rPr>
              <a:t>IT</a:t>
            </a:r>
            <a:r>
              <a:rPr lang="en-US" altLang="ko-KR" sz="20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(Predict) Numbers in a handwritten ZIP code based on digitized image of ZIP code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(Predict) Spam mail based on text in mail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(Predict) Text based on speech (Speech Recognition)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(Understanding) Call patterns are analyzed for network optimization. </a:t>
            </a:r>
          </a:p>
          <a:p>
            <a:r>
              <a:rPr lang="en-US" altLang="ko-KR" sz="1400" dirty="0">
                <a:latin typeface="Wingdings" panose="05000000000000000000" pitchFamily="2" charset="2"/>
              </a:rPr>
              <a:t></a:t>
            </a:r>
            <a:r>
              <a:rPr lang="en-US" altLang="ko-KR" sz="2000" b="1" dirty="0">
                <a:latin typeface="Times New Roman" panose="02020603050405020304" pitchFamily="18" charset="0"/>
              </a:rPr>
              <a:t>Astronomy/Physics</a:t>
            </a:r>
            <a:r>
              <a:rPr lang="en-US" altLang="ko-KR" sz="20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(Understanding) Discovering astronomical features </a:t>
            </a:r>
          </a:p>
          <a:p>
            <a:r>
              <a:rPr lang="en-US" altLang="ko-KR" sz="1400" dirty="0">
                <a:latin typeface="Wingdings" panose="05000000000000000000" pitchFamily="2" charset="2"/>
              </a:rPr>
              <a:t></a:t>
            </a:r>
            <a:r>
              <a:rPr lang="en-US" altLang="ko-KR" sz="2000" b="1" dirty="0">
                <a:latin typeface="Times New Roman" panose="02020603050405020304" pitchFamily="18" charset="0"/>
              </a:rPr>
              <a:t>Intelligence</a:t>
            </a:r>
            <a:r>
              <a:rPr lang="en-US" altLang="ko-KR" sz="20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(Policy) Flying helicopters upside down based on altitude, wind factor … </a:t>
            </a:r>
          </a:p>
          <a:p>
            <a:r>
              <a:rPr lang="en-US" altLang="ko-KR" sz="1100" dirty="0">
                <a:latin typeface="Wingdings" panose="05000000000000000000" pitchFamily="2" charset="2"/>
              </a:rPr>
              <a:t></a:t>
            </a:r>
            <a:r>
              <a:rPr lang="en-US" altLang="ko-KR" sz="1700" dirty="0">
                <a:latin typeface="Times New Roman" panose="02020603050405020304" pitchFamily="18" charset="0"/>
              </a:rPr>
              <a:t>http://mmp.kaist.ac.kr/~ee531/invertedFlight.wmv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(Policy) Playing game based on move by opponent. </a:t>
            </a:r>
          </a:p>
          <a:p>
            <a:r>
              <a:rPr lang="en-US" altLang="ko-KR" sz="1200" dirty="0">
                <a:latin typeface="Wingdings" panose="05000000000000000000" pitchFamily="2" charset="2"/>
              </a:rPr>
              <a:t></a:t>
            </a:r>
            <a:r>
              <a:rPr lang="en-US" altLang="ko-KR" dirty="0">
                <a:latin typeface="Times New Roman" panose="02020603050405020304" pitchFamily="18" charset="0"/>
              </a:rPr>
              <a:t>(Policy) Robot navigation based on sensor input. </a:t>
            </a:r>
          </a:p>
        </p:txBody>
      </p:sp>
    </p:spTree>
    <p:extLst>
      <p:ext uri="{BB962C8B-B14F-4D97-AF65-F5344CB8AC3E}">
        <p14:creationId xmlns:p14="http://schemas.microsoft.com/office/powerpoint/2010/main" val="38526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Applications: Summary </a:t>
            </a:r>
            <a:endParaRPr lang="ko-KR" altLang="en-US" sz="32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5" y="872276"/>
            <a:ext cx="7320524" cy="524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HCI?</a:t>
            </a:r>
          </a:p>
          <a:p>
            <a:r>
              <a:rPr lang="en-US" altLang="ko-KR" sz="2000" i="1" dirty="0" smtClean="0"/>
              <a:t>Mathematical Backgrounds</a:t>
            </a:r>
          </a:p>
          <a:p>
            <a:r>
              <a:rPr lang="en-US" altLang="ko-KR" dirty="0" smtClean="0"/>
              <a:t>Introduction </a:t>
            </a:r>
            <a:r>
              <a:rPr lang="en-US" altLang="ko-KR" smtClean="0"/>
              <a:t>to Machine </a:t>
            </a:r>
            <a:r>
              <a:rPr lang="en-US" altLang="ko-KR" dirty="0"/>
              <a:t>L</a:t>
            </a:r>
            <a:r>
              <a:rPr lang="en-US" altLang="ko-KR" dirty="0" smtClean="0"/>
              <a:t>earning</a:t>
            </a:r>
          </a:p>
          <a:p>
            <a:r>
              <a:rPr lang="en-US" altLang="ko-KR" dirty="0" smtClean="0"/>
              <a:t>Machine Learning</a:t>
            </a:r>
          </a:p>
          <a:p>
            <a:pPr lvl="1"/>
            <a:r>
              <a:rPr lang="en-US" altLang="ko-KR" dirty="0" smtClean="0"/>
              <a:t>Supervised Learning</a:t>
            </a:r>
          </a:p>
          <a:p>
            <a:pPr lvl="1"/>
            <a:r>
              <a:rPr lang="en-US" altLang="ko-KR" dirty="0" smtClean="0"/>
              <a:t>Unsupervised Learning</a:t>
            </a:r>
          </a:p>
          <a:p>
            <a:pPr lvl="1"/>
            <a:r>
              <a:rPr lang="en-US" altLang="ko-KR" dirty="0" smtClean="0"/>
              <a:t>Semi-supervised Learning &amp; Reinforcement Learning</a:t>
            </a:r>
          </a:p>
        </p:txBody>
      </p:sp>
    </p:spTree>
    <p:extLst>
      <p:ext uri="{BB962C8B-B14F-4D97-AF65-F5344CB8AC3E}">
        <p14:creationId xmlns:p14="http://schemas.microsoft.com/office/powerpoint/2010/main" val="157403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HCI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/>
          </a:bodyPr>
          <a:lstStyle/>
          <a:p>
            <a:pPr algn="just"/>
            <a:r>
              <a:rPr lang="en-US" altLang="ko-KR" b="1" dirty="0" smtClean="0"/>
              <a:t>Human–computer interaction</a:t>
            </a:r>
            <a:r>
              <a:rPr lang="en-US" altLang="ko-KR" dirty="0" smtClean="0"/>
              <a:t> (</a:t>
            </a:r>
            <a:r>
              <a:rPr lang="en-US" altLang="ko-KR" b="1" dirty="0" smtClean="0"/>
              <a:t>HCI</a:t>
            </a:r>
            <a:r>
              <a:rPr lang="en-US" altLang="ko-KR" dirty="0" smtClean="0"/>
              <a:t>) researches the design and use of computer technology, focusing particularly on the </a:t>
            </a:r>
            <a:r>
              <a:rPr lang="en-US" altLang="ko-KR" u="sng" dirty="0" smtClean="0"/>
              <a:t>interfaces between people (</a:t>
            </a:r>
            <a:r>
              <a:rPr lang="en-US" altLang="ko-KR" u="sng" dirty="0" smtClean="0">
                <a:hlinkClick r:id="rId2" action="ppaction://hlinkfile" tooltip="User (computing)"/>
              </a:rPr>
              <a:t>users</a:t>
            </a:r>
            <a:r>
              <a:rPr lang="en-US" altLang="ko-KR" u="sng" dirty="0" smtClean="0"/>
              <a:t>) and computers</a:t>
            </a:r>
            <a:r>
              <a:rPr lang="en-US" altLang="ko-KR" dirty="0" smtClean="0"/>
              <a:t>. Researchers in the field of HCI both </a:t>
            </a:r>
            <a:r>
              <a:rPr lang="en-US" altLang="ko-KR" i="1" dirty="0" smtClean="0"/>
              <a:t>observe</a:t>
            </a:r>
            <a:r>
              <a:rPr lang="en-US" altLang="ko-KR" dirty="0" smtClean="0"/>
              <a:t> the ways in which humans interact with computers and </a:t>
            </a:r>
            <a:r>
              <a:rPr lang="en-US" altLang="ko-KR" i="1" dirty="0" smtClean="0"/>
              <a:t>design</a:t>
            </a:r>
            <a:r>
              <a:rPr lang="en-US" altLang="ko-KR" dirty="0" smtClean="0"/>
              <a:t> technologies that lets humans interact with computers in novel ways.</a:t>
            </a:r>
          </a:p>
          <a:p>
            <a:pPr algn="just"/>
            <a:endParaRPr lang="en-US" altLang="ko-KR" dirty="0" smtClean="0"/>
          </a:p>
          <a:p>
            <a:pPr algn="just"/>
            <a:r>
              <a:rPr lang="en-US" altLang="ko-KR" dirty="0" smtClean="0"/>
              <a:t>As a field of research, Human-Computer Interaction is situated at the intersection of </a:t>
            </a:r>
            <a:r>
              <a:rPr lang="en-US" altLang="ko-KR" dirty="0" smtClean="0">
                <a:hlinkClick r:id="rId3" action="ppaction://hlinkfile" tooltip="Computer science"/>
              </a:rPr>
              <a:t>computer science</a:t>
            </a:r>
            <a:r>
              <a:rPr lang="en-US" altLang="ko-KR" dirty="0" smtClean="0"/>
              <a:t>, </a:t>
            </a:r>
            <a:r>
              <a:rPr lang="en-US" altLang="ko-KR" dirty="0" smtClean="0">
                <a:hlinkClick r:id="rId4" action="ppaction://hlinkfile" tooltip="Behavioral sciences"/>
              </a:rPr>
              <a:t>behavioral sciences</a:t>
            </a:r>
            <a:r>
              <a:rPr lang="en-US" altLang="ko-KR" dirty="0" smtClean="0"/>
              <a:t>, </a:t>
            </a:r>
            <a:r>
              <a:rPr lang="en-US" altLang="ko-KR" dirty="0" smtClean="0">
                <a:hlinkClick r:id="rId5" action="ppaction://hlinkfile" tooltip="Design"/>
              </a:rPr>
              <a:t>design</a:t>
            </a:r>
            <a:r>
              <a:rPr lang="en-US" altLang="ko-KR" dirty="0" smtClean="0"/>
              <a:t>, </a:t>
            </a:r>
            <a:r>
              <a:rPr lang="en-US" altLang="ko-KR" dirty="0" smtClean="0">
                <a:hlinkClick r:id="rId6" action="ppaction://hlinkfile" tooltip="Media studies"/>
              </a:rPr>
              <a:t>media studies</a:t>
            </a:r>
            <a:r>
              <a:rPr lang="en-US" altLang="ko-KR" dirty="0" smtClean="0"/>
              <a:t>, and </a:t>
            </a:r>
            <a:r>
              <a:rPr lang="en-US" altLang="ko-KR" dirty="0" smtClean="0">
                <a:hlinkClick r:id="rId7" action="ppaction://hlinkfile" tooltip="Outline of human–computer interaction"/>
              </a:rPr>
              <a:t>several other fields of study</a:t>
            </a:r>
            <a:r>
              <a:rPr lang="en-US" altLang="ko-KR" dirty="0" smtClean="0"/>
              <a:t>. </a:t>
            </a:r>
            <a:r>
              <a:rPr lang="en-US" altLang="ko-KR" sz="1900" dirty="0" smtClean="0"/>
              <a:t>The term was popularized by </a:t>
            </a:r>
            <a:r>
              <a:rPr lang="en-US" altLang="ko-KR" sz="1900" dirty="0" smtClean="0">
                <a:hlinkClick r:id="rId8" action="ppaction://hlinkfile" tooltip="Stuart K. Card"/>
              </a:rPr>
              <a:t>Stuart K. Card</a:t>
            </a:r>
            <a:r>
              <a:rPr lang="en-US" altLang="ko-KR" sz="1900" dirty="0" smtClean="0"/>
              <a:t> and </a:t>
            </a:r>
            <a:r>
              <a:rPr lang="en-US" altLang="ko-KR" sz="1900" dirty="0" smtClean="0">
                <a:hlinkClick r:id="rId9" action="ppaction://hlinkfile" tooltip="Allen Newell"/>
              </a:rPr>
              <a:t>Allen Newell</a:t>
            </a:r>
            <a:r>
              <a:rPr lang="en-US" altLang="ko-KR" sz="1900" dirty="0" smtClean="0"/>
              <a:t> of </a:t>
            </a:r>
            <a:r>
              <a:rPr lang="en-US" altLang="ko-KR" sz="1900" dirty="0" smtClean="0">
                <a:hlinkClick r:id="rId10" action="ppaction://hlinkfile" tooltip="Carnegie Mellon University"/>
              </a:rPr>
              <a:t>Carnegie Mellon University</a:t>
            </a:r>
            <a:r>
              <a:rPr lang="en-US" altLang="ko-KR" sz="1900" dirty="0" smtClean="0"/>
              <a:t> and </a:t>
            </a:r>
            <a:r>
              <a:rPr lang="en-US" altLang="ko-KR" sz="1900" dirty="0" smtClean="0">
                <a:hlinkClick r:id="rId11" action="ppaction://hlinkfile" tooltip="Thomas P. Moran"/>
              </a:rPr>
              <a:t>Thomas P. Moran</a:t>
            </a:r>
            <a:r>
              <a:rPr lang="en-US" altLang="ko-KR" sz="1900" dirty="0" smtClean="0"/>
              <a:t> of </a:t>
            </a:r>
            <a:r>
              <a:rPr lang="en-US" altLang="ko-KR" sz="1900" dirty="0" smtClean="0">
                <a:hlinkClick r:id="rId12" action="ppaction://hlinkfile" tooltip="IBM Almaden Research Center"/>
              </a:rPr>
              <a:t>IBM Research</a:t>
            </a:r>
            <a:r>
              <a:rPr lang="en-US" altLang="ko-KR" sz="1900" dirty="0" smtClean="0"/>
              <a:t> in their seminal 1983 book, </a:t>
            </a:r>
            <a:r>
              <a:rPr lang="en-US" altLang="ko-KR" sz="1900" i="1" dirty="0" smtClean="0"/>
              <a:t>The Psychology of Human-Computer Interaction</a:t>
            </a:r>
            <a:r>
              <a:rPr lang="en-US" altLang="ko-KR" sz="1900" dirty="0" smtClean="0"/>
              <a:t>, although the authors first used the term in 1980</a:t>
            </a:r>
            <a:r>
              <a:rPr lang="en-US" altLang="ko-KR" sz="1900" baseline="30000" dirty="0" smtClean="0">
                <a:hlinkClick r:id="rId13" action="ppaction://hlinkfile"/>
              </a:rPr>
              <a:t>[1]</a:t>
            </a:r>
            <a:r>
              <a:rPr lang="en-US" altLang="ko-KR" sz="1900" dirty="0" smtClean="0"/>
              <a:t> and the first known use was in 1975.</a:t>
            </a:r>
          </a:p>
          <a:p>
            <a:pPr algn="dist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2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HCI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/>
            <a:r>
              <a:rPr lang="en-US" altLang="ko-KR" dirty="0" smtClean="0"/>
              <a:t>The </a:t>
            </a:r>
            <a:r>
              <a:rPr lang="en-US" altLang="ko-KR" dirty="0" smtClean="0">
                <a:hlinkClick r:id="rId2" action="ppaction://hlinkfile" tooltip="Association for Computing Machinery"/>
              </a:rPr>
              <a:t>Association for Computing Machinery</a:t>
            </a:r>
            <a:r>
              <a:rPr lang="en-US" altLang="ko-KR" dirty="0" smtClean="0"/>
              <a:t> defines human-computer interaction as "</a:t>
            </a:r>
            <a:r>
              <a:rPr lang="en-US" altLang="ko-KR" i="1" dirty="0" smtClean="0"/>
              <a:t>a discipline concerned with the design, evaluation and </a:t>
            </a:r>
            <a:r>
              <a:rPr lang="en-US" altLang="ko-KR" i="1" dirty="0" smtClean="0">
                <a:solidFill>
                  <a:srgbClr val="FF0000"/>
                </a:solidFill>
              </a:rPr>
              <a:t>implementation of interactive computing systems</a:t>
            </a:r>
            <a:r>
              <a:rPr lang="en-US" altLang="ko-KR" i="1" dirty="0" smtClean="0"/>
              <a:t> for human use and with the study of major phenomena surrounding them</a:t>
            </a:r>
            <a:r>
              <a:rPr lang="en-US" altLang="ko-KR" dirty="0" smtClean="0"/>
              <a:t>".</a:t>
            </a:r>
            <a:endParaRPr lang="en-US" altLang="ko-KR" baseline="30000" dirty="0" smtClean="0"/>
          </a:p>
          <a:p>
            <a:pPr algn="just"/>
            <a:endParaRPr lang="en-US" altLang="ko-KR" dirty="0" smtClean="0"/>
          </a:p>
          <a:p>
            <a:pPr algn="just"/>
            <a:r>
              <a:rPr lang="en-US" altLang="ko-KR" dirty="0" smtClean="0"/>
              <a:t>HCI is also sometimes referred to as </a:t>
            </a:r>
            <a:r>
              <a:rPr lang="en-US" altLang="ko-KR" b="1" dirty="0" smtClean="0"/>
              <a:t>human–machine interaction</a:t>
            </a:r>
            <a:r>
              <a:rPr lang="en-US" altLang="ko-KR" dirty="0" smtClean="0"/>
              <a:t> (</a:t>
            </a:r>
            <a:r>
              <a:rPr lang="en-US" altLang="ko-KR" b="1" dirty="0" smtClean="0"/>
              <a:t>HMI</a:t>
            </a:r>
            <a:r>
              <a:rPr lang="en-US" altLang="ko-KR" dirty="0" smtClean="0"/>
              <a:t>), </a:t>
            </a:r>
            <a:r>
              <a:rPr lang="en-US" altLang="ko-KR" b="1" dirty="0" smtClean="0"/>
              <a:t>man–machine interaction</a:t>
            </a:r>
            <a:r>
              <a:rPr lang="en-US" altLang="ko-KR" dirty="0" smtClean="0"/>
              <a:t> (</a:t>
            </a:r>
            <a:r>
              <a:rPr lang="en-US" altLang="ko-KR" b="1" dirty="0" smtClean="0"/>
              <a:t>MMI</a:t>
            </a:r>
            <a:r>
              <a:rPr lang="en-US" altLang="ko-KR" dirty="0" smtClean="0"/>
              <a:t>) or </a:t>
            </a:r>
            <a:r>
              <a:rPr lang="en-US" altLang="ko-KR" b="1" dirty="0" smtClean="0"/>
              <a:t>computer–human interaction</a:t>
            </a:r>
            <a:r>
              <a:rPr lang="en-US" altLang="ko-KR" dirty="0" smtClean="0"/>
              <a:t> (</a:t>
            </a:r>
            <a:r>
              <a:rPr lang="en-US" altLang="ko-KR" b="1" dirty="0" smtClean="0"/>
              <a:t>CHI</a:t>
            </a:r>
            <a:r>
              <a:rPr lang="en-US" altLang="ko-K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61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r>
              <a:rPr lang="en-US" altLang="ko-KR" dirty="0" smtClean="0"/>
              <a:t>HCI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5284694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Much of the research in the field of Human-Computer Interaction takes an interest in:</a:t>
            </a:r>
          </a:p>
          <a:p>
            <a:r>
              <a:rPr lang="en-US" altLang="ko-KR" dirty="0" smtClean="0"/>
              <a:t>methods for designing novel computer interfaces, thereby optimizing a design for a desired property such as, e.g., learnability or efficiency of use. An example of a design method that has been continuously developed by HCI researchers is </a:t>
            </a:r>
            <a:r>
              <a:rPr lang="en-US" altLang="ko-KR" dirty="0" smtClean="0">
                <a:hlinkClick r:id="rId2" action="ppaction://hlinkfile" tooltip="Participatory Design"/>
              </a:rPr>
              <a:t>Participatory Design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methods for implementing interfaces</a:t>
            </a:r>
            <a:r>
              <a:rPr lang="en-US" altLang="ko-KR" dirty="0" smtClean="0"/>
              <a:t>, e.g., by means of software tool kits and </a:t>
            </a:r>
            <a:r>
              <a:rPr lang="en-US" altLang="ko-KR" dirty="0" smtClean="0">
                <a:hlinkClick r:id="rId3" action="ppaction://hlinkfile" tooltip="Library (computing)"/>
              </a:rPr>
              <a:t>libraries</a:t>
            </a:r>
            <a:endParaRPr lang="en-US" altLang="ko-KR" dirty="0" smtClean="0"/>
          </a:p>
          <a:p>
            <a:r>
              <a:rPr lang="en-US" altLang="ko-KR" dirty="0" smtClean="0"/>
              <a:t>methods for evaluating and comparing interfaces with respect to their usability or other desirable properties</a:t>
            </a:r>
          </a:p>
          <a:p>
            <a:r>
              <a:rPr lang="en-US" altLang="ko-KR" dirty="0" smtClean="0"/>
              <a:t>methods for studying human computer use and its sociocultural implications more broadly</a:t>
            </a:r>
          </a:p>
          <a:p>
            <a:r>
              <a:rPr lang="en-US" altLang="ko-KR" dirty="0" smtClean="0"/>
              <a:t>models and theories of human computer use as well as conceptual frameworks for the design of computer interfaces, such as, e.g., </a:t>
            </a:r>
            <a:r>
              <a:rPr lang="en-US" altLang="ko-KR" dirty="0" smtClean="0">
                <a:hlinkClick r:id="rId4" action="ppaction://hlinkfile" tooltip="Cognitivism"/>
              </a:rPr>
              <a:t>cognitivist</a:t>
            </a:r>
            <a:r>
              <a:rPr lang="en-US" altLang="ko-KR" dirty="0" smtClean="0"/>
              <a:t> user models, </a:t>
            </a:r>
            <a:r>
              <a:rPr lang="en-US" altLang="ko-KR" dirty="0" smtClean="0">
                <a:hlinkClick r:id="rId5" action="ppaction://hlinkfile" tooltip="Activity Theory"/>
              </a:rPr>
              <a:t>Activity Theory</a:t>
            </a:r>
            <a:r>
              <a:rPr lang="en-US" altLang="ko-KR" dirty="0" smtClean="0"/>
              <a:t> or </a:t>
            </a:r>
            <a:r>
              <a:rPr lang="en-US" altLang="ko-KR" dirty="0" err="1" smtClean="0">
                <a:hlinkClick r:id="rId6" action="ppaction://hlinkfile" tooltip="Ethnomethodology"/>
              </a:rPr>
              <a:t>ethnomethodological</a:t>
            </a:r>
            <a:r>
              <a:rPr lang="en-US" altLang="ko-KR" dirty="0" smtClean="0"/>
              <a:t> accounts of human computer use</a:t>
            </a:r>
            <a:r>
              <a:rPr lang="en-US" altLang="ko-KR" baseline="30000" dirty="0" smtClean="0">
                <a:hlinkClick r:id="rId7" action="ppaction://hlinkfile"/>
              </a:rPr>
              <a:t>[12]</a:t>
            </a:r>
            <a:endParaRPr lang="en-US" altLang="ko-KR" dirty="0" smtClean="0"/>
          </a:p>
          <a:p>
            <a:r>
              <a:rPr lang="en-US" altLang="ko-KR" dirty="0" smtClean="0"/>
              <a:t>perspectives that critically reflect upon the values that underlie computational design, computer use and HCI research practice</a:t>
            </a:r>
            <a:r>
              <a:rPr lang="en-US" altLang="ko-KR" baseline="30000" dirty="0" smtClean="0">
                <a:hlinkClick r:id="rId8" action="ppaction://hlinkfile"/>
              </a:rPr>
              <a:t>[13]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247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HCI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Researchers in HCI are interested in developing new design methodologies, experimenting with new devices, prototyping new software systems, </a:t>
            </a:r>
            <a:r>
              <a:rPr lang="en-US" altLang="ko-KR" dirty="0" smtClean="0">
                <a:solidFill>
                  <a:srgbClr val="C00000"/>
                </a:solidFill>
              </a:rPr>
              <a:t>exploring new interaction paradigms</a:t>
            </a:r>
            <a:r>
              <a:rPr lang="en-US" altLang="ko-KR" dirty="0" smtClean="0"/>
              <a:t>, and developing models and theories of interaction.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There is also a focus in HCI on </a:t>
            </a:r>
            <a:r>
              <a:rPr lang="en-US" altLang="ko-KR" dirty="0" smtClean="0">
                <a:solidFill>
                  <a:srgbClr val="FF0000"/>
                </a:solidFill>
              </a:rPr>
              <a:t>how to implement the computer software and hardware mechanisms to support human–computer interaction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34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78541" y="136525"/>
            <a:ext cx="10515600" cy="1325563"/>
          </a:xfrm>
        </p:spPr>
        <p:txBody>
          <a:bodyPr/>
          <a:lstStyle/>
          <a:p>
            <a:r>
              <a:rPr lang="en-US" altLang="ko-KR" dirty="0" smtClean="0"/>
              <a:t>Machine Learning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78541" y="1112931"/>
            <a:ext cx="10515600" cy="4965140"/>
          </a:xfrm>
        </p:spPr>
        <p:txBody>
          <a:bodyPr>
            <a:noAutofit/>
          </a:bodyPr>
          <a:lstStyle/>
          <a:p>
            <a:r>
              <a:rPr lang="en-US" altLang="ko-KR" sz="2400" dirty="0" err="1" smtClean="0"/>
              <a:t>Supersivsed</a:t>
            </a:r>
            <a:r>
              <a:rPr lang="en-US" altLang="ko-KR" sz="2400" dirty="0" smtClean="0"/>
              <a:t> Learning</a:t>
            </a:r>
          </a:p>
          <a:p>
            <a:pPr lvl="1"/>
            <a:r>
              <a:rPr lang="en-US" altLang="ko-KR" sz="1800" dirty="0" smtClean="0"/>
              <a:t>Classification and Regression</a:t>
            </a:r>
          </a:p>
          <a:p>
            <a:pPr lvl="1"/>
            <a:r>
              <a:rPr lang="en-US" altLang="ko-KR" sz="1800" dirty="0" smtClean="0"/>
              <a:t>K-Nearest Neighbor Classification</a:t>
            </a:r>
          </a:p>
          <a:p>
            <a:pPr lvl="1"/>
            <a:r>
              <a:rPr lang="en-US" altLang="ko-KR" sz="1800" dirty="0" smtClean="0"/>
              <a:t>Fisher’s Criteria &amp; LDA</a:t>
            </a:r>
          </a:p>
          <a:p>
            <a:pPr lvl="1"/>
            <a:r>
              <a:rPr lang="en-US" altLang="ko-KR" sz="1800" dirty="0" smtClean="0"/>
              <a:t>Perceptron: Linearly Separable</a:t>
            </a:r>
          </a:p>
          <a:p>
            <a:pPr lvl="1"/>
            <a:r>
              <a:rPr lang="en-US" altLang="ko-KR" sz="1800" dirty="0" smtClean="0"/>
              <a:t>Multilayer perceptron &amp; EBP &amp; Deep Learning</a:t>
            </a:r>
          </a:p>
          <a:p>
            <a:pPr lvl="1"/>
            <a:r>
              <a:rPr lang="en-US" altLang="ko-KR" sz="1800" dirty="0" smtClean="0"/>
              <a:t>RBF Network</a:t>
            </a:r>
          </a:p>
          <a:p>
            <a:pPr lvl="1"/>
            <a:r>
              <a:rPr lang="en-US" altLang="ko-KR" sz="1800" dirty="0" smtClean="0"/>
              <a:t>SVM</a:t>
            </a:r>
          </a:p>
          <a:p>
            <a:pPr lvl="1"/>
            <a:r>
              <a:rPr lang="en-US" altLang="ko-KR" sz="1800" dirty="0" smtClean="0"/>
              <a:t>Ensemble Learning(CS570): Voting, Boosting(</a:t>
            </a:r>
            <a:r>
              <a:rPr lang="en-US" altLang="ko-KR" sz="1800" dirty="0" err="1" smtClean="0"/>
              <a:t>Adaboost</a:t>
            </a:r>
            <a:r>
              <a:rPr lang="en-US" altLang="ko-KR" sz="1800" dirty="0" smtClean="0"/>
              <a:t>)</a:t>
            </a:r>
          </a:p>
          <a:p>
            <a:r>
              <a:rPr lang="en-US" altLang="ko-KR" sz="2400" dirty="0" smtClean="0"/>
              <a:t>Unsupervised Learning : </a:t>
            </a:r>
            <a:r>
              <a:rPr lang="en-US" altLang="ko-KR" sz="1800" dirty="0" smtClean="0"/>
              <a:t>PCA, ICA, NMF, Clustering: K-means, SOM</a:t>
            </a:r>
          </a:p>
          <a:p>
            <a:r>
              <a:rPr lang="en-US" altLang="ko-KR" sz="2400" dirty="0" smtClean="0"/>
              <a:t>Semi-supervised Learning</a:t>
            </a:r>
          </a:p>
          <a:p>
            <a:r>
              <a:rPr lang="en-US" altLang="ko-KR" sz="2400" dirty="0" smtClean="0"/>
              <a:t>Active Learning</a:t>
            </a:r>
          </a:p>
          <a:p>
            <a:r>
              <a:rPr lang="en-US" altLang="ko-KR" sz="2400" dirty="0" smtClean="0"/>
              <a:t>Reinforcement Learning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458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Motivation </a:t>
            </a:r>
            <a:r>
              <a:rPr lang="en-US" altLang="ko-KR" sz="3200" dirty="0"/>
              <a:t>for machine learning </a:t>
            </a:r>
            <a:endParaRPr lang="ko-KR" altLang="en-US" sz="3200" dirty="0"/>
          </a:p>
        </p:txBody>
      </p:sp>
      <p:sp>
        <p:nvSpPr>
          <p:cNvPr id="3" name="직사각형 2"/>
          <p:cNvSpPr/>
          <p:nvPr/>
        </p:nvSpPr>
        <p:spPr>
          <a:xfrm>
            <a:off x="299757" y="272349"/>
            <a:ext cx="1154710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16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endParaRPr lang="ko-KR" altLang="en-US" sz="1600" dirty="0">
              <a:latin typeface="Wingdings" panose="05000000000000000000" pitchFamily="2" charset="2"/>
            </a:endParaRPr>
          </a:p>
          <a:p>
            <a:r>
              <a:rPr lang="en-US" altLang="ko-KR" sz="1400" dirty="0" smtClean="0">
                <a:latin typeface="Wingdings" panose="05000000000000000000" pitchFamily="2" charset="2"/>
              </a:rPr>
              <a:t> </a:t>
            </a:r>
            <a:r>
              <a:rPr lang="en-US" altLang="ko-KR" sz="2000" dirty="0" smtClean="0">
                <a:latin typeface="Times New Roman" panose="02020603050405020304" pitchFamily="18" charset="0"/>
              </a:rPr>
              <a:t>Advances </a:t>
            </a:r>
            <a:r>
              <a:rPr lang="en-US" altLang="ko-KR" sz="2000" dirty="0">
                <a:latin typeface="Times New Roman" panose="02020603050405020304" pitchFamily="18" charset="0"/>
              </a:rPr>
              <a:t>in computer technology (store/access/process) can be used to analyze data (1) to make predictions, (2) for understanding and (3) control. </a:t>
            </a:r>
          </a:p>
          <a:p>
            <a:pPr lvl="1"/>
            <a:r>
              <a:rPr lang="en-US" altLang="ko-KR" sz="1050" dirty="0" smtClean="0">
                <a:latin typeface="Wingdings" panose="05000000000000000000" pitchFamily="2" charset="2"/>
              </a:rPr>
              <a:t> </a:t>
            </a:r>
            <a:r>
              <a:rPr lang="en-US" altLang="ko-KR" dirty="0" smtClean="0">
                <a:latin typeface="Times New Roman" panose="02020603050405020304" pitchFamily="18" charset="0"/>
              </a:rPr>
              <a:t>Moore’s </a:t>
            </a:r>
            <a:r>
              <a:rPr lang="en-US" altLang="ko-KR" dirty="0">
                <a:latin typeface="Times New Roman" panose="02020603050405020304" pitchFamily="18" charset="0"/>
              </a:rPr>
              <a:t>law : Describes a trend in the history of computer hardware. The number of transistors that can be </a:t>
            </a:r>
            <a:r>
              <a:rPr lang="en-US" altLang="ko-KR" dirty="0" smtClean="0">
                <a:latin typeface="Times New Roman" panose="02020603050405020304" pitchFamily="18" charset="0"/>
              </a:rPr>
              <a:t>   inexpensively </a:t>
            </a:r>
            <a:r>
              <a:rPr lang="en-US" altLang="ko-KR" dirty="0">
                <a:latin typeface="Times New Roman" panose="02020603050405020304" pitchFamily="18" charset="0"/>
              </a:rPr>
              <a:t>placed on an integrated circuit is increasing exponentially, doubling approximately every two years. The law is named after Intel co-founder Gordon E. Moore, who described the trend in his 195 paper. The term “Moore’s law” was coined around 1970 by the Caltech professor, Carver Mead. </a:t>
            </a:r>
          </a:p>
          <a:p>
            <a:pPr lvl="1"/>
            <a:r>
              <a:rPr lang="en-US" altLang="ko-KR" sz="1050" dirty="0" smtClean="0">
                <a:latin typeface="Wingdings" panose="05000000000000000000" pitchFamily="2" charset="2"/>
              </a:rPr>
              <a:t> </a:t>
            </a:r>
            <a:r>
              <a:rPr lang="en-US" altLang="ko-KR" dirty="0" smtClean="0">
                <a:latin typeface="Times New Roman" panose="02020603050405020304" pitchFamily="18" charset="0"/>
              </a:rPr>
              <a:t>Data </a:t>
            </a:r>
            <a:r>
              <a:rPr lang="en-US" altLang="ko-KR" dirty="0">
                <a:latin typeface="Times New Roman" panose="02020603050405020304" pitchFamily="18" charset="0"/>
              </a:rPr>
              <a:t>explosion : amount of data generated and stored grows at astounding rate (currently approximately 45GB/person x 7 billion = 315 Exabyte). </a:t>
            </a:r>
            <a:endParaRPr lang="en-US" altLang="ko-KR" dirty="0" smtClean="0">
              <a:latin typeface="Times New Roman" panose="02020603050405020304" pitchFamily="18" charset="0"/>
            </a:endParaRPr>
          </a:p>
          <a:p>
            <a:endParaRPr lang="en-US" altLang="ko-KR" dirty="0">
              <a:latin typeface="Times New Roman" panose="02020603050405020304" pitchFamily="18" charset="0"/>
            </a:endParaRPr>
          </a:p>
          <a:p>
            <a:endParaRPr lang="en-US" altLang="ko-KR" dirty="0" smtClean="0">
              <a:latin typeface="Times New Roman" panose="02020603050405020304" pitchFamily="18" charset="0"/>
            </a:endParaRPr>
          </a:p>
          <a:p>
            <a:endParaRPr lang="en-US" altLang="ko-KR" dirty="0">
              <a:latin typeface="Times New Roman" panose="02020603050405020304" pitchFamily="18" charset="0"/>
            </a:endParaRPr>
          </a:p>
          <a:p>
            <a:endParaRPr lang="en-US" altLang="ko-KR" dirty="0" smtClean="0">
              <a:latin typeface="Times New Roman" panose="02020603050405020304" pitchFamily="18" charset="0"/>
            </a:endParaRPr>
          </a:p>
          <a:p>
            <a:endParaRPr lang="en-US" altLang="ko-KR" dirty="0">
              <a:latin typeface="Times New Roman" panose="02020603050405020304" pitchFamily="18" charset="0"/>
            </a:endParaRPr>
          </a:p>
          <a:p>
            <a:endParaRPr lang="en-US" altLang="ko-KR" dirty="0" smtClean="0">
              <a:latin typeface="Times New Roman" panose="02020603050405020304" pitchFamily="18" charset="0"/>
            </a:endParaRPr>
          </a:p>
          <a:p>
            <a:endParaRPr lang="en-US" altLang="ko-KR" dirty="0">
              <a:latin typeface="Times New Roman" panose="02020603050405020304" pitchFamily="18" charset="0"/>
            </a:endParaRPr>
          </a:p>
          <a:p>
            <a:endParaRPr lang="en-US" altLang="ko-KR" dirty="0">
              <a:latin typeface="Times New Roman" panose="02020603050405020304" pitchFamily="18" charset="0"/>
            </a:endParaRPr>
          </a:p>
          <a:p>
            <a:endParaRPr lang="en-US" altLang="ko-KR" sz="1400" dirty="0" smtClean="0">
              <a:latin typeface="Wingdings" panose="05000000000000000000" pitchFamily="2" charset="2"/>
            </a:endParaRPr>
          </a:p>
          <a:p>
            <a:endParaRPr lang="en-US" altLang="ko-KR" sz="1400" dirty="0" smtClean="0">
              <a:latin typeface="Wingdings" panose="05000000000000000000" pitchFamily="2" charset="2"/>
            </a:endParaRPr>
          </a:p>
          <a:p>
            <a:r>
              <a:rPr lang="en-US" altLang="ko-KR" sz="1400" dirty="0" smtClean="0">
                <a:latin typeface="Wingdings" panose="05000000000000000000" pitchFamily="2" charset="2"/>
              </a:rPr>
              <a:t> </a:t>
            </a:r>
            <a:r>
              <a:rPr lang="en-US" altLang="ko-KR" sz="2000" dirty="0" smtClean="0">
                <a:latin typeface="Times New Roman" panose="02020603050405020304" pitchFamily="18" charset="0"/>
              </a:rPr>
              <a:t>May </a:t>
            </a:r>
            <a:r>
              <a:rPr lang="en-US" altLang="ko-KR" sz="2000" dirty="0">
                <a:latin typeface="Times New Roman" panose="02020603050405020304" pitchFamily="18" charset="0"/>
              </a:rPr>
              <a:t>not understand the details of the process that explains the generation of the data (consumer behavior- buy beer with chips, ice cream in summer…), however, need a technique to make a good and useful approximation in detecting certain patterns and regularities.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65" y="3200400"/>
            <a:ext cx="5268798" cy="236558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420" y="2969010"/>
            <a:ext cx="4328117" cy="269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9757" y="54060"/>
            <a:ext cx="10515600" cy="818216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Machine learning: </a:t>
            </a:r>
            <a:r>
              <a:rPr lang="en-US" altLang="ko-KR" sz="3200" b="1" dirty="0" smtClean="0"/>
              <a:t>Classification </a:t>
            </a:r>
            <a:r>
              <a:rPr lang="en-US" altLang="ko-KR" sz="3200" dirty="0" smtClean="0"/>
              <a:t>  </a:t>
            </a:r>
            <a:endParaRPr lang="ko-KR" altLang="en-US" sz="32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57" y="872276"/>
            <a:ext cx="8575302" cy="5429471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227" y="1690492"/>
            <a:ext cx="3808985" cy="364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927</Words>
  <Application>Microsoft Office PowerPoint</Application>
  <PresentationFormat>와이드스크린</PresentationFormat>
  <Paragraphs>93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맑은 고딕</vt:lpstr>
      <vt:lpstr>Arial</vt:lpstr>
      <vt:lpstr>Times New Roman</vt:lpstr>
      <vt:lpstr>Wingdings</vt:lpstr>
      <vt:lpstr>Office 테마</vt:lpstr>
      <vt:lpstr>Human Computer Interaction</vt:lpstr>
      <vt:lpstr>Contents</vt:lpstr>
      <vt:lpstr>HCI</vt:lpstr>
      <vt:lpstr>HCI</vt:lpstr>
      <vt:lpstr>HCI</vt:lpstr>
      <vt:lpstr>HCI</vt:lpstr>
      <vt:lpstr>Machine Learning</vt:lpstr>
      <vt:lpstr>Motivation for machine learning </vt:lpstr>
      <vt:lpstr>Machine learning: Classification   </vt:lpstr>
      <vt:lpstr>Machine learning: Regression   </vt:lpstr>
      <vt:lpstr>Machine learning: Unsupervised Learning   </vt:lpstr>
      <vt:lpstr>Machine learning: Reinforcement Learning</vt:lpstr>
      <vt:lpstr>Introduction to machine learning  </vt:lpstr>
      <vt:lpstr>Applications </vt:lpstr>
      <vt:lpstr>Applications: Summary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shoh</cp:lastModifiedBy>
  <cp:revision>30</cp:revision>
  <cp:lastPrinted>2016-07-20T07:30:15Z</cp:lastPrinted>
  <dcterms:created xsi:type="dcterms:W3CDTF">2015-08-10T05:26:43Z</dcterms:created>
  <dcterms:modified xsi:type="dcterms:W3CDTF">2016-07-21T05:20:34Z</dcterms:modified>
</cp:coreProperties>
</file>