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584" r:id="rId3"/>
    <p:sldId id="586" r:id="rId4"/>
    <p:sldId id="588" r:id="rId5"/>
    <p:sldId id="314" r:id="rId6"/>
    <p:sldId id="315" r:id="rId7"/>
    <p:sldId id="580" r:id="rId8"/>
    <p:sldId id="582" r:id="rId9"/>
    <p:sldId id="316" r:id="rId10"/>
    <p:sldId id="317" r:id="rId11"/>
    <p:sldId id="579" r:id="rId12"/>
    <p:sldId id="581" r:id="rId13"/>
    <p:sldId id="583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585" r:id="rId22"/>
    <p:sldId id="358" r:id="rId23"/>
    <p:sldId id="359" r:id="rId24"/>
    <p:sldId id="587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EB"/>
    <a:srgbClr val="5F0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E1F9B-902B-429D-824F-823104C7D633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56F5C-33B4-4ACB-9DDE-483CC15F09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31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41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44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99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67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18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21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84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30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12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9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21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77E3-589E-4BB0-9B16-F95C1D3BABBD}" type="datetimeFigureOut">
              <a:rPr lang="ko-KR" altLang="en-US" smtClean="0"/>
              <a:t>2023-10-06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9187-1893-4CDD-8DE0-11AEA36923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2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9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c/titanic/overvie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ightwon.tistory.com/1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특징 추출</a:t>
            </a:r>
          </a:p>
        </p:txBody>
      </p:sp>
    </p:spTree>
    <p:extLst>
      <p:ext uri="{BB962C8B-B14F-4D97-AF65-F5344CB8AC3E}">
        <p14:creationId xmlns:p14="http://schemas.microsoft.com/office/powerpoint/2010/main" val="196635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손가락 숫자 제스처 인식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2F3F97-A073-4D5F-954F-361E9DFC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0" y="1310557"/>
            <a:ext cx="2500247" cy="38940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F0403B-8575-4A49-B97D-984CB6141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77" y="1653871"/>
            <a:ext cx="5782998" cy="3207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683C5B-5FE1-28DE-BED6-F381C914E226}"/>
              </a:ext>
            </a:extLst>
          </p:cNvPr>
          <p:cNvSpPr txBox="1"/>
          <p:nvPr/>
        </p:nvSpPr>
        <p:spPr>
          <a:xfrm>
            <a:off x="1379374" y="5631939"/>
            <a:ext cx="34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 중앙을 원점으로 한 원을 그려 펴진 손가락을 세는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B6610-B8A5-ADEA-EDB3-F40BD9A2EF83}"/>
              </a:ext>
            </a:extLst>
          </p:cNvPr>
          <p:cNvSpPr txBox="1"/>
          <p:nvPr/>
        </p:nvSpPr>
        <p:spPr>
          <a:xfrm>
            <a:off x="6924868" y="5532413"/>
            <a:ext cx="34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손목과 손가락 끝을 검출</a:t>
            </a:r>
            <a:r>
              <a:rPr lang="en-US" altLang="ko-KR" dirty="0"/>
              <a:t>, </a:t>
            </a:r>
            <a:r>
              <a:rPr lang="ko-KR" altLang="en-US" dirty="0"/>
              <a:t>해당 위치를 </a:t>
            </a:r>
            <a:r>
              <a:rPr lang="en-US" altLang="ko-KR" dirty="0"/>
              <a:t>5x5 </a:t>
            </a:r>
            <a:r>
              <a:rPr lang="ko-KR" altLang="en-US" dirty="0"/>
              <a:t>행렬에 표시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296695-58D8-7F3F-B669-71BE8EA6B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77" y="2715209"/>
            <a:ext cx="2783903" cy="19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2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손가락 숫자 제스처 인식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3DB4412-6F2F-42EE-959D-274DAB4F3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61" y="1153298"/>
            <a:ext cx="3764280" cy="39636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4063217-A771-4699-A68A-AED80F7AA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7"/>
          <a:stretch/>
        </p:blipFill>
        <p:spPr>
          <a:xfrm>
            <a:off x="1845596" y="1860143"/>
            <a:ext cx="3533104" cy="2991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78126E-9351-9E5D-12B2-F73830C7C5A0}"/>
              </a:ext>
            </a:extLst>
          </p:cNvPr>
          <p:cNvSpPr txBox="1"/>
          <p:nvPr/>
        </p:nvSpPr>
        <p:spPr>
          <a:xfrm>
            <a:off x="1379374" y="5631939"/>
            <a:ext cx="34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손이 만들어 내는 각도로 펼쳐진 손가락 개수를 세는 방법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B128F-9865-368A-317E-F75EC612A983}"/>
              </a:ext>
            </a:extLst>
          </p:cNvPr>
          <p:cNvSpPr txBox="1"/>
          <p:nvPr/>
        </p:nvSpPr>
        <p:spPr>
          <a:xfrm>
            <a:off x="7330753" y="5581938"/>
            <a:ext cx="34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 중심과 모서리</a:t>
            </a:r>
            <a:r>
              <a:rPr lang="en-US" altLang="ko-KR" dirty="0"/>
              <a:t>(</a:t>
            </a:r>
            <a:r>
              <a:rPr lang="ko-KR" altLang="en-US" dirty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간 거리를 측정</a:t>
            </a:r>
            <a:r>
              <a:rPr lang="en-US" altLang="ko-KR" dirty="0"/>
              <a:t>, </a:t>
            </a:r>
            <a:r>
              <a:rPr lang="ko-KR" altLang="en-US" dirty="0"/>
              <a:t>각도</a:t>
            </a:r>
            <a:r>
              <a:rPr lang="en-US" altLang="ko-KR" dirty="0"/>
              <a:t>-</a:t>
            </a:r>
            <a:r>
              <a:rPr lang="ko-KR" altLang="en-US" dirty="0"/>
              <a:t>거리 그래프로 변환</a:t>
            </a:r>
          </a:p>
        </p:txBody>
      </p:sp>
    </p:spTree>
    <p:extLst>
      <p:ext uri="{BB962C8B-B14F-4D97-AF65-F5344CB8AC3E}">
        <p14:creationId xmlns:p14="http://schemas.microsoft.com/office/powerpoint/2010/main" val="265959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맥박 분석 시스템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824990"/>
            <a:ext cx="4917773" cy="394716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242" y="1096148"/>
            <a:ext cx="3914775" cy="56007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465" y="1070610"/>
            <a:ext cx="2152650" cy="56769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FBFDBC0-6B6D-A0A0-3AF6-1AE95620E04A}"/>
              </a:ext>
            </a:extLst>
          </p:cNvPr>
          <p:cNvSpPr/>
          <p:nvPr/>
        </p:nvSpPr>
        <p:spPr>
          <a:xfrm>
            <a:off x="838200" y="4300695"/>
            <a:ext cx="341644" cy="2914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C37C8F7-B2D8-B4CD-F018-F99DAFE1E957}"/>
              </a:ext>
            </a:extLst>
          </p:cNvPr>
          <p:cNvSpPr/>
          <p:nvPr/>
        </p:nvSpPr>
        <p:spPr>
          <a:xfrm>
            <a:off x="1020744" y="4754546"/>
            <a:ext cx="341644" cy="2914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2C7904-9FE8-5EA0-7080-19B4794C3A37}"/>
              </a:ext>
            </a:extLst>
          </p:cNvPr>
          <p:cNvSpPr/>
          <p:nvPr/>
        </p:nvSpPr>
        <p:spPr>
          <a:xfrm>
            <a:off x="1082712" y="1952729"/>
            <a:ext cx="341644" cy="2914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6C22919-8720-435A-829F-039042727733}"/>
              </a:ext>
            </a:extLst>
          </p:cNvPr>
          <p:cNvSpPr/>
          <p:nvPr/>
        </p:nvSpPr>
        <p:spPr>
          <a:xfrm>
            <a:off x="1275304" y="4938760"/>
            <a:ext cx="341644" cy="2914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FC00F48-D102-5CEB-01C9-56AF03A2571B}"/>
              </a:ext>
            </a:extLst>
          </p:cNvPr>
          <p:cNvSpPr/>
          <p:nvPr/>
        </p:nvSpPr>
        <p:spPr>
          <a:xfrm>
            <a:off x="1749248" y="3081487"/>
            <a:ext cx="341644" cy="2914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16D3697-279B-E8D4-ABAD-BE58BBA1826A}"/>
              </a:ext>
            </a:extLst>
          </p:cNvPr>
          <p:cNvSpPr/>
          <p:nvPr/>
        </p:nvSpPr>
        <p:spPr>
          <a:xfrm>
            <a:off x="2414117" y="4419593"/>
            <a:ext cx="341644" cy="2914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3B9A5-342A-B2AA-1F5E-364A94B4C89D}"/>
              </a:ext>
            </a:extLst>
          </p:cNvPr>
          <p:cNvSpPr txBox="1"/>
          <p:nvPr/>
        </p:nvSpPr>
        <p:spPr>
          <a:xfrm>
            <a:off x="321547" y="6380703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맥박 </a:t>
            </a:r>
            <a:r>
              <a:rPr lang="en-US" altLang="ko-KR" dirty="0"/>
              <a:t>– PQRSTU </a:t>
            </a:r>
            <a:r>
              <a:rPr lang="ko-KR" altLang="en-US" dirty="0"/>
              <a:t>상태의 반복</a:t>
            </a:r>
          </a:p>
        </p:txBody>
      </p:sp>
    </p:spTree>
    <p:extLst>
      <p:ext uri="{BB962C8B-B14F-4D97-AF65-F5344CB8AC3E}">
        <p14:creationId xmlns:p14="http://schemas.microsoft.com/office/powerpoint/2010/main" val="750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음성인식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928B194-E709-B71A-65AA-5E07CB2F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1" y="1688523"/>
            <a:ext cx="5445703" cy="38399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88B3BDF-2E5E-D394-15F5-56A03DC5C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72" y="1523835"/>
            <a:ext cx="6393734" cy="190516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B6207402-2EAF-6B4A-BD34-40BAF4544AFA}"/>
              </a:ext>
            </a:extLst>
          </p:cNvPr>
          <p:cNvSpPr/>
          <p:nvPr/>
        </p:nvSpPr>
        <p:spPr>
          <a:xfrm>
            <a:off x="5993786" y="2883877"/>
            <a:ext cx="5741189" cy="16077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82E9088-96C6-5625-B531-9B6FFB73CE39}"/>
              </a:ext>
            </a:extLst>
          </p:cNvPr>
          <p:cNvSpPr/>
          <p:nvPr/>
        </p:nvSpPr>
        <p:spPr>
          <a:xfrm>
            <a:off x="5990495" y="2725000"/>
            <a:ext cx="5741189" cy="16077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F40D77C-38D7-014F-2883-5781E6A7E553}"/>
              </a:ext>
            </a:extLst>
          </p:cNvPr>
          <p:cNvSpPr/>
          <p:nvPr/>
        </p:nvSpPr>
        <p:spPr>
          <a:xfrm>
            <a:off x="5981789" y="2436893"/>
            <a:ext cx="5741189" cy="2846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9144CCC-1C45-794D-E414-26E10548B56B}"/>
              </a:ext>
            </a:extLst>
          </p:cNvPr>
          <p:cNvSpPr/>
          <p:nvPr/>
        </p:nvSpPr>
        <p:spPr>
          <a:xfrm>
            <a:off x="5981789" y="2152413"/>
            <a:ext cx="5741189" cy="2846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96E8485-1DFA-E5BE-A120-A6B15C0109EE}"/>
              </a:ext>
            </a:extLst>
          </p:cNvPr>
          <p:cNvSpPr/>
          <p:nvPr/>
        </p:nvSpPr>
        <p:spPr>
          <a:xfrm>
            <a:off x="5981789" y="1705373"/>
            <a:ext cx="5741189" cy="44363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A670CF00-A601-9238-B8D2-6E9BC4F4C65C}"/>
              </a:ext>
            </a:extLst>
          </p:cNvPr>
          <p:cNvCxnSpPr>
            <a:cxnSpLocks/>
          </p:cNvCxnSpPr>
          <p:nvPr/>
        </p:nvCxnSpPr>
        <p:spPr>
          <a:xfrm>
            <a:off x="6501284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5E0BFF3C-14FE-1C42-A7F6-1A9FD9718BE4}"/>
              </a:ext>
            </a:extLst>
          </p:cNvPr>
          <p:cNvCxnSpPr>
            <a:cxnSpLocks/>
          </p:cNvCxnSpPr>
          <p:nvPr/>
        </p:nvCxnSpPr>
        <p:spPr>
          <a:xfrm>
            <a:off x="7108165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EA43577-0C13-B16C-A2E1-2A95459BDDE7}"/>
              </a:ext>
            </a:extLst>
          </p:cNvPr>
          <p:cNvCxnSpPr>
            <a:cxnSpLocks/>
          </p:cNvCxnSpPr>
          <p:nvPr/>
        </p:nvCxnSpPr>
        <p:spPr>
          <a:xfrm>
            <a:off x="7715046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DEE032DF-41F6-15BF-CBB4-8DD144212FB4}"/>
              </a:ext>
            </a:extLst>
          </p:cNvPr>
          <p:cNvCxnSpPr>
            <a:cxnSpLocks/>
          </p:cNvCxnSpPr>
          <p:nvPr/>
        </p:nvCxnSpPr>
        <p:spPr>
          <a:xfrm>
            <a:off x="8321927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ED9BE53D-CEEE-F8A0-99F0-B9F360C6CD0A}"/>
              </a:ext>
            </a:extLst>
          </p:cNvPr>
          <p:cNvCxnSpPr>
            <a:cxnSpLocks/>
          </p:cNvCxnSpPr>
          <p:nvPr/>
        </p:nvCxnSpPr>
        <p:spPr>
          <a:xfrm>
            <a:off x="8928808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8841F0D-7FEF-BF60-ECC2-2ACCD711B4AB}"/>
              </a:ext>
            </a:extLst>
          </p:cNvPr>
          <p:cNvCxnSpPr>
            <a:cxnSpLocks/>
          </p:cNvCxnSpPr>
          <p:nvPr/>
        </p:nvCxnSpPr>
        <p:spPr>
          <a:xfrm>
            <a:off x="9535689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08218BB-4C22-63C1-B178-0C910E75EB73}"/>
              </a:ext>
            </a:extLst>
          </p:cNvPr>
          <p:cNvCxnSpPr>
            <a:cxnSpLocks/>
          </p:cNvCxnSpPr>
          <p:nvPr/>
        </p:nvCxnSpPr>
        <p:spPr>
          <a:xfrm>
            <a:off x="10142570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E405B21E-724C-3221-B1AF-28B6970CFD8D}"/>
              </a:ext>
            </a:extLst>
          </p:cNvPr>
          <p:cNvCxnSpPr>
            <a:cxnSpLocks/>
          </p:cNvCxnSpPr>
          <p:nvPr/>
        </p:nvCxnSpPr>
        <p:spPr>
          <a:xfrm>
            <a:off x="10749451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3FF053BE-B640-E77E-3A4C-333248F5B504}"/>
              </a:ext>
            </a:extLst>
          </p:cNvPr>
          <p:cNvCxnSpPr>
            <a:cxnSpLocks/>
          </p:cNvCxnSpPr>
          <p:nvPr/>
        </p:nvCxnSpPr>
        <p:spPr>
          <a:xfrm>
            <a:off x="11356328" y="1378297"/>
            <a:ext cx="0" cy="2032279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연결선: 구부러짐 38">
            <a:extLst>
              <a:ext uri="{FF2B5EF4-FFF2-40B4-BE49-F238E27FC236}">
                <a16:creationId xmlns:a16="http://schemas.microsoft.com/office/drawing/2014/main" id="{49851976-08DA-FBD4-40EC-0D601E57B4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5704" y="3108441"/>
            <a:ext cx="870956" cy="582602"/>
          </a:xfrm>
          <a:prstGeom prst="curvedConnector3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연결선: 구부러짐 39">
            <a:extLst>
              <a:ext uri="{FF2B5EF4-FFF2-40B4-BE49-F238E27FC236}">
                <a16:creationId xmlns:a16="http://schemas.microsoft.com/office/drawing/2014/main" id="{E3CC1214-D034-3FA5-B32F-02358F191AA0}"/>
              </a:ext>
            </a:extLst>
          </p:cNvPr>
          <p:cNvCxnSpPr>
            <a:cxnSpLocks/>
          </p:cNvCxnSpPr>
          <p:nvPr/>
        </p:nvCxnSpPr>
        <p:spPr>
          <a:xfrm>
            <a:off x="6209881" y="1867932"/>
            <a:ext cx="4900419" cy="1967288"/>
          </a:xfrm>
          <a:prstGeom prst="curvedConnector2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234AEA-A967-BB3E-09B2-B8AB9C84ABBB}"/>
                  </a:ext>
                </a:extLst>
              </p:cNvPr>
              <p:cNvSpPr txBox="1"/>
              <p:nvPr/>
            </p:nvSpPr>
            <p:spPr>
              <a:xfrm>
                <a:off x="6667654" y="4087572"/>
                <a:ext cx="387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ko-KR"/>
                            <m:t>Σ</m:t>
                          </m:r>
                          <m:r>
                            <m:rPr>
                              <m:nor/>
                            </m:rPr>
                            <a:rPr lang="ko-KR" altLang="en-US"/>
                            <m:t>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234AEA-A967-BB3E-09B2-B8AB9C84A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54" y="4087572"/>
                <a:ext cx="387349" cy="276999"/>
              </a:xfrm>
              <a:prstGeom prst="rect">
                <a:avLst/>
              </a:prstGeom>
              <a:blipFill>
                <a:blip r:embed="rId4"/>
                <a:stretch>
                  <a:fillRect l="-12698" r="-1587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2B04B6-A80A-DC0E-27B6-5BA6C7C2795D}"/>
                  </a:ext>
                </a:extLst>
              </p:cNvPr>
              <p:cNvSpPr txBox="1"/>
              <p:nvPr/>
            </p:nvSpPr>
            <p:spPr>
              <a:xfrm>
                <a:off x="10916625" y="4087572"/>
                <a:ext cx="392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ko-KR"/>
                            <m:t>Σ</m:t>
                          </m:r>
                          <m:r>
                            <m:rPr>
                              <m:nor/>
                            </m:rPr>
                            <a:rPr lang="ko-KR" altLang="en-US"/>
                            <m:t>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2B04B6-A80A-DC0E-27B6-5BA6C7C27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625" y="4087572"/>
                <a:ext cx="392672" cy="276999"/>
              </a:xfrm>
              <a:prstGeom prst="rect">
                <a:avLst/>
              </a:prstGeom>
              <a:blipFill>
                <a:blip r:embed="rId5"/>
                <a:stretch>
                  <a:fillRect l="-12500" r="-3125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4B4A5-01DC-3C1B-3D16-EC5F8EF00F5C}"/>
                  </a:ext>
                </a:extLst>
              </p:cNvPr>
              <p:cNvSpPr txBox="1"/>
              <p:nvPr/>
            </p:nvSpPr>
            <p:spPr>
              <a:xfrm>
                <a:off x="7725905" y="4087572"/>
                <a:ext cx="392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ko-KR"/>
                            <m:t>Σ</m:t>
                          </m:r>
                          <m:r>
                            <m:rPr>
                              <m:nor/>
                            </m:rPr>
                            <a:rPr lang="ko-KR" altLang="en-US"/>
                            <m:t>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4B4A5-01DC-3C1B-3D16-EC5F8EF0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5" y="4087572"/>
                <a:ext cx="392672" cy="276999"/>
              </a:xfrm>
              <a:prstGeom prst="rect">
                <a:avLst/>
              </a:prstGeom>
              <a:blipFill>
                <a:blip r:embed="rId6"/>
                <a:stretch>
                  <a:fillRect l="-10769" r="-1538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0FE585-70B5-56F4-CE89-2F1335260FB8}"/>
                  </a:ext>
                </a:extLst>
              </p:cNvPr>
              <p:cNvSpPr txBox="1"/>
              <p:nvPr/>
            </p:nvSpPr>
            <p:spPr>
              <a:xfrm>
                <a:off x="8789479" y="4087572"/>
                <a:ext cx="392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ko-KR"/>
                            <m:t>Σ</m:t>
                          </m:r>
                          <m:r>
                            <m:rPr>
                              <m:nor/>
                            </m:rPr>
                            <a:rPr lang="ko-KR" altLang="en-US"/>
                            <m:t>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0FE585-70B5-56F4-CE89-2F1335260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479" y="4087572"/>
                <a:ext cx="392672" cy="276999"/>
              </a:xfrm>
              <a:prstGeom prst="rect">
                <a:avLst/>
              </a:prstGeom>
              <a:blipFill>
                <a:blip r:embed="rId7"/>
                <a:stretch>
                  <a:fillRect l="-12500" r="-1563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3B85C1-A4AB-5116-597F-6E7C9189CFA7}"/>
                  </a:ext>
                </a:extLst>
              </p:cNvPr>
              <p:cNvSpPr txBox="1"/>
              <p:nvPr/>
            </p:nvSpPr>
            <p:spPr>
              <a:xfrm>
                <a:off x="9853053" y="4087572"/>
                <a:ext cx="392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ko-KR"/>
                            <m:t>Σ</m:t>
                          </m:r>
                          <m:r>
                            <m:rPr>
                              <m:nor/>
                            </m:rPr>
                            <a:rPr lang="ko-KR" altLang="en-US"/>
                            <m:t>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3B85C1-A4AB-5116-597F-6E7C9189C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053" y="4087572"/>
                <a:ext cx="392672" cy="276999"/>
              </a:xfrm>
              <a:prstGeom prst="rect">
                <a:avLst/>
              </a:prstGeom>
              <a:blipFill>
                <a:blip r:embed="rId8"/>
                <a:stretch>
                  <a:fillRect l="-10769" r="-1538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1AEA008-EDA9-1A59-55EE-7435C312FFF9}"/>
                  </a:ext>
                </a:extLst>
              </p:cNvPr>
              <p:cNvSpPr txBox="1"/>
              <p:nvPr/>
            </p:nvSpPr>
            <p:spPr>
              <a:xfrm>
                <a:off x="6667654" y="5195262"/>
                <a:ext cx="815801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1AEA008-EDA9-1A59-55EE-7435C312F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54" y="5195262"/>
                <a:ext cx="815801" cy="5288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439300F-C9C0-F996-1A67-84F18BD221AA}"/>
                  </a:ext>
                </a:extLst>
              </p:cNvPr>
              <p:cNvSpPr txBox="1"/>
              <p:nvPr/>
            </p:nvSpPr>
            <p:spPr>
              <a:xfrm>
                <a:off x="7969078" y="5195262"/>
                <a:ext cx="815801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439300F-C9C0-F996-1A67-84F18BD22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078" y="5195262"/>
                <a:ext cx="815801" cy="5288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F4822E-A833-0BC1-3AFB-E9E2EA32B285}"/>
                  </a:ext>
                </a:extLst>
              </p:cNvPr>
              <p:cNvSpPr txBox="1"/>
              <p:nvPr/>
            </p:nvSpPr>
            <p:spPr>
              <a:xfrm>
                <a:off x="9270502" y="5195262"/>
                <a:ext cx="815801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F4822E-A833-0BC1-3AFB-E9E2EA32B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502" y="5195262"/>
                <a:ext cx="815801" cy="528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9AE083-B32A-50D1-3B79-BDC340BFCAE7}"/>
                  </a:ext>
                </a:extLst>
              </p:cNvPr>
              <p:cNvSpPr txBox="1"/>
              <p:nvPr/>
            </p:nvSpPr>
            <p:spPr>
              <a:xfrm>
                <a:off x="10571927" y="5195262"/>
                <a:ext cx="815801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ko-KR"/>
                                <m:t>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9AE083-B32A-50D1-3B79-BDC340BF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927" y="5195262"/>
                <a:ext cx="815801" cy="5288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51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특징 선택</a:t>
            </a:r>
            <a:r>
              <a:rPr lang="en-US" altLang="ko-KR" dirty="0"/>
              <a:t>(Feature Selection)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A54DA-0717-86D1-E779-0D5BCD96C187}"/>
              </a:ext>
            </a:extLst>
          </p:cNvPr>
          <p:cNvSpPr txBox="1"/>
          <p:nvPr/>
        </p:nvSpPr>
        <p:spPr>
          <a:xfrm>
            <a:off x="972381" y="11115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추상화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09B7A71-CACF-A0B0-1743-0F05D679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014" y="1997533"/>
            <a:ext cx="3183986" cy="338469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F5DE023-8A0F-C10B-5EB1-E8BBCDF4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07" y="2092320"/>
            <a:ext cx="3751112" cy="328990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800A1E0-7AD2-4A23-3DE6-B3F11FACA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80" y="1997533"/>
            <a:ext cx="2126164" cy="369602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911F0A2-DB37-E061-0998-6933011AE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371" y="1598624"/>
            <a:ext cx="1996726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특징 선택</a:t>
            </a:r>
            <a:r>
              <a:rPr lang="en-US" altLang="ko-KR" dirty="0"/>
              <a:t>(Feature Selection)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27993" y="1082628"/>
            <a:ext cx="11268694" cy="5844946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불필요한 특성은 빠짐없이 제거하기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자동차를 사용한 예시</a:t>
            </a:r>
            <a:endParaRPr lang="en-US" altLang="ko-KR" dirty="0"/>
          </a:p>
          <a:p>
            <a:pPr lvl="1"/>
            <a:r>
              <a:rPr lang="ko-KR" altLang="en-US" dirty="0"/>
              <a:t>자동차는 다양한 특성으로 구성 </a:t>
            </a:r>
            <a:r>
              <a:rPr lang="en-US" altLang="ko-KR" dirty="0"/>
              <a:t>: </a:t>
            </a:r>
          </a:p>
          <a:p>
            <a:pPr lvl="2"/>
            <a:r>
              <a:rPr lang="ko-KR" altLang="en-US" dirty="0"/>
              <a:t>엔진</a:t>
            </a:r>
            <a:r>
              <a:rPr lang="en-US" altLang="ko-KR" dirty="0"/>
              <a:t>, </a:t>
            </a:r>
            <a:r>
              <a:rPr lang="ko-KR" altLang="en-US" dirty="0"/>
              <a:t>라이트</a:t>
            </a:r>
            <a:r>
              <a:rPr lang="en-US" altLang="ko-KR" dirty="0"/>
              <a:t>, </a:t>
            </a:r>
            <a:r>
              <a:rPr lang="ko-KR" altLang="en-US" dirty="0"/>
              <a:t>핸들 등 부품을 중심으로</a:t>
            </a:r>
            <a:r>
              <a:rPr lang="en-US" altLang="ko-KR" dirty="0"/>
              <a:t>, </a:t>
            </a:r>
          </a:p>
          <a:p>
            <a:pPr lvl="2"/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형태 등의 생김새를 중심으로</a:t>
            </a:r>
            <a:r>
              <a:rPr lang="en-US" altLang="ko-KR" dirty="0"/>
              <a:t>, </a:t>
            </a:r>
          </a:p>
          <a:p>
            <a:pPr lvl="2"/>
            <a:r>
              <a:rPr lang="ko-KR" altLang="en-US" dirty="0"/>
              <a:t>자동차를 만든 회사를 중심으로</a:t>
            </a:r>
            <a:endParaRPr lang="en-US" altLang="ko-KR" dirty="0"/>
          </a:p>
          <a:p>
            <a:pPr lvl="1"/>
            <a:r>
              <a:rPr lang="ko-KR" altLang="en-US" dirty="0"/>
              <a:t>정보의 선택은 결국 </a:t>
            </a:r>
            <a:r>
              <a:rPr lang="ko-KR" altLang="en-US" dirty="0" err="1"/>
              <a:t>머신러닝의</a:t>
            </a:r>
            <a:r>
              <a:rPr lang="ko-KR" altLang="en-US" dirty="0"/>
              <a:t> 목적이 결정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만약 목적이 자동차의 가격에 따른 연비를 예측하는 모델이라면</a:t>
            </a:r>
            <a:r>
              <a:rPr lang="en-US" altLang="ko-KR" dirty="0"/>
              <a:t>? </a:t>
            </a:r>
          </a:p>
          <a:p>
            <a:pPr lvl="2"/>
            <a:r>
              <a:rPr lang="ko-KR" altLang="en-US" dirty="0"/>
              <a:t>어떤 정보가 필요할까</a:t>
            </a:r>
            <a:r>
              <a:rPr lang="en-US" altLang="ko-KR" dirty="0"/>
              <a:t>? </a:t>
            </a:r>
          </a:p>
          <a:p>
            <a:pPr lvl="2"/>
            <a:r>
              <a:rPr lang="ko-KR" altLang="en-US" dirty="0"/>
              <a:t>가격</a:t>
            </a:r>
            <a:endParaRPr lang="en-US" altLang="ko-KR" dirty="0"/>
          </a:p>
          <a:p>
            <a:pPr lvl="2"/>
            <a:r>
              <a:rPr lang="ko-KR" altLang="en-US" dirty="0"/>
              <a:t>연비</a:t>
            </a:r>
            <a:endParaRPr lang="en-US" altLang="ko-KR" dirty="0"/>
          </a:p>
          <a:p>
            <a:pPr lvl="2"/>
            <a:r>
              <a:rPr lang="ko-KR" altLang="en-US" dirty="0"/>
              <a:t>제조사</a:t>
            </a:r>
            <a:endParaRPr lang="en-US" altLang="ko-KR" dirty="0"/>
          </a:p>
          <a:p>
            <a:pPr lvl="2"/>
            <a:r>
              <a:rPr lang="ko-KR" altLang="en-US" dirty="0"/>
              <a:t>무게</a:t>
            </a:r>
            <a:endParaRPr lang="en-US" altLang="ko-KR" dirty="0"/>
          </a:p>
          <a:p>
            <a:pPr lvl="2"/>
            <a:r>
              <a:rPr lang="ko-KR" altLang="en-US" dirty="0" err="1"/>
              <a:t>제조년도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1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특징 선택</a:t>
            </a:r>
            <a:r>
              <a:rPr lang="en-US" altLang="ko-KR" dirty="0"/>
              <a:t>(Feature Selection)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70" y="1889446"/>
            <a:ext cx="6778073" cy="34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타이타닉 문제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27993" y="1082628"/>
            <a:ext cx="11268694" cy="521657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캐글</a:t>
            </a:r>
            <a:r>
              <a:rPr lang="ko-KR" altLang="en-US" dirty="0"/>
              <a:t> 타이타닉 생존자 예측하기 </a:t>
            </a:r>
            <a:r>
              <a:rPr lang="en-US" altLang="ko-KR" dirty="0">
                <a:hlinkClick r:id="rId2"/>
              </a:rPr>
              <a:t>https://www.kaggle.com/c/titanic/overview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캐글</a:t>
            </a:r>
            <a:endParaRPr lang="en-US" altLang="ko-KR" dirty="0"/>
          </a:p>
          <a:p>
            <a:pPr lvl="1" fontAlgn="base"/>
            <a:r>
              <a:rPr lang="en-US" altLang="ko-KR" dirty="0"/>
              <a:t>2010</a:t>
            </a:r>
            <a:r>
              <a:rPr lang="ko-KR" altLang="en-US" dirty="0"/>
              <a:t>년 설립된 빅데이터 솔루션 대회 플랫폼 회사</a:t>
            </a:r>
            <a:endParaRPr lang="en-US" altLang="ko-KR" dirty="0"/>
          </a:p>
          <a:p>
            <a:pPr lvl="1" fontAlgn="base"/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</a:t>
            </a:r>
            <a:r>
              <a:rPr lang="en-US" altLang="ko-KR" dirty="0"/>
              <a:t>, </a:t>
            </a:r>
            <a:r>
              <a:rPr lang="ko-KR" altLang="en-US" dirty="0"/>
              <a:t>구글은 </a:t>
            </a:r>
            <a:r>
              <a:rPr lang="ko-KR" altLang="en-US" dirty="0" err="1"/>
              <a:t>캐글을</a:t>
            </a:r>
            <a:r>
              <a:rPr lang="ko-KR" altLang="en-US" dirty="0"/>
              <a:t> 인수</a:t>
            </a:r>
            <a:endParaRPr lang="en-US" altLang="ko-KR" dirty="0"/>
          </a:p>
          <a:p>
            <a:pPr lvl="1" fontAlgn="base"/>
            <a:endParaRPr lang="en-US" altLang="ko-KR" dirty="0"/>
          </a:p>
          <a:p>
            <a:pPr fontAlgn="base"/>
            <a:r>
              <a:rPr lang="ko-KR" altLang="en-US" dirty="0"/>
              <a:t>타이타닉 문제</a:t>
            </a:r>
            <a:endParaRPr lang="en-US" altLang="ko-KR" dirty="0"/>
          </a:p>
          <a:p>
            <a:pPr lvl="1" fontAlgn="base"/>
            <a:r>
              <a:rPr lang="ko-KR" altLang="en-US" dirty="0" err="1"/>
              <a:t>타이타닉호</a:t>
            </a:r>
            <a:r>
              <a:rPr lang="ko-KR" altLang="en-US" dirty="0"/>
              <a:t> 침몰 사고를 소재로 한 타이타닉 문제는 </a:t>
            </a:r>
            <a:r>
              <a:rPr lang="ko-KR" altLang="en-US" dirty="0" err="1"/>
              <a:t>머신러닝</a:t>
            </a:r>
            <a:r>
              <a:rPr lang="ko-KR" altLang="en-US" dirty="0"/>
              <a:t> 분야의 입문 문제로 자주 등장</a:t>
            </a:r>
            <a:endParaRPr lang="en-US" altLang="ko-KR" dirty="0"/>
          </a:p>
          <a:p>
            <a:pPr lvl="1" fontAlgn="base"/>
            <a:r>
              <a:rPr lang="ko-KR" altLang="en-US" dirty="0"/>
              <a:t>탑승객의 정보</a:t>
            </a:r>
            <a:r>
              <a:rPr lang="en-US" altLang="ko-KR" dirty="0"/>
              <a:t>, </a:t>
            </a:r>
            <a:r>
              <a:rPr lang="ko-KR" altLang="en-US" dirty="0"/>
              <a:t>즉 탑승객이 가진 특성 을 통해 탑승객의 생존 여부를 예측</a:t>
            </a:r>
          </a:p>
        </p:txBody>
      </p:sp>
    </p:spTree>
    <p:extLst>
      <p:ext uri="{BB962C8B-B14F-4D97-AF65-F5344CB8AC3E}">
        <p14:creationId xmlns:p14="http://schemas.microsoft.com/office/powerpoint/2010/main" val="64560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타이타닉 문제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844"/>
            <a:ext cx="6876221" cy="458414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026965" y="1110974"/>
            <a:ext cx="48221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분석 과정</a:t>
            </a:r>
          </a:p>
          <a:p>
            <a:endParaRPr lang="en-US" altLang="ko-KR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전처리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분석할 수 있는 형태로 데이터 변환</a:t>
            </a:r>
          </a:p>
          <a:p>
            <a:pPr marL="1143000" lvl="2" indent="-228600"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데이터의 범주화</a:t>
            </a:r>
          </a:p>
          <a:p>
            <a:pPr marL="1143000" lvl="2" indent="-228600">
              <a:buFont typeface="+mj-lt"/>
              <a:buAutoNum type="arabicPeriod"/>
            </a:pPr>
            <a:r>
              <a:rPr lang="ko-KR" altLang="en-US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숫자형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데이터로 변환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생존률과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관계없는 데이터 삭제</a:t>
            </a:r>
            <a:endParaRPr lang="en-US" altLang="ko-KR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742950" lvl="1" indent="-285750">
              <a:buFont typeface="+mj-lt"/>
              <a:buAutoNum type="arabicPeriod"/>
            </a:pPr>
            <a:endParaRPr lang="en-US" altLang="ko-KR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데이터 분석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데이터셋의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칼럼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데이터의 내용 확인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칼럼과 </a:t>
            </a:r>
            <a:r>
              <a:rPr lang="ko-KR" altLang="en-US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생존률의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관계 확인</a:t>
            </a:r>
            <a:endParaRPr lang="en-US" altLang="ko-KR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742950" lvl="1" indent="-285750">
              <a:buFont typeface="+mj-lt"/>
              <a:buAutoNum type="arabicPeriod"/>
            </a:pPr>
            <a:endParaRPr lang="ko-KR" altLang="en-US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+mj-lt"/>
              <a:buAutoNum type="arabicPeriod"/>
            </a:pPr>
            <a:r>
              <a:rPr lang="ko-KR" altLang="en-US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머신러닝</a:t>
            </a:r>
            <a:endParaRPr lang="ko-KR" altLang="en-US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적합한 분석 알고리즘 선택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알고리즘 </a:t>
            </a:r>
            <a:r>
              <a:rPr lang="ko-KR" altLang="en-US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파라미터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최적화</a:t>
            </a:r>
            <a:endParaRPr lang="en-US" altLang="ko-KR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marL="742950" lvl="1" indent="-285750">
              <a:buFont typeface="+mj-lt"/>
              <a:buAutoNum type="arabicPeriod"/>
            </a:pPr>
            <a:endParaRPr lang="ko-KR" altLang="en-US" dirty="0">
              <a:solidFill>
                <a:srgbClr val="000000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제출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생존자 데이터 제출 및 결과 확인</a:t>
            </a:r>
            <a:endParaRPr lang="ko-KR" altLang="en-US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475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타이타닉 문제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591" y="1294364"/>
            <a:ext cx="5791200" cy="49053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939" y="1159598"/>
            <a:ext cx="4605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훈련용 데이터</a:t>
            </a:r>
            <a:r>
              <a:rPr lang="en-US" altLang="ko-KR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train.csv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칼럼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12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데이터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891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개</a:t>
            </a:r>
            <a:endParaRPr lang="ko-KR" altLang="en-US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39" y="25478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시험용 데이터</a:t>
            </a:r>
            <a:r>
              <a:rPr lang="en-US" altLang="ko-KR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test.csv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칼럼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11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훈련용 데이터에 생존 여부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(Survived)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가 없음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다른 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11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개의 데이터를 이용하여 생존 여부를 예측해야 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데이터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418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개</a:t>
            </a:r>
            <a:endParaRPr lang="ko-KR" altLang="en-US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939" y="47670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제출용 데이터</a:t>
            </a:r>
            <a:r>
              <a:rPr lang="en-US" altLang="ko-KR" b="1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gender_submission.csv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칼럼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2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PassengerId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, Survived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PassengerId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는 시험용 데이터와 동일함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시험용 데이터의 생존 여부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(Survived)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를 예측하여 제출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데이터</a:t>
            </a:r>
            <a:r>
              <a:rPr lang="en-US" altLang="ko-KR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: 418</a:t>
            </a:r>
            <a:r>
              <a:rPr lang="ko-KR" altLang="en-US" dirty="0">
                <a:solidFill>
                  <a:srgbClr val="00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개</a:t>
            </a:r>
            <a:endParaRPr lang="ko-KR" altLang="en-US" b="0" i="0" dirty="0">
              <a:solidFill>
                <a:srgbClr val="00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124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9098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en-US" altLang="ko-KR" b="0" i="0" dirty="0" err="1">
                <a:solidFill>
                  <a:srgbClr val="383838"/>
                </a:solidFill>
                <a:effectLst/>
                <a:latin typeface="-apple-system"/>
              </a:rPr>
              <a:t>Bright_Dev_Archive</a:t>
            </a:r>
            <a:r>
              <a:rPr lang="en-US" altLang="ko-KR" b="0" i="0" dirty="0">
                <a:solidFill>
                  <a:srgbClr val="383838"/>
                </a:solidFill>
                <a:effectLst/>
                <a:latin typeface="-apple-system"/>
              </a:rPr>
              <a:t>{}</a:t>
            </a:r>
            <a:r>
              <a:rPr lang="en-US" altLang="ko-KR" dirty="0"/>
              <a:t>, MFCC(Mel-Frequency Cepstral Coefficient) </a:t>
            </a:r>
            <a:r>
              <a:rPr lang="ko-KR" altLang="en-US" dirty="0"/>
              <a:t>이해하기</a:t>
            </a:r>
            <a:r>
              <a:rPr lang="en-US" altLang="ko-KR" dirty="0"/>
              <a:t>, </a:t>
            </a:r>
            <a:r>
              <a:rPr lang="en-US" altLang="ko-KR" dirty="0">
                <a:hlinkClick r:id="rId2"/>
              </a:rPr>
              <a:t>https://brightwon.tistory.com/11</a:t>
            </a:r>
            <a:r>
              <a:rPr lang="en-US" altLang="ko-KR" dirty="0"/>
              <a:t> , 2023.09.25 19:49</a:t>
            </a:r>
          </a:p>
        </p:txBody>
      </p:sp>
    </p:spTree>
    <p:extLst>
      <p:ext uri="{BB962C8B-B14F-4D97-AF65-F5344CB8AC3E}">
        <p14:creationId xmlns:p14="http://schemas.microsoft.com/office/powerpoint/2010/main" val="2801989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타이타닉 문제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327993" y="1082628"/>
            <a:ext cx="11268694" cy="5216571"/>
          </a:xfrm>
        </p:spPr>
        <p:txBody>
          <a:bodyPr>
            <a:normAutofit/>
          </a:bodyPr>
          <a:lstStyle/>
          <a:p>
            <a:r>
              <a:rPr lang="ko-KR" altLang="en-US" dirty="0"/>
              <a:t>특징선택 </a:t>
            </a:r>
            <a:r>
              <a:rPr lang="en-US" altLang="ko-KR" dirty="0"/>
              <a:t>– </a:t>
            </a:r>
            <a:r>
              <a:rPr lang="ko-KR" altLang="en-US" dirty="0"/>
              <a:t>생존자를 추정하기 위한 </a:t>
            </a:r>
            <a:r>
              <a:rPr lang="en-US" altLang="ko-KR" dirty="0"/>
              <a:t>key data</a:t>
            </a:r>
            <a:r>
              <a:rPr lang="ko-KR" altLang="en-US" dirty="0"/>
              <a:t>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CB2699C-845B-04F7-A195-7B9E4C6D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83" y="1692957"/>
            <a:ext cx="5057775" cy="2438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779552-6100-7668-3FC8-27B4BCB3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132" y="4354665"/>
            <a:ext cx="5857875" cy="23812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4604271-A447-EEB7-ED3D-BD273E925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3" y="1654248"/>
            <a:ext cx="5298885" cy="520375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E1F9E15-6968-C051-F3C0-437C535235E1}"/>
              </a:ext>
            </a:extLst>
          </p:cNvPr>
          <p:cNvSpPr/>
          <p:nvPr/>
        </p:nvSpPr>
        <p:spPr>
          <a:xfrm>
            <a:off x="595313" y="2912157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7D09E1-7E04-EA34-0DAD-3793A5A9183C}"/>
              </a:ext>
            </a:extLst>
          </p:cNvPr>
          <p:cNvSpPr/>
          <p:nvPr/>
        </p:nvSpPr>
        <p:spPr>
          <a:xfrm>
            <a:off x="556795" y="3647360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34C0B58-6BD3-602C-DEC8-D953F4BA19B4}"/>
              </a:ext>
            </a:extLst>
          </p:cNvPr>
          <p:cNvSpPr/>
          <p:nvPr/>
        </p:nvSpPr>
        <p:spPr>
          <a:xfrm>
            <a:off x="548423" y="4030870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9FAECFD-05EC-AD41-AB35-73EE117BCA3D}"/>
              </a:ext>
            </a:extLst>
          </p:cNvPr>
          <p:cNvSpPr/>
          <p:nvPr/>
        </p:nvSpPr>
        <p:spPr>
          <a:xfrm>
            <a:off x="550097" y="4404332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29A4431-AFB0-51B3-AE8D-D5F3A01131B7}"/>
              </a:ext>
            </a:extLst>
          </p:cNvPr>
          <p:cNvSpPr/>
          <p:nvPr/>
        </p:nvSpPr>
        <p:spPr>
          <a:xfrm>
            <a:off x="541723" y="4777793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540F38D-9924-BDA9-D943-7D9993689403}"/>
              </a:ext>
            </a:extLst>
          </p:cNvPr>
          <p:cNvSpPr/>
          <p:nvPr/>
        </p:nvSpPr>
        <p:spPr>
          <a:xfrm>
            <a:off x="553446" y="5573286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A0AC24F-D0AC-B3D6-7FB5-F64B13587828}"/>
              </a:ext>
            </a:extLst>
          </p:cNvPr>
          <p:cNvSpPr/>
          <p:nvPr/>
        </p:nvSpPr>
        <p:spPr>
          <a:xfrm>
            <a:off x="555119" y="5936700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990647-3D4B-1530-CEB7-5C8CB68E6A7E}"/>
              </a:ext>
            </a:extLst>
          </p:cNvPr>
          <p:cNvSpPr/>
          <p:nvPr/>
        </p:nvSpPr>
        <p:spPr>
          <a:xfrm>
            <a:off x="556795" y="6310162"/>
            <a:ext cx="661902" cy="329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56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특징 추출</a:t>
            </a:r>
            <a:r>
              <a:rPr lang="en-US" altLang="ko-KR" dirty="0"/>
              <a:t>(Feature Extraction)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CC8BF3-3D09-7153-96E1-C93ABAB4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45" y="2199677"/>
            <a:ext cx="4684085" cy="3697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D037A-5D4A-0244-969B-D35F01518B0F}"/>
              </a:ext>
            </a:extLst>
          </p:cNvPr>
          <p:cNvSpPr txBox="1"/>
          <p:nvPr/>
        </p:nvSpPr>
        <p:spPr>
          <a:xfrm>
            <a:off x="848139" y="2419741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특징선택  후</a:t>
            </a:r>
            <a:r>
              <a:rPr lang="en-US" altLang="ko-KR" dirty="0"/>
              <a:t>, </a:t>
            </a:r>
            <a:r>
              <a:rPr lang="ko-KR" altLang="en-US" dirty="0"/>
              <a:t>한번 더 차원을 축소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특징 공간을 저차원으로 변환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이때</a:t>
            </a:r>
            <a:r>
              <a:rPr lang="en-US" altLang="ko-KR" dirty="0"/>
              <a:t>, </a:t>
            </a:r>
            <a:r>
              <a:rPr lang="ko-KR" altLang="en-US" dirty="0"/>
              <a:t>특징의 물리적인 속성은 상실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목적에 맞게 방법을 선택해야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Data representation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Data discrimination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829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017213"/>
            <a:ext cx="8277784" cy="53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10" y="977153"/>
            <a:ext cx="8239966" cy="56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864568-6C28-BA18-0F6D-CC722FA5CC87}"/>
              </a:ext>
            </a:extLst>
          </p:cNvPr>
          <p:cNvSpPr/>
          <p:nvPr/>
        </p:nvSpPr>
        <p:spPr>
          <a:xfrm>
            <a:off x="477982" y="2078179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수집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23D933-198A-1F52-E8EF-ED6335A6398F}"/>
              </a:ext>
            </a:extLst>
          </p:cNvPr>
          <p:cNvSpPr/>
          <p:nvPr/>
        </p:nvSpPr>
        <p:spPr>
          <a:xfrm>
            <a:off x="2880187" y="2078181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전처리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3C312A1-DC95-928F-9E29-F9A09DA653A5}"/>
              </a:ext>
            </a:extLst>
          </p:cNvPr>
          <p:cNvSpPr/>
          <p:nvPr/>
        </p:nvSpPr>
        <p:spPr>
          <a:xfrm>
            <a:off x="5282392" y="2078180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특징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선택 및 추출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678A256-13D5-F83F-C924-854DD23E9881}"/>
              </a:ext>
            </a:extLst>
          </p:cNvPr>
          <p:cNvSpPr/>
          <p:nvPr/>
        </p:nvSpPr>
        <p:spPr>
          <a:xfrm>
            <a:off x="7684597" y="2078180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선택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D0AE52-ABAD-92AC-BB5F-B7B8CE4FE097}"/>
              </a:ext>
            </a:extLst>
          </p:cNvPr>
          <p:cNvSpPr/>
          <p:nvPr/>
        </p:nvSpPr>
        <p:spPr>
          <a:xfrm>
            <a:off x="10086800" y="2078178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학습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3E9143A-AC9C-EEDE-EC06-1D1298CAC077}"/>
              </a:ext>
            </a:extLst>
          </p:cNvPr>
          <p:cNvSpPr/>
          <p:nvPr/>
        </p:nvSpPr>
        <p:spPr>
          <a:xfrm>
            <a:off x="10086800" y="3920842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평가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1C1906-9FB0-2EB5-1F95-83762B34077A}"/>
              </a:ext>
            </a:extLst>
          </p:cNvPr>
          <p:cNvSpPr/>
          <p:nvPr/>
        </p:nvSpPr>
        <p:spPr>
          <a:xfrm>
            <a:off x="7684597" y="3920842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 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조정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7401E2-886C-5455-F496-584BE729C9CA}"/>
              </a:ext>
            </a:extLst>
          </p:cNvPr>
          <p:cNvSpPr/>
          <p:nvPr/>
        </p:nvSpPr>
        <p:spPr>
          <a:xfrm>
            <a:off x="5322916" y="3922571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결과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endParaRPr lang="en-US" altLang="ko-KR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CD55720-7ACD-DCAA-1938-1B73F1557C4A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2024149" y="2492517"/>
            <a:ext cx="856038" cy="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C6F22A4-3F30-00C1-21A9-4F14E56BFB0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426354" y="2492518"/>
            <a:ext cx="856038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80B3A7-915B-2F10-83FB-51B5080B98C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828559" y="2492518"/>
            <a:ext cx="85603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87BDE89-4E04-E2FA-C21B-9F61D7A9171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9230764" y="2492516"/>
            <a:ext cx="856036" cy="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F64A8FA-E21E-76C4-6C0C-523AAF75754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0859884" y="2906853"/>
            <a:ext cx="0" cy="10139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355352E-37B1-AF7C-893B-3EF1EE10B500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>
            <a:off x="9230764" y="4335180"/>
            <a:ext cx="8560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99A6054-C10B-54F1-C9ED-F29AB0EAF002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>
            <a:off x="6869083" y="4335180"/>
            <a:ext cx="815514" cy="172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7F134A9F-99B3-883E-CA6E-2BFA0B4907D7}"/>
              </a:ext>
            </a:extLst>
          </p:cNvPr>
          <p:cNvSpPr/>
          <p:nvPr/>
        </p:nvSpPr>
        <p:spPr>
          <a:xfrm>
            <a:off x="7276840" y="1419225"/>
            <a:ext cx="4715135" cy="3981450"/>
          </a:xfrm>
          <a:prstGeom prst="round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07FEFFB-5E66-3FE0-6799-48466CCB107B}"/>
              </a:ext>
            </a:extLst>
          </p:cNvPr>
          <p:cNvCxnSpPr>
            <a:cxnSpLocks/>
          </p:cNvCxnSpPr>
          <p:nvPr/>
        </p:nvCxnSpPr>
        <p:spPr>
          <a:xfrm flipH="1">
            <a:off x="9525000" y="4971186"/>
            <a:ext cx="295275" cy="44464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1EB0F36B-E133-0B41-9B0D-EEA22A4EDBD9}"/>
              </a:ext>
            </a:extLst>
          </p:cNvPr>
          <p:cNvCxnSpPr>
            <a:cxnSpLocks/>
          </p:cNvCxnSpPr>
          <p:nvPr/>
        </p:nvCxnSpPr>
        <p:spPr>
          <a:xfrm flipH="1" flipV="1">
            <a:off x="9525000" y="5415826"/>
            <a:ext cx="400050" cy="38403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9BA59F2-2B6A-C7B4-36D4-FE86C93D34B6}"/>
              </a:ext>
            </a:extLst>
          </p:cNvPr>
          <p:cNvGrpSpPr/>
          <p:nvPr/>
        </p:nvGrpSpPr>
        <p:grpSpPr>
          <a:xfrm>
            <a:off x="9324975" y="1012684"/>
            <a:ext cx="400050" cy="828675"/>
            <a:chOff x="3390900" y="5178355"/>
            <a:chExt cx="400050" cy="828675"/>
          </a:xfrm>
          <a:scene3d>
            <a:camera prst="orthographicFront">
              <a:rot lat="0" lon="0" rev="10200000"/>
            </a:camera>
            <a:lightRig rig="threePt" dir="t"/>
          </a:scene3d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E42552D-EAC5-DFB7-47D1-74A56C15A9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0900" y="5178355"/>
              <a:ext cx="295275" cy="444640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1C2FDCFB-9593-166E-458A-5468431EF4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0900" y="5622995"/>
              <a:ext cx="400050" cy="384035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7A1ABB6-283D-6BEA-9636-B538C3C51688}"/>
              </a:ext>
            </a:extLst>
          </p:cNvPr>
          <p:cNvSpPr txBox="1"/>
          <p:nvPr/>
        </p:nvSpPr>
        <p:spPr>
          <a:xfrm>
            <a:off x="8930125" y="593017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모델 설계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B05B9C28-BC41-01B6-EE80-97EC8541B8BA}"/>
              </a:ext>
            </a:extLst>
          </p:cNvPr>
          <p:cNvCxnSpPr/>
          <p:nvPr/>
        </p:nvCxnSpPr>
        <p:spPr>
          <a:xfrm>
            <a:off x="2880187" y="3200400"/>
            <a:ext cx="39483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50EBFD-C6FF-D6E4-A902-97D19B256DAA}"/>
              </a:ext>
            </a:extLst>
          </p:cNvPr>
          <p:cNvSpPr txBox="1"/>
          <p:nvPr/>
        </p:nvSpPr>
        <p:spPr>
          <a:xfrm>
            <a:off x="361951" y="4020905"/>
            <a:ext cx="471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B050"/>
                </a:solidFill>
              </a:rPr>
              <a:t>신호처리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영상처리</a:t>
            </a:r>
            <a:r>
              <a:rPr lang="en-US" altLang="ko-KR" dirty="0">
                <a:solidFill>
                  <a:srgbClr val="00B05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텍스트처리</a:t>
            </a:r>
            <a:r>
              <a:rPr lang="en-US" altLang="ko-KR" dirty="0">
                <a:solidFill>
                  <a:srgbClr val="00B050"/>
                </a:solidFill>
              </a:rPr>
              <a:t>… + </a:t>
            </a:r>
            <a:r>
              <a:rPr lang="ko-KR" altLang="en-US" dirty="0">
                <a:solidFill>
                  <a:srgbClr val="00B050"/>
                </a:solidFill>
              </a:rPr>
              <a:t>통계</a:t>
            </a:r>
            <a:endParaRPr lang="en-US" altLang="ko-KR" dirty="0">
              <a:solidFill>
                <a:srgbClr val="00B050"/>
              </a:solidFill>
            </a:endParaRPr>
          </a:p>
          <a:p>
            <a:r>
              <a:rPr lang="en-US" altLang="ko-KR" dirty="0">
                <a:solidFill>
                  <a:srgbClr val="00B050"/>
                </a:solidFill>
                <a:sym typeface="Wingdings" panose="05000000000000000000" pitchFamily="2" charset="2"/>
              </a:rPr>
              <a:t> Pattern</a:t>
            </a:r>
            <a:r>
              <a:rPr lang="ko-KR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00B050"/>
                </a:solidFill>
                <a:sym typeface="Wingdings" panose="05000000000000000000" pitchFamily="2" charset="2"/>
              </a:rPr>
              <a:t>recognition</a:t>
            </a:r>
            <a:endParaRPr lang="ko-KR" altLang="en-US" dirty="0">
              <a:solidFill>
                <a:srgbClr val="00B050"/>
              </a:solidFill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32B0F547-5EE7-66D2-B618-20BAA4ADEBA3}"/>
              </a:ext>
            </a:extLst>
          </p:cNvPr>
          <p:cNvCxnSpPr>
            <a:stCxn id="48" idx="0"/>
          </p:cNvCxnSpPr>
          <p:nvPr/>
        </p:nvCxnSpPr>
        <p:spPr>
          <a:xfrm flipV="1">
            <a:off x="2719518" y="3200400"/>
            <a:ext cx="1966782" cy="8205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889CC15-69FF-957F-FCA9-EA419E05C81E}"/>
              </a:ext>
            </a:extLst>
          </p:cNvPr>
          <p:cNvSpPr txBox="1"/>
          <p:nvPr/>
        </p:nvSpPr>
        <p:spPr>
          <a:xfrm>
            <a:off x="3261876" y="6059630"/>
            <a:ext cx="511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Computational mathematics, computer science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40489C8D-5176-0A8C-B243-E4914162A70A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5817063" y="5319900"/>
            <a:ext cx="1825104" cy="73973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D8D1837F-DDA7-5D43-6CC0-100B7233C981}"/>
              </a:ext>
            </a:extLst>
          </p:cNvPr>
          <p:cNvSpPr/>
          <p:nvPr/>
        </p:nvSpPr>
        <p:spPr>
          <a:xfrm>
            <a:off x="5057775" y="1879458"/>
            <a:ext cx="6772275" cy="3140217"/>
          </a:xfrm>
          <a:custGeom>
            <a:avLst/>
            <a:gdLst>
              <a:gd name="connsiteX0" fmla="*/ 123825 w 6753225"/>
              <a:gd name="connsiteY0" fmla="*/ 19050 h 3286125"/>
              <a:gd name="connsiteX1" fmla="*/ 6743700 w 6753225"/>
              <a:gd name="connsiteY1" fmla="*/ 19050 h 3286125"/>
              <a:gd name="connsiteX2" fmla="*/ 6753225 w 6753225"/>
              <a:gd name="connsiteY2" fmla="*/ 3286125 h 3286125"/>
              <a:gd name="connsiteX3" fmla="*/ 2362200 w 6753225"/>
              <a:gd name="connsiteY3" fmla="*/ 3276600 h 3286125"/>
              <a:gd name="connsiteX4" fmla="*/ 2362200 w 6753225"/>
              <a:gd name="connsiteY4" fmla="*/ 1257300 h 3286125"/>
              <a:gd name="connsiteX5" fmla="*/ 0 w 6753225"/>
              <a:gd name="connsiteY5" fmla="*/ 1247775 h 3286125"/>
              <a:gd name="connsiteX6" fmla="*/ 9525 w 6753225"/>
              <a:gd name="connsiteY6" fmla="*/ 0 h 3286125"/>
              <a:gd name="connsiteX0" fmla="*/ 124741 w 6754141"/>
              <a:gd name="connsiteY0" fmla="*/ 9525 h 3276600"/>
              <a:gd name="connsiteX1" fmla="*/ 6744616 w 6754141"/>
              <a:gd name="connsiteY1" fmla="*/ 9525 h 3276600"/>
              <a:gd name="connsiteX2" fmla="*/ 6754141 w 6754141"/>
              <a:gd name="connsiteY2" fmla="*/ 3276600 h 3276600"/>
              <a:gd name="connsiteX3" fmla="*/ 2363116 w 6754141"/>
              <a:gd name="connsiteY3" fmla="*/ 3267075 h 3276600"/>
              <a:gd name="connsiteX4" fmla="*/ 2363116 w 6754141"/>
              <a:gd name="connsiteY4" fmla="*/ 1247775 h 3276600"/>
              <a:gd name="connsiteX5" fmla="*/ 916 w 6754141"/>
              <a:gd name="connsiteY5" fmla="*/ 1238250 h 3276600"/>
              <a:gd name="connsiteX6" fmla="*/ 916 w 6754141"/>
              <a:gd name="connsiteY6" fmla="*/ 0 h 3276600"/>
              <a:gd name="connsiteX0" fmla="*/ 0 w 6772275"/>
              <a:gd name="connsiteY0" fmla="*/ 9525 h 3276600"/>
              <a:gd name="connsiteX1" fmla="*/ 6762750 w 6772275"/>
              <a:gd name="connsiteY1" fmla="*/ 9525 h 3276600"/>
              <a:gd name="connsiteX2" fmla="*/ 6772275 w 6772275"/>
              <a:gd name="connsiteY2" fmla="*/ 3276600 h 3276600"/>
              <a:gd name="connsiteX3" fmla="*/ 2381250 w 6772275"/>
              <a:gd name="connsiteY3" fmla="*/ 3267075 h 3276600"/>
              <a:gd name="connsiteX4" fmla="*/ 2381250 w 6772275"/>
              <a:gd name="connsiteY4" fmla="*/ 1247775 h 3276600"/>
              <a:gd name="connsiteX5" fmla="*/ 19050 w 6772275"/>
              <a:gd name="connsiteY5" fmla="*/ 1238250 h 3276600"/>
              <a:gd name="connsiteX6" fmla="*/ 19050 w 6772275"/>
              <a:gd name="connsiteY6" fmla="*/ 0 h 3276600"/>
              <a:gd name="connsiteX0" fmla="*/ 0 w 6772275"/>
              <a:gd name="connsiteY0" fmla="*/ 9525 h 3276600"/>
              <a:gd name="connsiteX1" fmla="*/ 6762750 w 6772275"/>
              <a:gd name="connsiteY1" fmla="*/ 9525 h 3276600"/>
              <a:gd name="connsiteX2" fmla="*/ 6772275 w 6772275"/>
              <a:gd name="connsiteY2" fmla="*/ 3276600 h 3276600"/>
              <a:gd name="connsiteX3" fmla="*/ 2381250 w 6772275"/>
              <a:gd name="connsiteY3" fmla="*/ 3267075 h 3276600"/>
              <a:gd name="connsiteX4" fmla="*/ 2381250 w 6772275"/>
              <a:gd name="connsiteY4" fmla="*/ 1247775 h 3276600"/>
              <a:gd name="connsiteX5" fmla="*/ 19050 w 6772275"/>
              <a:gd name="connsiteY5" fmla="*/ 1238250 h 3276600"/>
              <a:gd name="connsiteX6" fmla="*/ 19050 w 6772275"/>
              <a:gd name="connsiteY6" fmla="*/ 0 h 3276600"/>
              <a:gd name="connsiteX7" fmla="*/ 0 w 6772275"/>
              <a:gd name="connsiteY7" fmla="*/ 95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2275" h="3276600">
                <a:moveTo>
                  <a:pt x="0" y="9525"/>
                </a:moveTo>
                <a:lnTo>
                  <a:pt x="6762750" y="9525"/>
                </a:lnTo>
                <a:lnTo>
                  <a:pt x="6772275" y="3276600"/>
                </a:lnTo>
                <a:lnTo>
                  <a:pt x="2381250" y="3267075"/>
                </a:lnTo>
                <a:lnTo>
                  <a:pt x="2381250" y="1247775"/>
                </a:lnTo>
                <a:lnTo>
                  <a:pt x="19050" y="1238250"/>
                </a:lnTo>
                <a:cubicBezTo>
                  <a:pt x="22225" y="822325"/>
                  <a:pt x="15875" y="415925"/>
                  <a:pt x="19050" y="0"/>
                </a:cubicBezTo>
                <a:lnTo>
                  <a:pt x="0" y="952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34FBDA-2378-5369-9F9A-C465ED677CA3}"/>
              </a:ext>
            </a:extLst>
          </p:cNvPr>
          <p:cNvSpPr txBox="1"/>
          <p:nvPr/>
        </p:nvSpPr>
        <p:spPr>
          <a:xfrm>
            <a:off x="7091103" y="611297"/>
            <a:ext cx="16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Deep learning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1F0A5E-E0B3-253F-1577-B0AD87835083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6306675" y="980629"/>
            <a:ext cx="1613918" cy="921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/>
      <p:bldP spid="48" grpId="0"/>
      <p:bldP spid="51" grpId="0"/>
      <p:bldP spid="55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A08D90E-E94C-46C6-7B2E-666BDC55F010}"/>
              </a:ext>
            </a:extLst>
          </p:cNvPr>
          <p:cNvSpPr/>
          <p:nvPr/>
        </p:nvSpPr>
        <p:spPr>
          <a:xfrm>
            <a:off x="3496825" y="1597716"/>
            <a:ext cx="2120203" cy="215319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2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864568-6C28-BA18-0F6D-CC722FA5CC87}"/>
              </a:ext>
            </a:extLst>
          </p:cNvPr>
          <p:cNvSpPr/>
          <p:nvPr/>
        </p:nvSpPr>
        <p:spPr>
          <a:xfrm>
            <a:off x="477982" y="2078179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수집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23D933-198A-1F52-E8EF-ED6335A6398F}"/>
              </a:ext>
            </a:extLst>
          </p:cNvPr>
          <p:cNvSpPr/>
          <p:nvPr/>
        </p:nvSpPr>
        <p:spPr>
          <a:xfrm>
            <a:off x="2880187" y="2078181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전처리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3C312A1-DC95-928F-9E29-F9A09DA653A5}"/>
              </a:ext>
            </a:extLst>
          </p:cNvPr>
          <p:cNvSpPr/>
          <p:nvPr/>
        </p:nvSpPr>
        <p:spPr>
          <a:xfrm>
            <a:off x="5282392" y="2078180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특징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선택 및 추출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678A256-13D5-F83F-C924-854DD23E9881}"/>
              </a:ext>
            </a:extLst>
          </p:cNvPr>
          <p:cNvSpPr/>
          <p:nvPr/>
        </p:nvSpPr>
        <p:spPr>
          <a:xfrm>
            <a:off x="7684597" y="2078180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선택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D0AE52-ABAD-92AC-BB5F-B7B8CE4FE097}"/>
              </a:ext>
            </a:extLst>
          </p:cNvPr>
          <p:cNvSpPr/>
          <p:nvPr/>
        </p:nvSpPr>
        <p:spPr>
          <a:xfrm>
            <a:off x="10086800" y="2078178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학습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3E9143A-AC9C-EEDE-EC06-1D1298CAC077}"/>
              </a:ext>
            </a:extLst>
          </p:cNvPr>
          <p:cNvSpPr/>
          <p:nvPr/>
        </p:nvSpPr>
        <p:spPr>
          <a:xfrm>
            <a:off x="10086800" y="3920842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평가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1C1906-9FB0-2EB5-1F95-83762B34077A}"/>
              </a:ext>
            </a:extLst>
          </p:cNvPr>
          <p:cNvSpPr/>
          <p:nvPr/>
        </p:nvSpPr>
        <p:spPr>
          <a:xfrm>
            <a:off x="7684597" y="3920842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 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조정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7401E2-886C-5455-F496-584BE729C9CA}"/>
              </a:ext>
            </a:extLst>
          </p:cNvPr>
          <p:cNvSpPr/>
          <p:nvPr/>
        </p:nvSpPr>
        <p:spPr>
          <a:xfrm>
            <a:off x="5322916" y="3922571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결과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endParaRPr lang="en-US" altLang="ko-KR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CD55720-7ACD-DCAA-1938-1B73F1557C4A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2024149" y="2492517"/>
            <a:ext cx="856038" cy="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C6F22A4-3F30-00C1-21A9-4F14E56BFB0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426354" y="2492518"/>
            <a:ext cx="856038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80B3A7-915B-2F10-83FB-51B5080B98C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828559" y="2492518"/>
            <a:ext cx="85603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87BDE89-4E04-E2FA-C21B-9F61D7A9171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9230764" y="2492516"/>
            <a:ext cx="856036" cy="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F64A8FA-E21E-76C4-6C0C-523AAF75754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0859884" y="2906853"/>
            <a:ext cx="0" cy="10139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355352E-37B1-AF7C-893B-3EF1EE10B500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>
            <a:off x="9230764" y="4335180"/>
            <a:ext cx="8560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99A6054-C10B-54F1-C9ED-F29AB0EAF002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>
            <a:off x="6869083" y="4335180"/>
            <a:ext cx="815514" cy="172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7F134A9F-99B3-883E-CA6E-2BFA0B4907D7}"/>
              </a:ext>
            </a:extLst>
          </p:cNvPr>
          <p:cNvSpPr/>
          <p:nvPr/>
        </p:nvSpPr>
        <p:spPr>
          <a:xfrm>
            <a:off x="7276840" y="1419225"/>
            <a:ext cx="4715135" cy="3981450"/>
          </a:xfrm>
          <a:prstGeom prst="round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07FEFFB-5E66-3FE0-6799-48466CCB107B}"/>
              </a:ext>
            </a:extLst>
          </p:cNvPr>
          <p:cNvCxnSpPr>
            <a:cxnSpLocks/>
          </p:cNvCxnSpPr>
          <p:nvPr/>
        </p:nvCxnSpPr>
        <p:spPr>
          <a:xfrm flipH="1">
            <a:off x="9525000" y="4971186"/>
            <a:ext cx="295275" cy="44464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1EB0F36B-E133-0B41-9B0D-EEA22A4EDBD9}"/>
              </a:ext>
            </a:extLst>
          </p:cNvPr>
          <p:cNvCxnSpPr>
            <a:cxnSpLocks/>
          </p:cNvCxnSpPr>
          <p:nvPr/>
        </p:nvCxnSpPr>
        <p:spPr>
          <a:xfrm flipH="1" flipV="1">
            <a:off x="9525000" y="5415826"/>
            <a:ext cx="400050" cy="38403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9BA59F2-2B6A-C7B4-36D4-FE86C93D34B6}"/>
              </a:ext>
            </a:extLst>
          </p:cNvPr>
          <p:cNvGrpSpPr/>
          <p:nvPr/>
        </p:nvGrpSpPr>
        <p:grpSpPr>
          <a:xfrm>
            <a:off x="9324975" y="1012684"/>
            <a:ext cx="400050" cy="828675"/>
            <a:chOff x="3390900" y="5178355"/>
            <a:chExt cx="400050" cy="828675"/>
          </a:xfrm>
          <a:scene3d>
            <a:camera prst="orthographicFront">
              <a:rot lat="0" lon="0" rev="10200000"/>
            </a:camera>
            <a:lightRig rig="threePt" dir="t"/>
          </a:scene3d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E42552D-EAC5-DFB7-47D1-74A56C15A9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0900" y="5178355"/>
              <a:ext cx="295275" cy="444640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1C2FDCFB-9593-166E-458A-5468431EF4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0900" y="5622995"/>
              <a:ext cx="400050" cy="384035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7A1ABB6-283D-6BEA-9636-B538C3C51688}"/>
              </a:ext>
            </a:extLst>
          </p:cNvPr>
          <p:cNvSpPr txBox="1"/>
          <p:nvPr/>
        </p:nvSpPr>
        <p:spPr>
          <a:xfrm>
            <a:off x="8930125" y="593017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모델 설계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BFACFB0-FF8A-3646-AAC7-7D7420F321D3}"/>
              </a:ext>
            </a:extLst>
          </p:cNvPr>
          <p:cNvSpPr/>
          <p:nvPr/>
        </p:nvSpPr>
        <p:spPr>
          <a:xfrm>
            <a:off x="4995374" y="1467828"/>
            <a:ext cx="2120203" cy="215319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56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특징 공학</a:t>
            </a:r>
            <a:r>
              <a:rPr lang="en-US" altLang="ko-KR" dirty="0"/>
              <a:t>(Feature Engineering)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87287" y="1938497"/>
            <a:ext cx="2309928" cy="1176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653670" y="1938497"/>
            <a:ext cx="2309928" cy="1176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머신러닝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/>
          <p:cNvCxnSpPr>
            <a:stCxn id="6" idx="3"/>
            <a:endCxn id="9" idx="1"/>
          </p:cNvCxnSpPr>
          <p:nvPr/>
        </p:nvCxnSpPr>
        <p:spPr>
          <a:xfrm>
            <a:off x="3297215" y="2526931"/>
            <a:ext cx="535645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535019" y="4506105"/>
            <a:ext cx="2309928" cy="1176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전처리</a:t>
            </a:r>
          </a:p>
        </p:txBody>
      </p:sp>
      <p:cxnSp>
        <p:nvCxnSpPr>
          <p:cNvPr id="13" name="직선 화살표 연결선 12"/>
          <p:cNvCxnSpPr>
            <a:stCxn id="12" idx="0"/>
          </p:cNvCxnSpPr>
          <p:nvPr/>
        </p:nvCxnSpPr>
        <p:spPr>
          <a:xfrm flipV="1">
            <a:off x="4689983" y="2516990"/>
            <a:ext cx="0" cy="198911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6082752" y="4506105"/>
            <a:ext cx="2309928" cy="11768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특징 추출</a:t>
            </a:r>
          </a:p>
        </p:txBody>
      </p:sp>
      <p:cxnSp>
        <p:nvCxnSpPr>
          <p:cNvPr id="17" name="직선 화살표 연결선 16"/>
          <p:cNvCxnSpPr>
            <a:stCxn id="16" idx="0"/>
          </p:cNvCxnSpPr>
          <p:nvPr/>
        </p:nvCxnSpPr>
        <p:spPr>
          <a:xfrm flipV="1">
            <a:off x="7237716" y="2516990"/>
            <a:ext cx="0" cy="198911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9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특징 공학</a:t>
            </a:r>
            <a:r>
              <a:rPr lang="en-US" altLang="ko-KR" dirty="0"/>
              <a:t>(Feature Engineering)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27993" y="1082628"/>
            <a:ext cx="11268694" cy="5216571"/>
          </a:xfrm>
        </p:spPr>
        <p:txBody>
          <a:bodyPr>
            <a:normAutofit/>
          </a:bodyPr>
          <a:lstStyle/>
          <a:p>
            <a:r>
              <a:rPr lang="ko-KR" altLang="en-US" dirty="0"/>
              <a:t>어떤 특징이 모델의 성능에 큰 영향을 미치는지 찾고</a:t>
            </a:r>
            <a:r>
              <a:rPr lang="en-US" altLang="ko-KR" dirty="0"/>
              <a:t>, </a:t>
            </a:r>
            <a:r>
              <a:rPr lang="ko-KR" altLang="en-US" dirty="0"/>
              <a:t>입력할 데이터를 위해 이 특징을 가공하는 단계</a:t>
            </a:r>
            <a:endParaRPr lang="en-US" altLang="ko-KR" dirty="0"/>
          </a:p>
          <a:p>
            <a:r>
              <a:rPr lang="ko-KR" altLang="en-US" dirty="0" err="1"/>
              <a:t>머신러닝에서</a:t>
            </a:r>
            <a:r>
              <a:rPr lang="ko-KR" altLang="en-US" dirty="0"/>
              <a:t> 필요한 결과값을 얻기 위해서는 데이터에 대한 각종 정보들을 학습 시켜야 하는데 이 정보를 ‘특징</a:t>
            </a:r>
            <a:r>
              <a:rPr lang="en-US" altLang="ko-KR" dirty="0"/>
              <a:t>(Feature)’</a:t>
            </a:r>
            <a:r>
              <a:rPr lang="ko-KR" altLang="en-US" dirty="0"/>
              <a:t>이라 호칭</a:t>
            </a:r>
            <a:endParaRPr lang="en-US" altLang="ko-KR" dirty="0"/>
          </a:p>
          <a:p>
            <a:r>
              <a:rPr lang="ko-KR" altLang="en-US" dirty="0"/>
              <a:t>이 특징을 통해 데이터가 어떤 성격과 정보를 가지고 있는지 설명할 수 있음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데이터를 학습시킨다는 말 </a:t>
            </a:r>
            <a:r>
              <a:rPr lang="en-US" altLang="ko-KR" dirty="0"/>
              <a:t>=</a:t>
            </a:r>
            <a:r>
              <a:rPr lang="ko-KR" altLang="en-US" dirty="0"/>
              <a:t> 데이터의 ‘</a:t>
            </a:r>
            <a:r>
              <a:rPr lang="ko-KR" altLang="en-US" dirty="0" err="1"/>
              <a:t>특징’을</a:t>
            </a:r>
            <a:r>
              <a:rPr lang="ko-KR" altLang="en-US" dirty="0"/>
              <a:t> 학습시킨다는 말</a:t>
            </a:r>
          </a:p>
        </p:txBody>
      </p:sp>
    </p:spTree>
    <p:extLst>
      <p:ext uri="{BB962C8B-B14F-4D97-AF65-F5344CB8AC3E}">
        <p14:creationId xmlns:p14="http://schemas.microsoft.com/office/powerpoint/2010/main" val="425767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자동 어류 분류 시스템</a:t>
            </a:r>
          </a:p>
        </p:txBody>
      </p:sp>
      <p:sp>
        <p:nvSpPr>
          <p:cNvPr id="7" name="내용 개체 틀 4"/>
          <p:cNvSpPr>
            <a:spLocks noGrp="1"/>
          </p:cNvSpPr>
          <p:nvPr>
            <p:ph idx="1"/>
          </p:nvPr>
        </p:nvSpPr>
        <p:spPr>
          <a:xfrm>
            <a:off x="148590" y="1153298"/>
            <a:ext cx="8382000" cy="5561012"/>
          </a:xfrm>
        </p:spPr>
        <p:txBody>
          <a:bodyPr/>
          <a:lstStyle/>
          <a:p>
            <a:pPr lvl="2"/>
            <a:r>
              <a:rPr lang="en-US" altLang="ko-KR" dirty="0"/>
              <a:t>A: </a:t>
            </a:r>
            <a:r>
              <a:rPr lang="ko-KR" altLang="en-US" dirty="0"/>
              <a:t>어류를 실어 나르는 컨베이어 벨트</a:t>
            </a:r>
            <a:endParaRPr lang="en-US" altLang="ko-KR" dirty="0"/>
          </a:p>
          <a:p>
            <a:pPr lvl="2"/>
            <a:r>
              <a:rPr lang="en-US" altLang="ko-KR" dirty="0"/>
              <a:t>B: </a:t>
            </a:r>
            <a:r>
              <a:rPr lang="ko-KR" altLang="en-US" dirty="0"/>
              <a:t>분류된 어류를 나르는 컨베이어 벨트 두 개</a:t>
            </a:r>
            <a:endParaRPr lang="en-US" altLang="ko-KR" dirty="0"/>
          </a:p>
          <a:p>
            <a:pPr lvl="2"/>
            <a:r>
              <a:rPr lang="en-US" altLang="ko-KR" dirty="0"/>
              <a:t>C : </a:t>
            </a:r>
            <a:r>
              <a:rPr lang="ko-KR" altLang="en-US" dirty="0"/>
              <a:t>어류를 집을 수 있는 기능을 갖춘 로봇 팔</a:t>
            </a:r>
            <a:endParaRPr lang="en-US" altLang="ko-KR" dirty="0"/>
          </a:p>
          <a:p>
            <a:pPr lvl="2"/>
            <a:r>
              <a:rPr lang="en-US" altLang="ko-KR" dirty="0"/>
              <a:t>D: CCD </a:t>
            </a:r>
            <a:r>
              <a:rPr lang="ko-KR" altLang="en-US" dirty="0"/>
              <a:t>카메라가 장착된 비전 시스템</a:t>
            </a:r>
            <a:endParaRPr lang="en-US" altLang="ko-KR" dirty="0"/>
          </a:p>
          <a:p>
            <a:pPr lvl="2"/>
            <a:r>
              <a:rPr lang="en-US" altLang="ko-KR" dirty="0"/>
              <a:t>E : </a:t>
            </a:r>
            <a:r>
              <a:rPr lang="ko-KR" altLang="en-US" dirty="0"/>
              <a:t>영상을 분석하고 로봇 팔을 제어하는 컴퓨터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2"/>
          <a:stretch/>
        </p:blipFill>
        <p:spPr bwMode="auto">
          <a:xfrm>
            <a:off x="827405" y="3189837"/>
            <a:ext cx="6129020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35" y="2673349"/>
            <a:ext cx="46386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3" y="1153298"/>
            <a:ext cx="4666297" cy="28512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4177665"/>
            <a:ext cx="4907817" cy="25317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0" y="1266382"/>
            <a:ext cx="6953250" cy="262504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181" y="3891429"/>
            <a:ext cx="7355819" cy="2817981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3EEB7B37-D997-0716-AB22-E12F562C28FE}"/>
              </a:ext>
            </a:extLst>
          </p:cNvPr>
          <p:cNvSpPr txBox="1">
            <a:spLocks/>
          </p:cNvSpPr>
          <p:nvPr/>
        </p:nvSpPr>
        <p:spPr>
          <a:xfrm>
            <a:off x="545918" y="222008"/>
            <a:ext cx="10515600" cy="788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자동 어류 분류 시스템</a:t>
            </a:r>
          </a:p>
        </p:txBody>
      </p:sp>
    </p:spTree>
    <p:extLst>
      <p:ext uri="{BB962C8B-B14F-4D97-AF65-F5344CB8AC3E}">
        <p14:creationId xmlns:p14="http://schemas.microsoft.com/office/powerpoint/2010/main" val="16511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ko-KR" altLang="en-US" dirty="0"/>
              <a:t>예시 </a:t>
            </a:r>
            <a:r>
              <a:rPr lang="en-US" altLang="ko-KR" dirty="0"/>
              <a:t>– </a:t>
            </a:r>
            <a:r>
              <a:rPr lang="ko-KR" altLang="en-US" dirty="0"/>
              <a:t>간단한 영문자 인식 시스템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3" y="1345243"/>
            <a:ext cx="7937244" cy="24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79" y="3865971"/>
            <a:ext cx="5343842" cy="267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643</Words>
  <Application>Microsoft Office PowerPoint</Application>
  <PresentationFormat>와이드스크린</PresentationFormat>
  <Paragraphs>156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-apple-system</vt:lpstr>
      <vt:lpstr>맑은 고딕</vt:lpstr>
      <vt:lpstr>맑은 고딕</vt:lpstr>
      <vt:lpstr>Arial</vt:lpstr>
      <vt:lpstr>Cambria Math</vt:lpstr>
      <vt:lpstr>Office 테마</vt:lpstr>
      <vt:lpstr>특징 추출</vt:lpstr>
      <vt:lpstr>참고문헌</vt:lpstr>
      <vt:lpstr>머신러닝의 개발 과정</vt:lpstr>
      <vt:lpstr>머신러닝의 개발 과정</vt:lpstr>
      <vt:lpstr>특징 공학(Feature Engineering)</vt:lpstr>
      <vt:lpstr>특징 공학(Feature Engineering)</vt:lpstr>
      <vt:lpstr>예시 – 자동 어류 분류 시스템</vt:lpstr>
      <vt:lpstr>PowerPoint 프레젠테이션</vt:lpstr>
      <vt:lpstr>예시 – 간단한 영문자 인식 시스템</vt:lpstr>
      <vt:lpstr>예시 – 손가락 숫자 제스처 인식</vt:lpstr>
      <vt:lpstr>예시 – 손가락 숫자 제스처 인식</vt:lpstr>
      <vt:lpstr>예시 – 맥박 분석 시스템</vt:lpstr>
      <vt:lpstr>예시 – 음성인식</vt:lpstr>
      <vt:lpstr>특징 선택(Feature Selection)</vt:lpstr>
      <vt:lpstr>특징 선택(Feature Selection)</vt:lpstr>
      <vt:lpstr>특징 선택(Feature Selection)</vt:lpstr>
      <vt:lpstr>타이타닉 문제</vt:lpstr>
      <vt:lpstr>타이타닉 문제</vt:lpstr>
      <vt:lpstr>타이타닉 문제</vt:lpstr>
      <vt:lpstr>타이타닉 문제</vt:lpstr>
      <vt:lpstr>특징 추출(Feature Extraction)</vt:lpstr>
      <vt:lpstr>Reducing the dimension of faces</vt:lpstr>
      <vt:lpstr>Reducing the dimension of faces</vt:lpstr>
      <vt:lpstr>머신러닝의 개발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비전공자를 위한 인공지능 원리 입문서</dc:title>
  <dc:creator>JG LIM</dc:creator>
  <cp:lastModifiedBy>상훈 오</cp:lastModifiedBy>
  <cp:revision>169</cp:revision>
  <dcterms:created xsi:type="dcterms:W3CDTF">2021-03-28T14:33:13Z</dcterms:created>
  <dcterms:modified xsi:type="dcterms:W3CDTF">2023-10-06T05:08:06Z</dcterms:modified>
</cp:coreProperties>
</file>