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563" r:id="rId3"/>
    <p:sldId id="282" r:id="rId4"/>
    <p:sldId id="284" r:id="rId5"/>
    <p:sldId id="283" r:id="rId6"/>
    <p:sldId id="550" r:id="rId7"/>
    <p:sldId id="551" r:id="rId8"/>
    <p:sldId id="552" r:id="rId9"/>
    <p:sldId id="553" r:id="rId10"/>
    <p:sldId id="554" r:id="rId11"/>
    <p:sldId id="555" r:id="rId12"/>
    <p:sldId id="285" r:id="rId13"/>
    <p:sldId id="286" r:id="rId14"/>
    <p:sldId id="559" r:id="rId15"/>
    <p:sldId id="560" r:id="rId16"/>
    <p:sldId id="561" r:id="rId17"/>
    <p:sldId id="562" r:id="rId18"/>
    <p:sldId id="288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2244D0-A2AE-CB77-A844-D3741A506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21DB1F-17CE-FFE3-6F46-D41200801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F6502A-5278-8FC5-6530-1B3C79AF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370E0-0784-11DF-47E3-D609A755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98F909-1DB5-BF66-B634-30092582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3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3599E-E351-B112-CBD2-8DBC5677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14FA27-ABFF-8148-09C4-5B489857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7DD4CF-3AF8-2E3B-D0E5-2386DAF6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678C0-72F8-B01D-0350-14CA0A8F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CF7A33-3D25-55D3-C272-837D233E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1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030DE35-4BD5-77D3-A30D-23D1DE787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624CB7-DE8A-2D77-E738-C8362983C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3100D-EACE-CB22-F370-D5E0EF76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05B66E-A436-6193-F60F-0738939C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290A6-B205-9490-1D42-2D682DEA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67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F7268-00DF-A99E-5A16-9FC12C25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D429F4-DA34-70A0-D031-E39FFD18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CC087-F35D-7F1B-3D20-E4698553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86F01E-8F79-2CE7-3129-E2FA009A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C22ED3-B34A-D887-2A28-A363612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A368C-C458-26B1-4CD3-FC0236A4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8BBDD4-FFF6-8061-8039-0501F21C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3D8DE8-045E-564F-017B-D694AFDE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82B3A-E495-16AF-C032-8D1300E8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73D38-6FE1-12AF-1090-D4355F51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6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A1BB8-0AE6-F78C-1AD6-67498C77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0F471D-88FF-52ED-F888-7BA2F823B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075FC92-DD11-DEEE-880D-8FB5E1EF0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40E220-9DC7-FD86-F6CE-41D5379F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9B5F1C-2C84-03F8-2CFA-7E46CD11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943ACC-541C-81D2-AFA1-C97D403B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38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E6ABD6-AE11-3925-3142-92BDDD9E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17AC8F-A062-6440-B3E2-5EEBB313D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045AC3-BC8F-A328-D581-7AF3457D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D6DDD81-5B7C-61FB-179B-28C01FDD2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8520F6-6376-44DD-71C5-63934792C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9D08FE-3330-38C9-8CA8-58F560B9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0895B7B-F34C-D002-1CE0-B9363092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519FD97-675B-9AA1-22B5-8EFB9570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61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C5EF3-4223-66DE-7150-59357FA5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17D85E-A666-1FF1-D1F8-4ABE2445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1004B6-3488-1F34-80F4-1E98845B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93EBF9-2608-77CB-3CB8-C5ED0C0B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9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D38439-FEE1-3F3D-F8E1-4C03A43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B98C44-E565-8D45-63A1-45DF554D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EB5020-F3EA-B286-7659-4DF4D241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81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367C5C-A021-5BF5-9375-7C58E3B5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B01888-8188-8B5D-BCFB-AD39D841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6BB16B-D13C-E712-5504-D9AB2DC13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AF9848-E711-F615-EEB9-8B91AA21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5C7553-97C8-0944-5ECE-52DBBD0B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72F4A6-E955-5E92-319C-2A43F34F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C87DBB-0ECB-02B5-AA14-A9A6A461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0BB83B-CB98-8758-9C57-3A0C1E47B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35D824-59EB-21BB-8826-7CCAD26B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B25E88-6C5B-059E-3086-E0FB71D3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0BE73B-BBF7-E565-35D9-278B7C01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AAB3EE-EE70-65A5-E1E3-2C4A1773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85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A91766-C743-210E-A735-B15428D2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8A2D5C-9E8F-A595-EB29-8878680A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6EDC5B-5862-98D3-49F8-41F901E59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D35D-5DEB-46AE-A89B-164A65DF8728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DF8F0D-AC6B-E886-9952-A6889F9C5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682AA4-01DF-4088-0139-2AD30EF5B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FDCB-EEDF-404F-B782-ACA237C8B1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3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데이터의 모든 것</a:t>
            </a:r>
          </a:p>
        </p:txBody>
      </p:sp>
    </p:spTree>
    <p:extLst>
      <p:ext uri="{BB962C8B-B14F-4D97-AF65-F5344CB8AC3E}">
        <p14:creationId xmlns:p14="http://schemas.microsoft.com/office/powerpoint/2010/main" val="234817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획득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965AF1-DCF2-4951-5913-C390532319AF}"/>
              </a:ext>
            </a:extLst>
          </p:cNvPr>
          <p:cNvSpPr/>
          <p:nvPr/>
        </p:nvSpPr>
        <p:spPr>
          <a:xfrm>
            <a:off x="574312" y="1269077"/>
            <a:ext cx="6096000" cy="343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미디어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(SNS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사물인터넷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API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E573366-9FB6-3F20-11A1-D859766D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43" y="1581201"/>
            <a:ext cx="7941403" cy="46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오픈 데이터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965AF1-DCF2-4951-5913-C390532319AF}"/>
              </a:ext>
            </a:extLst>
          </p:cNvPr>
          <p:cNvSpPr/>
          <p:nvPr/>
        </p:nvSpPr>
        <p:spPr>
          <a:xfrm>
            <a:off x="574312" y="1269077"/>
            <a:ext cx="6096000" cy="258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분야에 컴퓨터 프로그래밍 시작 과정에서 가장 쉽게 접하는 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“Hello World”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오픈 데이터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존재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파이썬 라이브러리 또는 </a:t>
            </a:r>
            <a:r>
              <a:rPr lang="ko-KR" altLang="ko-KR" sz="2133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캐글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머신러닝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실습에 많이 사용되는 데이터 셋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ECC05D3-3E55-9A85-19AC-D33897739C2A}"/>
              </a:ext>
            </a:extLst>
          </p:cNvPr>
          <p:cNvSpPr/>
          <p:nvPr/>
        </p:nvSpPr>
        <p:spPr>
          <a:xfrm>
            <a:off x="1716142" y="4743374"/>
            <a:ext cx="188169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ko-KR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아이리스</a:t>
            </a: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(Iris)</a:t>
            </a:r>
            <a:endParaRPr lang="ko-KR" altLang="en-US" sz="186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 descr="https://gadictos.com/wp-content/uploads/2019/03/iris-machinelearning-1060x397.png">
            <a:extLst>
              <a:ext uri="{FF2B5EF4-FFF2-40B4-BE49-F238E27FC236}">
                <a16:creationId xmlns:a16="http://schemas.microsoft.com/office/drawing/2014/main" id="{E010284F-7847-F896-43DF-C59BB371B8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" y="5233119"/>
            <a:ext cx="3605227" cy="13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7E7F982-E7D4-681C-0340-657603B04F8E}"/>
              </a:ext>
            </a:extLst>
          </p:cNvPr>
          <p:cNvSpPr/>
          <p:nvPr/>
        </p:nvSpPr>
        <p:spPr>
          <a:xfrm>
            <a:off x="6135094" y="4498032"/>
            <a:ext cx="90922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MNIST</a:t>
            </a:r>
            <a:endParaRPr lang="ko-KR" altLang="ko-KR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 descr="mnist dataset 이미지 검색결과">
            <a:extLst>
              <a:ext uri="{FF2B5EF4-FFF2-40B4-BE49-F238E27FC236}">
                <a16:creationId xmlns:a16="http://schemas.microsoft.com/office/drawing/2014/main" id="{45A13997-7AF9-3B5A-5D39-D4FA1B4656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47" y="4936563"/>
            <a:ext cx="2789717" cy="177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36B0408-54BB-AD08-CCAF-F40947CC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33" y="4449249"/>
            <a:ext cx="2895600" cy="226372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9861E06-E165-2BB1-FE74-BD2E072C7A81}"/>
              </a:ext>
            </a:extLst>
          </p:cNvPr>
          <p:cNvSpPr/>
          <p:nvPr/>
        </p:nvSpPr>
        <p:spPr>
          <a:xfrm>
            <a:off x="9052036" y="3837945"/>
            <a:ext cx="260539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CIFAR-10/CIFAR-100</a:t>
            </a:r>
            <a:endParaRPr lang="ko-KR" altLang="en-US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D99675-3059-5DA1-CEAD-81716338DC78}"/>
              </a:ext>
            </a:extLst>
          </p:cNvPr>
          <p:cNvSpPr/>
          <p:nvPr/>
        </p:nvSpPr>
        <p:spPr>
          <a:xfrm>
            <a:off x="9202195" y="891361"/>
            <a:ext cx="195949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ko-KR" altLang="ko-KR" sz="186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캐글</a:t>
            </a:r>
            <a:r>
              <a:rPr lang="en-US" altLang="ko-KR" sz="186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86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Kaggle</a:t>
            </a: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D7D4038-806B-1E78-AAA1-46EB85715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400" y="1381563"/>
            <a:ext cx="3586765" cy="17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양</a:t>
            </a:r>
            <a:endParaRPr lang="en-US" altLang="ko-KR" dirty="0"/>
          </a:p>
          <a:p>
            <a:pPr lvl="1"/>
            <a:r>
              <a:rPr lang="ko-KR" altLang="en-US" dirty="0"/>
              <a:t>설문 조사는 표본의 크기가 클수록</a:t>
            </a:r>
            <a:r>
              <a:rPr lang="en-US" altLang="ko-KR" dirty="0"/>
              <a:t>, </a:t>
            </a:r>
            <a:r>
              <a:rPr lang="ko-KR" altLang="en-US" dirty="0"/>
              <a:t>그리고 완성도가 높을수록 더 신뢰할 만한 결론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데이터의 양은 </a:t>
            </a:r>
            <a:r>
              <a:rPr lang="ko-KR" altLang="en-US" dirty="0" err="1"/>
              <a:t>머신러닝</a:t>
            </a:r>
            <a:r>
              <a:rPr lang="ko-KR" altLang="en-US" dirty="0"/>
              <a:t> 모델의 성능에 직접적인 영향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적은 양의 데이터로 </a:t>
            </a:r>
            <a:r>
              <a:rPr lang="ko-KR" altLang="en-US" dirty="0" err="1"/>
              <a:t>학습시</a:t>
            </a:r>
            <a:r>
              <a:rPr lang="en-US" altLang="ko-KR" dirty="0"/>
              <a:t>,</a:t>
            </a:r>
            <a:r>
              <a:rPr lang="ko-KR" altLang="en-US" dirty="0"/>
              <a:t> 부정확한 결론 혹은 의미가 없는 패턴을 학습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머신러닝은</a:t>
            </a:r>
            <a:r>
              <a:rPr lang="ko-KR" altLang="en-US" dirty="0"/>
              <a:t> 좋은 질을 가진 데이터가 많아질수록 성능과 정확성 향상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음성 </a:t>
            </a:r>
            <a:r>
              <a:rPr lang="en-US" altLang="ko-KR" dirty="0"/>
              <a:t>– </a:t>
            </a:r>
            <a:r>
              <a:rPr lang="ko-KR" altLang="en-US" dirty="0"/>
              <a:t>최소 </a:t>
            </a:r>
            <a:r>
              <a:rPr lang="en-US" altLang="ko-KR" dirty="0"/>
              <a:t>10,000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영상 </a:t>
            </a:r>
            <a:r>
              <a:rPr lang="en-US" altLang="ko-KR" dirty="0"/>
              <a:t>– </a:t>
            </a:r>
            <a:r>
              <a:rPr lang="ko-KR" altLang="en-US" dirty="0"/>
              <a:t>최소 </a:t>
            </a:r>
            <a:r>
              <a:rPr lang="en-US" altLang="ko-KR" dirty="0"/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16544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질</a:t>
            </a:r>
            <a:endParaRPr lang="en-US" altLang="ko-KR" dirty="0"/>
          </a:p>
          <a:p>
            <a:pPr lvl="1"/>
            <a:r>
              <a:rPr lang="ko-KR" altLang="en-US" dirty="0" err="1"/>
              <a:t>머신러닝은</a:t>
            </a:r>
            <a:r>
              <a:rPr lang="ko-KR" altLang="en-US" dirty="0"/>
              <a:t> 양질의 데이터에서 학습해야 올바른 예측 수행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좋지 않은 데이터의 특징</a:t>
            </a:r>
            <a:endParaRPr lang="en-US" altLang="ko-KR" dirty="0"/>
          </a:p>
          <a:p>
            <a:pPr lvl="1"/>
            <a:r>
              <a:rPr lang="ko-KR" altLang="en-US" dirty="0"/>
              <a:t>풀어야 할 문제와 관련이 없는 경우</a:t>
            </a:r>
            <a:endParaRPr lang="en-US" altLang="ko-KR" dirty="0"/>
          </a:p>
          <a:p>
            <a:pPr lvl="1"/>
            <a:r>
              <a:rPr lang="ko-KR" altLang="en-US" dirty="0"/>
              <a:t>결과값이 부정확하게 분류된 경우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4906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339" y="490483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결측치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(missing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data)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BC22D20-9E82-019D-8D16-57EB3668654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1EC6F1BA-9308-50D9-D525-B5F9FFD2AC39}"/>
              </a:ext>
            </a:extLst>
          </p:cNvPr>
          <p:cNvSpPr/>
          <p:nvPr/>
        </p:nvSpPr>
        <p:spPr>
          <a:xfrm>
            <a:off x="5673011" y="3298319"/>
            <a:ext cx="1642189" cy="648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5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339" y="4904830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B050"/>
                </a:solidFill>
              </a:rPr>
              <a:t>중복치 </a:t>
            </a:r>
            <a:r>
              <a:rPr lang="en-US" altLang="ko-KR" dirty="0">
                <a:solidFill>
                  <a:srgbClr val="00B050"/>
                </a:solidFill>
              </a:rPr>
              <a:t>(duplicate)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BC22D20-9E82-019D-8D16-57EB3668654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F732A6-304F-77B1-35F8-6237920662A0}"/>
              </a:ext>
            </a:extLst>
          </p:cNvPr>
          <p:cNvSpPr/>
          <p:nvPr/>
        </p:nvSpPr>
        <p:spPr>
          <a:xfrm>
            <a:off x="1765879" y="3681842"/>
            <a:ext cx="8302569" cy="6485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8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339" y="49048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C000"/>
                </a:solidFill>
              </a:rPr>
              <a:t>오입력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BC22D20-9E82-019D-8D16-57EB3668654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8CF2852-213E-DE1A-37F3-4A5936196DEF}"/>
              </a:ext>
            </a:extLst>
          </p:cNvPr>
          <p:cNvSpPr/>
          <p:nvPr/>
        </p:nvSpPr>
        <p:spPr>
          <a:xfrm>
            <a:off x="1767557" y="2457621"/>
            <a:ext cx="8302569" cy="648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08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339" y="4904830"/>
            <a:ext cx="951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7030A0"/>
                </a:solidFill>
              </a:rPr>
              <a:t>이상치 </a:t>
            </a:r>
            <a:r>
              <a:rPr lang="en-US" altLang="ko-KR" dirty="0">
                <a:solidFill>
                  <a:srgbClr val="7030A0"/>
                </a:solidFill>
              </a:rPr>
              <a:t>(outlier) : </a:t>
            </a:r>
            <a:r>
              <a:rPr lang="ko-KR" altLang="en-US" dirty="0">
                <a:solidFill>
                  <a:srgbClr val="7030A0"/>
                </a:solidFill>
              </a:rPr>
              <a:t>평균적인 범위에서 크게 벗어나 다른 데이터와 확연히 구분되는 데이터</a:t>
            </a:r>
            <a:endParaRPr lang="en-US" altLang="ko-KR" dirty="0">
              <a:solidFill>
                <a:srgbClr val="7030A0"/>
              </a:solidFill>
            </a:endParaRP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소수이나 유의미한 사례가 될 수 있으므로 개별 데이터의 중요도를 파악해야</a:t>
            </a:r>
            <a:r>
              <a:rPr lang="en-US" altLang="ko-KR" dirty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새로운 패턴이 될 수 있고 미지의</a:t>
            </a:r>
            <a:r>
              <a:rPr lang="en-US" altLang="ko-KR" dirty="0">
                <a:solidFill>
                  <a:srgbClr val="7030A0"/>
                </a:solidFill>
              </a:rPr>
              <a:t> </a:t>
            </a:r>
            <a:r>
              <a:rPr lang="ko-KR" altLang="en-US" dirty="0">
                <a:solidFill>
                  <a:srgbClr val="7030A0"/>
                </a:solidFill>
              </a:rPr>
              <a:t>패턴을 예측하는 지표가 될 수도</a:t>
            </a:r>
            <a:endParaRPr lang="en-US" altLang="ko-KR" dirty="0">
              <a:solidFill>
                <a:srgbClr val="7030A0"/>
              </a:solidFill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BC22D20-9E82-019D-8D16-57EB3668654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91C905A7-1902-E1C4-CB44-9966CA5A78AC}"/>
              </a:ext>
            </a:extLst>
          </p:cNvPr>
          <p:cNvSpPr/>
          <p:nvPr/>
        </p:nvSpPr>
        <p:spPr>
          <a:xfrm>
            <a:off x="3052144" y="2848359"/>
            <a:ext cx="1642189" cy="6485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82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불균형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20" y="1937509"/>
            <a:ext cx="5972175" cy="34004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70982" y="2622058"/>
            <a:ext cx="57315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사과와 바나나를 분류해 주는 </a:t>
            </a:r>
            <a:r>
              <a:rPr lang="ko-KR" altLang="en-US" dirty="0" err="1"/>
              <a:t>머신러닝</a:t>
            </a:r>
            <a:r>
              <a:rPr lang="ko-KR" altLang="en-US" dirty="0"/>
              <a:t> 모델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사과의 이미지만을 학습시킨다면</a:t>
            </a:r>
            <a:r>
              <a:rPr lang="en-US" altLang="ko-KR" dirty="0"/>
              <a:t>, </a:t>
            </a:r>
            <a:r>
              <a:rPr lang="ko-KR" altLang="en-US" dirty="0"/>
              <a:t>모델이 바나나의 패턴을 학습하지 못해 바나나마저도 사과로 분류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사과의 이미지와 바나나의 이미지를 적절한 비율로 준비해야</a:t>
            </a:r>
          </a:p>
        </p:txBody>
      </p:sp>
    </p:spTree>
    <p:extLst>
      <p:ext uri="{BB962C8B-B14F-4D97-AF65-F5344CB8AC3E}">
        <p14:creationId xmlns:p14="http://schemas.microsoft.com/office/powerpoint/2010/main" val="356931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데이터는 미리미리 </a:t>
            </a:r>
            <a:r>
              <a:rPr lang="ko-KR" altLang="en-US" dirty="0" err="1"/>
              <a:t>나눠두세요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데이터를 본격적으로 학습시키기에 앞서 중요한 과정 </a:t>
            </a:r>
            <a:endParaRPr lang="en-US" altLang="ko-KR" dirty="0"/>
          </a:p>
          <a:p>
            <a:pPr lvl="1"/>
            <a:r>
              <a:rPr lang="ko-KR" altLang="en-US" dirty="0"/>
              <a:t>데이터를 나누는 작업</a:t>
            </a:r>
            <a:endParaRPr lang="en-US" altLang="ko-KR" dirty="0"/>
          </a:p>
          <a:p>
            <a:pPr lvl="1"/>
            <a:r>
              <a:rPr lang="ko-KR" altLang="en-US" dirty="0"/>
              <a:t>데이터를 용도에 맞게 나누어야 올바르게 성능을 검증</a:t>
            </a:r>
            <a:endParaRPr lang="en-US" altLang="ko-KR" dirty="0"/>
          </a:p>
          <a:p>
            <a:pPr lvl="1"/>
            <a:r>
              <a:rPr lang="ko-KR" altLang="en-US" dirty="0"/>
              <a:t>학습 데이터</a:t>
            </a:r>
            <a:r>
              <a:rPr lang="en-US" altLang="ko-KR" dirty="0"/>
              <a:t>(Training Data), </a:t>
            </a:r>
            <a:r>
              <a:rPr lang="ko-KR" altLang="en-US" dirty="0"/>
              <a:t>검증 데이터</a:t>
            </a:r>
            <a:r>
              <a:rPr lang="en-US" altLang="ko-KR" dirty="0"/>
              <a:t>(Validation Data), </a:t>
            </a:r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330582"/>
            <a:ext cx="7063408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9098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 err="1"/>
              <a:t>이영호외</a:t>
            </a:r>
            <a:r>
              <a:rPr lang="en-US" altLang="ko-KR" dirty="0"/>
              <a:t>1</a:t>
            </a:r>
            <a:r>
              <a:rPr lang="ko-KR" altLang="en-US" dirty="0"/>
              <a:t>인</a:t>
            </a:r>
            <a:r>
              <a:rPr lang="en-US" altLang="ko-KR" dirty="0"/>
              <a:t>, </a:t>
            </a:r>
            <a:r>
              <a:rPr lang="ko-KR" altLang="en-US" dirty="0" err="1"/>
              <a:t>파이썬으로</a:t>
            </a:r>
            <a:r>
              <a:rPr lang="ko-KR" altLang="en-US" dirty="0"/>
              <a:t> 경험하는 </a:t>
            </a:r>
            <a:r>
              <a:rPr lang="ko-KR" altLang="en-US" dirty="0" err="1"/>
              <a:t>빅데이터분석과</a:t>
            </a:r>
            <a:r>
              <a:rPr lang="ko-KR" altLang="en-US" dirty="0"/>
              <a:t> </a:t>
            </a:r>
            <a:r>
              <a:rPr lang="ko-KR" altLang="en-US" dirty="0" err="1"/>
              <a:t>머신러닝</a:t>
            </a:r>
            <a:r>
              <a:rPr lang="en-US" altLang="ko-KR" dirty="0"/>
              <a:t>, </a:t>
            </a:r>
            <a:r>
              <a:rPr lang="ko-KR" altLang="en-US" dirty="0" err="1"/>
              <a:t>생능출판사</a:t>
            </a:r>
            <a:r>
              <a:rPr lang="en-US" altLang="ko-KR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603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데이터는 미리미리 </a:t>
            </a:r>
            <a:r>
              <a:rPr lang="ko-KR" altLang="en-US" dirty="0" err="1"/>
              <a:t>나눠두세요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학습 데이터</a:t>
            </a:r>
            <a:r>
              <a:rPr lang="en-US" altLang="ko-KR" dirty="0"/>
              <a:t>(Training Data)</a:t>
            </a:r>
          </a:p>
          <a:p>
            <a:pPr lvl="1"/>
            <a:r>
              <a:rPr lang="ko-KR" altLang="en-US" dirty="0"/>
              <a:t>모델을 학습시키기 위한 데이터</a:t>
            </a:r>
            <a:endParaRPr lang="en-US" altLang="ko-KR" dirty="0"/>
          </a:p>
          <a:p>
            <a:pPr lvl="1"/>
            <a:r>
              <a:rPr lang="ko-KR" altLang="en-US" dirty="0"/>
              <a:t>이 학습 데이터를 기반으로 모델의 성능은 개선이 되고 정확성이 향상</a:t>
            </a:r>
            <a:endParaRPr lang="en-US" altLang="ko-KR" dirty="0"/>
          </a:p>
          <a:p>
            <a:pPr lvl="1"/>
            <a:r>
              <a:rPr lang="ko-KR" altLang="en-US" dirty="0"/>
              <a:t>데이터 전체를 학습에만 사용할 경우 모델의 성능을 평가할 수 있는 데이터가 필요</a:t>
            </a:r>
            <a:endParaRPr lang="en-US" altLang="ko-KR" dirty="0"/>
          </a:p>
          <a:p>
            <a:r>
              <a:rPr lang="ko-KR" altLang="en-US" dirty="0"/>
              <a:t>검증 데이터</a:t>
            </a:r>
            <a:r>
              <a:rPr lang="en-US" altLang="ko-KR" dirty="0"/>
              <a:t>(Validation Data)</a:t>
            </a:r>
          </a:p>
          <a:p>
            <a:pPr lvl="1"/>
            <a:r>
              <a:rPr lang="ko-KR" altLang="en-US" dirty="0"/>
              <a:t>모델을 학습시키는 과정에서 모델의 성능을 검증하기 위해 사용되는 데이터</a:t>
            </a:r>
            <a:endParaRPr lang="en-US" altLang="ko-KR" dirty="0"/>
          </a:p>
          <a:p>
            <a:pPr lvl="1"/>
            <a:r>
              <a:rPr lang="ko-KR" altLang="en-US" dirty="0"/>
              <a:t>검증한 결과를 바탕으로 모델의 성능을 평가하고 만족스럽지 못한 성능을 낼 경우 다시 학습 데이터로 성능 을 향상시키는 과정을 반복</a:t>
            </a:r>
            <a:endParaRPr lang="en-US" altLang="ko-KR" dirty="0"/>
          </a:p>
          <a:p>
            <a:pPr lvl="1"/>
            <a:r>
              <a:rPr lang="ko-KR" altLang="en-US" dirty="0" err="1"/>
              <a:t>과적합을</a:t>
            </a:r>
            <a:r>
              <a:rPr lang="ko-KR" altLang="en-US" dirty="0"/>
              <a:t> 피하기 위한 방법</a:t>
            </a:r>
            <a:endParaRPr lang="en-US" altLang="ko-KR" dirty="0"/>
          </a:p>
          <a:p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r>
              <a:rPr lang="ko-KR" altLang="en-US" dirty="0"/>
              <a:t>최종적으로 성능을 테스트해보는 과정이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526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95" y="1496484"/>
            <a:ext cx="89058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39277"/>
            <a:ext cx="5981700" cy="3590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9277"/>
            <a:ext cx="60864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인터넷이라는 가상의 공간에는 엄청난 양의 데이터들이 축적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거대한 데이터의 </a:t>
            </a:r>
            <a:r>
              <a:rPr lang="en-US" altLang="ko-KR" dirty="0"/>
              <a:t>90% </a:t>
            </a:r>
            <a:r>
              <a:rPr lang="ko-KR" altLang="en-US" dirty="0"/>
              <a:t>이상은 최근 </a:t>
            </a:r>
            <a:r>
              <a:rPr lang="en-US" altLang="ko-KR" dirty="0"/>
              <a:t>5</a:t>
            </a:r>
            <a:r>
              <a:rPr lang="ko-KR" altLang="en-US" dirty="0"/>
              <a:t>년간 생성된 데이터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머신러닝은</a:t>
            </a:r>
            <a:r>
              <a:rPr lang="ko-KR" altLang="en-US" dirty="0"/>
              <a:t> 데이터에 기반하고 있기 때문에</a:t>
            </a:r>
            <a:r>
              <a:rPr lang="en-US" altLang="ko-KR" dirty="0"/>
              <a:t>, </a:t>
            </a:r>
            <a:r>
              <a:rPr lang="ko-KR" altLang="en-US" dirty="0"/>
              <a:t>데이터 양의 증가는 </a:t>
            </a:r>
            <a:r>
              <a:rPr lang="ko-KR" altLang="en-US" dirty="0" err="1"/>
              <a:t>머신러닝</a:t>
            </a:r>
            <a:r>
              <a:rPr lang="ko-KR" altLang="en-US" dirty="0"/>
              <a:t> 연구를 가속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사람이 직접 수집</a:t>
            </a:r>
            <a:r>
              <a:rPr lang="en-US" altLang="ko-KR" dirty="0"/>
              <a:t>, </a:t>
            </a:r>
            <a:r>
              <a:rPr lang="ko-KR" altLang="en-US" dirty="0"/>
              <a:t>분석하고 이해하기에는 너무나 많은 양의 데이터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컴퓨터는 방대한 양의 데이터를 처리할 수 있는 능력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9836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5884683" cy="5325534"/>
          </a:xfrm>
        </p:spPr>
        <p:txBody>
          <a:bodyPr>
            <a:normAutofit fontScale="62500" lnSpcReduction="2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데이터는 모두 기계 성능과 상관없이 디지털 세계 컴퓨터를 통해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처리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컴퓨터가 지원하는 데이터의 표현 방식에 따른 구분은 먼저 수치 데이터와 비수치 데이터로 구분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수치 데이터는 주로 산술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논리 연산 과정으로 사용되며 고정된 정수와 부동 소수점인 실수로 </a:t>
            </a:r>
            <a:r>
              <a:rPr lang="ko-KR" altLang="ko-KR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구성됩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비수치데이터는 우리가 일상 생활에서 표현하는 문장과 같은 텍스트 데이터와 소리나 영상 등과 같은 멀티미디어 데이터로 구성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 데이터 시대가 도래하여 대용량 데이터를 처리할 수 있는 인프라가 만들어 지고 그 동안 소외되었던 비수치 데이터 세상이 도래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055A2E1-EF41-61EC-1BB7-326F2FB6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57" y="2395417"/>
            <a:ext cx="5056564" cy="33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85000" lnSpcReduction="1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(Structure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미리 정해진 형식으로 구조화된 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행과 열로 표현되는 데이터를 저장하는 엑셀 시트나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RDBMS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테이블이 정형 데이터의 대표적인 예</a:t>
            </a:r>
          </a:p>
        </p:txBody>
      </p:sp>
      <p:pic>
        <p:nvPicPr>
          <p:cNvPr id="5" name="그림 4" descr="structured data vs unstructured data">
            <a:extLst>
              <a:ext uri="{FF2B5EF4-FFF2-40B4-BE49-F238E27FC236}">
                <a16:creationId xmlns:a16="http://schemas.microsoft.com/office/drawing/2014/main" id="{71338144-8FC6-5139-2342-FF923FF37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6" y="2465337"/>
            <a:ext cx="5860956" cy="4149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반정형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62500" lnSpcReduction="2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(Semi-structure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특정한 형식에 따라 저장된 데이터이지만 정형데이터와 달리 형식에 대한 설명을 함께 제공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구조를 해석하는 파싱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일종의 번역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과정이 필요하며 파일 형태로 저장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XML, JSON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대표적인 사례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A035D44-4759-C194-81FE-78F00A2A866C}"/>
              </a:ext>
            </a:extLst>
          </p:cNvPr>
          <p:cNvGraphicFramePr>
            <a:graphicFrameLocks noGrp="1"/>
          </p:cNvGraphicFramePr>
          <p:nvPr/>
        </p:nvGraphicFramePr>
        <p:xfrm>
          <a:off x="2843348" y="3876053"/>
          <a:ext cx="7416818" cy="25290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708409">
                  <a:extLst>
                    <a:ext uri="{9D8B030D-6E8A-4147-A177-3AD203B41FA5}">
                      <a16:colId xmlns:a16="http://schemas.microsoft.com/office/drawing/2014/main" val="2908676164"/>
                    </a:ext>
                  </a:extLst>
                </a:gridCol>
                <a:gridCol w="3708409">
                  <a:extLst>
                    <a:ext uri="{9D8B030D-6E8A-4147-A177-3AD203B41FA5}">
                      <a16:colId xmlns:a16="http://schemas.microsoft.com/office/drawing/2014/main" val="2803436271"/>
                    </a:ext>
                  </a:extLst>
                </a:gridCol>
              </a:tblGrid>
              <a:tr h="365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XML </a:t>
                      </a:r>
                      <a:r>
                        <a:rPr lang="ko-KR" sz="1600" kern="100">
                          <a:effectLst/>
                        </a:rPr>
                        <a:t>사례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JSON </a:t>
                      </a:r>
                      <a:r>
                        <a:rPr lang="ko-KR" sz="1600" kern="100">
                          <a:effectLst/>
                        </a:rPr>
                        <a:t>사례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extLst>
                  <a:ext uri="{0D108BD9-81ED-4DB2-BD59-A6C34878D82A}">
                    <a16:rowId xmlns:a16="http://schemas.microsoft.com/office/drawing/2014/main" val="1254436505"/>
                  </a:ext>
                </a:extLst>
              </a:tr>
              <a:tr h="2163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도서정보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도서명</a:t>
                      </a:r>
                      <a:r>
                        <a:rPr lang="en-US" sz="1600" kern="100" dirty="0">
                          <a:effectLst/>
                        </a:rPr>
                        <a:t>&gt; </a:t>
                      </a:r>
                      <a:r>
                        <a:rPr lang="ko-KR" sz="1600" kern="100" dirty="0" err="1">
                          <a:effectLst/>
                        </a:rPr>
                        <a:t>머신러닝</a:t>
                      </a:r>
                      <a:r>
                        <a:rPr lang="en-US" sz="1600" kern="100" dirty="0">
                          <a:effectLst/>
                        </a:rPr>
                        <a:t> &lt;/</a:t>
                      </a:r>
                      <a:r>
                        <a:rPr lang="ko-KR" sz="1600" kern="100" dirty="0">
                          <a:effectLst/>
                        </a:rPr>
                        <a:t>도서명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가격</a:t>
                      </a:r>
                      <a:r>
                        <a:rPr lang="en-US" sz="1600" kern="100" dirty="0">
                          <a:effectLst/>
                        </a:rPr>
                        <a:t>&gt; 20,000 &lt;/</a:t>
                      </a:r>
                      <a:r>
                        <a:rPr lang="ko-KR" sz="1600" kern="100" dirty="0">
                          <a:effectLst/>
                        </a:rPr>
                        <a:t>가격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출판사</a:t>
                      </a:r>
                      <a:r>
                        <a:rPr lang="en-US" sz="1600" kern="100" dirty="0">
                          <a:effectLst/>
                        </a:rPr>
                        <a:t>&gt; </a:t>
                      </a:r>
                      <a:r>
                        <a:rPr lang="ko-KR" sz="1600" kern="100" dirty="0" err="1">
                          <a:effectLst/>
                        </a:rPr>
                        <a:t>생능출판사</a:t>
                      </a:r>
                      <a:r>
                        <a:rPr lang="en-US" sz="1600" kern="100" dirty="0">
                          <a:effectLst/>
                        </a:rPr>
                        <a:t>&lt;/</a:t>
                      </a:r>
                      <a:r>
                        <a:rPr lang="ko-KR" sz="1600" kern="100" dirty="0">
                          <a:effectLst/>
                        </a:rPr>
                        <a:t>출판사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&lt;/</a:t>
                      </a:r>
                      <a:r>
                        <a:rPr lang="ko-KR" sz="1600" kern="100" dirty="0">
                          <a:effectLst/>
                        </a:rPr>
                        <a:t>도서정보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{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“도서명”</a:t>
                      </a:r>
                      <a:r>
                        <a:rPr lang="en-US" sz="1600" kern="100" dirty="0">
                          <a:effectLst/>
                        </a:rPr>
                        <a:t> : </a:t>
                      </a:r>
                      <a:r>
                        <a:rPr lang="ko-KR" sz="1600" kern="100" dirty="0" err="1">
                          <a:effectLst/>
                        </a:rPr>
                        <a:t>머신러닝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“가격”</a:t>
                      </a:r>
                      <a:r>
                        <a:rPr lang="en-US" sz="1600" kern="100" dirty="0">
                          <a:effectLst/>
                        </a:rPr>
                        <a:t> : 20,000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“출판사”</a:t>
                      </a:r>
                      <a:r>
                        <a:rPr lang="en-US" sz="1600" kern="100" dirty="0">
                          <a:effectLst/>
                        </a:rPr>
                        <a:t> : </a:t>
                      </a:r>
                      <a:r>
                        <a:rPr lang="ko-KR" sz="1600" kern="100" dirty="0" err="1">
                          <a:effectLst/>
                        </a:rPr>
                        <a:t>생능출판사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}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extLst>
                  <a:ext uri="{0D108BD9-81ED-4DB2-BD59-A6C34878D82A}">
                    <a16:rowId xmlns:a16="http://schemas.microsoft.com/office/drawing/2014/main" val="90318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6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비정형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85000" lnSpcReduction="1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(Unstructured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정해진 구조가 없이 저장된 데이터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빅데이터의 대부분을 차지하는 텍스트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대표적인 사례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473FF4-ECAA-4D88-A163-B2D4BF06B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8174" y="2735333"/>
            <a:ext cx="4281403" cy="39686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FDF1529-168F-EB22-C615-30C87DAE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35" y="3429000"/>
            <a:ext cx="4335244" cy="27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824</Words>
  <Application>Microsoft Office PowerPoint</Application>
  <PresentationFormat>와이드스크린</PresentationFormat>
  <Paragraphs>277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Wingdings</vt:lpstr>
      <vt:lpstr>Office 테마</vt:lpstr>
      <vt:lpstr>데이터의 모든 것</vt:lpstr>
      <vt:lpstr>참고문헌</vt:lpstr>
      <vt:lpstr>머신러닝의 핵심, 데이터</vt:lpstr>
      <vt:lpstr>머신러닝의 핵심, 데이터</vt:lpstr>
      <vt:lpstr>머신러닝의 핵심, 데이터</vt:lpstr>
      <vt:lpstr>데이터 표현</vt:lpstr>
      <vt:lpstr>정형 데이터</vt:lpstr>
      <vt:lpstr>반정형 데이터</vt:lpstr>
      <vt:lpstr>비정형 데이터</vt:lpstr>
      <vt:lpstr>데이터의 획득</vt:lpstr>
      <vt:lpstr>오픈 데이터</vt:lpstr>
      <vt:lpstr>데이터의 양과 질</vt:lpstr>
      <vt:lpstr>데이터의 양과 질</vt:lpstr>
      <vt:lpstr>데이터의 양과 질</vt:lpstr>
      <vt:lpstr>데이터의 양과 질</vt:lpstr>
      <vt:lpstr>데이터의 양과 질</vt:lpstr>
      <vt:lpstr>데이터의 양과 질</vt:lpstr>
      <vt:lpstr>데이터의 불균형</vt:lpstr>
      <vt:lpstr>데이터는 미리미리 나눠두세요!</vt:lpstr>
      <vt:lpstr>데이터는 미리미리 나눠두세요!</vt:lpstr>
      <vt:lpstr>머신러닝의 개발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데이터의 모든 것</dc:title>
  <dc:creator>임종관</dc:creator>
  <cp:lastModifiedBy>상훈 오</cp:lastModifiedBy>
  <cp:revision>2</cp:revision>
  <dcterms:created xsi:type="dcterms:W3CDTF">2023-09-15T12:59:37Z</dcterms:created>
  <dcterms:modified xsi:type="dcterms:W3CDTF">2023-09-18T23:56:41Z</dcterms:modified>
</cp:coreProperties>
</file>