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362" r:id="rId4"/>
    <p:sldId id="363" r:id="rId5"/>
    <p:sldId id="364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6" r:id="rId14"/>
    <p:sldId id="276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1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2149FC-7362-CBA7-AB70-89D21A834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8997056-5869-4AEC-7C88-E42A5414F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17E11D-27E9-94B9-BA7A-A2101286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208-682F-421B-A170-6BEF40CC1AB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2BCD88-6427-7C88-BD0C-207AF607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97D08C-7B29-E1AE-3C81-187E5727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E32-2C43-4BA6-A8A2-F8EA605EB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99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E79D48-590A-7355-BFD0-B0292C192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5CC6681-6EFA-653F-4CF9-6B2453E82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34167D-8116-7FE6-5C15-79912BEF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208-682F-421B-A170-6BEF40CC1AB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7A60DC-FA54-1B3D-BE71-B3177908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F61DC9-F6DC-6536-8225-CF1B560D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E32-2C43-4BA6-A8A2-F8EA605EB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88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CB109BA-BCA0-6051-D511-FF575DC21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4239829-B0B8-7A24-F009-A457A54A5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D4CE78-3976-6FC0-DCB7-9AC40A27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208-682F-421B-A170-6BEF40CC1AB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3E0F81-759D-EB72-6FF5-CA21369E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703DA7-EF7F-9DF7-CCB6-B22181CE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E32-2C43-4BA6-A8A2-F8EA605EB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105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57B2E0-1CFA-14B1-E4F0-5CF38D9C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688D94-1DD1-1414-1DDC-263B54A49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5DBB07-F940-2EBD-F5DF-369CFDB6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208-682F-421B-A170-6BEF40CC1AB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6399D3-AC1D-4ACE-57CE-D18DA6EA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49A70A-9793-54AA-3E41-706812C2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E32-2C43-4BA6-A8A2-F8EA605EB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99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083E53-E934-8F5B-BDAF-14032A58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76A4816-C560-09FC-8178-5CD39BF25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70D9E1-E3E4-6D04-E677-B974DFB0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208-682F-421B-A170-6BEF40CC1AB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01CDB5-F49B-23C9-F819-6367AD1C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DE1A3C-D0B4-586F-5E2C-2FD1E7C6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E32-2C43-4BA6-A8A2-F8EA605EB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60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2D7720-375D-807B-85D7-11DCC7988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C057F6-D947-8AD7-C723-30892699E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C20191-3504-8EFE-71D9-E5BE12828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68AE17-E7C9-40D7-0507-5F1F90DC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208-682F-421B-A170-6BEF40CC1AB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6006DD-886F-8073-E174-92A167AE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F2CD247-EC81-815A-9003-7B9A843B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E32-2C43-4BA6-A8A2-F8EA605EB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09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51A87-699B-A223-D652-F3728937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93B3F81-4F7D-C7DC-DB6C-5730999B7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85667FB-2572-5D25-4223-769601E75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097F615-FABE-5AB2-C480-9322B675B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C138E82-00F2-03A6-B6EF-29D83B45A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4E5C1B1-69EB-9B95-5F1C-53C0F66FB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208-682F-421B-A170-6BEF40CC1AB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54E928F-581A-2C56-2225-7D358F1E9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9CAF92F-BB84-9770-827E-AEEE1F194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E32-2C43-4BA6-A8A2-F8EA605EB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16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2EAB60-BE18-1873-3032-4D8CCBB1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C826C65-18AD-F2E3-5020-327DDF7C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208-682F-421B-A170-6BEF40CC1AB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0318729-55E7-ACDF-92F0-2FCD6412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6682331-8DBF-5E49-0368-02A17D0D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E32-2C43-4BA6-A8A2-F8EA605EB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41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01B5950-5667-5ECE-BF5F-B457EB2D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208-682F-421B-A170-6BEF40CC1AB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A67F3F5-12AD-40EC-46D4-716C6F25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BCC9A7-6ED8-3AB0-4F60-19972230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E32-2C43-4BA6-A8A2-F8EA605EB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1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AAAB3F-A922-CD76-8411-14CDEC06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19F8BB-A98E-EEA7-F904-27FA8F170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A784C04-5CF9-EEC2-1014-D9BD40ED6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A023075-64BA-2961-5AFC-6291591C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208-682F-421B-A170-6BEF40CC1AB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7BD59B6-4AB0-35D4-1E04-BDA9ABA4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CA14AD2-711A-C196-3505-C6B7141D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E32-2C43-4BA6-A8A2-F8EA605EB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8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B37DB6-0F2E-8B18-9122-1A7BF3197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FFBD621-0224-F147-0325-EBE41D9CD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3ABE468-E8E8-EAC4-5A38-FA69D3104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67B07C3-9B47-2BE7-9ABA-E6E4A6E4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208-682F-421B-A170-6BEF40CC1AB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D097E9-4B59-6E52-5E76-D2E2D540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24AC381-12AD-CCBE-8E25-D5C2C494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E32-2C43-4BA6-A8A2-F8EA605EB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3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4128E64-DD1D-2024-B514-95446066C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689BC3-E386-A859-EB0D-C0A89AB8D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D442AA-9D1D-AA65-66B3-C1FE3C95C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40208-682F-421B-A170-6BEF40CC1AB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8BE3E0-8578-44E6-0D0E-FE0AECBB5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380017-D0C1-DD40-0C37-EAB6AA06D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EE32-2C43-4BA6-A8A2-F8EA605EB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04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fastcampus.co.kr/knowledge/data-science/reinforcement/" TargetMode="External"/><Relationship Id="rId2" Type="http://schemas.openxmlformats.org/officeDocument/2006/relationships/hyperlink" Target="https://gusdnd852.tistory.com/33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adioma.com/9-types-of-intelligence-infographic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/>
              <a:t>비전공자를</a:t>
            </a:r>
            <a:r>
              <a:rPr lang="ko-KR" altLang="en-US" dirty="0"/>
              <a:t> 위한 인공지능 원리 입문서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963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en-US" altLang="ko-KR" dirty="0"/>
              <a:t>HOW - </a:t>
            </a:r>
            <a:r>
              <a:rPr lang="ko-KR" altLang="en-US" dirty="0"/>
              <a:t>인공지능은 어떻게 작동할까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규칙기반 </a:t>
            </a:r>
            <a:r>
              <a:rPr lang="en-US" altLang="ko-KR" dirty="0"/>
              <a:t>vs </a:t>
            </a:r>
            <a:r>
              <a:rPr lang="ko-KR" altLang="en-US" dirty="0" err="1"/>
              <a:t>머신러닝</a:t>
            </a:r>
            <a:r>
              <a:rPr lang="ko-KR" altLang="en-US" dirty="0"/>
              <a:t> </a:t>
            </a:r>
            <a:endParaRPr lang="en-US" altLang="ko-KR" dirty="0"/>
          </a:p>
          <a:p>
            <a:pPr lvl="1"/>
            <a:r>
              <a:rPr lang="ko-KR" altLang="en-US" dirty="0"/>
              <a:t>규칙기반</a:t>
            </a:r>
            <a:r>
              <a:rPr lang="en-US" altLang="ko-KR" dirty="0"/>
              <a:t>: </a:t>
            </a:r>
            <a:r>
              <a:rPr lang="ko-KR" altLang="en-US" dirty="0"/>
              <a:t>기준을 사람이 직접 설정</a:t>
            </a:r>
            <a:r>
              <a:rPr lang="en-US" altLang="ko-KR" dirty="0"/>
              <a:t>! </a:t>
            </a:r>
          </a:p>
          <a:p>
            <a:pPr lvl="1"/>
            <a:r>
              <a:rPr lang="ko-KR" altLang="en-US" dirty="0" err="1"/>
              <a:t>머신러닝</a:t>
            </a:r>
            <a:r>
              <a:rPr lang="en-US" altLang="ko-KR" dirty="0"/>
              <a:t>: </a:t>
            </a:r>
            <a:r>
              <a:rPr lang="ko-KR" altLang="en-US" dirty="0"/>
              <a:t>컴퓨터가 데이터를 직접 살펴보고 기준을 설정</a:t>
            </a:r>
            <a:r>
              <a:rPr lang="en-US" altLang="ko-KR" dirty="0"/>
              <a:t>(clustering)!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99" y="2668056"/>
            <a:ext cx="3094566" cy="381485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92" y="3189596"/>
            <a:ext cx="59245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9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en-US" altLang="ko-KR" dirty="0"/>
              <a:t>HOW - </a:t>
            </a:r>
            <a:r>
              <a:rPr lang="ko-KR" altLang="en-US" dirty="0"/>
              <a:t>인공지능은 어떻게 작동할까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532553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머신러닝</a:t>
            </a:r>
            <a:endParaRPr lang="en-US" altLang="ko-KR" dirty="0"/>
          </a:p>
          <a:p>
            <a:pPr lvl="1"/>
            <a:r>
              <a:rPr lang="ko-KR" altLang="en-US" dirty="0"/>
              <a:t>옷의 형태라는 데이터를 학습하여 스스로 분류해 내는 </a:t>
            </a:r>
            <a:r>
              <a:rPr lang="en-US" altLang="ko-KR" dirty="0"/>
              <a:t>‘</a:t>
            </a:r>
            <a:r>
              <a:rPr lang="ko-KR" altLang="en-US" dirty="0"/>
              <a:t>모델</a:t>
            </a:r>
            <a:r>
              <a:rPr lang="en-US" altLang="ko-KR" dirty="0"/>
              <a:t>’</a:t>
            </a:r>
            <a:r>
              <a:rPr lang="ko-KR" altLang="en-US" dirty="0"/>
              <a:t> </a:t>
            </a:r>
            <a:endParaRPr lang="en-US" altLang="ko-KR" dirty="0"/>
          </a:p>
          <a:p>
            <a:pPr lvl="1"/>
            <a:r>
              <a:rPr lang="ko-KR" altLang="en-US" dirty="0"/>
              <a:t>‘</a:t>
            </a:r>
            <a:r>
              <a:rPr lang="ko-KR" altLang="en-US" dirty="0" err="1"/>
              <a:t>모델’은</a:t>
            </a:r>
            <a:r>
              <a:rPr lang="ko-KR" altLang="en-US" dirty="0"/>
              <a:t> 데이터를 </a:t>
            </a:r>
            <a:r>
              <a:rPr lang="ko-KR" altLang="en-US" dirty="0">
                <a:solidFill>
                  <a:srgbClr val="C00000"/>
                </a:solidFill>
              </a:rPr>
              <a:t>학습</a:t>
            </a:r>
            <a:r>
              <a:rPr lang="ko-KR" altLang="en-US" dirty="0"/>
              <a:t>함으로써 개선</a:t>
            </a:r>
            <a:r>
              <a:rPr lang="en-US" altLang="ko-KR" dirty="0"/>
              <a:t>, </a:t>
            </a:r>
            <a:r>
              <a:rPr lang="ko-KR" altLang="en-US" dirty="0"/>
              <a:t>완성되어가는 규칙</a:t>
            </a:r>
            <a:endParaRPr lang="en-US" altLang="ko-KR" dirty="0"/>
          </a:p>
          <a:p>
            <a:pPr lvl="1"/>
            <a:r>
              <a:rPr lang="ko-KR" altLang="en-US" dirty="0"/>
              <a:t>모델에 </a:t>
            </a:r>
            <a:r>
              <a:rPr lang="ko-KR" altLang="en-US" dirty="0">
                <a:solidFill>
                  <a:srgbClr val="C00000"/>
                </a:solidFill>
              </a:rPr>
              <a:t>수많은 데이터</a:t>
            </a:r>
            <a:r>
              <a:rPr lang="ko-KR" altLang="en-US" dirty="0"/>
              <a:t>를 학습시킴으로써 모델의 성능을 향상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0471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WHY - </a:t>
            </a:r>
            <a:r>
              <a:rPr lang="ko-KR" altLang="en-US" dirty="0"/>
              <a:t>그래서 왜 인공지능을 공부해야 할까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우리가 인공지능을 공부해야 하는 이유</a:t>
            </a:r>
            <a:endParaRPr lang="en-US" altLang="ko-KR" dirty="0"/>
          </a:p>
          <a:p>
            <a:pPr lvl="1"/>
            <a:r>
              <a:rPr lang="ko-KR" altLang="en-US" dirty="0"/>
              <a:t>인공지능은 기업</a:t>
            </a:r>
            <a:r>
              <a:rPr lang="en-US" altLang="ko-KR" dirty="0"/>
              <a:t>, </a:t>
            </a:r>
            <a:r>
              <a:rPr lang="ko-KR" altLang="en-US" dirty="0"/>
              <a:t>과학계</a:t>
            </a:r>
            <a:r>
              <a:rPr lang="en-US" altLang="ko-KR" dirty="0"/>
              <a:t>, </a:t>
            </a:r>
            <a:r>
              <a:rPr lang="ko-KR" altLang="en-US" dirty="0"/>
              <a:t>정부 등 많은 이해 관계자에게 매력적인 개 </a:t>
            </a:r>
            <a:r>
              <a:rPr lang="ko-KR" altLang="en-US" dirty="0" err="1"/>
              <a:t>념이자</a:t>
            </a:r>
            <a:r>
              <a:rPr lang="ko-KR" altLang="en-US" dirty="0"/>
              <a:t> 기술</a:t>
            </a:r>
            <a:endParaRPr lang="en-US" altLang="ko-KR" dirty="0"/>
          </a:p>
          <a:p>
            <a:pPr lvl="1"/>
            <a:r>
              <a:rPr lang="ko-KR" altLang="en-US" dirty="0"/>
              <a:t>인공지능은 인간의 뇌보다 더 빨리 생각하고 더 많은 데이터를 처리</a:t>
            </a:r>
            <a:endParaRPr lang="en-US" altLang="ko-KR" dirty="0"/>
          </a:p>
          <a:p>
            <a:pPr lvl="1"/>
            <a:r>
              <a:rPr lang="ko-KR" altLang="en-US" dirty="0"/>
              <a:t>이러한 과정을 통해 인공지능은 인간의 시간과 수고를 덜어줄 것</a:t>
            </a:r>
            <a:endParaRPr lang="en-US" altLang="ko-KR" dirty="0"/>
          </a:p>
          <a:p>
            <a:pPr lvl="1"/>
            <a:r>
              <a:rPr lang="ko-KR" altLang="en-US" dirty="0"/>
              <a:t>인공지능 기술이 적용되고 있는 분야는 점 차 확대되고 있고 정치</a:t>
            </a:r>
            <a:r>
              <a:rPr lang="en-US" altLang="ko-KR" dirty="0"/>
              <a:t>, </a:t>
            </a:r>
            <a:r>
              <a:rPr lang="ko-KR" altLang="en-US" dirty="0"/>
              <a:t>경제</a:t>
            </a:r>
            <a:r>
              <a:rPr lang="en-US" altLang="ko-KR" dirty="0"/>
              <a:t>, </a:t>
            </a:r>
            <a:r>
              <a:rPr lang="ko-KR" altLang="en-US" dirty="0"/>
              <a:t>문화</a:t>
            </a:r>
            <a:r>
              <a:rPr lang="en-US" altLang="ko-KR" dirty="0"/>
              <a:t>, </a:t>
            </a:r>
            <a:r>
              <a:rPr lang="ko-KR" altLang="en-US" dirty="0"/>
              <a:t>예술</a:t>
            </a:r>
            <a:r>
              <a:rPr lang="en-US" altLang="ko-KR" dirty="0"/>
              <a:t>, </a:t>
            </a:r>
            <a:r>
              <a:rPr lang="ko-KR" altLang="en-US" dirty="0"/>
              <a:t>과학 등 사회 전 영역에서 적용될 것</a:t>
            </a:r>
            <a:endParaRPr lang="en-US" altLang="ko-KR" dirty="0"/>
          </a:p>
          <a:p>
            <a:pPr lvl="1"/>
            <a:r>
              <a:rPr lang="ko-KR" altLang="en-US" dirty="0"/>
              <a:t>인공지능을 활용하기 위해서는 자신의 분야에서 어떤 부분에 </a:t>
            </a:r>
            <a:r>
              <a:rPr lang="ko-KR" altLang="en-US" dirty="0" err="1"/>
              <a:t>인공지</a:t>
            </a:r>
            <a:r>
              <a:rPr lang="ko-KR" altLang="en-US" dirty="0"/>
              <a:t> 능을 적용시키면 좋을지 파악하고</a:t>
            </a:r>
            <a:r>
              <a:rPr lang="en-US" altLang="ko-KR" dirty="0"/>
              <a:t>, </a:t>
            </a:r>
            <a:r>
              <a:rPr lang="ko-KR" altLang="en-US" dirty="0"/>
              <a:t>이를 위하여 어떤 데이터를 수집 해야 할지</a:t>
            </a:r>
            <a:r>
              <a:rPr lang="en-US" altLang="ko-KR" dirty="0"/>
              <a:t>, </a:t>
            </a:r>
            <a:r>
              <a:rPr lang="ko-KR" altLang="en-US" dirty="0"/>
              <a:t>그리고 수집한 데이터가 좋은 데이터인지 좋지 않은 데이 터인지 구별할 수 있어야</a:t>
            </a:r>
            <a:endParaRPr lang="en-US" altLang="ko-KR" dirty="0"/>
          </a:p>
          <a:p>
            <a:pPr lvl="1"/>
            <a:r>
              <a:rPr lang="ko-KR" altLang="en-US" dirty="0"/>
              <a:t>그리고 이것은 결국 그 </a:t>
            </a:r>
            <a:r>
              <a:rPr lang="ko-KR" altLang="en-US" dirty="0">
                <a:solidFill>
                  <a:srgbClr val="C00000"/>
                </a:solidFill>
              </a:rPr>
              <a:t>분야의 전문가의 몫</a:t>
            </a:r>
            <a:endParaRPr lang="en-US" altLang="ko-KR" dirty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solidFill>
                  <a:srgbClr val="C00000"/>
                </a:solidFill>
              </a:rPr>
              <a:t>자신의 분야와 인공지능을 동시에 이해하고 있는 사람만이 이를 해낼 수 있을 것</a:t>
            </a:r>
            <a:endParaRPr lang="en-US" altLang="ko-K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4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/>
              <a:t>머신러닝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168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909852" cy="532553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코딩스낵</a:t>
            </a:r>
            <a:r>
              <a:rPr lang="en-US" altLang="ko-KR" dirty="0"/>
              <a:t>, </a:t>
            </a:r>
            <a:r>
              <a:rPr lang="ko-KR" altLang="en-US" dirty="0" err="1"/>
              <a:t>머신러닝의</a:t>
            </a:r>
            <a:r>
              <a:rPr lang="ko-KR" altLang="en-US" dirty="0"/>
              <a:t> 데이터</a:t>
            </a:r>
            <a:r>
              <a:rPr lang="en-US" altLang="ko-KR" dirty="0"/>
              <a:t>, </a:t>
            </a:r>
            <a:r>
              <a:rPr lang="ko-KR" altLang="en-US" dirty="0"/>
              <a:t>단계</a:t>
            </a:r>
            <a:r>
              <a:rPr lang="en-US" altLang="ko-KR" dirty="0"/>
              <a:t>, </a:t>
            </a:r>
            <a:r>
              <a:rPr lang="ko-KR" altLang="en-US" dirty="0"/>
              <a:t>타입</a:t>
            </a:r>
            <a:r>
              <a:rPr lang="en-US" altLang="ko-KR" dirty="0"/>
              <a:t>, </a:t>
            </a:r>
            <a:r>
              <a:rPr lang="en-US" altLang="ko-KR" dirty="0">
                <a:hlinkClick r:id="rId2"/>
              </a:rPr>
              <a:t>https://gusdnd852.tistory.com/334</a:t>
            </a:r>
            <a:r>
              <a:rPr lang="en-US" altLang="ko-KR" dirty="0"/>
              <a:t>, 2020.05.26. 08:11</a:t>
            </a:r>
          </a:p>
          <a:p>
            <a:r>
              <a:rPr lang="ko-KR" altLang="en-US" dirty="0"/>
              <a:t>패스트캠퍼스</a:t>
            </a:r>
            <a:r>
              <a:rPr lang="en-US" altLang="ko-KR" dirty="0"/>
              <a:t>, </a:t>
            </a:r>
            <a:r>
              <a:rPr lang="ko-KR" altLang="en-US" dirty="0"/>
              <a:t>강화학습으로 해결할 수 있는 문제유형으로는 무엇이 있을까</a:t>
            </a:r>
            <a:r>
              <a:rPr lang="en-US" altLang="ko-KR" dirty="0"/>
              <a:t>? </a:t>
            </a:r>
            <a:r>
              <a:rPr lang="en-US" altLang="ko-KR" dirty="0">
                <a:hlinkClick r:id="rId3"/>
              </a:rPr>
              <a:t>https://media.fastcampus.co.kr/knowledge/data-science/reinforcement/</a:t>
            </a:r>
            <a:r>
              <a:rPr lang="en-US" altLang="ko-KR" dirty="0"/>
              <a:t>, 2021.02.21 11:45</a:t>
            </a:r>
            <a:endParaRPr lang="ko-KR" altLang="en-US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7549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 err="1"/>
              <a:t>머신러닝은</a:t>
            </a:r>
            <a:r>
              <a:rPr lang="ko-KR" altLang="en-US" dirty="0"/>
              <a:t> 어떤 면에서 </a:t>
            </a:r>
            <a:r>
              <a:rPr lang="ko-KR" altLang="en-US" dirty="0" err="1"/>
              <a:t>혁신적인걸까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2131484"/>
            <a:ext cx="97917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80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>
            <a:normAutofit/>
          </a:bodyPr>
          <a:lstStyle/>
          <a:p>
            <a:r>
              <a:rPr lang="en-US" altLang="ko-KR" dirty="0"/>
              <a:t>Perception-feature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838200" y="1588770"/>
            <a:ext cx="1584960" cy="10058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Raw data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96590" y="1600200"/>
            <a:ext cx="1584960" cy="10058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Features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5" name="직선 화살표 연결선 4"/>
          <p:cNvCxnSpPr>
            <a:stCxn id="3" idx="3"/>
            <a:endCxn id="8" idx="1"/>
          </p:cNvCxnSpPr>
          <p:nvPr/>
        </p:nvCxnSpPr>
        <p:spPr>
          <a:xfrm>
            <a:off x="2423160" y="2091690"/>
            <a:ext cx="773430" cy="1143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구름 모양 설명선 12"/>
          <p:cNvSpPr/>
          <p:nvPr/>
        </p:nvSpPr>
        <p:spPr>
          <a:xfrm>
            <a:off x="1437322" y="2788266"/>
            <a:ext cx="2745105" cy="1143000"/>
          </a:xfrm>
          <a:prstGeom prst="cloudCallout">
            <a:avLst>
              <a:gd name="adj1" fmla="val -1603"/>
              <a:gd name="adj2" fmla="val -99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Feature engineering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530" y="1366837"/>
            <a:ext cx="60864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8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en-US" altLang="ko-KR" dirty="0"/>
              <a:t>Classification - training</a:t>
            </a:r>
            <a:endParaRPr lang="ko-KR" altLang="en-US" dirty="0"/>
          </a:p>
        </p:txBody>
      </p:sp>
      <p:cxnSp>
        <p:nvCxnSpPr>
          <p:cNvPr id="19" name="직선 화살표 연결선 18"/>
          <p:cNvCxnSpPr/>
          <p:nvPr/>
        </p:nvCxnSpPr>
        <p:spPr>
          <a:xfrm flipH="1" flipV="1">
            <a:off x="535015" y="1206230"/>
            <a:ext cx="3378" cy="5467356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251056" y="6384659"/>
            <a:ext cx="8280400" cy="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73350" y="1316569"/>
            <a:ext cx="461665" cy="110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2</a:t>
            </a:r>
            <a:endParaRPr lang="ko-KR" altLang="en-US" sz="1800" dirty="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307494" y="6457684"/>
            <a:ext cx="1199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1</a:t>
            </a:r>
            <a:endParaRPr lang="ko-KR" altLang="en-US" sz="180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2122719" y="2857235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1833794" y="3289035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1475019" y="2928672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2275119" y="4441560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4210281" y="4368535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3849919" y="4512997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4210281" y="4800335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2625956" y="5449623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5434244" y="5736960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2122719" y="4944797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2483082" y="3576372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5434244" y="5376597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3" name="이등변 삼각형 42"/>
          <p:cNvSpPr/>
          <p:nvPr/>
        </p:nvSpPr>
        <p:spPr>
          <a:xfrm>
            <a:off x="3562581" y="1849173"/>
            <a:ext cx="144462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4" name="이등변 삼각형 43"/>
          <p:cNvSpPr/>
          <p:nvPr/>
        </p:nvSpPr>
        <p:spPr>
          <a:xfrm>
            <a:off x="3562581" y="2352410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5" name="이등변 삼각형 44"/>
          <p:cNvSpPr/>
          <p:nvPr/>
        </p:nvSpPr>
        <p:spPr>
          <a:xfrm>
            <a:off x="5075469" y="3216010"/>
            <a:ext cx="142875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6" name="이등변 삼각형 45"/>
          <p:cNvSpPr/>
          <p:nvPr/>
        </p:nvSpPr>
        <p:spPr>
          <a:xfrm>
            <a:off x="4931006" y="3792272"/>
            <a:ext cx="144462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7" name="이등변 삼각형 46"/>
          <p:cNvSpPr/>
          <p:nvPr/>
        </p:nvSpPr>
        <p:spPr>
          <a:xfrm>
            <a:off x="6083532" y="4441560"/>
            <a:ext cx="142875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8" name="이등변 삼각형 47"/>
          <p:cNvSpPr/>
          <p:nvPr/>
        </p:nvSpPr>
        <p:spPr>
          <a:xfrm>
            <a:off x="6370869" y="4512997"/>
            <a:ext cx="144463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9" name="이등변 삼각형 48"/>
          <p:cNvSpPr/>
          <p:nvPr/>
        </p:nvSpPr>
        <p:spPr>
          <a:xfrm>
            <a:off x="6010506" y="3000110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0" name="이등변 삼각형 49"/>
          <p:cNvSpPr/>
          <p:nvPr/>
        </p:nvSpPr>
        <p:spPr>
          <a:xfrm>
            <a:off x="3059344" y="2065073"/>
            <a:ext cx="142875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1" name="이등변 삼각형 50"/>
          <p:cNvSpPr/>
          <p:nvPr/>
        </p:nvSpPr>
        <p:spPr>
          <a:xfrm>
            <a:off x="4210281" y="3504935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2" name="이등변 삼각형 51"/>
          <p:cNvSpPr/>
          <p:nvPr/>
        </p:nvSpPr>
        <p:spPr>
          <a:xfrm>
            <a:off x="5939069" y="2425435"/>
            <a:ext cx="144463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3" name="이등변 삼각형 52"/>
          <p:cNvSpPr/>
          <p:nvPr/>
        </p:nvSpPr>
        <p:spPr>
          <a:xfrm>
            <a:off x="6731231" y="2928672"/>
            <a:ext cx="144462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875693" y="1216194"/>
            <a:ext cx="1643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Decision Tree</a:t>
            </a:r>
            <a:endParaRPr lang="ko-KR" altLang="en-US" sz="1800" dirty="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59" name="직선 연결선 58"/>
          <p:cNvCxnSpPr/>
          <p:nvPr/>
        </p:nvCxnSpPr>
        <p:spPr>
          <a:xfrm flipH="1">
            <a:off x="6370869" y="1433681"/>
            <a:ext cx="36036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956702" y="1153298"/>
            <a:ext cx="0" cy="539341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350190" y="4173168"/>
            <a:ext cx="6887189" cy="1299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/>
          <p:nvPr/>
        </p:nvCxnSpPr>
        <p:spPr>
          <a:xfrm>
            <a:off x="5793943" y="1169508"/>
            <a:ext cx="0" cy="539341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3711" y="38360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010516" y="635385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</a:t>
            </a:r>
            <a:endParaRPr lang="ko-KR" alt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805264" y="636204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</a:t>
            </a:r>
            <a:endParaRPr lang="ko-KR" altLang="en-US" dirty="0"/>
          </a:p>
        </p:txBody>
      </p:sp>
      <p:cxnSp>
        <p:nvCxnSpPr>
          <p:cNvPr id="81" name="꺾인 연결선 80"/>
          <p:cNvCxnSpPr/>
          <p:nvPr/>
        </p:nvCxnSpPr>
        <p:spPr>
          <a:xfrm rot="16200000" flipH="1">
            <a:off x="1770947" y="2339052"/>
            <a:ext cx="5208751" cy="2837241"/>
          </a:xfrm>
          <a:prstGeom prst="bentConnector3">
            <a:avLst>
              <a:gd name="adj1" fmla="val 57844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857151" y="1920610"/>
            <a:ext cx="42606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if feature1 &lt; b</a:t>
            </a:r>
          </a:p>
          <a:p>
            <a:r>
              <a:rPr lang="en-US" altLang="ko-KR" sz="1400" dirty="0"/>
              <a:t>   result &lt;= O</a:t>
            </a:r>
          </a:p>
          <a:p>
            <a:endParaRPr lang="en-US" altLang="ko-KR" sz="1400" dirty="0"/>
          </a:p>
          <a:p>
            <a:r>
              <a:rPr lang="en-US" altLang="ko-KR" sz="1400" dirty="0"/>
              <a:t>if feature1 &gt; b and feature2 &gt; a</a:t>
            </a:r>
          </a:p>
          <a:p>
            <a:r>
              <a:rPr lang="en-US" altLang="ko-KR" sz="1400" dirty="0"/>
              <a:t>   result &lt;= </a:t>
            </a:r>
            <a:r>
              <a:rPr lang="el-GR" altLang="ko-KR" sz="1400" dirty="0"/>
              <a:t>Δ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1400" dirty="0"/>
              <a:t>if feature1 &gt; b and feature1 &lt; c and feature2 &lt; a</a:t>
            </a:r>
          </a:p>
          <a:p>
            <a:r>
              <a:rPr lang="en-US" altLang="ko-KR" sz="1400" dirty="0"/>
              <a:t>   result &lt;= O</a:t>
            </a:r>
            <a:endParaRPr lang="ko-KR" altLang="en-US" sz="1400" dirty="0"/>
          </a:p>
          <a:p>
            <a:endParaRPr lang="en-US" altLang="ko-KR" sz="1400" dirty="0"/>
          </a:p>
          <a:p>
            <a:r>
              <a:rPr lang="en-US" altLang="ko-KR" sz="1400" dirty="0"/>
              <a:t>if feature1 &gt; c</a:t>
            </a:r>
          </a:p>
          <a:p>
            <a:r>
              <a:rPr lang="en-US" altLang="ko-KR" sz="1400" dirty="0"/>
              <a:t>   result &lt;= </a:t>
            </a:r>
            <a:r>
              <a:rPr lang="el-GR" altLang="ko-KR" sz="1400" dirty="0"/>
              <a:t>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27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종류에는 무엇이 있을까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590675"/>
            <a:ext cx="938212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5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클래스와 레이블</a:t>
            </a:r>
          </a:p>
        </p:txBody>
      </p:sp>
      <p:grpSp>
        <p:nvGrpSpPr>
          <p:cNvPr id="5" name="그룹 59"/>
          <p:cNvGrpSpPr>
            <a:grpSpLocks/>
          </p:cNvGrpSpPr>
          <p:nvPr/>
        </p:nvGrpSpPr>
        <p:grpSpPr bwMode="auto">
          <a:xfrm>
            <a:off x="1498603" y="2688387"/>
            <a:ext cx="3832259" cy="2661827"/>
            <a:chOff x="4860032" y="1484784"/>
            <a:chExt cx="2376264" cy="1944216"/>
          </a:xfrm>
        </p:grpSpPr>
        <p:cxnSp>
          <p:nvCxnSpPr>
            <p:cNvPr id="6" name="직선 연결선 39"/>
            <p:cNvCxnSpPr>
              <a:cxnSpLocks noChangeShapeType="1"/>
            </p:cNvCxnSpPr>
            <p:nvPr/>
          </p:nvCxnSpPr>
          <p:spPr bwMode="auto">
            <a:xfrm>
              <a:off x="4860032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직선 연결선 40"/>
            <p:cNvCxnSpPr>
              <a:cxnSpLocks noChangeShapeType="1"/>
            </p:cNvCxnSpPr>
            <p:nvPr/>
          </p:nvCxnSpPr>
          <p:spPr bwMode="auto">
            <a:xfrm flipH="1">
              <a:off x="5364088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직선 연결선 42"/>
            <p:cNvCxnSpPr>
              <a:cxnSpLocks noChangeShapeType="1"/>
            </p:cNvCxnSpPr>
            <p:nvPr/>
          </p:nvCxnSpPr>
          <p:spPr bwMode="auto">
            <a:xfrm>
              <a:off x="5364088" y="1772816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직선 연결선 44"/>
            <p:cNvCxnSpPr>
              <a:cxnSpLocks noChangeShapeType="1"/>
            </p:cNvCxnSpPr>
            <p:nvPr/>
          </p:nvCxnSpPr>
          <p:spPr bwMode="auto">
            <a:xfrm>
              <a:off x="7236296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직선 연결선 46"/>
            <p:cNvCxnSpPr>
              <a:cxnSpLocks noChangeShapeType="1"/>
            </p:cNvCxnSpPr>
            <p:nvPr/>
          </p:nvCxnSpPr>
          <p:spPr bwMode="auto">
            <a:xfrm flipH="1">
              <a:off x="4860032" y="1772816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직선 연결선 48"/>
            <p:cNvCxnSpPr>
              <a:cxnSpLocks noChangeShapeType="1"/>
            </p:cNvCxnSpPr>
            <p:nvPr/>
          </p:nvCxnSpPr>
          <p:spPr bwMode="auto">
            <a:xfrm>
              <a:off x="4860032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직선 연결선 50"/>
            <p:cNvCxnSpPr>
              <a:cxnSpLocks noChangeShapeType="1"/>
            </p:cNvCxnSpPr>
            <p:nvPr/>
          </p:nvCxnSpPr>
          <p:spPr bwMode="auto">
            <a:xfrm>
              <a:off x="4860032" y="3140968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직선 연결선 52"/>
            <p:cNvCxnSpPr>
              <a:cxnSpLocks noChangeShapeType="1"/>
            </p:cNvCxnSpPr>
            <p:nvPr/>
          </p:nvCxnSpPr>
          <p:spPr bwMode="auto">
            <a:xfrm flipV="1">
              <a:off x="6516216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직선 연결선 53"/>
            <p:cNvCxnSpPr>
              <a:cxnSpLocks noChangeShapeType="1"/>
            </p:cNvCxnSpPr>
            <p:nvPr/>
          </p:nvCxnSpPr>
          <p:spPr bwMode="auto">
            <a:xfrm flipH="1" flipV="1">
              <a:off x="7020272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직선 연결선 58"/>
            <p:cNvCxnSpPr>
              <a:cxnSpLocks noChangeShapeType="1"/>
            </p:cNvCxnSpPr>
            <p:nvPr/>
          </p:nvCxnSpPr>
          <p:spPr bwMode="auto">
            <a:xfrm flipH="1">
              <a:off x="7020272" y="3140968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" name="직선 화살표 연결선 61"/>
          <p:cNvCxnSpPr>
            <a:cxnSpLocks noChangeShapeType="1"/>
          </p:cNvCxnSpPr>
          <p:nvPr/>
        </p:nvCxnSpPr>
        <p:spPr bwMode="auto">
          <a:xfrm>
            <a:off x="2086779" y="2632733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직선 화살표 연결선 64"/>
          <p:cNvCxnSpPr>
            <a:cxnSpLocks noChangeShapeType="1"/>
          </p:cNvCxnSpPr>
          <p:nvPr/>
        </p:nvCxnSpPr>
        <p:spPr bwMode="auto">
          <a:xfrm>
            <a:off x="4737870" y="4955869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타원 17"/>
          <p:cNvSpPr/>
          <p:nvPr/>
        </p:nvSpPr>
        <p:spPr>
          <a:xfrm>
            <a:off x="1984256" y="2122453"/>
            <a:ext cx="301763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9" name="TextBox 65"/>
          <p:cNvSpPr txBox="1">
            <a:spLocks noChangeArrowheads="1"/>
          </p:cNvSpPr>
          <p:nvPr/>
        </p:nvSpPr>
        <p:spPr bwMode="auto">
          <a:xfrm>
            <a:off x="3839057" y="5501062"/>
            <a:ext cx="1717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b="1" i="1" dirty="0"/>
              <a:t>1, 2, 3, 2, 1, 1</a:t>
            </a:r>
            <a:endParaRPr lang="ko-KR" altLang="en-US" b="1" i="1" dirty="0"/>
          </a:p>
        </p:txBody>
      </p:sp>
      <p:sp>
        <p:nvSpPr>
          <p:cNvPr id="20" name="타원 19"/>
          <p:cNvSpPr/>
          <p:nvPr/>
        </p:nvSpPr>
        <p:spPr>
          <a:xfrm>
            <a:off x="2435761" y="2122453"/>
            <a:ext cx="301763" cy="3143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2925247" y="2122453"/>
            <a:ext cx="301763" cy="31430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3414733" y="2122453"/>
            <a:ext cx="301763" cy="3143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3856835" y="2122453"/>
            <a:ext cx="301763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346321" y="2122453"/>
            <a:ext cx="301763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8" name="TextBox 65"/>
          <p:cNvSpPr txBox="1">
            <a:spLocks noChangeArrowheads="1"/>
          </p:cNvSpPr>
          <p:nvPr/>
        </p:nvSpPr>
        <p:spPr bwMode="auto">
          <a:xfrm>
            <a:off x="1984256" y="1557143"/>
            <a:ext cx="26965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b="1" i="1" dirty="0"/>
              <a:t>1,   2,    3,    2,   1,    1</a:t>
            </a:r>
            <a:endParaRPr lang="ko-KR" altLang="en-US" b="1" i="1" dirty="0"/>
          </a:p>
        </p:txBody>
      </p:sp>
      <p:sp>
        <p:nvSpPr>
          <p:cNvPr id="72" name="내용 개체 틀 2"/>
          <p:cNvSpPr>
            <a:spLocks noGrp="1"/>
          </p:cNvSpPr>
          <p:nvPr>
            <p:ph idx="1"/>
          </p:nvPr>
        </p:nvSpPr>
        <p:spPr>
          <a:xfrm>
            <a:off x="5679249" y="1086420"/>
            <a:ext cx="6371884" cy="1680109"/>
          </a:xfrm>
        </p:spPr>
        <p:txBody>
          <a:bodyPr>
            <a:normAutofit fontScale="62500" lnSpcReduction="20000"/>
          </a:bodyPr>
          <a:lstStyle/>
          <a:p>
            <a:r>
              <a:rPr lang="ko-KR" altLang="en-US" dirty="0"/>
              <a:t>클래스 </a:t>
            </a:r>
            <a:r>
              <a:rPr lang="en-US" altLang="ko-KR" dirty="0"/>
              <a:t>class (</a:t>
            </a:r>
            <a:r>
              <a:rPr lang="ko-KR" altLang="en-US" dirty="0"/>
              <a:t>혹은 범주 </a:t>
            </a:r>
            <a:r>
              <a:rPr lang="en-US" altLang="ko-KR" dirty="0"/>
              <a:t>category)</a:t>
            </a:r>
          </a:p>
          <a:p>
            <a:endParaRPr lang="en-US" altLang="ko-KR" dirty="0"/>
          </a:p>
          <a:p>
            <a:r>
              <a:rPr lang="ko-KR" altLang="en-US" dirty="0"/>
              <a:t>데이터에 따른 레이블을 바탕으로 범주가 정의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새로운 데이터는 분류 모델을 통해 알맞은 범주로 분류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5679249" y="3487824"/>
                <a:ext cx="6096000" cy="6616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ko-KR" altLang="en-US" dirty="0" err="1">
                    <a:solidFill>
                      <a:srgbClr val="594F48"/>
                    </a:solidFill>
                    <a:latin typeface="NanumBarun Pen"/>
                  </a:rPr>
                  <a:t>머신러닝</a:t>
                </a:r>
                <a:r>
                  <a:rPr lang="ko-KR" altLang="en-US" dirty="0">
                    <a:solidFill>
                      <a:srgbClr val="594F48"/>
                    </a:solidFill>
                    <a:latin typeface="NanumBarun Pen"/>
                  </a:rPr>
                  <a:t> </a:t>
                </a:r>
                <a:r>
                  <a:rPr lang="en-US" altLang="ko-KR" dirty="0">
                    <a:solidFill>
                      <a:srgbClr val="594F48"/>
                    </a:solidFill>
                    <a:latin typeface="NanumBarun Pen"/>
                  </a:rPr>
                  <a:t>= </a:t>
                </a:r>
                <a:r>
                  <a:rPr lang="ko-KR" altLang="en-US" dirty="0">
                    <a:solidFill>
                      <a:srgbClr val="594F48"/>
                    </a:solidFill>
                    <a:latin typeface="NanumBarun Pen"/>
                  </a:rPr>
                  <a:t>입</a:t>
                </a:r>
                <a:r>
                  <a:rPr lang="en-US" altLang="ko-KR" dirty="0">
                    <a:solidFill>
                      <a:srgbClr val="594F48"/>
                    </a:solidFill>
                    <a:latin typeface="NanumBarun Pen"/>
                  </a:rPr>
                  <a:t>-</a:t>
                </a:r>
                <a:r>
                  <a:rPr lang="ko-KR" altLang="en-US" dirty="0">
                    <a:solidFill>
                      <a:srgbClr val="594F48"/>
                    </a:solidFill>
                    <a:latin typeface="NanumBarun Pen"/>
                  </a:rPr>
                  <a:t>출력 데이터 쌍 </a:t>
                </a:r>
                <a:r>
                  <a:rPr lang="en-US" altLang="ko-KR" dirty="0">
                    <a:solidFill>
                      <a:srgbClr val="594F48"/>
                    </a:solidFill>
                    <a:latin typeface="MJXc-TeX-math-I"/>
                  </a:rPr>
                  <a:t>D</a:t>
                </a:r>
                <a:r>
                  <a:rPr lang="en-US" altLang="ko-KR" dirty="0">
                    <a:solidFill>
                      <a:srgbClr val="594F48"/>
                    </a:solidFill>
                    <a:latin typeface="MJXc-TeX-main-R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altLang="ko-KR" b="0" i="1" smtClean="0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b="0" i="1" smtClean="0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ko-KR" dirty="0">
                    <a:solidFill>
                      <a:srgbClr val="594F48"/>
                    </a:solidFill>
                    <a:latin typeface="MJXc-TeX-math-I"/>
                  </a:rPr>
                  <a:t> </a:t>
                </a:r>
                <a:r>
                  <a:rPr lang="ko-KR" altLang="en-US" dirty="0">
                    <a:solidFill>
                      <a:srgbClr val="594F48"/>
                    </a:solidFill>
                    <a:latin typeface="NanumBarun Pen"/>
                  </a:rPr>
                  <a:t>이 있을 때 입력 </a:t>
                </a:r>
                <a:r>
                  <a:rPr lang="en-US" altLang="ko-KR" dirty="0">
                    <a:solidFill>
                      <a:srgbClr val="594F48"/>
                    </a:solidFill>
                    <a:latin typeface="MJXc-TeX-math-I"/>
                  </a:rPr>
                  <a:t>x</a:t>
                </a:r>
                <a:r>
                  <a:rPr lang="ko-KR" altLang="en-US" dirty="0">
                    <a:solidFill>
                      <a:srgbClr val="594F48"/>
                    </a:solidFill>
                    <a:latin typeface="NanumBarun Pen"/>
                  </a:rPr>
                  <a:t>를 출력 </a:t>
                </a:r>
                <a:r>
                  <a:rPr lang="en-US" altLang="ko-KR" dirty="0">
                    <a:solidFill>
                      <a:srgbClr val="594F48"/>
                    </a:solidFill>
                    <a:latin typeface="MJXc-TeX-math-I"/>
                  </a:rPr>
                  <a:t>y</a:t>
                </a:r>
                <a:r>
                  <a:rPr lang="ko-KR" altLang="en-US" dirty="0">
                    <a:solidFill>
                      <a:srgbClr val="594F48"/>
                    </a:solidFill>
                    <a:latin typeface="NanumBarun Pen"/>
                  </a:rPr>
                  <a:t>로 </a:t>
                </a:r>
                <a:r>
                  <a:rPr lang="ko-KR" altLang="en-US" dirty="0" err="1">
                    <a:solidFill>
                      <a:srgbClr val="594F48"/>
                    </a:solidFill>
                    <a:latin typeface="NanumBarun Pen"/>
                  </a:rPr>
                  <a:t>맵핑시키는</a:t>
                </a:r>
                <a:r>
                  <a:rPr lang="ko-KR" altLang="en-US" dirty="0">
                    <a:solidFill>
                      <a:srgbClr val="594F48"/>
                    </a:solidFill>
                    <a:latin typeface="NanumBarun Pen"/>
                  </a:rPr>
                  <a:t> 함수를 훈련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249" y="3487824"/>
                <a:ext cx="6096000" cy="661656"/>
              </a:xfrm>
              <a:prstGeom prst="rect">
                <a:avLst/>
              </a:prstGeom>
              <a:blipFill>
                <a:blip r:embed="rId2"/>
                <a:stretch>
                  <a:fillRect l="-900" t="-5505" b="-137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25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인공지능</a:t>
            </a:r>
          </a:p>
        </p:txBody>
      </p:sp>
    </p:spTree>
    <p:extLst>
      <p:ext uri="{BB962C8B-B14F-4D97-AF65-F5344CB8AC3E}">
        <p14:creationId xmlns:p14="http://schemas.microsoft.com/office/powerpoint/2010/main" val="1407226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 err="1"/>
              <a:t>지도학습</a:t>
            </a:r>
            <a:r>
              <a:rPr lang="en-US" altLang="ko-KR" dirty="0"/>
              <a:t>, </a:t>
            </a:r>
            <a:r>
              <a:rPr lang="ko-KR" altLang="en-US" dirty="0" err="1"/>
              <a:t>비지도학습</a:t>
            </a:r>
            <a:r>
              <a:rPr lang="en-US" altLang="ko-KR" dirty="0"/>
              <a:t>, </a:t>
            </a:r>
            <a:r>
              <a:rPr lang="ko-KR" altLang="en-US" dirty="0" err="1"/>
              <a:t>준지도학습</a:t>
            </a:r>
            <a:endParaRPr lang="ko-KR" altLang="en-US" dirty="0"/>
          </a:p>
        </p:txBody>
      </p:sp>
      <p:grpSp>
        <p:nvGrpSpPr>
          <p:cNvPr id="5" name="그룹 59"/>
          <p:cNvGrpSpPr>
            <a:grpSpLocks/>
          </p:cNvGrpSpPr>
          <p:nvPr/>
        </p:nvGrpSpPr>
        <p:grpSpPr bwMode="auto">
          <a:xfrm>
            <a:off x="146881" y="2290822"/>
            <a:ext cx="3832259" cy="2661827"/>
            <a:chOff x="4860032" y="1484784"/>
            <a:chExt cx="2376264" cy="1944216"/>
          </a:xfrm>
        </p:grpSpPr>
        <p:cxnSp>
          <p:nvCxnSpPr>
            <p:cNvPr id="6" name="직선 연결선 39"/>
            <p:cNvCxnSpPr>
              <a:cxnSpLocks noChangeShapeType="1"/>
            </p:cNvCxnSpPr>
            <p:nvPr/>
          </p:nvCxnSpPr>
          <p:spPr bwMode="auto">
            <a:xfrm>
              <a:off x="4860032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직선 연결선 40"/>
            <p:cNvCxnSpPr>
              <a:cxnSpLocks noChangeShapeType="1"/>
            </p:cNvCxnSpPr>
            <p:nvPr/>
          </p:nvCxnSpPr>
          <p:spPr bwMode="auto">
            <a:xfrm flipH="1">
              <a:off x="5364088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직선 연결선 42"/>
            <p:cNvCxnSpPr>
              <a:cxnSpLocks noChangeShapeType="1"/>
            </p:cNvCxnSpPr>
            <p:nvPr/>
          </p:nvCxnSpPr>
          <p:spPr bwMode="auto">
            <a:xfrm>
              <a:off x="5364088" y="1772816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직선 연결선 44"/>
            <p:cNvCxnSpPr>
              <a:cxnSpLocks noChangeShapeType="1"/>
            </p:cNvCxnSpPr>
            <p:nvPr/>
          </p:nvCxnSpPr>
          <p:spPr bwMode="auto">
            <a:xfrm>
              <a:off x="7236296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직선 연결선 46"/>
            <p:cNvCxnSpPr>
              <a:cxnSpLocks noChangeShapeType="1"/>
            </p:cNvCxnSpPr>
            <p:nvPr/>
          </p:nvCxnSpPr>
          <p:spPr bwMode="auto">
            <a:xfrm flipH="1">
              <a:off x="4860032" y="1772816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직선 연결선 48"/>
            <p:cNvCxnSpPr>
              <a:cxnSpLocks noChangeShapeType="1"/>
            </p:cNvCxnSpPr>
            <p:nvPr/>
          </p:nvCxnSpPr>
          <p:spPr bwMode="auto">
            <a:xfrm>
              <a:off x="4860032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직선 연결선 50"/>
            <p:cNvCxnSpPr>
              <a:cxnSpLocks noChangeShapeType="1"/>
            </p:cNvCxnSpPr>
            <p:nvPr/>
          </p:nvCxnSpPr>
          <p:spPr bwMode="auto">
            <a:xfrm>
              <a:off x="4860032" y="3140968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직선 연결선 52"/>
            <p:cNvCxnSpPr>
              <a:cxnSpLocks noChangeShapeType="1"/>
            </p:cNvCxnSpPr>
            <p:nvPr/>
          </p:nvCxnSpPr>
          <p:spPr bwMode="auto">
            <a:xfrm flipV="1">
              <a:off x="6516216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직선 연결선 53"/>
            <p:cNvCxnSpPr>
              <a:cxnSpLocks noChangeShapeType="1"/>
            </p:cNvCxnSpPr>
            <p:nvPr/>
          </p:nvCxnSpPr>
          <p:spPr bwMode="auto">
            <a:xfrm flipH="1" flipV="1">
              <a:off x="7020272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직선 연결선 58"/>
            <p:cNvCxnSpPr>
              <a:cxnSpLocks noChangeShapeType="1"/>
            </p:cNvCxnSpPr>
            <p:nvPr/>
          </p:nvCxnSpPr>
          <p:spPr bwMode="auto">
            <a:xfrm flipH="1">
              <a:off x="7020272" y="3140968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" name="직선 화살표 연결선 61"/>
          <p:cNvCxnSpPr>
            <a:cxnSpLocks noChangeShapeType="1"/>
          </p:cNvCxnSpPr>
          <p:nvPr/>
        </p:nvCxnSpPr>
        <p:spPr bwMode="auto">
          <a:xfrm>
            <a:off x="735057" y="2235168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직선 화살표 연결선 64"/>
          <p:cNvCxnSpPr>
            <a:cxnSpLocks noChangeShapeType="1"/>
          </p:cNvCxnSpPr>
          <p:nvPr/>
        </p:nvCxnSpPr>
        <p:spPr bwMode="auto">
          <a:xfrm>
            <a:off x="3386148" y="4558304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타원 17"/>
          <p:cNvSpPr/>
          <p:nvPr/>
        </p:nvSpPr>
        <p:spPr>
          <a:xfrm>
            <a:off x="632534" y="1724888"/>
            <a:ext cx="301763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9" name="TextBox 65"/>
          <p:cNvSpPr txBox="1">
            <a:spLocks noChangeArrowheads="1"/>
          </p:cNvSpPr>
          <p:nvPr/>
        </p:nvSpPr>
        <p:spPr bwMode="auto">
          <a:xfrm>
            <a:off x="2487335" y="5103497"/>
            <a:ext cx="1717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b="1" i="1" dirty="0"/>
              <a:t>1, 2, 3, 2, 1, 1</a:t>
            </a:r>
            <a:endParaRPr lang="ko-KR" altLang="en-US" b="1" i="1" dirty="0"/>
          </a:p>
        </p:txBody>
      </p:sp>
      <p:sp>
        <p:nvSpPr>
          <p:cNvPr id="20" name="타원 19"/>
          <p:cNvSpPr/>
          <p:nvPr/>
        </p:nvSpPr>
        <p:spPr>
          <a:xfrm>
            <a:off x="1084039" y="1724888"/>
            <a:ext cx="301763" cy="3143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1573525" y="1724888"/>
            <a:ext cx="301763" cy="31430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2063011" y="1724888"/>
            <a:ext cx="301763" cy="3143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2505113" y="1724888"/>
            <a:ext cx="301763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2994599" y="1724888"/>
            <a:ext cx="301763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25" name="그룹 59"/>
          <p:cNvGrpSpPr>
            <a:grpSpLocks/>
          </p:cNvGrpSpPr>
          <p:nvPr/>
        </p:nvGrpSpPr>
        <p:grpSpPr bwMode="auto">
          <a:xfrm>
            <a:off x="4074659" y="2290822"/>
            <a:ext cx="3832259" cy="2661827"/>
            <a:chOff x="4860032" y="1484784"/>
            <a:chExt cx="2376264" cy="1944216"/>
          </a:xfrm>
        </p:grpSpPr>
        <p:cxnSp>
          <p:nvCxnSpPr>
            <p:cNvPr id="26" name="직선 연결선 39"/>
            <p:cNvCxnSpPr>
              <a:cxnSpLocks noChangeShapeType="1"/>
            </p:cNvCxnSpPr>
            <p:nvPr/>
          </p:nvCxnSpPr>
          <p:spPr bwMode="auto">
            <a:xfrm>
              <a:off x="4860032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직선 연결선 40"/>
            <p:cNvCxnSpPr>
              <a:cxnSpLocks noChangeShapeType="1"/>
            </p:cNvCxnSpPr>
            <p:nvPr/>
          </p:nvCxnSpPr>
          <p:spPr bwMode="auto">
            <a:xfrm flipH="1">
              <a:off x="5364088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직선 연결선 42"/>
            <p:cNvCxnSpPr>
              <a:cxnSpLocks noChangeShapeType="1"/>
            </p:cNvCxnSpPr>
            <p:nvPr/>
          </p:nvCxnSpPr>
          <p:spPr bwMode="auto">
            <a:xfrm>
              <a:off x="5364088" y="1772816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직선 연결선 44"/>
            <p:cNvCxnSpPr>
              <a:cxnSpLocks noChangeShapeType="1"/>
            </p:cNvCxnSpPr>
            <p:nvPr/>
          </p:nvCxnSpPr>
          <p:spPr bwMode="auto">
            <a:xfrm>
              <a:off x="7236296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직선 연결선 46"/>
            <p:cNvCxnSpPr>
              <a:cxnSpLocks noChangeShapeType="1"/>
            </p:cNvCxnSpPr>
            <p:nvPr/>
          </p:nvCxnSpPr>
          <p:spPr bwMode="auto">
            <a:xfrm flipH="1">
              <a:off x="4860032" y="1772816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직선 연결선 48"/>
            <p:cNvCxnSpPr>
              <a:cxnSpLocks noChangeShapeType="1"/>
            </p:cNvCxnSpPr>
            <p:nvPr/>
          </p:nvCxnSpPr>
          <p:spPr bwMode="auto">
            <a:xfrm>
              <a:off x="4860032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직선 연결선 50"/>
            <p:cNvCxnSpPr>
              <a:cxnSpLocks noChangeShapeType="1"/>
            </p:cNvCxnSpPr>
            <p:nvPr/>
          </p:nvCxnSpPr>
          <p:spPr bwMode="auto">
            <a:xfrm>
              <a:off x="4860032" y="3140968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직선 연결선 52"/>
            <p:cNvCxnSpPr>
              <a:cxnSpLocks noChangeShapeType="1"/>
            </p:cNvCxnSpPr>
            <p:nvPr/>
          </p:nvCxnSpPr>
          <p:spPr bwMode="auto">
            <a:xfrm flipV="1">
              <a:off x="6516216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직선 연결선 53"/>
            <p:cNvCxnSpPr>
              <a:cxnSpLocks noChangeShapeType="1"/>
            </p:cNvCxnSpPr>
            <p:nvPr/>
          </p:nvCxnSpPr>
          <p:spPr bwMode="auto">
            <a:xfrm flipH="1" flipV="1">
              <a:off x="7020272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직선 연결선 58"/>
            <p:cNvCxnSpPr>
              <a:cxnSpLocks noChangeShapeType="1"/>
            </p:cNvCxnSpPr>
            <p:nvPr/>
          </p:nvCxnSpPr>
          <p:spPr bwMode="auto">
            <a:xfrm flipH="1">
              <a:off x="7020272" y="3140968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6" name="직선 화살표 연결선 61"/>
          <p:cNvCxnSpPr>
            <a:cxnSpLocks noChangeShapeType="1"/>
          </p:cNvCxnSpPr>
          <p:nvPr/>
        </p:nvCxnSpPr>
        <p:spPr bwMode="auto">
          <a:xfrm>
            <a:off x="4662835" y="2235168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직선 화살표 연결선 64"/>
          <p:cNvCxnSpPr>
            <a:cxnSpLocks noChangeShapeType="1"/>
          </p:cNvCxnSpPr>
          <p:nvPr/>
        </p:nvCxnSpPr>
        <p:spPr bwMode="auto">
          <a:xfrm>
            <a:off x="7313926" y="4558304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타원 37"/>
          <p:cNvSpPr/>
          <p:nvPr/>
        </p:nvSpPr>
        <p:spPr>
          <a:xfrm>
            <a:off x="4560312" y="1724888"/>
            <a:ext cx="301763" cy="3143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9" name="TextBox 65"/>
          <p:cNvSpPr txBox="1">
            <a:spLocks noChangeArrowheads="1"/>
          </p:cNvSpPr>
          <p:nvPr/>
        </p:nvSpPr>
        <p:spPr bwMode="auto">
          <a:xfrm>
            <a:off x="6415113" y="5103497"/>
            <a:ext cx="1717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b="1" i="1" dirty="0"/>
              <a:t>1, 2, 3, 2, 1, 1</a:t>
            </a:r>
            <a:endParaRPr lang="ko-KR" altLang="en-US" b="1" i="1" dirty="0"/>
          </a:p>
        </p:txBody>
      </p:sp>
      <p:sp>
        <p:nvSpPr>
          <p:cNvPr id="40" name="타원 39"/>
          <p:cNvSpPr/>
          <p:nvPr/>
        </p:nvSpPr>
        <p:spPr>
          <a:xfrm>
            <a:off x="5011817" y="1724888"/>
            <a:ext cx="301763" cy="3143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5501303" y="1724888"/>
            <a:ext cx="301763" cy="3143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5990789" y="1724888"/>
            <a:ext cx="301763" cy="3143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6432891" y="1724888"/>
            <a:ext cx="301763" cy="3143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6922377" y="1724888"/>
            <a:ext cx="301763" cy="3143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45" name="그룹 59"/>
          <p:cNvGrpSpPr>
            <a:grpSpLocks/>
          </p:cNvGrpSpPr>
          <p:nvPr/>
        </p:nvGrpSpPr>
        <p:grpSpPr bwMode="auto">
          <a:xfrm>
            <a:off x="8026843" y="2290822"/>
            <a:ext cx="3832259" cy="2661827"/>
            <a:chOff x="4860032" y="1484784"/>
            <a:chExt cx="2376264" cy="1944216"/>
          </a:xfrm>
        </p:grpSpPr>
        <p:cxnSp>
          <p:nvCxnSpPr>
            <p:cNvPr id="46" name="직선 연결선 39"/>
            <p:cNvCxnSpPr>
              <a:cxnSpLocks noChangeShapeType="1"/>
            </p:cNvCxnSpPr>
            <p:nvPr/>
          </p:nvCxnSpPr>
          <p:spPr bwMode="auto">
            <a:xfrm>
              <a:off x="4860032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직선 연결선 40"/>
            <p:cNvCxnSpPr>
              <a:cxnSpLocks noChangeShapeType="1"/>
            </p:cNvCxnSpPr>
            <p:nvPr/>
          </p:nvCxnSpPr>
          <p:spPr bwMode="auto">
            <a:xfrm flipH="1">
              <a:off x="5364088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직선 연결선 42"/>
            <p:cNvCxnSpPr>
              <a:cxnSpLocks noChangeShapeType="1"/>
            </p:cNvCxnSpPr>
            <p:nvPr/>
          </p:nvCxnSpPr>
          <p:spPr bwMode="auto">
            <a:xfrm>
              <a:off x="5364088" y="1772816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직선 연결선 44"/>
            <p:cNvCxnSpPr>
              <a:cxnSpLocks noChangeShapeType="1"/>
            </p:cNvCxnSpPr>
            <p:nvPr/>
          </p:nvCxnSpPr>
          <p:spPr bwMode="auto">
            <a:xfrm>
              <a:off x="7236296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직선 연결선 46"/>
            <p:cNvCxnSpPr>
              <a:cxnSpLocks noChangeShapeType="1"/>
            </p:cNvCxnSpPr>
            <p:nvPr/>
          </p:nvCxnSpPr>
          <p:spPr bwMode="auto">
            <a:xfrm flipH="1">
              <a:off x="4860032" y="1772816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직선 연결선 48"/>
            <p:cNvCxnSpPr>
              <a:cxnSpLocks noChangeShapeType="1"/>
            </p:cNvCxnSpPr>
            <p:nvPr/>
          </p:nvCxnSpPr>
          <p:spPr bwMode="auto">
            <a:xfrm>
              <a:off x="4860032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직선 연결선 50"/>
            <p:cNvCxnSpPr>
              <a:cxnSpLocks noChangeShapeType="1"/>
            </p:cNvCxnSpPr>
            <p:nvPr/>
          </p:nvCxnSpPr>
          <p:spPr bwMode="auto">
            <a:xfrm>
              <a:off x="4860032" y="3140968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직선 연결선 52"/>
            <p:cNvCxnSpPr>
              <a:cxnSpLocks noChangeShapeType="1"/>
            </p:cNvCxnSpPr>
            <p:nvPr/>
          </p:nvCxnSpPr>
          <p:spPr bwMode="auto">
            <a:xfrm flipV="1">
              <a:off x="6516216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직선 연결선 53"/>
            <p:cNvCxnSpPr>
              <a:cxnSpLocks noChangeShapeType="1"/>
            </p:cNvCxnSpPr>
            <p:nvPr/>
          </p:nvCxnSpPr>
          <p:spPr bwMode="auto">
            <a:xfrm flipH="1" flipV="1">
              <a:off x="7020272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직선 연결선 58"/>
            <p:cNvCxnSpPr>
              <a:cxnSpLocks noChangeShapeType="1"/>
            </p:cNvCxnSpPr>
            <p:nvPr/>
          </p:nvCxnSpPr>
          <p:spPr bwMode="auto">
            <a:xfrm flipH="1">
              <a:off x="7020272" y="3140968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6" name="직선 화살표 연결선 61"/>
          <p:cNvCxnSpPr>
            <a:cxnSpLocks noChangeShapeType="1"/>
          </p:cNvCxnSpPr>
          <p:nvPr/>
        </p:nvCxnSpPr>
        <p:spPr bwMode="auto">
          <a:xfrm>
            <a:off x="8615019" y="2235168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직선 화살표 연결선 64"/>
          <p:cNvCxnSpPr>
            <a:cxnSpLocks noChangeShapeType="1"/>
          </p:cNvCxnSpPr>
          <p:nvPr/>
        </p:nvCxnSpPr>
        <p:spPr bwMode="auto">
          <a:xfrm>
            <a:off x="11266110" y="4558304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TextBox 65"/>
          <p:cNvSpPr txBox="1">
            <a:spLocks noChangeArrowheads="1"/>
          </p:cNvSpPr>
          <p:nvPr/>
        </p:nvSpPr>
        <p:spPr bwMode="auto">
          <a:xfrm>
            <a:off x="10367297" y="5103497"/>
            <a:ext cx="1717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b="1" i="1" dirty="0"/>
              <a:t>1, 2, 3, 2, 1, 1</a:t>
            </a:r>
            <a:endParaRPr lang="ko-KR" altLang="en-US" b="1" i="1" dirty="0"/>
          </a:p>
        </p:txBody>
      </p:sp>
      <p:sp>
        <p:nvSpPr>
          <p:cNvPr id="62" name="타원 61"/>
          <p:cNvSpPr/>
          <p:nvPr/>
        </p:nvSpPr>
        <p:spPr>
          <a:xfrm>
            <a:off x="9942973" y="1724888"/>
            <a:ext cx="301763" cy="3143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10385075" y="1724888"/>
            <a:ext cx="301763" cy="3143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>
            <a:off x="10874561" y="1724888"/>
            <a:ext cx="301763" cy="3143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>
            <a:off x="8477002" y="1727792"/>
            <a:ext cx="301763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6" name="타원 65"/>
          <p:cNvSpPr/>
          <p:nvPr/>
        </p:nvSpPr>
        <p:spPr>
          <a:xfrm>
            <a:off x="8928507" y="1727792"/>
            <a:ext cx="301763" cy="3143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9417993" y="1727792"/>
            <a:ext cx="301763" cy="31430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9" name="TextBox 68"/>
          <p:cNvSpPr txBox="1"/>
          <p:nvPr/>
        </p:nvSpPr>
        <p:spPr>
          <a:xfrm>
            <a:off x="838200" y="6172200"/>
            <a:ext cx="230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Supervised Learning</a:t>
            </a:r>
            <a:endParaRPr lang="ko-KR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767883" y="6172200"/>
            <a:ext cx="260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Unsupervised Learning</a:t>
            </a:r>
            <a:endParaRPr lang="ko-KR" alt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8684053" y="6172200"/>
            <a:ext cx="2882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Semi-supervised Learning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14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59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분류 </a:t>
            </a:r>
            <a:r>
              <a:rPr lang="en-US" altLang="ko-KR" dirty="0"/>
              <a:t>classification </a:t>
            </a:r>
            <a:r>
              <a:rPr lang="ko-KR" altLang="en-US" dirty="0"/>
              <a:t>와 회귀 </a:t>
            </a:r>
            <a:r>
              <a:rPr lang="en-US" altLang="ko-KR" dirty="0"/>
              <a:t>regression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99" y="1275936"/>
            <a:ext cx="6048375" cy="2914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1508620" y="4489002"/>
                <a:ext cx="1640898" cy="384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dirty="0">
                    <a:solidFill>
                      <a:srgbClr val="594F48"/>
                    </a:solidFill>
                    <a:latin typeface="MJXc-TeX-math-I"/>
                  </a:rPr>
                  <a:t>D</a:t>
                </a:r>
                <a:r>
                  <a:rPr lang="en-US" altLang="ko-KR" dirty="0">
                    <a:solidFill>
                      <a:srgbClr val="594F48"/>
                    </a:solidFill>
                    <a:latin typeface="MJXc-TeX-main-R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altLang="ko-KR" i="1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620" y="4489002"/>
                <a:ext cx="1640898" cy="384657"/>
              </a:xfrm>
              <a:prstGeom prst="rect">
                <a:avLst/>
              </a:prstGeom>
              <a:blipFill>
                <a:blip r:embed="rId3"/>
                <a:stretch>
                  <a:fillRect l="-2963" t="-9524" b="-190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2329069" y="5416826"/>
            <a:ext cx="8335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분류는 레이블이 이산적인 변수 </a:t>
            </a:r>
            <a:r>
              <a:rPr lang="en-US" altLang="ko-KR" dirty="0"/>
              <a:t>(e.g. </a:t>
            </a:r>
            <a:r>
              <a:rPr lang="ko-KR" altLang="en-US" dirty="0"/>
              <a:t>남성</a:t>
            </a:r>
            <a:r>
              <a:rPr lang="en-US" altLang="ko-KR" dirty="0"/>
              <a:t>, </a:t>
            </a:r>
            <a:r>
              <a:rPr lang="ko-KR" altLang="en-US" dirty="0"/>
              <a:t>여성</a:t>
            </a:r>
            <a:r>
              <a:rPr lang="en-US" altLang="ko-KR" dirty="0"/>
              <a:t>,  1, 2, 3, 4 </a:t>
            </a:r>
            <a:r>
              <a:rPr lang="ko-KR" altLang="en-US" dirty="0"/>
              <a:t>등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회귀는 레이블이 연속적인 </a:t>
            </a:r>
            <a:r>
              <a:rPr lang="ko-KR" altLang="en-US" dirty="0" err="1"/>
              <a:t>실수값</a:t>
            </a:r>
            <a:r>
              <a:rPr lang="ko-KR" altLang="en-US" dirty="0"/>
              <a:t> </a:t>
            </a:r>
            <a:r>
              <a:rPr lang="en-US" altLang="ko-KR" dirty="0"/>
              <a:t>(e.g. </a:t>
            </a:r>
            <a:r>
              <a:rPr lang="ko-KR" altLang="en-US" dirty="0"/>
              <a:t>집의 가격</a:t>
            </a:r>
            <a:r>
              <a:rPr lang="en-US" altLang="ko-KR" dirty="0"/>
              <a:t>, </a:t>
            </a:r>
            <a:r>
              <a:rPr lang="ko-KR" altLang="en-US" dirty="0"/>
              <a:t>코로나 </a:t>
            </a:r>
            <a:r>
              <a:rPr lang="ko-KR" altLang="en-US" dirty="0" err="1"/>
              <a:t>확진자</a:t>
            </a:r>
            <a:r>
              <a:rPr lang="ko-KR" altLang="en-US" dirty="0"/>
              <a:t> 수 등의 실수</a:t>
            </a:r>
            <a:r>
              <a:rPr lang="en-US" altLang="ko-KR" dirty="0"/>
              <a:t>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3200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en-US" altLang="ko-KR" dirty="0"/>
              <a:t>Generalization</a:t>
            </a:r>
            <a:endParaRPr lang="ko-KR" altLang="en-US" dirty="0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4596766" y="1964055"/>
          <a:ext cx="2286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2" imgW="2828571" imgH="2029108" progId="Obraz programu Malování">
                  <p:embed/>
                </p:oleObj>
              </mc:Choice>
              <mc:Fallback>
                <p:oleObj name="Rastrový obraz" r:id="rId2" imgW="2828571" imgH="2029108" progId="Obraz programu Malování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766" y="1964055"/>
                        <a:ext cx="2286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2003109" y="2010093"/>
          <a:ext cx="23622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4" imgW="2819794" imgH="2010056" progId="Obraz programu Malování">
                  <p:embed/>
                </p:oleObj>
              </mc:Choice>
              <mc:Fallback>
                <p:oleObj name="Rastrový obraz" r:id="rId4" imgW="2819794" imgH="2010056" progId="Obraz programu Malování">
                  <p:embed/>
                  <p:pic>
                    <p:nvPicPr>
                      <p:cNvPr id="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109" y="2010093"/>
                        <a:ext cx="236220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7114223" y="1919605"/>
          <a:ext cx="2433637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6" imgW="2734057" imgH="2085714" progId="Obraz programu Malování">
                  <p:embed/>
                </p:oleObj>
              </mc:Choice>
              <mc:Fallback>
                <p:oleObj name="Rastrový obraz" r:id="rId6" imgW="2734057" imgH="2085714" progId="Obraz programu Malování">
                  <p:embed/>
                  <p:pic>
                    <p:nvPicPr>
                      <p:cNvPr id="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4223" y="1919605"/>
                        <a:ext cx="2433637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749166" y="4283393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lang="cs-CZ" altLang="ko-KR" sz="2400" b="0" dirty="0">
                <a:latin typeface="Times New Roman" panose="02020603050405020304" pitchFamily="18" charset="0"/>
              </a:rPr>
              <a:t>underfitting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384109" y="4283393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lang="cs-CZ" altLang="ko-KR" sz="2400" b="0" dirty="0">
                <a:latin typeface="Times New Roman" panose="02020603050405020304" pitchFamily="18" charset="0"/>
              </a:rPr>
              <a:t>overfitting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7647623" y="4283393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lang="cs-CZ" altLang="ko-KR" sz="2400" b="0" dirty="0">
                <a:latin typeface="Times New Roman" panose="02020603050405020304" pitchFamily="18" charset="0"/>
              </a:rPr>
              <a:t>good fit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809433" y="5049838"/>
            <a:ext cx="7872412" cy="822325"/>
          </a:xfrm>
          <a:prstGeom prst="rect">
            <a:avLst/>
          </a:prstGeom>
          <a:solidFill>
            <a:srgbClr val="FFD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lang="cs-CZ" altLang="ko-KR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Problem of generalization</a:t>
            </a:r>
            <a:r>
              <a:rPr lang="cs-CZ" altLang="ko-KR" sz="2400" b="0" dirty="0">
                <a:latin typeface="Times New Roman" panose="02020603050405020304" pitchFamily="18" charset="0"/>
              </a:rPr>
              <a:t>: a small emprical risk R</a:t>
            </a:r>
            <a:r>
              <a:rPr lang="cs-CZ" altLang="ko-KR" sz="2400" b="0" baseline="-25000" dirty="0">
                <a:latin typeface="Times New Roman" panose="02020603050405020304" pitchFamily="18" charset="0"/>
              </a:rPr>
              <a:t>emp </a:t>
            </a:r>
            <a:r>
              <a:rPr lang="cs-CZ" altLang="ko-KR" sz="2400" b="0" dirty="0">
                <a:latin typeface="Times New Roman" panose="02020603050405020304" pitchFamily="18" charset="0"/>
              </a:rPr>
              <a:t>does not imply small true expected risk R.</a:t>
            </a:r>
          </a:p>
        </p:txBody>
      </p:sp>
    </p:spTree>
    <p:extLst>
      <p:ext uri="{BB962C8B-B14F-4D97-AF65-F5344CB8AC3E}">
        <p14:creationId xmlns:p14="http://schemas.microsoft.com/office/powerpoint/2010/main" val="147466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ko-KR" altLang="en-US" dirty="0"/>
              <a:t>비지도 학습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633" y="1467394"/>
            <a:ext cx="3219450" cy="38385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083" y="1562644"/>
            <a:ext cx="3276600" cy="374332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73765" y="1703181"/>
            <a:ext cx="4346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컴퓨터에 데이터를 학습시킬 때 각 데이터에 미리 원하는 결과를 붙여놓지 않고 기계가 데이터에서 규칙을 찾아내게 하 는 방법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88758" y="3787403"/>
            <a:ext cx="4132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비지도 학습 은 지도 학습에 사용될 데이터를 ‘어떤 기준으로 </a:t>
            </a:r>
            <a:r>
              <a:rPr lang="ko-KR" altLang="en-US" dirty="0" err="1"/>
              <a:t>라벨링할까’를</a:t>
            </a:r>
            <a:r>
              <a:rPr lang="ko-KR" altLang="en-US" dirty="0"/>
              <a:t> 알아 내고자 </a:t>
            </a:r>
            <a:r>
              <a:rPr lang="ko-KR" altLang="en-US" dirty="0" err="1"/>
              <a:t>데이터별</a:t>
            </a:r>
            <a:r>
              <a:rPr lang="ko-KR" altLang="en-US" dirty="0"/>
              <a:t> 특징을 얻기 위해 지도 학습에 앞서 사용되</a:t>
            </a:r>
          </a:p>
        </p:txBody>
      </p:sp>
    </p:spTree>
    <p:extLst>
      <p:ext uri="{BB962C8B-B14F-4D97-AF65-F5344CB8AC3E}">
        <p14:creationId xmlns:p14="http://schemas.microsoft.com/office/powerpoint/2010/main" val="13498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ko-KR" altLang="en-US" dirty="0" err="1"/>
              <a:t>강화학습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440" y="444360"/>
            <a:ext cx="6638621" cy="288524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32791" y="1464641"/>
            <a:ext cx="4346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Agent</a:t>
            </a:r>
            <a:r>
              <a:rPr lang="ko-KR" altLang="en-US" dirty="0"/>
              <a:t>가 환경과 상호작용을 통해 목표를 달성하는 방법을 배우는 방법</a:t>
            </a: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172970" y="3823304"/>
            <a:ext cx="5701056" cy="1680109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dirty="0"/>
              <a:t>강화학습으로 해결할 수 있는 문제 유형</a:t>
            </a:r>
            <a:endParaRPr lang="en-US" altLang="ko-KR" dirty="0"/>
          </a:p>
          <a:p>
            <a:pPr lvl="1"/>
            <a:r>
              <a:rPr lang="ko-KR" altLang="en-US" dirty="0"/>
              <a:t>특정 행동에 대한 좋고 나쁨을 평가하는 보상이 주어지는 경우</a:t>
            </a:r>
            <a:endParaRPr lang="en-US" altLang="ko-KR" dirty="0"/>
          </a:p>
          <a:p>
            <a:pPr lvl="1"/>
            <a:r>
              <a:rPr lang="ko-KR" altLang="en-US" dirty="0"/>
              <a:t>현재의 의사결정이 미래에 영향을 끼치는 경우</a:t>
            </a:r>
            <a:endParaRPr lang="en-US" altLang="ko-KR" dirty="0"/>
          </a:p>
          <a:p>
            <a:pPr lvl="1"/>
            <a:r>
              <a:rPr lang="ko-KR" altLang="en-US" dirty="0"/>
              <a:t>문제의 구조를 사전에 알 수 없는 경우</a:t>
            </a:r>
            <a:endParaRPr lang="en-US" altLang="ko-KR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398" y="3220280"/>
            <a:ext cx="2638219" cy="3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37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그래서 </a:t>
            </a:r>
            <a:r>
              <a:rPr lang="ko-KR" altLang="en-US" dirty="0" err="1"/>
              <a:t>머신러닝은</a:t>
            </a:r>
            <a:r>
              <a:rPr lang="ko-KR" altLang="en-US" dirty="0"/>
              <a:t> 뭘까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426" y="155091"/>
            <a:ext cx="4210050" cy="401002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234095" y="4047193"/>
            <a:ext cx="4346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컴퓨터가 스스로 데이터를 학습하여 규칙을 생성</a:t>
            </a:r>
          </a:p>
        </p:txBody>
      </p:sp>
      <p:cxnSp>
        <p:nvCxnSpPr>
          <p:cNvPr id="12" name="직선 화살표 연결선 11"/>
          <p:cNvCxnSpPr>
            <a:stCxn id="11" idx="3"/>
          </p:cNvCxnSpPr>
          <p:nvPr/>
        </p:nvCxnSpPr>
        <p:spPr>
          <a:xfrm flipV="1">
            <a:off x="6580808" y="2052889"/>
            <a:ext cx="2722218" cy="231747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87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909852" cy="5325534"/>
          </a:xfrm>
        </p:spPr>
        <p:txBody>
          <a:bodyPr>
            <a:normAutofit/>
          </a:bodyPr>
          <a:lstStyle/>
          <a:p>
            <a:r>
              <a:rPr lang="en-US" altLang="ko-KR" dirty="0"/>
              <a:t>9 Types Of Intelligence – Infographic, </a:t>
            </a:r>
            <a:r>
              <a:rPr lang="en-US" altLang="ko-KR" dirty="0">
                <a:hlinkClick r:id="rId2"/>
              </a:rPr>
              <a:t>https://blog.adioma.com/9-types-of-intelligence-infographic/</a:t>
            </a:r>
            <a:r>
              <a:rPr lang="en-US" altLang="ko-KR" dirty="0"/>
              <a:t> , Mark Vital, 2014.03.17, </a:t>
            </a:r>
            <a:r>
              <a:rPr lang="ko-KR" altLang="en-US" dirty="0"/>
              <a:t>접속</a:t>
            </a:r>
            <a:r>
              <a:rPr lang="en-US" altLang="ko-KR" dirty="0"/>
              <a:t>:2022.03.10</a:t>
            </a:r>
          </a:p>
        </p:txBody>
      </p:sp>
    </p:spTree>
    <p:extLst>
      <p:ext uri="{BB962C8B-B14F-4D97-AF65-F5344CB8AC3E}">
        <p14:creationId xmlns:p14="http://schemas.microsoft.com/office/powerpoint/2010/main" val="102394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WHO - </a:t>
            </a:r>
            <a:r>
              <a:rPr lang="ko-KR" altLang="en-US" dirty="0"/>
              <a:t>인공지능</a:t>
            </a:r>
            <a:r>
              <a:rPr lang="en-US" altLang="ko-KR" dirty="0"/>
              <a:t>, </a:t>
            </a:r>
            <a:r>
              <a:rPr lang="ko-KR" altLang="en-US" dirty="0"/>
              <a:t>너는 누구냐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인공지능</a:t>
            </a:r>
            <a:r>
              <a:rPr lang="en-US" altLang="ko-KR" dirty="0"/>
              <a:t>(AI, Artificial Intelligence)</a:t>
            </a:r>
          </a:p>
          <a:p>
            <a:endParaRPr lang="en-US" altLang="ko-KR" dirty="0"/>
          </a:p>
          <a:p>
            <a:r>
              <a:rPr lang="ko-KR" altLang="en-US" dirty="0"/>
              <a:t>인공지능의 핵심 </a:t>
            </a:r>
            <a:endParaRPr lang="en-US" altLang="ko-KR" dirty="0"/>
          </a:p>
          <a:p>
            <a:pPr lvl="1"/>
            <a:r>
              <a:rPr lang="ko-KR" altLang="en-US" dirty="0"/>
              <a:t>기계에게 인간과 같이 이해하고 학습할 수 있는 지능을 부여하는 것</a:t>
            </a:r>
            <a:endParaRPr lang="en-US" altLang="ko-KR" dirty="0"/>
          </a:p>
          <a:p>
            <a:pPr lvl="1"/>
            <a:r>
              <a:rPr lang="ko-KR" altLang="en-US" dirty="0"/>
              <a:t>인공적으로 만든 지능을 기계에게 준 것</a:t>
            </a:r>
            <a:endParaRPr lang="en-US" altLang="ko-KR" dirty="0"/>
          </a:p>
          <a:p>
            <a:pPr lvl="1"/>
            <a:r>
              <a:rPr lang="ko-KR" altLang="en-US" dirty="0"/>
              <a:t>지능을 통해 기계는 스스로 생각하고 판단하여 행동할 수 있게 됨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r>
              <a:rPr lang="ko-KR" altLang="en-US" dirty="0"/>
              <a:t>인공지능은 인간이 가진 기능들을 기계가 해내는 것을 목표로 하는 일련의 소프트웨어</a:t>
            </a:r>
            <a:r>
              <a:rPr lang="en-US" altLang="ko-KR" dirty="0"/>
              <a:t>, </a:t>
            </a:r>
            <a:r>
              <a:rPr lang="ko-KR" altLang="en-US" dirty="0"/>
              <a:t>논리</a:t>
            </a:r>
            <a:r>
              <a:rPr lang="en-US" altLang="ko-KR" dirty="0"/>
              <a:t>, </a:t>
            </a:r>
            <a:r>
              <a:rPr lang="ko-KR" altLang="en-US" dirty="0"/>
              <a:t>컴퓨팅</a:t>
            </a:r>
            <a:r>
              <a:rPr lang="en-US" altLang="ko-KR" dirty="0"/>
              <a:t>, </a:t>
            </a:r>
            <a:r>
              <a:rPr lang="ko-KR" altLang="en-US" dirty="0"/>
              <a:t>철학을 의미</a:t>
            </a:r>
          </a:p>
        </p:txBody>
      </p:sp>
    </p:spTree>
    <p:extLst>
      <p:ext uri="{BB962C8B-B14F-4D97-AF65-F5344CB8AC3E}">
        <p14:creationId xmlns:p14="http://schemas.microsoft.com/office/powerpoint/2010/main" val="83440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355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WHO - </a:t>
            </a:r>
            <a:r>
              <a:rPr lang="ko-KR" altLang="en-US" dirty="0"/>
              <a:t>인공지능</a:t>
            </a:r>
            <a:r>
              <a:rPr lang="en-US" altLang="ko-KR" dirty="0"/>
              <a:t>, </a:t>
            </a:r>
            <a:r>
              <a:rPr lang="ko-KR" altLang="en-US" dirty="0"/>
              <a:t>너는 누구냐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BD67F29-086E-4F03-A5E8-18D541779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141" y="1009888"/>
            <a:ext cx="5869718" cy="5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9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en-US" altLang="ko-KR" dirty="0"/>
              <a:t>WHO - </a:t>
            </a:r>
            <a:r>
              <a:rPr lang="ko-KR" altLang="en-US" dirty="0"/>
              <a:t>인공지능</a:t>
            </a:r>
            <a:r>
              <a:rPr lang="en-US" altLang="ko-KR" dirty="0"/>
              <a:t>, </a:t>
            </a:r>
            <a:r>
              <a:rPr lang="ko-KR" altLang="en-US" dirty="0"/>
              <a:t>너는 누구냐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5325534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/>
              <a:t>인공지능의 원리 </a:t>
            </a:r>
            <a:endParaRPr lang="en-US" altLang="ko-KR" dirty="0"/>
          </a:p>
          <a:p>
            <a:pPr lvl="1"/>
            <a:r>
              <a:rPr lang="ko-KR" altLang="en-US" dirty="0"/>
              <a:t>그중 하나가 바로 인간의 뇌를 흉내 내는 것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신경망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 err="1">
                <a:sym typeface="Wingdings" panose="05000000000000000000" pitchFamily="2" charset="2"/>
              </a:rPr>
              <a:t>딥러닝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 err="1"/>
              <a:t>약인공지능</a:t>
            </a:r>
            <a:endParaRPr lang="en-US" altLang="ko-KR" dirty="0"/>
          </a:p>
          <a:p>
            <a:pPr lvl="1"/>
            <a:r>
              <a:rPr lang="ko-KR" altLang="en-US" dirty="0"/>
              <a:t>어떤 특정한 한 가지 분야의 주어진 일을 인간의 지시에 따라 수행하는 인공지능</a:t>
            </a:r>
            <a:endParaRPr lang="en-US" altLang="ko-KR" dirty="0"/>
          </a:p>
          <a:p>
            <a:pPr lvl="1"/>
            <a:r>
              <a:rPr lang="en-US" altLang="ko-KR" dirty="0"/>
              <a:t>Fixed Automation</a:t>
            </a:r>
          </a:p>
          <a:p>
            <a:pPr lvl="1"/>
            <a:endParaRPr lang="en-US" altLang="ko-KR" dirty="0"/>
          </a:p>
          <a:p>
            <a:r>
              <a:rPr lang="ko-KR" altLang="en-US" dirty="0" err="1"/>
              <a:t>강인공지능</a:t>
            </a:r>
            <a:endParaRPr lang="en-US" altLang="ko-KR" dirty="0"/>
          </a:p>
          <a:p>
            <a:pPr lvl="1"/>
            <a:r>
              <a:rPr lang="ko-KR" altLang="en-US" dirty="0"/>
              <a:t>약인공지능의 확장</a:t>
            </a:r>
            <a:endParaRPr lang="en-US" altLang="ko-KR" dirty="0"/>
          </a:p>
          <a:p>
            <a:pPr lvl="1"/>
            <a:r>
              <a:rPr lang="ko-KR" altLang="en-US" dirty="0"/>
              <a:t>일반적으로 모든 상황에 대해 스스로 행동과 학습이 가능하며</a:t>
            </a:r>
            <a:r>
              <a:rPr lang="en-US" altLang="ko-KR" dirty="0"/>
              <a:t>, </a:t>
            </a:r>
            <a:r>
              <a:rPr lang="ko-KR" altLang="en-US" dirty="0"/>
              <a:t>그 수준이 최소한 인간의 지성 수준인 경우를 의미</a:t>
            </a:r>
            <a:endParaRPr lang="en-US" altLang="ko-KR" dirty="0"/>
          </a:p>
          <a:p>
            <a:pPr lvl="1"/>
            <a:r>
              <a:rPr lang="en-US" altLang="ko-KR" dirty="0"/>
              <a:t>3</a:t>
            </a:r>
            <a:r>
              <a:rPr lang="ko-KR" altLang="en-US" dirty="0"/>
              <a:t>가지 이론 </a:t>
            </a:r>
            <a:r>
              <a:rPr lang="en-US" altLang="ko-KR" dirty="0"/>
              <a:t>: </a:t>
            </a:r>
            <a:r>
              <a:rPr lang="ko-KR" altLang="en-US" dirty="0" err="1"/>
              <a:t>심신일원론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심신이원론</a:t>
            </a:r>
            <a:r>
              <a:rPr lang="en-US" altLang="ko-KR" dirty="0"/>
              <a:t>, </a:t>
            </a:r>
            <a:r>
              <a:rPr lang="ko-KR" altLang="en-US" dirty="0"/>
              <a:t>심신이원원격론</a:t>
            </a:r>
            <a:endParaRPr lang="en-US" altLang="ko-KR" dirty="0"/>
          </a:p>
          <a:p>
            <a:pPr lvl="1"/>
            <a:r>
              <a:rPr lang="ko-KR" altLang="en-US" dirty="0"/>
              <a:t>인간의 정신을 뇌가 아닌 컴퓨터에 구현할 수 있느냐가 여부</a:t>
            </a:r>
            <a:endParaRPr lang="en-US" altLang="ko-KR" dirty="0"/>
          </a:p>
          <a:p>
            <a:pPr lvl="2"/>
            <a:r>
              <a:rPr lang="ko-KR" altLang="en-US" dirty="0"/>
              <a:t>심신일원론이 사실이라면 뇌를 인위적으로 </a:t>
            </a:r>
            <a:r>
              <a:rPr lang="ko-KR" altLang="en-US" dirty="0" err="1"/>
              <a:t>재현시</a:t>
            </a:r>
            <a:r>
              <a:rPr lang="ko-KR" altLang="en-US" dirty="0"/>
              <a:t> 정신이 출현해야</a:t>
            </a:r>
            <a:endParaRPr lang="en-US" altLang="ko-KR" dirty="0"/>
          </a:p>
          <a:p>
            <a:pPr lvl="2"/>
            <a:r>
              <a:rPr lang="ko-KR" altLang="en-US" dirty="0"/>
              <a:t>처리를 인간처럼 한다고 하더라도 그것을 과연 정신이라 할 수 있을까</a:t>
            </a:r>
            <a:r>
              <a:rPr lang="en-US" altLang="ko-KR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2520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en-US" altLang="ko-KR" dirty="0"/>
              <a:t>WHEN - </a:t>
            </a:r>
            <a:r>
              <a:rPr lang="ko-KR" altLang="en-US" dirty="0"/>
              <a:t>인공지능의 등장과 발전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기존 인공지능</a:t>
            </a:r>
            <a:endParaRPr lang="en-US" altLang="ko-KR" dirty="0"/>
          </a:p>
          <a:p>
            <a:pPr lvl="1"/>
            <a:r>
              <a:rPr lang="ko-KR" altLang="en-US" dirty="0"/>
              <a:t>인간이 직접 모든 경우의 수를 고려하여 코딩</a:t>
            </a:r>
            <a:endParaRPr lang="en-US" altLang="ko-KR" dirty="0"/>
          </a:p>
          <a:p>
            <a:pPr lvl="1"/>
            <a:r>
              <a:rPr lang="ko-KR" altLang="en-US" dirty="0"/>
              <a:t>인간이 이를 감당하기에는 무리</a:t>
            </a:r>
            <a:endParaRPr lang="en-US" altLang="ko-KR" dirty="0"/>
          </a:p>
          <a:p>
            <a:pPr lvl="1"/>
            <a:r>
              <a:rPr lang="ko-KR" altLang="en-US" dirty="0"/>
              <a:t>데이터 불충분</a:t>
            </a:r>
            <a:endParaRPr lang="en-US" altLang="ko-KR" dirty="0"/>
          </a:p>
          <a:p>
            <a:pPr lvl="1"/>
            <a:r>
              <a:rPr lang="ko-KR" altLang="en-US" dirty="0"/>
              <a:t>컴퓨터의 성능 미비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컴퓨터를 학습시킬 수많은 양의 데이터가 축적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인간이 아닌 컴퓨터가 이 데이터를 스스로 학습하여 분석할 수 있을 만큼 기술의 발전</a:t>
            </a:r>
            <a:r>
              <a:rPr lang="en-US" altLang="ko-KR" dirty="0"/>
              <a:t>…store/access/process</a:t>
            </a:r>
          </a:p>
        </p:txBody>
      </p:sp>
    </p:spTree>
    <p:extLst>
      <p:ext uri="{BB962C8B-B14F-4D97-AF65-F5344CB8AC3E}">
        <p14:creationId xmlns:p14="http://schemas.microsoft.com/office/powerpoint/2010/main" val="348850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en-US" altLang="ko-KR" dirty="0"/>
              <a:t>WHERE - </a:t>
            </a:r>
            <a:r>
              <a:rPr lang="ko-KR" altLang="en-US" dirty="0"/>
              <a:t>무궁무진 인공지능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5325534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/>
              <a:t>지금</a:t>
            </a:r>
            <a:r>
              <a:rPr lang="en-US" altLang="ko-KR" dirty="0"/>
              <a:t>, </a:t>
            </a:r>
            <a:r>
              <a:rPr lang="ko-KR" altLang="en-US" dirty="0"/>
              <a:t>인공지능이 활용되는 분야들</a:t>
            </a:r>
            <a:endParaRPr lang="en-US" altLang="ko-KR" dirty="0"/>
          </a:p>
          <a:p>
            <a:pPr lvl="1"/>
            <a:r>
              <a:rPr lang="ko-KR" altLang="en-US" dirty="0"/>
              <a:t>의료</a:t>
            </a:r>
            <a:endParaRPr lang="en-US" altLang="ko-KR" dirty="0"/>
          </a:p>
          <a:p>
            <a:pPr lvl="2"/>
            <a:r>
              <a:rPr lang="ko-KR" altLang="en-US" dirty="0"/>
              <a:t>의료 영상을 검토하여 종양을 발견</a:t>
            </a:r>
            <a:endParaRPr lang="en-US" altLang="ko-KR" dirty="0"/>
          </a:p>
          <a:p>
            <a:pPr lvl="2"/>
            <a:r>
              <a:rPr lang="ko-KR" altLang="en-US" dirty="0"/>
              <a:t>잠재적인 증상을 감지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내비게이션</a:t>
            </a:r>
            <a:endParaRPr lang="en-US" altLang="ko-KR" dirty="0"/>
          </a:p>
          <a:p>
            <a:pPr lvl="2"/>
            <a:r>
              <a:rPr lang="ko-KR" altLang="en-US" dirty="0"/>
              <a:t>가장 빠른 경로를 제공</a:t>
            </a:r>
            <a:endParaRPr lang="en-US" altLang="ko-KR" dirty="0"/>
          </a:p>
          <a:p>
            <a:pPr lvl="2"/>
            <a:r>
              <a:rPr lang="ko-KR" altLang="en-US" dirty="0"/>
              <a:t>다양한 유형의 상황들을 바탕으로 필요에 맞게 안내를 설정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자동차</a:t>
            </a:r>
            <a:endParaRPr lang="en-US" altLang="ko-KR" dirty="0"/>
          </a:p>
          <a:p>
            <a:pPr lvl="2"/>
            <a:r>
              <a:rPr lang="ko-KR" altLang="en-US" dirty="0"/>
              <a:t>운전자가 </a:t>
            </a:r>
            <a:r>
              <a:rPr lang="ko-KR" altLang="en-US" dirty="0" err="1"/>
              <a:t>필요없는</a:t>
            </a:r>
            <a:r>
              <a:rPr lang="ko-KR" altLang="en-US" dirty="0"/>
              <a:t> 자동차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광고</a:t>
            </a:r>
            <a:endParaRPr lang="en-US" altLang="ko-KR" dirty="0"/>
          </a:p>
          <a:p>
            <a:pPr lvl="2"/>
            <a:r>
              <a:rPr lang="ko-KR" altLang="en-US" dirty="0"/>
              <a:t>방대한 고객의 행동</a:t>
            </a:r>
            <a:r>
              <a:rPr lang="en-US" altLang="ko-KR" dirty="0"/>
              <a:t>, </a:t>
            </a:r>
            <a:r>
              <a:rPr lang="ko-KR" altLang="en-US" dirty="0"/>
              <a:t>관심</a:t>
            </a:r>
            <a:r>
              <a:rPr lang="en-US" altLang="ko-KR" dirty="0"/>
              <a:t>, </a:t>
            </a:r>
            <a:r>
              <a:rPr lang="ko-KR" altLang="en-US" dirty="0"/>
              <a:t>선호도 데이터를 분석하여</a:t>
            </a:r>
            <a:r>
              <a:rPr lang="en-US" altLang="ko-KR" dirty="0"/>
              <a:t>, </a:t>
            </a:r>
            <a:r>
              <a:rPr lang="ko-KR" altLang="en-US" dirty="0"/>
              <a:t>고객보다 한 발 앞선 광고를 제공</a:t>
            </a:r>
            <a:endParaRPr lang="en-US" altLang="ko-KR" dirty="0"/>
          </a:p>
          <a:p>
            <a:pPr lvl="2"/>
            <a:r>
              <a:rPr lang="ko-KR" altLang="en-US" dirty="0"/>
              <a:t>고객이 편의를 위한 광고를 생성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검색 엔진</a:t>
            </a:r>
            <a:endParaRPr lang="en-US" altLang="ko-KR" dirty="0"/>
          </a:p>
          <a:p>
            <a:pPr lvl="2"/>
            <a:r>
              <a:rPr lang="ko-KR" altLang="en-US" dirty="0"/>
              <a:t>고객과 </a:t>
            </a:r>
            <a:r>
              <a:rPr lang="ko-KR" altLang="en-US" dirty="0" err="1"/>
              <a:t>브랜드에게</a:t>
            </a:r>
            <a:r>
              <a:rPr lang="ko-KR" altLang="en-US" dirty="0"/>
              <a:t> 더 좋은 결과를 제공하기 위해 사용자의 행동을 꾸준히 학습</a:t>
            </a:r>
            <a:endParaRPr lang="en-US" altLang="ko-KR" dirty="0"/>
          </a:p>
          <a:p>
            <a:pPr lvl="2"/>
            <a:r>
              <a:rPr lang="ko-KR" altLang="en-US" dirty="0"/>
              <a:t>관련성 높은 정보를 표시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6878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en-US" altLang="ko-KR" dirty="0"/>
              <a:t>WHAT - </a:t>
            </a:r>
            <a:r>
              <a:rPr lang="ko-KR" altLang="en-US" dirty="0"/>
              <a:t>인공지능은 무엇을 포함할까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7035800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인공지능 </a:t>
            </a:r>
            <a:r>
              <a:rPr lang="en-US" altLang="ko-KR" dirty="0"/>
              <a:t>&gt; </a:t>
            </a:r>
            <a:r>
              <a:rPr lang="ko-KR" altLang="en-US" dirty="0" err="1"/>
              <a:t>머신러닝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 err="1"/>
              <a:t>딥러닝</a:t>
            </a:r>
            <a:endParaRPr lang="en-US" altLang="ko-KR" dirty="0"/>
          </a:p>
          <a:p>
            <a:pPr lvl="1"/>
            <a:r>
              <a:rPr lang="ko-KR" altLang="en-US" dirty="0"/>
              <a:t>인공지능 </a:t>
            </a:r>
            <a:r>
              <a:rPr lang="en-US" altLang="ko-KR" dirty="0"/>
              <a:t>: </a:t>
            </a:r>
            <a:r>
              <a:rPr lang="ko-KR" altLang="en-US" dirty="0"/>
              <a:t>인간의 지적 능력을 컴퓨터로 구현한 컴퓨터 과학의 한 분야</a:t>
            </a:r>
            <a:endParaRPr lang="en-US" altLang="ko-KR" dirty="0"/>
          </a:p>
          <a:p>
            <a:pPr lvl="1"/>
            <a:r>
              <a:rPr lang="ko-KR" altLang="en-US" dirty="0" err="1"/>
              <a:t>머신러닝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컴퓨터가 스스로 주어진 데이터 를 학습하여</a:t>
            </a:r>
            <a:r>
              <a:rPr lang="en-US" altLang="ko-KR" dirty="0"/>
              <a:t>, </a:t>
            </a:r>
            <a:r>
              <a:rPr lang="ko-KR" altLang="en-US" dirty="0"/>
              <a:t>이전에 없던 새로운 데이터에도 답을 도출해 낼 수 있게 하는 모든 학습법</a:t>
            </a:r>
            <a:endParaRPr lang="en-US" altLang="ko-KR" dirty="0"/>
          </a:p>
          <a:p>
            <a:pPr lvl="1"/>
            <a:r>
              <a:rPr lang="ko-KR" altLang="en-US" dirty="0" err="1"/>
              <a:t>딥러닝</a:t>
            </a:r>
            <a:r>
              <a:rPr lang="ko-KR" altLang="en-US" dirty="0"/>
              <a:t> </a:t>
            </a:r>
            <a:endParaRPr lang="en-US" altLang="ko-KR" dirty="0"/>
          </a:p>
          <a:p>
            <a:pPr lvl="2"/>
            <a:r>
              <a:rPr lang="ko-KR" altLang="en-US" dirty="0"/>
              <a:t>뇌의 신경망을 본 따 만든 학습법</a:t>
            </a:r>
            <a:endParaRPr lang="en-US" altLang="ko-KR" dirty="0"/>
          </a:p>
          <a:p>
            <a:pPr lvl="2"/>
            <a:r>
              <a:rPr lang="ko-KR" altLang="en-US" dirty="0"/>
              <a:t>그물과 같이 복잡하게 연결된 신경망을 반복적으로 거치며 최적의 결과가 나올 때까지 그 과정을 컴퓨터가 스스로 수정해 나가는 방법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950" y="2719388"/>
            <a:ext cx="42100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2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964</Words>
  <Application>Microsoft Office PowerPoint</Application>
  <PresentationFormat>와이드스크린</PresentationFormat>
  <Paragraphs>148</Paragraphs>
  <Slides>25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6" baseType="lpstr">
      <vt:lpstr>MJXc-TeX-main-R</vt:lpstr>
      <vt:lpstr>MJXc-TeX-math-I</vt:lpstr>
      <vt:lpstr>NanumBarun Pen</vt:lpstr>
      <vt:lpstr>굴림</vt:lpstr>
      <vt:lpstr>돋움</vt:lpstr>
      <vt:lpstr>맑은 고딕</vt:lpstr>
      <vt:lpstr>Arial</vt:lpstr>
      <vt:lpstr>Cambria Math</vt:lpstr>
      <vt:lpstr>Times New Roman</vt:lpstr>
      <vt:lpstr>Office 테마</vt:lpstr>
      <vt:lpstr>Rastrový obraz</vt:lpstr>
      <vt:lpstr>비전공자를 위한 인공지능 원리 입문서</vt:lpstr>
      <vt:lpstr>인공지능</vt:lpstr>
      <vt:lpstr>참고문헌</vt:lpstr>
      <vt:lpstr>WHO - 인공지능, 너는 누구냐?</vt:lpstr>
      <vt:lpstr>WHO - 인공지능, 너는 누구냐?</vt:lpstr>
      <vt:lpstr>WHO - 인공지능, 너는 누구냐?</vt:lpstr>
      <vt:lpstr>WHEN - 인공지능의 등장과 발전</vt:lpstr>
      <vt:lpstr>WHERE - 무궁무진 인공지능</vt:lpstr>
      <vt:lpstr>WHAT - 인공지능은 무엇을 포함할까?</vt:lpstr>
      <vt:lpstr>HOW - 인공지능은 어떻게 작동할까?</vt:lpstr>
      <vt:lpstr>HOW - 인공지능은 어떻게 작동할까?</vt:lpstr>
      <vt:lpstr>WHY - 그래서 왜 인공지능을 공부해야 할까?</vt:lpstr>
      <vt:lpstr>머신러닝</vt:lpstr>
      <vt:lpstr>참고문헌</vt:lpstr>
      <vt:lpstr>머신러닝은 어떤 면에서 혁신적인걸까? </vt:lpstr>
      <vt:lpstr>Perception-feature</vt:lpstr>
      <vt:lpstr>Classification - training</vt:lpstr>
      <vt:lpstr>머신러닝의 종류에는 무엇이 있을까? </vt:lpstr>
      <vt:lpstr>클래스와 레이블</vt:lpstr>
      <vt:lpstr>지도학습, 비지도학습, 준지도학습</vt:lpstr>
      <vt:lpstr>분류 classification 와 회귀 regression</vt:lpstr>
      <vt:lpstr>Generalization</vt:lpstr>
      <vt:lpstr>비지도 학습</vt:lpstr>
      <vt:lpstr>강화학습</vt:lpstr>
      <vt:lpstr>그래서 머신러닝은 뭘까?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비전공자를 위한 인공지능 원리 입문서</dc:title>
  <dc:creator>임종관</dc:creator>
  <cp:lastModifiedBy>상훈 오</cp:lastModifiedBy>
  <cp:revision>4</cp:revision>
  <dcterms:created xsi:type="dcterms:W3CDTF">2023-08-31T07:44:07Z</dcterms:created>
  <dcterms:modified xsi:type="dcterms:W3CDTF">2023-09-11T00:29:06Z</dcterms:modified>
</cp:coreProperties>
</file>