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9" r:id="rId2"/>
    <p:sldId id="610" r:id="rId3"/>
    <p:sldId id="611" r:id="rId4"/>
    <p:sldId id="612" r:id="rId5"/>
    <p:sldId id="613" r:id="rId6"/>
    <p:sldId id="614" r:id="rId7"/>
    <p:sldId id="710" r:id="rId8"/>
    <p:sldId id="711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5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709" r:id="rId29"/>
    <p:sldId id="713" r:id="rId30"/>
    <p:sldId id="714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68C3C3-3E94-161A-90C5-54CAEA054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D5F1618-C546-F072-7AD8-27683305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0D5DB8-C8B7-513A-4D6B-8493EB5F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5100E6-38C4-DF28-2529-58D9C09E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25E697-6CB7-DAEA-37BD-747E38C1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88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7FE802-F458-1CE8-100B-0077A2D50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723C4C-74B5-4F08-4F5F-2D65A762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D3FF54-7DDD-4D88-6F8F-B7D4CA9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7CCE26-2455-9D22-B353-C37A287E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FC1031-B9E4-C466-CF43-57AD066A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25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FC55B6C-DB74-8C25-906C-B00273198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0B8B0D-9014-B70B-7679-BB11B2AA4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AB78A3-4C2C-9FBC-5728-BFFA91B8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56D76D-21D8-51E1-2E88-CF0376B6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AEC709-54E3-27A9-3F31-F9B914DE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0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A4DD5F-84CF-9AC9-1C8F-95BEE201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363B1-8C70-672C-80F8-E176E920E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BBAAC7-BA65-F48B-24A8-E62B79A4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8A5EB2-1909-866E-A23E-071AD28A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EB56FC-CDDC-8AD8-4B16-AFA268A3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87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E90E1C-88B2-9EE4-52BB-3F5FCFD7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D24ADC-3277-938F-2832-1320A5CC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CCE667-D219-65C9-F749-0DFBEA3C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DA8FD7-CDEA-D7FD-A216-9DB167D5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645EAF-50F4-9FE0-10A1-633D287F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86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20F245-7D3A-76C4-3895-B977EBE1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311D35-5C03-C851-1EEB-EE2E7B0B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CE8456-5602-AFA7-5549-5EA58CCF6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34B97D-0774-24B9-0EB8-081E7E1A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8ADD44-6E01-A0CD-3B69-A880DE49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A7FA1C-846B-90F8-388A-65D02EBF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78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6CF925-C876-ED08-FB7D-D96B3AC9C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771FD1-0DCA-90A5-A49F-358F8558E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8B3627-ABCE-FA97-36A0-81B8205EE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0CB9FE6-698C-D4B1-28C9-2BE156DF1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80F5CF0-A7D1-9D70-D9AE-3D238A88D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02E786B-C89F-1D9F-355F-726E071A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4A0D5A8-D451-3A32-13E6-089E86B4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62371F2-2A60-F8A2-BA08-6B8127F4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77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0C3F59-576A-4DB7-458B-3E6B2F04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2D94A34-8551-41FD-8B99-63B96439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8216AD3-E9BF-346E-EC0F-42A555A7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C20B52-065C-1998-CF47-3710EBE7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558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A7F8F2B-D594-B814-04FC-E4432DE0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797C5B-201E-50A4-6468-F474F9F2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79F838-D949-D27D-FFAA-2F912F80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97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824A70-E6C4-E5D3-8857-5CB11F6D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8AD451-4085-EF8A-D9EB-D028BCDF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79B157-FA73-68F3-75B6-8BDE5CC0C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A8AF30F-6893-0DE3-F00D-0C5C61BD3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8CC883-D42C-8CF4-3FCD-B65C1684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00C3F1-480C-BECB-8DF4-21505658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90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DB02BD-4D55-6D2E-CE75-2F5AD9B0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660DDE-1255-CC7B-4F27-55CCA553E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B22878-9538-3A61-D8F8-E8E981ECF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CFAC2A-7B5A-A025-E664-80ACCDD2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08F087-2507-2AFF-7C35-2CCCAC6D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53AE3A-2566-0667-23DE-3E8C0C1F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82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9ADE6BC-C1BB-9C83-0AE2-42506266A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056223-7910-6743-6EA3-A221535A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CEF93-014E-A920-A272-74F712055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FD318-BD00-4D59-9DEB-63EEB7271C78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C6282B-CD15-7160-45D5-07516C7CB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DB9DF3-7654-4D4C-0451-E73A450C1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9C49-0462-400A-8498-99E1FE548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kr/ld328z" TargetMode="External"/><Relationship Id="rId2" Type="http://schemas.openxmlformats.org/officeDocument/2006/relationships/hyperlink" Target="https://adnoctum.tistory.com/10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texts.com/fppkr/nnetar.html" TargetMode="External"/><Relationship Id="rId4" Type="http://schemas.openxmlformats.org/officeDocument/2006/relationships/hyperlink" Target="https://url.kr/8etou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9. </a:t>
            </a:r>
            <a:r>
              <a:rPr lang="ko-KR" altLang="en-US" dirty="0"/>
              <a:t>회귀</a:t>
            </a:r>
          </a:p>
        </p:txBody>
      </p:sp>
    </p:spTree>
    <p:extLst>
      <p:ext uri="{BB962C8B-B14F-4D97-AF65-F5344CB8AC3E}">
        <p14:creationId xmlns:p14="http://schemas.microsoft.com/office/powerpoint/2010/main" val="329324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가장 기본적인 </a:t>
            </a:r>
            <a:r>
              <a:rPr lang="ko-KR" altLang="en-US" dirty="0" err="1"/>
              <a:t>회귀모델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0401"/>
            <a:ext cx="6072938" cy="3755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1090876"/>
                <a:ext cx="6223519" cy="55303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선형회귀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 ~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독립변수</a:t>
                </a:r>
                <a:r>
                  <a:rPr lang="en-US" altLang="ko-KR" dirty="0"/>
                  <a:t>, y</a:t>
                </a:r>
                <a:r>
                  <a:rPr lang="ko-KR" altLang="en-US" dirty="0"/>
                  <a:t>는 종속변수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ko-KR" b="0" dirty="0"/>
              </a:p>
              <a:p>
                <a:pPr lvl="1"/>
                <a:r>
                  <a:rPr lang="en-US" altLang="ko-KR" dirty="0"/>
                  <a:t>a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b</a:t>
                </a:r>
                <a:r>
                  <a:rPr lang="ko-KR" altLang="en-US" dirty="0"/>
                  <a:t>라는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개의 파라미터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임의의 값을 </a:t>
                </a:r>
                <a:r>
                  <a:rPr lang="en-US" altLang="ko-KR" dirty="0"/>
                  <a:t>a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b</a:t>
                </a:r>
                <a:r>
                  <a:rPr lang="ko-KR" altLang="en-US" dirty="0"/>
                  <a:t>에 대입 후 오차를 계산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𝑅𝑀𝑆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nary>
                      </m:e>
                    </m:ra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090876"/>
                <a:ext cx="6223519" cy="5530321"/>
              </a:xfrm>
              <a:prstGeom prst="rect">
                <a:avLst/>
              </a:prstGeom>
              <a:blipFill>
                <a:blip r:embed="rId3"/>
                <a:stretch>
                  <a:fillRect l="-1763" t="-19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510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차 회귀 모델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227441"/>
                <a:ext cx="6223519" cy="3257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2</a:t>
                </a:r>
                <a:r>
                  <a:rPr lang="ko-KR" altLang="en-US" dirty="0"/>
                  <a:t>차 회귀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 ~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ko-KR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𝑥</m:t>
                    </m:r>
                    <m:r>
                      <a:rPr lang="ko-KR" altLang="en-US">
                        <a:latin typeface="Cambria Math" panose="02040503050406030204" pitchFamily="18" charset="0"/>
                      </a:rPr>
                      <m:t>는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독립변수</a:t>
                </a:r>
                <a:r>
                  <a:rPr lang="en-US" altLang="ko-KR" dirty="0"/>
                  <a:t>, y</a:t>
                </a:r>
                <a:r>
                  <a:rPr lang="ko-KR" altLang="en-US" dirty="0"/>
                  <a:t>는 종속변수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ko-KR" b="0" dirty="0"/>
              </a:p>
              <a:p>
                <a:pPr lvl="1"/>
                <a:r>
                  <a:rPr lang="en-US" altLang="ko-KR" dirty="0"/>
                  <a:t>A, b, c</a:t>
                </a:r>
                <a:r>
                  <a:rPr lang="ko-KR" altLang="en-US" dirty="0"/>
                  <a:t>라는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개의 파라미터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임의의 값을 </a:t>
                </a:r>
                <a:r>
                  <a:rPr lang="en-US" altLang="ko-KR" dirty="0"/>
                  <a:t>a, b, c</a:t>
                </a:r>
                <a:r>
                  <a:rPr lang="ko-KR" altLang="en-US" dirty="0"/>
                  <a:t>에 대입 후 오차를 계산</a:t>
                </a:r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𝑅𝑀𝑆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nary>
                      </m:e>
                    </m:rad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D3E8B86C-B604-F4BF-53E6-27B2AAA4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7441"/>
                <a:ext cx="6223519" cy="3257189"/>
              </a:xfrm>
              <a:prstGeom prst="rect">
                <a:avLst/>
              </a:prstGeom>
              <a:blipFill>
                <a:blip r:embed="rId2"/>
                <a:stretch>
                  <a:fillRect l="-1763" t="-31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428E62F3-66FB-3160-3308-3A827547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18" y="2136008"/>
            <a:ext cx="5725295" cy="34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3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다차</a:t>
            </a:r>
            <a:r>
              <a:rPr lang="ko-KR" altLang="en-US" dirty="0"/>
              <a:t> 회귀 모델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7591F2A-3851-A6FB-F14E-9295AED12E26}"/>
              </a:ext>
            </a:extLst>
          </p:cNvPr>
          <p:cNvGraphicFramePr>
            <a:graphicFrameLocks noGrp="1"/>
          </p:cNvGraphicFramePr>
          <p:nvPr/>
        </p:nvGraphicFramePr>
        <p:xfrm>
          <a:off x="1535997" y="1625421"/>
          <a:ext cx="3100864" cy="42528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0432">
                  <a:extLst>
                    <a:ext uri="{9D8B030D-6E8A-4147-A177-3AD203B41FA5}">
                      <a16:colId xmlns:a16="http://schemas.microsoft.com/office/drawing/2014/main" val="3387898302"/>
                    </a:ext>
                  </a:extLst>
                </a:gridCol>
                <a:gridCol w="1550432">
                  <a:extLst>
                    <a:ext uri="{9D8B030D-6E8A-4147-A177-3AD203B41FA5}">
                      <a16:colId xmlns:a16="http://schemas.microsoft.com/office/drawing/2014/main" val="3268459855"/>
                    </a:ext>
                  </a:extLst>
                </a:gridCol>
              </a:tblGrid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500728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286603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-4.5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188238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6.6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474942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13.2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7.1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403218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13.2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0356934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4619280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6.7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-3.4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3367593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783098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17.7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9.8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833109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3.4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4312261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0.9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1.2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5605604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B3C2C6E9-59C5-0040-A22B-B55B71354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74" y="-15839"/>
            <a:ext cx="5070975" cy="34448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D464566-5DC8-CA6B-1032-61D6A514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37" y="3413161"/>
            <a:ext cx="5063412" cy="34448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BCC5D2-0138-D385-94BF-A4EBACCA2EA4}"/>
              </a:ext>
            </a:extLst>
          </p:cNvPr>
          <p:cNvSpPr txBox="1"/>
          <p:nvPr/>
        </p:nvSpPr>
        <p:spPr>
          <a:xfrm>
            <a:off x="5290457" y="15219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</a:t>
            </a:r>
            <a:r>
              <a:rPr lang="ko-KR" altLang="en-US" dirty="0"/>
              <a:t>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E5503-7173-CD13-7B15-18A786D50813}"/>
              </a:ext>
            </a:extLst>
          </p:cNvPr>
          <p:cNvSpPr txBox="1"/>
          <p:nvPr/>
        </p:nvSpPr>
        <p:spPr>
          <a:xfrm>
            <a:off x="5290457" y="478208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차</a:t>
            </a:r>
          </a:p>
        </p:txBody>
      </p:sp>
    </p:spTree>
    <p:extLst>
      <p:ext uri="{BB962C8B-B14F-4D97-AF65-F5344CB8AC3E}">
        <p14:creationId xmlns:p14="http://schemas.microsoft.com/office/powerpoint/2010/main" val="147884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다차</a:t>
            </a:r>
            <a:r>
              <a:rPr lang="ko-KR" altLang="en-US" dirty="0"/>
              <a:t> 회귀 모델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7591F2A-3851-A6FB-F14E-9295AED12E26}"/>
              </a:ext>
            </a:extLst>
          </p:cNvPr>
          <p:cNvGraphicFramePr>
            <a:graphicFrameLocks noGrp="1"/>
          </p:cNvGraphicFramePr>
          <p:nvPr/>
        </p:nvGraphicFramePr>
        <p:xfrm>
          <a:off x="1454628" y="1692832"/>
          <a:ext cx="3100864" cy="42528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0432">
                  <a:extLst>
                    <a:ext uri="{9D8B030D-6E8A-4147-A177-3AD203B41FA5}">
                      <a16:colId xmlns:a16="http://schemas.microsoft.com/office/drawing/2014/main" val="3387898302"/>
                    </a:ext>
                  </a:extLst>
                </a:gridCol>
                <a:gridCol w="1550432">
                  <a:extLst>
                    <a:ext uri="{9D8B030D-6E8A-4147-A177-3AD203B41FA5}">
                      <a16:colId xmlns:a16="http://schemas.microsoft.com/office/drawing/2014/main" val="3268459855"/>
                    </a:ext>
                  </a:extLst>
                </a:gridCol>
              </a:tblGrid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500728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10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286603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-4.5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1882385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6.6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474942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13.2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7.1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4032189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13.2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0356934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15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4619280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6.7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-3.4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3367593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783098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17.7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9.8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78331097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3.4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4312261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0.9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1.2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5605604"/>
                  </a:ext>
                </a:extLst>
              </a:tr>
            </a:tbl>
          </a:graphicData>
        </a:graphic>
      </p:graphicFrame>
      <p:pic>
        <p:nvPicPr>
          <p:cNvPr id="17" name="그림 16">
            <a:extLst>
              <a:ext uri="{FF2B5EF4-FFF2-40B4-BE49-F238E27FC236}">
                <a16:creationId xmlns:a16="http://schemas.microsoft.com/office/drawing/2014/main" id="{2E57B491-1C31-6798-48DD-385520AB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86" y="0"/>
            <a:ext cx="4952062" cy="338566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CB22E7-F1C3-D19F-C47B-7261BF5E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86" y="3507750"/>
            <a:ext cx="4980158" cy="3371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791114-F1A4-0FEF-6E36-8AEF35AFC937}"/>
              </a:ext>
            </a:extLst>
          </p:cNvPr>
          <p:cNvSpPr txBox="1"/>
          <p:nvPr/>
        </p:nvSpPr>
        <p:spPr>
          <a:xfrm>
            <a:off x="5290457" y="152191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903D1-C838-4A1D-7E17-6F9E26A872CF}"/>
              </a:ext>
            </a:extLst>
          </p:cNvPr>
          <p:cNvSpPr txBox="1"/>
          <p:nvPr/>
        </p:nvSpPr>
        <p:spPr>
          <a:xfrm>
            <a:off x="5290457" y="478208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r>
              <a:rPr lang="ko-KR" altLang="en-US" dirty="0"/>
              <a:t>차</a:t>
            </a:r>
          </a:p>
        </p:txBody>
      </p:sp>
    </p:spTree>
    <p:extLst>
      <p:ext uri="{BB962C8B-B14F-4D97-AF65-F5344CB8AC3E}">
        <p14:creationId xmlns:p14="http://schemas.microsoft.com/office/powerpoint/2010/main" val="146231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결정트리</a:t>
            </a:r>
            <a:r>
              <a:rPr lang="en-US" altLang="ko-KR" dirty="0"/>
              <a:t>(Decision Tree)</a:t>
            </a:r>
          </a:p>
          <a:p>
            <a:pPr lvl="1"/>
            <a:r>
              <a:rPr lang="ko-KR" altLang="en-US" dirty="0"/>
              <a:t>의사 결정 규칙과 그 결과들을 나뭇가지 형태로 표현한 의사 결정 도구 중 하나</a:t>
            </a:r>
            <a:endParaRPr lang="en-US" altLang="ko-KR" dirty="0"/>
          </a:p>
          <a:p>
            <a:pPr lvl="1"/>
            <a:r>
              <a:rPr lang="ko-KR" altLang="en-US" dirty="0"/>
              <a:t>분류에도 사용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분류 문제는 추후 설명</a:t>
            </a:r>
            <a:endParaRPr lang="en-US" altLang="ko-KR" dirty="0"/>
          </a:p>
          <a:p>
            <a:pPr lvl="1"/>
            <a:r>
              <a:rPr lang="ko-KR" altLang="en-US" dirty="0"/>
              <a:t>종속변수가 수치화할 수 있는 양적 변수일 경우 수치를 예상하는 도구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63" y="3132880"/>
            <a:ext cx="3888442" cy="35026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54" y="3132880"/>
            <a:ext cx="4421907" cy="36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9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489177" cy="3164040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</a:t>
            </a:r>
            <a:endParaRPr lang="en-US" altLang="ko-KR" dirty="0"/>
          </a:p>
          <a:p>
            <a:pPr lvl="1"/>
            <a:r>
              <a:rPr lang="ko-KR" altLang="en-US" dirty="0"/>
              <a:t>데이터가 선형이 아니라면 선형 회귀보다는 결정 트리가 더 좋은 모델 후보</a:t>
            </a:r>
            <a:endParaRPr lang="en-US" altLang="ko-KR" dirty="0"/>
          </a:p>
          <a:p>
            <a:pPr lvl="1"/>
            <a:r>
              <a:rPr lang="ko-KR" altLang="en-US" dirty="0"/>
              <a:t>정보 이득 불순도 측정을 위해 </a:t>
            </a:r>
            <a:r>
              <a:rPr lang="en-US" altLang="ko-KR" dirty="0"/>
              <a:t>RMS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2"/>
            <a:r>
              <a:rPr lang="ko-KR" altLang="en-US" dirty="0"/>
              <a:t>분류 문제는 지니 인덱스나 엔트로피 사용</a:t>
            </a:r>
            <a:endParaRPr lang="en-US" altLang="ko-KR" dirty="0"/>
          </a:p>
          <a:p>
            <a:pPr lvl="1"/>
            <a:r>
              <a:rPr lang="en-US" altLang="ko-KR" dirty="0"/>
              <a:t>RMS</a:t>
            </a:r>
            <a:r>
              <a:rPr lang="ko-KR" altLang="en-US" dirty="0"/>
              <a:t>를 가장 잘 줄이는 변수를 기준으로 분기</a:t>
            </a:r>
            <a:r>
              <a:rPr lang="en-US" altLang="ko-KR" dirty="0"/>
              <a:t>(split)</a:t>
            </a:r>
            <a:r>
              <a:rPr lang="ko-KR" altLang="en-US" dirty="0"/>
              <a:t>를 만들어 결과를 예측</a:t>
            </a:r>
            <a:endParaRPr lang="en-US" altLang="ko-KR" dirty="0"/>
          </a:p>
          <a:p>
            <a:pPr lvl="1"/>
            <a:r>
              <a:rPr lang="ko-KR" altLang="en-US" dirty="0"/>
              <a:t>어떤 변수가 중요한지</a:t>
            </a:r>
            <a:r>
              <a:rPr lang="en-US" altLang="ko-KR" dirty="0"/>
              <a:t>, </a:t>
            </a:r>
            <a:r>
              <a:rPr lang="ko-KR" altLang="en-US" dirty="0"/>
              <a:t>변수의 값에 따라 예측 결과가 무엇인지 한 눈에 볼 수 있어 설명력이 좋다는 장점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892" y="3522306"/>
            <a:ext cx="4916304" cy="34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489177" cy="3164040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회귀를 위한 학습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583BB3-3655-8EC2-AFED-D444FDD3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51" y="1673204"/>
            <a:ext cx="3139712" cy="19813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894464-9816-BB48-320B-8B0DB1022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84" y="1703687"/>
            <a:ext cx="3124471" cy="195088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017F455-2E6A-ECEF-676E-258DC3CC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376" y="1632927"/>
            <a:ext cx="3231160" cy="198899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DD945DE-2195-6B71-FA13-673A356BD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011" y="4871864"/>
            <a:ext cx="906859" cy="5715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346576B-E29E-995E-E5CD-37675D915F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751" y="4304609"/>
            <a:ext cx="2263336" cy="169940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D359D59-5F88-C792-36DC-221202548A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0577" y="4062922"/>
            <a:ext cx="2423370" cy="23243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E57A6-3CA9-6F02-2C72-240C2DD4F24F}"/>
              </a:ext>
            </a:extLst>
          </p:cNvPr>
          <p:cNvSpPr txBox="1"/>
          <p:nvPr/>
        </p:nvSpPr>
        <p:spPr>
          <a:xfrm>
            <a:off x="472751" y="6387223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각 단계마다 </a:t>
            </a:r>
            <a:r>
              <a:rPr lang="en-US" altLang="ko-KR" dirty="0"/>
              <a:t>RMS</a:t>
            </a:r>
            <a:r>
              <a:rPr lang="ko-KR" altLang="en-US" dirty="0"/>
              <a:t>를 계산하여 최적의 </a:t>
            </a:r>
            <a:r>
              <a:rPr lang="en-US" altLang="ko-KR" dirty="0"/>
              <a:t>y</a:t>
            </a:r>
            <a:r>
              <a:rPr lang="ko-KR" altLang="en-US" dirty="0"/>
              <a:t>와 </a:t>
            </a:r>
            <a:r>
              <a:rPr lang="en-US" altLang="ko-KR" dirty="0"/>
              <a:t>t</a:t>
            </a:r>
            <a:r>
              <a:rPr lang="ko-KR" altLang="en-US" dirty="0"/>
              <a:t>를 결정</a:t>
            </a:r>
          </a:p>
        </p:txBody>
      </p:sp>
    </p:spTree>
    <p:extLst>
      <p:ext uri="{BB962C8B-B14F-4D97-AF65-F5344CB8AC3E}">
        <p14:creationId xmlns:p14="http://schemas.microsoft.com/office/powerpoint/2010/main" val="221651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387871B-579A-7C19-C965-EAE634889F56}"/>
              </a:ext>
            </a:extLst>
          </p:cNvPr>
          <p:cNvGraphicFramePr>
            <a:graphicFrameLocks noGrp="1"/>
          </p:cNvGraphicFramePr>
          <p:nvPr/>
        </p:nvGraphicFramePr>
        <p:xfrm>
          <a:off x="1440298" y="1394802"/>
          <a:ext cx="2096722" cy="48954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8361">
                  <a:extLst>
                    <a:ext uri="{9D8B030D-6E8A-4147-A177-3AD203B41FA5}">
                      <a16:colId xmlns:a16="http://schemas.microsoft.com/office/drawing/2014/main" val="3132367662"/>
                    </a:ext>
                  </a:extLst>
                </a:gridCol>
                <a:gridCol w="1048361">
                  <a:extLst>
                    <a:ext uri="{9D8B030D-6E8A-4147-A177-3AD203B41FA5}">
                      <a16:colId xmlns:a16="http://schemas.microsoft.com/office/drawing/2014/main" val="3475939963"/>
                    </a:ext>
                  </a:extLst>
                </a:gridCol>
              </a:tblGrid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2912945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354851216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-3.4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2252180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5446954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8521380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1633967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4987724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691166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74106068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17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90913640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9.8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05303217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84470295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F31DD3A-4CDD-B3AA-AE04-464EA122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15" y="1625914"/>
            <a:ext cx="5510024" cy="43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387871B-579A-7C19-C965-EAE634889F56}"/>
              </a:ext>
            </a:extLst>
          </p:cNvPr>
          <p:cNvGraphicFramePr>
            <a:graphicFrameLocks noGrp="1"/>
          </p:cNvGraphicFramePr>
          <p:nvPr/>
        </p:nvGraphicFramePr>
        <p:xfrm>
          <a:off x="777107" y="1234028"/>
          <a:ext cx="3322620" cy="52873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30655">
                  <a:extLst>
                    <a:ext uri="{9D8B030D-6E8A-4147-A177-3AD203B41FA5}">
                      <a16:colId xmlns:a16="http://schemas.microsoft.com/office/drawing/2014/main" val="3132367662"/>
                    </a:ext>
                  </a:extLst>
                </a:gridCol>
                <a:gridCol w="830655">
                  <a:extLst>
                    <a:ext uri="{9D8B030D-6E8A-4147-A177-3AD203B41FA5}">
                      <a16:colId xmlns:a16="http://schemas.microsoft.com/office/drawing/2014/main" val="3475939963"/>
                    </a:ext>
                  </a:extLst>
                </a:gridCol>
                <a:gridCol w="830655">
                  <a:extLst>
                    <a:ext uri="{9D8B030D-6E8A-4147-A177-3AD203B41FA5}">
                      <a16:colId xmlns:a16="http://schemas.microsoft.com/office/drawing/2014/main" val="2019026253"/>
                    </a:ext>
                  </a:extLst>
                </a:gridCol>
                <a:gridCol w="830655">
                  <a:extLst>
                    <a:ext uri="{9D8B030D-6E8A-4147-A177-3AD203B41FA5}">
                      <a16:colId xmlns:a16="http://schemas.microsoft.com/office/drawing/2014/main" val="667067244"/>
                    </a:ext>
                  </a:extLst>
                </a:gridCol>
              </a:tblGrid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t1</a:t>
                      </a: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2912945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354851216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22521801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54469547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85213809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16339677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0.38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4987724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6.48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6911661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8.28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74106068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10.3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90913640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3.08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053032179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3.32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84470295"/>
                  </a:ext>
                </a:extLst>
              </a:tr>
              <a:tr h="406719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62.5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372787372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BF125DF3-1CE1-0F51-7EE1-5B699BE4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075" y="1381032"/>
            <a:ext cx="6078584" cy="47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1C7E7FC-B1D6-D91A-6EB7-D1E8E99A11CB}"/>
              </a:ext>
            </a:extLst>
          </p:cNvPr>
          <p:cNvGraphicFramePr>
            <a:graphicFrameLocks noGrp="1"/>
          </p:cNvGraphicFramePr>
          <p:nvPr/>
        </p:nvGraphicFramePr>
        <p:xfrm>
          <a:off x="998374" y="1194318"/>
          <a:ext cx="4833255" cy="51038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65357">
                  <a:extLst>
                    <a:ext uri="{9D8B030D-6E8A-4147-A177-3AD203B41FA5}">
                      <a16:colId xmlns:a16="http://schemas.microsoft.com/office/drawing/2014/main" val="2087609061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1242554460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1535288859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1799392727"/>
                    </a:ext>
                  </a:extLst>
                </a:gridCol>
                <a:gridCol w="841113">
                  <a:extLst>
                    <a:ext uri="{9D8B030D-6E8A-4147-A177-3AD203B41FA5}">
                      <a16:colId xmlns:a16="http://schemas.microsoft.com/office/drawing/2014/main" val="1930505413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4139713970"/>
                    </a:ext>
                  </a:extLst>
                </a:gridCol>
                <a:gridCol w="665357">
                  <a:extLst>
                    <a:ext uri="{9D8B030D-6E8A-4147-A177-3AD203B41FA5}">
                      <a16:colId xmlns:a16="http://schemas.microsoft.com/office/drawing/2014/main" val="545313977"/>
                    </a:ext>
                  </a:extLst>
                </a:gridCol>
              </a:tblGrid>
              <a:tr h="7229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t1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t2/t3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</a:p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Sum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3143925161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5.52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1.67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0.47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61.3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3347692565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-3.4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10.1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1.67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5.07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51.8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930077912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-4.5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1.67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6.17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870554495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1.67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1.33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40.7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1809646344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0.12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1.67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4.93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4190504215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13.2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7.1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0.38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1.67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5.43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43.7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802686091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13.2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6.48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1.52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425757206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8.28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3.32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434149210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10.3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5.32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1806674746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17.7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9.8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3.08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1.88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553484586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6.72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3.32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11.68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8.28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3464173568"/>
                  </a:ext>
                </a:extLst>
              </a:tr>
              <a:tr h="365072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sum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62.5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>
                          <a:effectLst/>
                        </a:rPr>
                        <a:t>43.7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27512703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0B550EB-9FF3-0891-6CCB-B182FAE101BF}"/>
              </a:ext>
            </a:extLst>
          </p:cNvPr>
          <p:cNvSpPr txBox="1"/>
          <p:nvPr/>
        </p:nvSpPr>
        <p:spPr>
          <a:xfrm>
            <a:off x="7305152" y="2291024"/>
            <a:ext cx="4163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최적의 분기점을 찾기 위해</a:t>
            </a:r>
            <a:endParaRPr lang="en-US" altLang="ko-KR" dirty="0"/>
          </a:p>
          <a:p>
            <a:r>
              <a:rPr lang="ko-KR" altLang="en-US" dirty="0"/>
              <a:t>모든 분기점에 대한 </a:t>
            </a:r>
            <a:r>
              <a:rPr lang="en-US" altLang="ko-KR" dirty="0"/>
              <a:t>RMS</a:t>
            </a:r>
            <a:r>
              <a:rPr lang="ko-KR" altLang="en-US" dirty="0"/>
              <a:t>를 계산</a:t>
            </a:r>
            <a:endParaRPr lang="en-US" altLang="ko-KR" dirty="0"/>
          </a:p>
          <a:p>
            <a:r>
              <a:rPr lang="ko-KR" altLang="en-US" dirty="0"/>
              <a:t>가장 최저로 나오는 </a:t>
            </a:r>
            <a:r>
              <a:rPr lang="en-US" altLang="ko-KR" dirty="0"/>
              <a:t>x</a:t>
            </a:r>
            <a:r>
              <a:rPr lang="ko-KR" altLang="en-US" dirty="0"/>
              <a:t>를 기점으로 분단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5DB8152-C235-8D1B-67CB-86B021C0AB3D}"/>
              </a:ext>
            </a:extLst>
          </p:cNvPr>
          <p:cNvSpPr/>
          <p:nvPr/>
        </p:nvSpPr>
        <p:spPr>
          <a:xfrm>
            <a:off x="5032071" y="2800016"/>
            <a:ext cx="924448" cy="82867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3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1257" y="1261533"/>
            <a:ext cx="11737909" cy="5325534"/>
          </a:xfrm>
        </p:spPr>
        <p:txBody>
          <a:bodyPr>
            <a:normAutofit lnSpcReduction="10000"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en-US" altLang="ko-KR" b="0" i="0" dirty="0" err="1">
                <a:effectLst/>
                <a:latin typeface="AppleSDGothicNeo"/>
              </a:rPr>
              <a:t>adnoctum</a:t>
            </a:r>
            <a:r>
              <a:rPr lang="en-US" altLang="ko-KR" dirty="0"/>
              <a:t>, 2</a:t>
            </a:r>
            <a:r>
              <a:rPr lang="ko-KR" altLang="en-US" dirty="0"/>
              <a:t>차 다항식 회귀 </a:t>
            </a:r>
            <a:r>
              <a:rPr lang="en-US" altLang="ko-KR" dirty="0"/>
              <a:t>(polynomial regression of order 2),  </a:t>
            </a:r>
            <a:r>
              <a:rPr lang="en-US" altLang="ko-KR" dirty="0">
                <a:hlinkClick r:id="rId2"/>
              </a:rPr>
              <a:t>https://adnoctum.tistory.com/104</a:t>
            </a:r>
            <a:r>
              <a:rPr lang="en-US" altLang="ko-KR" dirty="0"/>
              <a:t> , 2023.10.03 16:08</a:t>
            </a:r>
          </a:p>
          <a:p>
            <a:r>
              <a:rPr lang="en-US" altLang="ko-KR" dirty="0"/>
              <a:t>Hyeong In Choi, Lecture 9: Classification and Regression Tree (CART), Seoul National University, Fall 2017</a:t>
            </a:r>
          </a:p>
          <a:p>
            <a:r>
              <a:rPr lang="ko-KR" altLang="en-US" dirty="0" err="1"/>
              <a:t>옥수별</a:t>
            </a:r>
            <a:r>
              <a:rPr lang="en-US" altLang="ko-KR" dirty="0"/>
              <a:t>, [29</a:t>
            </a:r>
            <a:r>
              <a:rPr lang="ko-KR" altLang="en-US" dirty="0"/>
              <a:t>편</a:t>
            </a:r>
            <a:r>
              <a:rPr lang="en-US" altLang="ko-KR" dirty="0"/>
              <a:t>] </a:t>
            </a:r>
            <a:r>
              <a:rPr lang="ko-KR" altLang="en-US" dirty="0"/>
              <a:t>회귀 분석 </a:t>
            </a:r>
            <a:r>
              <a:rPr lang="en-US" altLang="ko-KR" dirty="0"/>
              <a:t>– </a:t>
            </a:r>
            <a:r>
              <a:rPr lang="ko-KR" altLang="en-US" dirty="0"/>
              <a:t>의사결정 트리 회귀와 랜덤 포레스트 회귀</a:t>
            </a:r>
            <a:r>
              <a:rPr lang="en-US" altLang="ko-KR" dirty="0"/>
              <a:t>, </a:t>
            </a:r>
            <a:r>
              <a:rPr lang="en-US" altLang="ko-KR" dirty="0">
                <a:hlinkClick r:id="rId3"/>
              </a:rPr>
              <a:t>https://url.kr/ld328z</a:t>
            </a:r>
            <a:r>
              <a:rPr lang="en-US" altLang="ko-KR" dirty="0"/>
              <a:t> , 2023.10.03 16:53</a:t>
            </a:r>
          </a:p>
          <a:p>
            <a:r>
              <a:rPr lang="en-US" altLang="ko-KR" dirty="0" err="1"/>
              <a:t>arittung</a:t>
            </a:r>
            <a:r>
              <a:rPr lang="en-US" altLang="ko-KR" dirty="0"/>
              <a:t>, k-</a:t>
            </a:r>
            <a:r>
              <a:rPr lang="ko-KR" altLang="en-US" dirty="0"/>
              <a:t>최근접 이웃 회귀 </a:t>
            </a:r>
            <a:r>
              <a:rPr lang="en-US" altLang="ko-KR" dirty="0"/>
              <a:t>(KNN-Regression), </a:t>
            </a:r>
            <a:r>
              <a:rPr lang="en-US" altLang="ko-KR" dirty="0">
                <a:hlinkClick r:id="rId4"/>
              </a:rPr>
              <a:t>https://url.kr/8etou4</a:t>
            </a:r>
            <a:r>
              <a:rPr lang="en-US" altLang="ko-KR" dirty="0"/>
              <a:t>, 2023.10.03 17:43</a:t>
            </a:r>
          </a:p>
          <a:p>
            <a:r>
              <a:rPr lang="en-US" altLang="ko-KR" dirty="0"/>
              <a:t>Rob J. Hyndman and George </a:t>
            </a:r>
            <a:r>
              <a:rPr lang="en-US" altLang="ko-KR" dirty="0" err="1"/>
              <a:t>Athanasopoulos</a:t>
            </a:r>
            <a:r>
              <a:rPr lang="en-US" altLang="ko-KR" dirty="0"/>
              <a:t>, </a:t>
            </a:r>
            <a:r>
              <a:rPr lang="en-US" altLang="ko-KR" dirty="0" err="1"/>
              <a:t>Forecasting:Principles</a:t>
            </a:r>
            <a:r>
              <a:rPr lang="en-US" altLang="ko-KR" dirty="0"/>
              <a:t> and Practice, </a:t>
            </a:r>
            <a:r>
              <a:rPr lang="en-US" altLang="ko-KR" dirty="0" err="1"/>
              <a:t>OTexts</a:t>
            </a:r>
            <a:r>
              <a:rPr lang="en-US" altLang="ko-KR" dirty="0"/>
              <a:t>, </a:t>
            </a:r>
            <a:r>
              <a:rPr lang="en-US" altLang="ko-KR" dirty="0">
                <a:hlinkClick r:id="rId5"/>
              </a:rPr>
              <a:t>https://otexts.com/fppkr/nnetar.html</a:t>
            </a:r>
            <a:r>
              <a:rPr lang="en-US" altLang="ko-KR" dirty="0"/>
              <a:t>, 2023.10.29 20:19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353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028E86F9-2789-0A08-2433-9E91634D4B26}"/>
              </a:ext>
            </a:extLst>
          </p:cNvPr>
          <p:cNvGraphicFramePr>
            <a:graphicFrameLocks noGrp="1"/>
          </p:cNvGraphicFramePr>
          <p:nvPr/>
        </p:nvGraphicFramePr>
        <p:xfrm>
          <a:off x="542963" y="1075174"/>
          <a:ext cx="4792710" cy="54462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8785">
                  <a:extLst>
                    <a:ext uri="{9D8B030D-6E8A-4147-A177-3AD203B41FA5}">
                      <a16:colId xmlns:a16="http://schemas.microsoft.com/office/drawing/2014/main" val="246744520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845050416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672096639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2090472494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2105220971"/>
                    </a:ext>
                  </a:extLst>
                </a:gridCol>
                <a:gridCol w="798785">
                  <a:extLst>
                    <a:ext uri="{9D8B030D-6E8A-4147-A177-3AD203B41FA5}">
                      <a16:colId xmlns:a16="http://schemas.microsoft.com/office/drawing/2014/main" val="572526786"/>
                    </a:ext>
                  </a:extLst>
                </a:gridCol>
              </a:tblGrid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t1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t2/t3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extLst>
                  <a:ext uri="{0D108BD9-81ED-4DB2-BD59-A6C34878D82A}">
                    <a16:rowId xmlns:a16="http://schemas.microsoft.com/office/drawing/2014/main" val="63944654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743614640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10.1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73329668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40523047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3.72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369474115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0569488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0.38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4.35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61041693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57352209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8.28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287041418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543155247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1.65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524900100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3.32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11.5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8.05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204629584"/>
                  </a:ext>
                </a:extLst>
              </a:tr>
              <a:tr h="418939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62.5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41.9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23263555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31F8CEB2-2656-DBB1-C1E4-84AA5EF98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947" y="1479228"/>
            <a:ext cx="6015962" cy="41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3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회귀 모델 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7AA1ABDE-F235-13C0-E63B-65C34C8971E5}"/>
              </a:ext>
            </a:extLst>
          </p:cNvPr>
          <p:cNvGraphicFramePr>
            <a:graphicFrameLocks noGrp="1"/>
          </p:cNvGraphicFramePr>
          <p:nvPr/>
        </p:nvGraphicFramePr>
        <p:xfrm>
          <a:off x="327583" y="1430614"/>
          <a:ext cx="6364616" cy="50706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20082">
                  <a:extLst>
                    <a:ext uri="{9D8B030D-6E8A-4147-A177-3AD203B41FA5}">
                      <a16:colId xmlns:a16="http://schemas.microsoft.com/office/drawing/2014/main" val="2232522854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996232883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1368057129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552988476"/>
                    </a:ext>
                  </a:extLst>
                </a:gridCol>
                <a:gridCol w="783878">
                  <a:extLst>
                    <a:ext uri="{9D8B030D-6E8A-4147-A177-3AD203B41FA5}">
                      <a16:colId xmlns:a16="http://schemas.microsoft.com/office/drawing/2014/main" val="2804023297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824972276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029860455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3293596633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2911693866"/>
                    </a:ext>
                  </a:extLst>
                </a:gridCol>
                <a:gridCol w="620082">
                  <a:extLst>
                    <a:ext uri="{9D8B030D-6E8A-4147-A177-3AD203B41FA5}">
                      <a16:colId xmlns:a16="http://schemas.microsoft.com/office/drawing/2014/main" val="3102411628"/>
                    </a:ext>
                  </a:extLst>
                </a:gridCol>
              </a:tblGrid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600" u="none" strike="noStrike" dirty="0">
                          <a:effectLst/>
                        </a:rPr>
                        <a:t>t1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t2/t3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error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103" marR="6103" marT="61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t4/t5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t6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833333066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969048505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35454450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19013628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205893009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77598536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0.38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4.35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055537860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6.48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0.55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330000281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8.28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78161631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227283342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1.65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3.95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232818616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3.32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8.05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64879411"/>
                  </a:ext>
                </a:extLst>
              </a:tr>
              <a:tr h="390051"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62.5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41.9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21.6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42689452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8D0C7E3C-C670-5834-0E39-4E0F1D72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792" y="1645218"/>
            <a:ext cx="5105325" cy="41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</a:p>
          <a:p>
            <a:pPr lvl="1"/>
            <a:r>
              <a:rPr lang="ko-KR" altLang="en-US" dirty="0"/>
              <a:t>주변의 가장 가까운 </a:t>
            </a:r>
            <a:r>
              <a:rPr lang="en-US" altLang="ko-KR" dirty="0"/>
              <a:t>k</a:t>
            </a:r>
            <a:r>
              <a:rPr lang="ko-KR" altLang="en-US" dirty="0"/>
              <a:t>개의 데이터를 보고 데이터가 속할 그룹을 판단</a:t>
            </a:r>
            <a:endParaRPr lang="en-US" altLang="ko-KR" dirty="0"/>
          </a:p>
          <a:p>
            <a:pPr lvl="1"/>
            <a:r>
              <a:rPr lang="ko-KR" altLang="en-US" dirty="0"/>
              <a:t>분류에도 사용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분류 문제는 추후 설명</a:t>
            </a:r>
            <a:endParaRPr lang="en-US" altLang="ko-KR" dirty="0"/>
          </a:p>
          <a:p>
            <a:pPr lvl="1"/>
            <a:r>
              <a:rPr lang="ko-KR" altLang="en-US" dirty="0"/>
              <a:t>단순하고 구현이 쉽다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데이터가 많아지면 속도가 오래 걸린다</a:t>
            </a:r>
            <a:r>
              <a:rPr lang="en-US" altLang="ko-KR" dirty="0"/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1D6576-0AD0-26E7-DBEA-FE349A68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47" y="2834137"/>
            <a:ext cx="465622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9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638467" cy="3220024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 </a:t>
            </a:r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샘플에 가장 가까운 샘플 </a:t>
            </a:r>
            <a:r>
              <a:rPr lang="en-US" altLang="ko-KR" dirty="0"/>
              <a:t>k</a:t>
            </a:r>
            <a:r>
              <a:rPr lang="ko-KR" altLang="en-US" dirty="0"/>
              <a:t>개 선택</a:t>
            </a:r>
            <a:r>
              <a:rPr lang="en-US" altLang="ko-KR" dirty="0"/>
              <a:t>. </a:t>
            </a:r>
            <a:r>
              <a:rPr lang="ko-KR" altLang="en-US" dirty="0"/>
              <a:t>회귀이기에 이웃한 샘플의 타깃은 어떤 클래스가 아니라 임의의 수치임</a:t>
            </a:r>
            <a:r>
              <a:rPr lang="en-US" altLang="ko-KR" dirty="0"/>
              <a:t>. </a:t>
            </a:r>
            <a:r>
              <a:rPr lang="ko-KR" altLang="en-US" dirty="0"/>
              <a:t>이 수치들의 평균을 구하여 새로운 샘플의 </a:t>
            </a:r>
            <a:r>
              <a:rPr lang="ko-KR" altLang="en-US" dirty="0" err="1"/>
              <a:t>타깃값</a:t>
            </a:r>
            <a:r>
              <a:rPr lang="ko-KR" altLang="en-US" dirty="0"/>
              <a:t> 예측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일반적으로 데이터 가 선형이 아닌 경우에 사용</a:t>
            </a:r>
            <a:endParaRPr lang="en-US" altLang="ko-KR" dirty="0"/>
          </a:p>
          <a:p>
            <a:pPr lvl="1"/>
            <a:r>
              <a:rPr lang="ko-KR" altLang="en-US" dirty="0"/>
              <a:t>분류에서는 이웃의 레이블 개수를 확인해서 다수결로 정했지만</a:t>
            </a:r>
            <a:r>
              <a:rPr lang="en-US" altLang="ko-KR" dirty="0"/>
              <a:t>, </a:t>
            </a:r>
            <a:r>
              <a:rPr lang="ko-KR" altLang="en-US" dirty="0"/>
              <a:t>회귀에서는 이웃들의 평균을 계산한다는 점에서 차이가 있음</a:t>
            </a:r>
            <a:r>
              <a:rPr lang="en-US" altLang="ko-KR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040953-D71C-1285-2F40-0A4462F2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99" y="3834882"/>
            <a:ext cx="3102367" cy="290103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48D50-C6B1-D4C1-AA09-71F08B9EC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80" y="3958328"/>
            <a:ext cx="3099649" cy="28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5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504728" cy="2998939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 </a:t>
            </a:r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en-US" altLang="ko-KR" dirty="0" err="1"/>
              <a:t>kNN</a:t>
            </a:r>
            <a:r>
              <a:rPr lang="ko-KR" altLang="en-US" dirty="0"/>
              <a:t>에서는 최적의 ‘</a:t>
            </a:r>
            <a:r>
              <a:rPr lang="en-US" altLang="ko-KR" dirty="0"/>
              <a:t>k’ </a:t>
            </a:r>
            <a:r>
              <a:rPr lang="ko-KR" altLang="en-US" dirty="0"/>
              <a:t>값 을 찾는 것이 중요하고 이를 위해서는 여러 번의 실험이 필요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885" y="2456802"/>
            <a:ext cx="8847345" cy="39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1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720BBACF-B309-B87F-5019-666C8430650B}"/>
              </a:ext>
            </a:extLst>
          </p:cNvPr>
          <p:cNvGraphicFramePr>
            <a:graphicFrameLocks noGrp="1"/>
          </p:cNvGraphicFramePr>
          <p:nvPr/>
        </p:nvGraphicFramePr>
        <p:xfrm>
          <a:off x="1440298" y="1394802"/>
          <a:ext cx="2096722" cy="48954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48361">
                  <a:extLst>
                    <a:ext uri="{9D8B030D-6E8A-4147-A177-3AD203B41FA5}">
                      <a16:colId xmlns:a16="http://schemas.microsoft.com/office/drawing/2014/main" val="3132367662"/>
                    </a:ext>
                  </a:extLst>
                </a:gridCol>
                <a:gridCol w="1048361">
                  <a:extLst>
                    <a:ext uri="{9D8B030D-6E8A-4147-A177-3AD203B41FA5}">
                      <a16:colId xmlns:a16="http://schemas.microsoft.com/office/drawing/2014/main" val="3475939963"/>
                    </a:ext>
                  </a:extLst>
                </a:gridCol>
              </a:tblGrid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x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2912945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354851216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-3.4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2252180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75446954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68521380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16339677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64987724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13.2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6911661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15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74106068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17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290913640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9.8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053032179"/>
                  </a:ext>
                </a:extLst>
              </a:tr>
              <a:tr h="407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3.4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84470295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BBB5FB17-5DF9-DEF9-8DF6-47BC22D8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715" y="1625914"/>
            <a:ext cx="5510024" cy="43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89F7594-B2FE-5D15-BD85-A677F9A3BA56}"/>
              </a:ext>
            </a:extLst>
          </p:cNvPr>
          <p:cNvGraphicFramePr>
            <a:graphicFrameLocks noGrp="1"/>
          </p:cNvGraphicFramePr>
          <p:nvPr/>
        </p:nvGraphicFramePr>
        <p:xfrm>
          <a:off x="627952" y="1113447"/>
          <a:ext cx="3542115" cy="53777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5125">
                  <a:extLst>
                    <a:ext uri="{9D8B030D-6E8A-4147-A177-3AD203B41FA5}">
                      <a16:colId xmlns:a16="http://schemas.microsoft.com/office/drawing/2014/main" val="797468703"/>
                    </a:ext>
                  </a:extLst>
                </a:gridCol>
                <a:gridCol w="865125">
                  <a:extLst>
                    <a:ext uri="{9D8B030D-6E8A-4147-A177-3AD203B41FA5}">
                      <a16:colId xmlns:a16="http://schemas.microsoft.com/office/drawing/2014/main" val="438357310"/>
                    </a:ext>
                  </a:extLst>
                </a:gridCol>
                <a:gridCol w="946740">
                  <a:extLst>
                    <a:ext uri="{9D8B030D-6E8A-4147-A177-3AD203B41FA5}">
                      <a16:colId xmlns:a16="http://schemas.microsoft.com/office/drawing/2014/main" val="1903445616"/>
                    </a:ext>
                  </a:extLst>
                </a:gridCol>
                <a:gridCol w="865125">
                  <a:extLst>
                    <a:ext uri="{9D8B030D-6E8A-4147-A177-3AD203B41FA5}">
                      <a16:colId xmlns:a16="http://schemas.microsoft.com/office/drawing/2014/main" val="2824784876"/>
                    </a:ext>
                  </a:extLst>
                </a:gridCol>
              </a:tblGrid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x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k=3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712865863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231505623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-2.23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537393118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-1.63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413418033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039285368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1.03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39448544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8.97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81123796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11.77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1.43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06935209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932779188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9192065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803395790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866735656"/>
                  </a:ext>
                </a:extLst>
              </a:tr>
              <a:tr h="413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18.6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136040204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5F008CA6-3CE3-A920-532B-42AFD0CA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03" y="1280551"/>
            <a:ext cx="6187126" cy="4909233"/>
          </a:xfrm>
          <a:prstGeom prst="rect">
            <a:avLst/>
          </a:prstGeom>
        </p:spPr>
      </p:pic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BE378A09-50F6-5E87-5370-637776F706D0}"/>
              </a:ext>
            </a:extLst>
          </p:cNvPr>
          <p:cNvSpPr/>
          <p:nvPr/>
        </p:nvSpPr>
        <p:spPr>
          <a:xfrm>
            <a:off x="5623560" y="2072640"/>
            <a:ext cx="5257800" cy="2529840"/>
          </a:xfrm>
          <a:custGeom>
            <a:avLst/>
            <a:gdLst>
              <a:gd name="connsiteX0" fmla="*/ 0 w 5257800"/>
              <a:gd name="connsiteY0" fmla="*/ 2346960 h 2529840"/>
              <a:gd name="connsiteX1" fmla="*/ 1676400 w 5257800"/>
              <a:gd name="connsiteY1" fmla="*/ 2529840 h 2529840"/>
              <a:gd name="connsiteX2" fmla="*/ 2362200 w 5257800"/>
              <a:gd name="connsiteY2" fmla="*/ 2453640 h 2529840"/>
              <a:gd name="connsiteX3" fmla="*/ 2644140 w 5257800"/>
              <a:gd name="connsiteY3" fmla="*/ 1958340 h 2529840"/>
              <a:gd name="connsiteX4" fmla="*/ 3215640 w 5257800"/>
              <a:gd name="connsiteY4" fmla="*/ 1386840 h 2529840"/>
              <a:gd name="connsiteX5" fmla="*/ 3566160 w 5257800"/>
              <a:gd name="connsiteY5" fmla="*/ 891540 h 2529840"/>
              <a:gd name="connsiteX6" fmla="*/ 3794760 w 5257800"/>
              <a:gd name="connsiteY6" fmla="*/ 502920 h 2529840"/>
              <a:gd name="connsiteX7" fmla="*/ 4091940 w 5257800"/>
              <a:gd name="connsiteY7" fmla="*/ 0 h 2529840"/>
              <a:gd name="connsiteX8" fmla="*/ 4671060 w 5257800"/>
              <a:gd name="connsiteY8" fmla="*/ 167640 h 2529840"/>
              <a:gd name="connsiteX9" fmla="*/ 4869180 w 5257800"/>
              <a:gd name="connsiteY9" fmla="*/ 754380 h 2529840"/>
              <a:gd name="connsiteX10" fmla="*/ 5257800 w 5257800"/>
              <a:gd name="connsiteY10" fmla="*/ 1242060 h 252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7800" h="2529840">
                <a:moveTo>
                  <a:pt x="0" y="2346960"/>
                </a:moveTo>
                <a:lnTo>
                  <a:pt x="1676400" y="2529840"/>
                </a:lnTo>
                <a:lnTo>
                  <a:pt x="2362200" y="2453640"/>
                </a:lnTo>
                <a:lnTo>
                  <a:pt x="2644140" y="1958340"/>
                </a:lnTo>
                <a:lnTo>
                  <a:pt x="3215640" y="1386840"/>
                </a:lnTo>
                <a:lnTo>
                  <a:pt x="3566160" y="891540"/>
                </a:lnTo>
                <a:lnTo>
                  <a:pt x="3794760" y="502920"/>
                </a:lnTo>
                <a:lnTo>
                  <a:pt x="4091940" y="0"/>
                </a:lnTo>
                <a:lnTo>
                  <a:pt x="4671060" y="167640"/>
                </a:lnTo>
                <a:lnTo>
                  <a:pt x="4869180" y="754380"/>
                </a:lnTo>
                <a:lnTo>
                  <a:pt x="5257800" y="124206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855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 회귀 모델 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56E7489-9BE5-9908-8F0A-9B2FE3EB9CFA}"/>
              </a:ext>
            </a:extLst>
          </p:cNvPr>
          <p:cNvGraphicFramePr>
            <a:graphicFrameLocks noGrp="1"/>
          </p:cNvGraphicFramePr>
          <p:nvPr/>
        </p:nvGraphicFramePr>
        <p:xfrm>
          <a:off x="388938" y="991790"/>
          <a:ext cx="4599621" cy="56020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02536">
                  <a:extLst>
                    <a:ext uri="{9D8B030D-6E8A-4147-A177-3AD203B41FA5}">
                      <a16:colId xmlns:a16="http://schemas.microsoft.com/office/drawing/2014/main" val="2140460367"/>
                    </a:ext>
                  </a:extLst>
                </a:gridCol>
                <a:gridCol w="702536">
                  <a:extLst>
                    <a:ext uri="{9D8B030D-6E8A-4147-A177-3AD203B41FA5}">
                      <a16:colId xmlns:a16="http://schemas.microsoft.com/office/drawing/2014/main" val="1476292161"/>
                    </a:ext>
                  </a:extLst>
                </a:gridCol>
                <a:gridCol w="768813">
                  <a:extLst>
                    <a:ext uri="{9D8B030D-6E8A-4147-A177-3AD203B41FA5}">
                      <a16:colId xmlns:a16="http://schemas.microsoft.com/office/drawing/2014/main" val="2475973307"/>
                    </a:ext>
                  </a:extLst>
                </a:gridCol>
                <a:gridCol w="702536">
                  <a:extLst>
                    <a:ext uri="{9D8B030D-6E8A-4147-A177-3AD203B41FA5}">
                      <a16:colId xmlns:a16="http://schemas.microsoft.com/office/drawing/2014/main" val="432350586"/>
                    </a:ext>
                  </a:extLst>
                </a:gridCol>
                <a:gridCol w="901366">
                  <a:extLst>
                    <a:ext uri="{9D8B030D-6E8A-4147-A177-3AD203B41FA5}">
                      <a16:colId xmlns:a16="http://schemas.microsoft.com/office/drawing/2014/main" val="2629478666"/>
                    </a:ext>
                  </a:extLst>
                </a:gridCol>
                <a:gridCol w="821834">
                  <a:extLst>
                    <a:ext uri="{9D8B030D-6E8A-4147-A177-3AD203B41FA5}">
                      <a16:colId xmlns:a16="http://schemas.microsoft.com/office/drawing/2014/main" val="3687049927"/>
                    </a:ext>
                  </a:extLst>
                </a:gridCol>
              </a:tblGrid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x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y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k=3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k=5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error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071456653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-1.66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2.86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530172949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-2.23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-0.82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2.58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66135877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-4.5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-1.63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0.46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4.96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312866407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1.70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1.30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2.47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0.53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140130928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1.03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5.27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1.33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64043686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7.1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8.97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1.87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8.61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1.51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3775025100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11.77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1.43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11.06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2.14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898794083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15.07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11.96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939767892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13.93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5.51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753071731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17.7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9.8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10.07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0.27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11.42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1.62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1195920449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19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3.4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6.60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3.20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10.20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6.80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455408085"/>
                  </a:ext>
                </a:extLst>
              </a:tr>
              <a:tr h="430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sum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>
                          <a:effectLst/>
                        </a:rPr>
                        <a:t>18.6</a:t>
                      </a:r>
                      <a:endParaRPr lang="en-US" altLang="ko-KR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700" u="none" strike="noStrike">
                          <a:effectLst/>
                        </a:rPr>
                        <a:t>　</a:t>
                      </a:r>
                      <a:endParaRPr lang="ko-KR" altLang="en-US" sz="17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u="none" strike="noStrike" dirty="0">
                          <a:effectLst/>
                        </a:rPr>
                        <a:t>32.88</a:t>
                      </a:r>
                      <a:endParaRPr lang="en-US" altLang="ko-KR" sz="1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563" marR="6563" marT="6563" marB="0" anchor="ctr"/>
                </a:tc>
                <a:extLst>
                  <a:ext uri="{0D108BD9-81ED-4DB2-BD59-A6C34878D82A}">
                    <a16:rowId xmlns:a16="http://schemas.microsoft.com/office/drawing/2014/main" val="2444731947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B184AFC-86B3-05E1-E657-F99602D4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01" y="991790"/>
            <a:ext cx="6004284" cy="5073730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855F871B-659A-BCFF-30AA-6077A2391751}"/>
              </a:ext>
            </a:extLst>
          </p:cNvPr>
          <p:cNvSpPr/>
          <p:nvPr/>
        </p:nvSpPr>
        <p:spPr>
          <a:xfrm>
            <a:off x="2418080" y="6065520"/>
            <a:ext cx="995680" cy="670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19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 회귀모델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학습에 사용하는 </a:t>
            </a:r>
            <a:r>
              <a:rPr lang="ko-KR" altLang="en-US" dirty="0" err="1"/>
              <a:t>기대값으로</a:t>
            </a:r>
            <a:r>
              <a:rPr lang="ko-KR" altLang="en-US" dirty="0"/>
              <a:t> </a:t>
            </a:r>
            <a:r>
              <a:rPr lang="en-US" altLang="ko-KR" dirty="0"/>
              <a:t>Loss</a:t>
            </a:r>
            <a:r>
              <a:rPr lang="ko-KR" altLang="en-US" dirty="0"/>
              <a:t>를 최소로 만드는 추세선 생성</a:t>
            </a:r>
            <a:endParaRPr lang="en-US" altLang="ko-KR" dirty="0"/>
          </a:p>
          <a:p>
            <a:pPr lvl="1"/>
            <a:r>
              <a:rPr lang="ko-KR" altLang="en-US" dirty="0" err="1"/>
              <a:t>기대값은</a:t>
            </a:r>
            <a:r>
              <a:rPr lang="ko-KR" altLang="en-US" dirty="0"/>
              <a:t> 오류 </a:t>
            </a:r>
            <a:r>
              <a:rPr lang="ko-KR" altLang="en-US" dirty="0" err="1"/>
              <a:t>역전파</a:t>
            </a:r>
            <a:r>
              <a:rPr lang="ko-KR" altLang="en-US" dirty="0"/>
              <a:t> 계산에 반드시 필요</a:t>
            </a:r>
            <a:endParaRPr lang="en-US" altLang="ko-KR" dirty="0"/>
          </a:p>
          <a:p>
            <a:r>
              <a:rPr lang="ko-KR" altLang="en-US" dirty="0"/>
              <a:t>더 복잡한 추세선 생성이 가능</a:t>
            </a:r>
            <a:endParaRPr lang="en-US" altLang="ko-KR" dirty="0"/>
          </a:p>
          <a:p>
            <a:pPr lvl="1"/>
            <a:r>
              <a:rPr lang="ko-KR" altLang="en-US" dirty="0"/>
              <a:t>비선형</a:t>
            </a:r>
            <a:r>
              <a:rPr lang="en-US" altLang="ko-KR" dirty="0"/>
              <a:t>/ </a:t>
            </a:r>
            <a:r>
              <a:rPr lang="ko-KR" altLang="en-US" dirty="0"/>
              <a:t>선형</a:t>
            </a:r>
            <a:endParaRPr lang="en-US" altLang="ko-KR" dirty="0"/>
          </a:p>
          <a:p>
            <a:pPr lvl="1"/>
            <a:r>
              <a:rPr lang="ko-KR" altLang="en-US" dirty="0"/>
              <a:t>주가 예측</a:t>
            </a:r>
            <a:endParaRPr lang="en-US" altLang="ko-KR" dirty="0"/>
          </a:p>
          <a:p>
            <a:pPr lvl="1"/>
            <a:r>
              <a:rPr lang="ko-KR" altLang="en-US" dirty="0"/>
              <a:t>기상 예측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C654B47-78FB-BD10-42B7-3029C4E3E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86" y="3429000"/>
            <a:ext cx="10026705" cy="31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0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 회귀모델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828675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과거 값의 시계열을 입력으로 미래의 값을 추정</a:t>
            </a:r>
            <a:endParaRPr lang="en-US" altLang="ko-KR" dirty="0"/>
          </a:p>
          <a:p>
            <a:pPr lvl="1"/>
            <a:r>
              <a:rPr lang="ko-KR" altLang="en-US" dirty="0"/>
              <a:t>어떤 길이의 과거를 입력으로 사용할지가 관건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31F1CE-E64E-FDAF-91B0-51B06F3F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27" y="2120082"/>
            <a:ext cx="7521592" cy="3886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E1FA9-73C2-CBAB-5C37-F3073B4F5E5F}"/>
              </a:ext>
            </a:extLst>
          </p:cNvPr>
          <p:cNvSpPr txBox="1"/>
          <p:nvPr/>
        </p:nvSpPr>
        <p:spPr>
          <a:xfrm>
            <a:off x="8307084" y="326296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기대치 </a:t>
            </a:r>
            <a:r>
              <a:rPr lang="en-US" altLang="ko-KR" dirty="0"/>
              <a:t>: input #5</a:t>
            </a:r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7D3F00C-757C-7D08-722C-ED30885151A8}"/>
              </a:ext>
            </a:extLst>
          </p:cNvPr>
          <p:cNvCxnSpPr/>
          <p:nvPr/>
        </p:nvCxnSpPr>
        <p:spPr>
          <a:xfrm flipH="1">
            <a:off x="7834965" y="3465095"/>
            <a:ext cx="413886" cy="8085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FDB362-41BC-5E06-58CC-7022FE66A511}"/>
              </a:ext>
            </a:extLst>
          </p:cNvPr>
          <p:cNvSpPr txBox="1"/>
          <p:nvPr/>
        </p:nvSpPr>
        <p:spPr>
          <a:xfrm>
            <a:off x="8521704" y="4775178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추정한</a:t>
            </a:r>
            <a:r>
              <a:rPr lang="en-US" altLang="ko-KR" dirty="0"/>
              <a:t> input #5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3F2145-6E67-554D-D624-9BCE391BFDF9}"/>
                  </a:ext>
                </a:extLst>
              </p:cNvPr>
              <p:cNvSpPr txBox="1"/>
              <p:nvPr/>
            </p:nvSpPr>
            <p:spPr>
              <a:xfrm>
                <a:off x="7059741" y="5814015"/>
                <a:ext cx="3976666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𝑜𝑢𝑡𝑝𝑢𝑡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ko-KR" altLang="en-US" i="1">
                                          <a:latin typeface="Cambria Math" panose="02040503050406030204" pitchFamily="18" charset="0"/>
                                        </a:rPr>
                                        <m:t>기대치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3F2145-6E67-554D-D624-9BCE391BF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741" y="5814015"/>
                <a:ext cx="3976666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>
            <a:extLst>
              <a:ext uri="{FF2B5EF4-FFF2-40B4-BE49-F238E27FC236}">
                <a16:creationId xmlns:a16="http://schemas.microsoft.com/office/drawing/2014/main" id="{8C8C8B4D-A1F5-9791-969B-8CE6FCA2FA0B}"/>
              </a:ext>
            </a:extLst>
          </p:cNvPr>
          <p:cNvGrpSpPr/>
          <p:nvPr/>
        </p:nvGrpSpPr>
        <p:grpSpPr>
          <a:xfrm>
            <a:off x="1690513" y="2888245"/>
            <a:ext cx="1453415" cy="3234088"/>
            <a:chOff x="27048" y="1579210"/>
            <a:chExt cx="1453415" cy="3234088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6EE02374-87D2-4413-20D9-A6B9A032052A}"/>
                </a:ext>
              </a:extLst>
            </p:cNvPr>
            <p:cNvSpPr/>
            <p:nvPr/>
          </p:nvSpPr>
          <p:spPr>
            <a:xfrm>
              <a:off x="27048" y="1579210"/>
              <a:ext cx="1453415" cy="3234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AED7BB-43D6-FC4A-0CE7-D9B6E5CF0F75}"/>
                </a:ext>
              </a:extLst>
            </p:cNvPr>
            <p:cNvSpPr txBox="1"/>
            <p:nvPr/>
          </p:nvSpPr>
          <p:spPr>
            <a:xfrm>
              <a:off x="308568" y="1831803"/>
              <a:ext cx="1079142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Input #2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Input #3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Input #4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Input #5</a:t>
              </a:r>
              <a:endParaRPr lang="ko-KR" alt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A13754-7575-233F-B80F-1D977510CC2D}"/>
              </a:ext>
            </a:extLst>
          </p:cNvPr>
          <p:cNvSpPr txBox="1"/>
          <p:nvPr/>
        </p:nvSpPr>
        <p:spPr>
          <a:xfrm>
            <a:off x="8307083" y="294162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기대치 </a:t>
            </a:r>
            <a:r>
              <a:rPr lang="en-US" altLang="ko-KR" dirty="0"/>
              <a:t>: input #6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B8762-EFFF-40D3-5A0A-303B7F22D271}"/>
              </a:ext>
            </a:extLst>
          </p:cNvPr>
          <p:cNvSpPr txBox="1"/>
          <p:nvPr/>
        </p:nvSpPr>
        <p:spPr>
          <a:xfrm>
            <a:off x="8521704" y="5068487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추정한</a:t>
            </a:r>
            <a:r>
              <a:rPr lang="en-US" altLang="ko-KR" dirty="0"/>
              <a:t> input #6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5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A08D90E-E94C-46C6-7B2E-666BDC55F010}"/>
              </a:ext>
            </a:extLst>
          </p:cNvPr>
          <p:cNvSpPr/>
          <p:nvPr/>
        </p:nvSpPr>
        <p:spPr>
          <a:xfrm>
            <a:off x="5943600" y="1523071"/>
            <a:ext cx="4655976" cy="465379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12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다층 신경망 회귀모델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828675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연도별 태양의 흑점 발생 개수 추정</a:t>
            </a:r>
            <a:endParaRPr lang="en-US" altLang="ko-KR" dirty="0"/>
          </a:p>
          <a:p>
            <a:pPr lvl="1"/>
            <a:r>
              <a:rPr lang="ko-KR" altLang="en-US" dirty="0"/>
              <a:t>과거 </a:t>
            </a:r>
            <a:r>
              <a:rPr lang="en-US" altLang="ko-KR" dirty="0"/>
              <a:t>10</a:t>
            </a:r>
            <a:r>
              <a:rPr lang="ko-KR" altLang="en-US" dirty="0"/>
              <a:t>개 입력</a:t>
            </a:r>
            <a:r>
              <a:rPr lang="en-US" altLang="ko-KR" dirty="0"/>
              <a:t>, </a:t>
            </a:r>
            <a:r>
              <a:rPr lang="ko-KR" altLang="en-US" dirty="0"/>
              <a:t>은닉층에 </a:t>
            </a:r>
            <a:r>
              <a:rPr lang="en-US" altLang="ko-KR" dirty="0"/>
              <a:t>6</a:t>
            </a:r>
            <a:r>
              <a:rPr lang="ko-KR" altLang="en-US" dirty="0"/>
              <a:t>개의 노드로 학습한 결과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D04A2A-6C19-A100-F813-7782F4F32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65" y="1912955"/>
            <a:ext cx="8077206" cy="4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지도학습의</a:t>
            </a:r>
            <a:r>
              <a:rPr lang="ko-KR" altLang="en-US" dirty="0"/>
              <a:t> 대표적인 모델들 </a:t>
            </a:r>
            <a:r>
              <a:rPr lang="en-US" altLang="ko-KR" dirty="0"/>
              <a:t>: </a:t>
            </a:r>
            <a:r>
              <a:rPr lang="ko-KR" altLang="en-US" dirty="0"/>
              <a:t>분류와 회귀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5003799" y="1207558"/>
            <a:ext cx="6897353" cy="38385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</a:t>
            </a:r>
            <a:endParaRPr lang="en-US" altLang="ko-KR" dirty="0"/>
          </a:p>
          <a:p>
            <a:pPr lvl="1"/>
            <a:r>
              <a:rPr lang="ko-KR" altLang="en-US" dirty="0"/>
              <a:t>데이터와 함께 학습한 라벨을 바탕으로 새로운 데이터가 입력되었을 때</a:t>
            </a:r>
            <a:r>
              <a:rPr lang="en-US" altLang="ko-KR" dirty="0"/>
              <a:t>,</a:t>
            </a:r>
            <a:r>
              <a:rPr lang="ko-KR" altLang="en-US" dirty="0"/>
              <a:t> 사전에 정의된 범주 중 하나로 답을 내리는 모델</a:t>
            </a:r>
            <a:endParaRPr lang="en-US" altLang="ko-KR" dirty="0"/>
          </a:p>
          <a:p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라벨 사이에 연속성이 존재하는 경우</a:t>
            </a:r>
            <a:r>
              <a:rPr lang="en-US" altLang="ko-KR" dirty="0"/>
              <a:t>, </a:t>
            </a:r>
            <a:r>
              <a:rPr lang="ko-KR" altLang="en-US" dirty="0"/>
              <a:t>주어진 라벨을 바탕으로 새로운 </a:t>
            </a:r>
            <a:r>
              <a:rPr lang="ko-KR" altLang="en-US" dirty="0" err="1"/>
              <a:t>결괏값을</a:t>
            </a:r>
            <a:r>
              <a:rPr lang="ko-KR" altLang="en-US" dirty="0"/>
              <a:t> 예측 하는 모델</a:t>
            </a:r>
            <a:endParaRPr lang="en-US" altLang="ko-KR" dirty="0"/>
          </a:p>
          <a:p>
            <a:pPr lvl="1"/>
            <a:r>
              <a:rPr lang="ko-KR" altLang="en-US" dirty="0"/>
              <a:t>주로 숫자를 예측할 때 사용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9" y="2147358"/>
            <a:ext cx="46005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분류와 회귀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120005" y="3697439"/>
            <a:ext cx="5985934" cy="134090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분류</a:t>
            </a:r>
            <a:endParaRPr lang="en-US" altLang="ko-KR" dirty="0"/>
          </a:p>
          <a:p>
            <a:pPr lvl="1"/>
            <a:r>
              <a:rPr lang="ko-KR" altLang="en-US" dirty="0"/>
              <a:t>도출될 수 있는 범주가 사전에 정해져 있고</a:t>
            </a:r>
            <a:r>
              <a:rPr lang="en-US" altLang="ko-KR" dirty="0"/>
              <a:t>, </a:t>
            </a:r>
            <a:r>
              <a:rPr lang="ko-KR" altLang="en-US" dirty="0"/>
              <a:t>그 범주 중 하나 를 답으로 예측하는 방식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84" y="5158316"/>
            <a:ext cx="4991100" cy="1485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6" y="1051908"/>
            <a:ext cx="5240952" cy="2525561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5953539" y="331900"/>
            <a:ext cx="5985934" cy="601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독립변수</a:t>
            </a:r>
            <a:r>
              <a:rPr lang="en-US" altLang="ko-KR" dirty="0"/>
              <a:t>, </a:t>
            </a:r>
            <a:r>
              <a:rPr lang="ko-KR" altLang="en-US" dirty="0"/>
              <a:t>종속변수</a:t>
            </a:r>
            <a:endParaRPr lang="en-US" altLang="ko-KR" dirty="0"/>
          </a:p>
          <a:p>
            <a:pPr lvl="2"/>
            <a:r>
              <a:rPr lang="ko-KR" altLang="en-US" dirty="0"/>
              <a:t>독립변수 </a:t>
            </a:r>
            <a:r>
              <a:rPr lang="en-US" altLang="ko-KR" dirty="0"/>
              <a:t>:</a:t>
            </a:r>
            <a:r>
              <a:rPr lang="ko-KR" altLang="en-US" dirty="0"/>
              <a:t> 종속변수 </a:t>
            </a:r>
            <a:r>
              <a:rPr lang="en-US" altLang="ko-KR" dirty="0"/>
              <a:t>=</a:t>
            </a:r>
            <a:r>
              <a:rPr lang="ko-KR" altLang="en-US" dirty="0"/>
              <a:t> 원인 </a:t>
            </a:r>
            <a:r>
              <a:rPr lang="en-US" altLang="ko-KR" dirty="0"/>
              <a:t>:</a:t>
            </a:r>
            <a:r>
              <a:rPr lang="ko-KR" altLang="en-US" dirty="0"/>
              <a:t> 결과</a:t>
            </a:r>
            <a:endParaRPr lang="en-US" altLang="ko-KR" dirty="0"/>
          </a:p>
          <a:p>
            <a:pPr lvl="1"/>
            <a:r>
              <a:rPr lang="ko-KR" altLang="en-US" dirty="0" err="1"/>
              <a:t>독립변수에</a:t>
            </a:r>
            <a:r>
              <a:rPr lang="ko-KR" altLang="en-US" dirty="0"/>
              <a:t> 따른 종속변수를 예측해 내는 모델</a:t>
            </a:r>
            <a:endParaRPr lang="en-US" altLang="ko-KR" dirty="0"/>
          </a:p>
          <a:p>
            <a:pPr lvl="1"/>
            <a:r>
              <a:rPr lang="en-US" altLang="ko-KR" dirty="0"/>
              <a:t>Ex) </a:t>
            </a:r>
            <a:r>
              <a:rPr lang="ko-KR" altLang="en-US" dirty="0"/>
              <a:t>학습 시간으로 수능 점수를 예측</a:t>
            </a:r>
            <a:endParaRPr lang="en-US" altLang="ko-KR" dirty="0"/>
          </a:p>
          <a:p>
            <a:pPr lvl="2"/>
            <a:r>
              <a:rPr lang="ko-KR" altLang="en-US" dirty="0"/>
              <a:t>독립변수인 학습 시간과 종속변수인 수능 점수와의 상관관계를 파악</a:t>
            </a:r>
            <a:endParaRPr lang="en-US" altLang="ko-KR" dirty="0"/>
          </a:p>
          <a:p>
            <a:pPr lvl="2"/>
            <a:r>
              <a:rPr lang="ko-KR" altLang="en-US" dirty="0"/>
              <a:t>도출된 상관관계를 통해 또 다른 학습 시간 데이터 대해서도 해당 데이터에 맞는 수능 점수를 예측</a:t>
            </a:r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r>
              <a:rPr lang="ko-KR" altLang="en-US" dirty="0"/>
              <a:t>분류와 회귀의 차이점 </a:t>
            </a:r>
            <a:endParaRPr lang="en-US" altLang="ko-KR" dirty="0"/>
          </a:p>
          <a:p>
            <a:pPr lvl="1"/>
            <a:r>
              <a:rPr lang="ko-KR" altLang="en-US" dirty="0"/>
              <a:t>연속성</a:t>
            </a:r>
          </a:p>
        </p:txBody>
      </p:sp>
    </p:spTree>
    <p:extLst>
      <p:ext uri="{BB962C8B-B14F-4D97-AF65-F5344CB8AC3E}">
        <p14:creationId xmlns:p14="http://schemas.microsoft.com/office/powerpoint/2010/main" val="424240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분류와 회귀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347133" y="950761"/>
            <a:ext cx="11693940" cy="844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상관관계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6" y="1372847"/>
            <a:ext cx="7600950" cy="24860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233" y="4113742"/>
            <a:ext cx="76962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5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– training : </a:t>
            </a:r>
            <a:r>
              <a:rPr lang="ko-KR" altLang="en-US" dirty="0"/>
              <a:t>회귀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89ADEBD-A9A4-DCBD-D34E-00506912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5" y="1807409"/>
            <a:ext cx="4210638" cy="421063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356310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161366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3941395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B2936A1-D162-2079-8927-3D4B61391969}"/>
              </a:ext>
            </a:extLst>
          </p:cNvPr>
          <p:cNvSpPr/>
          <p:nvPr/>
        </p:nvSpPr>
        <p:spPr>
          <a:xfrm>
            <a:off x="10543221" y="3851165"/>
            <a:ext cx="1373795" cy="705720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진짜타겟</a:t>
            </a:r>
            <a:r>
              <a:rPr lang="en-US" altLang="ko-KR" dirty="0">
                <a:solidFill>
                  <a:schemeClr val="tx1"/>
                </a:solidFill>
              </a:rPr>
              <a:t>, Label, 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9425043" y="5401819"/>
            <a:ext cx="1419100" cy="755374"/>
          </a:xfrm>
          <a:prstGeom prst="ellipse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356310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D2035A1-E45B-8EC9-B438-855F6CD0507D}"/>
              </a:ext>
            </a:extLst>
          </p:cNvPr>
          <p:cNvSpPr/>
          <p:nvPr/>
        </p:nvSpPr>
        <p:spPr>
          <a:xfrm>
            <a:off x="5373322" y="3826338"/>
            <a:ext cx="1771527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686627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269974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65B9DB5-519E-1947-A935-548E826AA33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466656"/>
            <a:ext cx="1334058" cy="9351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B260CAF-40B6-ED2C-4262-23F2F9F8B34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134593" y="4556885"/>
            <a:ext cx="1095526" cy="8449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9E259BF-EBC2-1C9D-7FCB-7F4E5E1F4EB8}"/>
              </a:ext>
            </a:extLst>
          </p:cNvPr>
          <p:cNvCxnSpPr>
            <a:cxnSpLocks/>
            <a:stCxn id="7" idx="2"/>
            <a:endCxn id="9" idx="4"/>
          </p:cNvCxnSpPr>
          <p:nvPr/>
        </p:nvCxnSpPr>
        <p:spPr>
          <a:xfrm rot="10800000">
            <a:off x="6259087" y="4581712"/>
            <a:ext cx="3165957" cy="119779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5AD1EF46-093C-DE48-C60D-A2B391DBED02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6323965" y="2441069"/>
            <a:ext cx="1320390" cy="1450149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AB897ED-472E-C257-604F-2D3F6F0BDD21}"/>
              </a:ext>
            </a:extLst>
          </p:cNvPr>
          <p:cNvSpPr/>
          <p:nvPr/>
        </p:nvSpPr>
        <p:spPr>
          <a:xfrm>
            <a:off x="8318487" y="550507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06F719-2429-E1B1-C47E-D21E7918301C}"/>
                  </a:ext>
                </a:extLst>
              </p:cNvPr>
              <p:cNvSpPr txBox="1"/>
              <p:nvPr/>
            </p:nvSpPr>
            <p:spPr>
              <a:xfrm>
                <a:off x="5269685" y="5931101"/>
                <a:ext cx="6097604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06F719-2429-E1B1-C47E-D21E79183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85" y="5931101"/>
                <a:ext cx="6097604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72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– testing : </a:t>
            </a:r>
            <a:r>
              <a:rPr lang="ko-KR" altLang="en-US" dirty="0"/>
              <a:t>회귀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466838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271894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4051923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7902218" y="5281901"/>
            <a:ext cx="1796634" cy="755374"/>
          </a:xfrm>
          <a:prstGeom prst="ellipse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성능지표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466838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797155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380502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724C6CFC-2A07-15FD-DDB4-7AE68484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1" y="1686627"/>
            <a:ext cx="5837426" cy="4138019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9D40F84-0A4B-5002-E0BE-7FEA5FD9A2B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577184"/>
            <a:ext cx="0" cy="7047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685C121-23C8-8025-DA5C-2B44392DEC45}"/>
              </a:ext>
            </a:extLst>
          </p:cNvPr>
          <p:cNvSpPr/>
          <p:nvPr/>
        </p:nvSpPr>
        <p:spPr>
          <a:xfrm>
            <a:off x="8318487" y="661035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9C9075-3068-BBDD-1B77-2C55953599A1}"/>
                  </a:ext>
                </a:extLst>
              </p:cNvPr>
              <p:cNvSpPr txBox="1"/>
              <p:nvPr/>
            </p:nvSpPr>
            <p:spPr>
              <a:xfrm>
                <a:off x="7902218" y="5248605"/>
                <a:ext cx="6097604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9C9075-3068-BBDD-1B77-2C5595359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218" y="5248605"/>
                <a:ext cx="6097604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48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가장 기본적인 </a:t>
            </a:r>
            <a:r>
              <a:rPr lang="ko-KR" altLang="en-US" dirty="0" err="1"/>
              <a:t>회귀모델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306272" y="1022879"/>
            <a:ext cx="5985934" cy="553032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선형회귀</a:t>
            </a:r>
            <a:endParaRPr lang="en-US" altLang="ko-KR" dirty="0"/>
          </a:p>
          <a:p>
            <a:pPr lvl="1"/>
            <a:r>
              <a:rPr lang="ko-KR" altLang="en-US" dirty="0"/>
              <a:t>선형 관계를 지닌 규칙</a:t>
            </a:r>
            <a:endParaRPr lang="en-US" altLang="ko-KR" dirty="0"/>
          </a:p>
          <a:p>
            <a:pPr lvl="1"/>
            <a:r>
              <a:rPr lang="en-US" altLang="ko-KR" dirty="0"/>
              <a:t>Ex) </a:t>
            </a:r>
            <a:r>
              <a:rPr lang="ko-KR" altLang="en-US" dirty="0"/>
              <a:t>학습 시간 ↑</a:t>
            </a:r>
            <a:r>
              <a:rPr lang="en-US" altLang="ko-KR" dirty="0"/>
              <a:t>, </a:t>
            </a:r>
            <a:r>
              <a:rPr lang="ko-KR" altLang="en-US" dirty="0"/>
              <a:t>성적 ↑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그래프 상의 데이터의 분포를 따라 직선을 그은 뒤 직선과 데이터 사이의 오차를 줄이기 위해 직선의 기울기를 조정해 나가는 알고리즘을 사용하는 모델</a:t>
            </a:r>
            <a:endParaRPr lang="en-US" altLang="ko-KR" dirty="0"/>
          </a:p>
          <a:p>
            <a:pPr lvl="1"/>
            <a:r>
              <a:rPr lang="ko-KR" altLang="en-US" dirty="0"/>
              <a:t>독립변수와 종속변수의 상관관계를 일차 방정식으로 표현한 뒤</a:t>
            </a:r>
            <a:r>
              <a:rPr lang="en-US" altLang="ko-KR" dirty="0"/>
              <a:t>, </a:t>
            </a:r>
            <a:r>
              <a:rPr lang="ko-KR" altLang="en-US" dirty="0"/>
              <a:t>기울기와 절편을 변경해 나가며 전체 오차를 최소화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206" y="1536699"/>
            <a:ext cx="5104358" cy="38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7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1358</Words>
  <Application>Microsoft Office PowerPoint</Application>
  <PresentationFormat>와이드스크린</PresentationFormat>
  <Paragraphs>713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AppleSDGothicNeo</vt:lpstr>
      <vt:lpstr>맑은 고딕</vt:lpstr>
      <vt:lpstr>Arial</vt:lpstr>
      <vt:lpstr>Cambria Math</vt:lpstr>
      <vt:lpstr>Wingdings</vt:lpstr>
      <vt:lpstr>Office 테마</vt:lpstr>
      <vt:lpstr>9. 회귀</vt:lpstr>
      <vt:lpstr>참고문헌</vt:lpstr>
      <vt:lpstr>머신러닝의 개발 과정</vt:lpstr>
      <vt:lpstr>지도학습의 대표적인 모델들 : 분류와 회귀</vt:lpstr>
      <vt:lpstr>분류와 회귀</vt:lpstr>
      <vt:lpstr>분류와 회귀</vt:lpstr>
      <vt:lpstr>PowerPoint 프레젠테이션</vt:lpstr>
      <vt:lpstr>PowerPoint 프레젠테이션</vt:lpstr>
      <vt:lpstr>가장 기본적인 회귀모델</vt:lpstr>
      <vt:lpstr>가장 기본적인 회귀모델</vt:lpstr>
      <vt:lpstr>2차 회귀 모델</vt:lpstr>
      <vt:lpstr>다차 회귀 모델</vt:lpstr>
      <vt:lpstr>다차 회귀 모델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결정 트리 회귀 모델 </vt:lpstr>
      <vt:lpstr>KNN 회귀 모델 </vt:lpstr>
      <vt:lpstr>KNN 회귀 모델 </vt:lpstr>
      <vt:lpstr>KNN 회귀 모델 </vt:lpstr>
      <vt:lpstr>KNN 회귀 모델 </vt:lpstr>
      <vt:lpstr>KNN 회귀 모델 </vt:lpstr>
      <vt:lpstr>KNN 회귀 모델 </vt:lpstr>
      <vt:lpstr>다층 신경망 회귀모델</vt:lpstr>
      <vt:lpstr>다층 신경망 회귀모델</vt:lpstr>
      <vt:lpstr>다층 신경망 회귀모델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회귀</dc:title>
  <dc:creator>임종관</dc:creator>
  <cp:lastModifiedBy>osh</cp:lastModifiedBy>
  <cp:revision>2</cp:revision>
  <dcterms:created xsi:type="dcterms:W3CDTF">2023-10-29T11:42:02Z</dcterms:created>
  <dcterms:modified xsi:type="dcterms:W3CDTF">2023-11-15T00:26:48Z</dcterms:modified>
</cp:coreProperties>
</file>