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670" r:id="rId3"/>
    <p:sldId id="352" r:id="rId4"/>
    <p:sldId id="353" r:id="rId5"/>
    <p:sldId id="345" r:id="rId6"/>
    <p:sldId id="361" r:id="rId7"/>
    <p:sldId id="671" r:id="rId8"/>
    <p:sldId id="354" r:id="rId9"/>
    <p:sldId id="355" r:id="rId10"/>
    <p:sldId id="634" r:id="rId11"/>
    <p:sldId id="358" r:id="rId12"/>
    <p:sldId id="635" r:id="rId13"/>
    <p:sldId id="672" r:id="rId14"/>
    <p:sldId id="357" r:id="rId15"/>
    <p:sldId id="359" r:id="rId16"/>
    <p:sldId id="673" r:id="rId17"/>
    <p:sldId id="697" r:id="rId18"/>
    <p:sldId id="674" r:id="rId19"/>
    <p:sldId id="289" r:id="rId20"/>
    <p:sldId id="290" r:id="rId21"/>
    <p:sldId id="291" r:id="rId22"/>
    <p:sldId id="292" r:id="rId23"/>
    <p:sldId id="676" r:id="rId24"/>
    <p:sldId id="293" r:id="rId25"/>
    <p:sldId id="298" r:id="rId26"/>
    <p:sldId id="675" r:id="rId27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480863-DBF1-EA2F-188B-B7E93EC50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BF95672-CB95-5AD1-1320-070696702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2D350F-225D-53AD-C4FF-F86B6AAE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865983-910D-95B8-F4DD-7D090719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BCB9A4-A9BA-99EE-9005-D40571EC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7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05497-60BD-6308-0BDE-468F60E2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D62497-6B5F-6725-1135-851B646F4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658BEA-E3F0-5DDA-047B-B7B7496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BCED82-5A16-1C3F-E129-19CFA69C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71ECF1-7B9C-A9A0-74E7-A1AB0E02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5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973D62-0781-A76B-FE32-71B63E374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E61594-900A-DEA5-66B1-20C39B8E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CB4F70-B7C7-1026-0718-FE910F2B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162519-5D11-792F-7B53-7AEA6E06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8EB6CA-C44C-F007-9228-A8840422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56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FEF0E6-A594-E9B4-3C5D-0E2C2C33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57CB5B-D079-CB55-37D1-B9EF61FD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67E706-DADA-05E1-BB47-5C0A713B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554469-7C28-01AC-5B17-10197046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FD2F02-C0A8-4964-EA25-C060EF41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53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0A23E-E7D4-62D4-7572-6BC64235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3E0392-89E1-7EB1-EEE2-829252E2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0D7CF-F19D-20CD-6CF6-2A40ED82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1CFE83-A960-9CE0-1DCA-EEF8B0AA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34A880-A02A-8607-B80F-771C9F4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3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DA65AA-1FFD-BD53-665E-1671F051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07366-76E3-9BBA-96A6-34F96363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60C82E-3721-16DE-A6CF-347DF8250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0B7BCF-6BB2-EFAB-242A-A5FE367E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F4A6F5-CE43-5B02-F61A-1B5E3488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EEE39D-2D73-D202-12AA-C463FC36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9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82009-7021-F749-B1E2-BF4BB7C0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2D59C2-5DDD-B440-6FA5-B8A43A1E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A3A17D-7931-B30C-A8C8-7DA7F48C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5F59FE-9932-C511-9F60-DB128DF78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FC57BD-3DE1-2B20-C0A9-A930198BA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4C46993-927E-5841-33C5-F9664762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F53D1B-C532-B2D8-6FC7-71AAECD2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6C5984-5775-91B4-1910-2BE6A2B2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06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4AA52-4675-3B9F-BECA-6341B0F9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BB6E9-5BE0-BC85-9293-B4743B61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FD093A8-E623-63FE-2924-3EE7BC8C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1F7353-8929-52EA-76AB-DCEB85BD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10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05D0F68-26B0-90FB-0A3F-1D94F47D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CD43FF-BFC6-3BF3-383B-6E8A4FFD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17E299-CEDD-6C57-58B4-486E8408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78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183A1-D5EE-4CAD-E19B-AE6661CF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37D1D4-7ED9-A02A-F2FE-82992710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DFF209-2AFE-16C9-4B1E-AD68C8F6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8CDBB4-E41E-D30F-16C9-496CCF55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34BCB7-EF02-60EC-FD32-C839C039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63134C-9F1A-7858-5872-0855C71F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67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CE95B0-4E86-E43A-2076-F866E7DA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B74572A-AC89-47CB-091E-4AFB14C3B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286BCF-4A33-DD88-7D83-CEB299E9C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67C5B2-F130-897F-8956-905D86CF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03F778-DA76-7C82-AED6-0CFD57F3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E7C4E5-7536-238E-96EB-D9877A4D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90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8A7B5E1-221A-56E9-4AE2-371B27B4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575DB4-7C2D-19C6-E757-46036ABC3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5D631E-01E0-550C-F021-1E41E096B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E823-4992-42BC-80A3-60BAF54FA305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A339-A74D-15A1-6496-0B552289D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D2D43B-3DA5-61CD-BB2D-6F158ABD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3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valuation_of_binary_classifier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모델 선택</a:t>
            </a:r>
          </a:p>
        </p:txBody>
      </p:sp>
    </p:spTree>
    <p:extLst>
      <p:ext uri="{BB962C8B-B14F-4D97-AF65-F5344CB8AC3E}">
        <p14:creationId xmlns:p14="http://schemas.microsoft.com/office/powerpoint/2010/main" val="269172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A2CCF033-1F08-6DE4-8211-BC8A75C93009}"/>
              </a:ext>
            </a:extLst>
          </p:cNvPr>
          <p:cNvSpPr/>
          <p:nvPr/>
        </p:nvSpPr>
        <p:spPr>
          <a:xfrm>
            <a:off x="620672" y="1010295"/>
            <a:ext cx="2194560" cy="1676400"/>
          </a:xfrm>
          <a:prstGeom prst="ellipse">
            <a:avLst/>
          </a:prstGeom>
          <a:solidFill>
            <a:srgbClr val="92D05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2953A099-AEC8-C57C-447F-795434DC38D5}"/>
              </a:ext>
            </a:extLst>
          </p:cNvPr>
          <p:cNvSpPr/>
          <p:nvPr/>
        </p:nvSpPr>
        <p:spPr>
          <a:xfrm>
            <a:off x="1846369" y="2932198"/>
            <a:ext cx="2194560" cy="1676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44135CF-D6AE-00AC-5160-5AEC9E3212C5}"/>
              </a:ext>
            </a:extLst>
          </p:cNvPr>
          <p:cNvSpPr/>
          <p:nvPr/>
        </p:nvSpPr>
        <p:spPr>
          <a:xfrm>
            <a:off x="410422" y="4974358"/>
            <a:ext cx="2194560" cy="1676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Validation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339383E-36A0-A395-3777-510BEC7543A9}"/>
              </a:ext>
            </a:extLst>
          </p:cNvPr>
          <p:cNvSpPr/>
          <p:nvPr/>
        </p:nvSpPr>
        <p:spPr>
          <a:xfrm>
            <a:off x="4429760" y="5045478"/>
            <a:ext cx="2194560" cy="1676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Validation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769C7E5-E263-7445-4D6E-F5E0F08DA3C7}"/>
              </a:ext>
            </a:extLst>
          </p:cNvPr>
          <p:cNvSpPr/>
          <p:nvPr/>
        </p:nvSpPr>
        <p:spPr>
          <a:xfrm>
            <a:off x="5828454" y="2932198"/>
            <a:ext cx="2194560" cy="1676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77266BA-E0EE-5EDC-969A-4F735422F063}"/>
              </a:ext>
            </a:extLst>
          </p:cNvPr>
          <p:cNvSpPr/>
          <p:nvPr/>
        </p:nvSpPr>
        <p:spPr>
          <a:xfrm>
            <a:off x="9895840" y="2932198"/>
            <a:ext cx="2194560" cy="1676400"/>
          </a:xfrm>
          <a:prstGeom prst="ellipse">
            <a:avLst/>
          </a:prstGeom>
          <a:solidFill>
            <a:srgbClr val="0070C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90C2A86-92BB-2ED9-896E-4C13138BC73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700327" y="2686695"/>
            <a:ext cx="467428" cy="49100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4D579FD-E7F1-4768-E75B-90C4B5329EED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1507702" y="4363095"/>
            <a:ext cx="660053" cy="61126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9CDFAB9-96EA-2B71-6CD5-D8C2CAF58D13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4040929" y="3770398"/>
            <a:ext cx="1787525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A638DBB-DA52-7153-B6C7-6EF464735C21}"/>
              </a:ext>
            </a:extLst>
          </p:cNvPr>
          <p:cNvCxnSpPr>
            <a:cxnSpLocks/>
            <a:stCxn id="10" idx="0"/>
            <a:endCxn id="11" idx="3"/>
          </p:cNvCxnSpPr>
          <p:nvPr/>
        </p:nvCxnSpPr>
        <p:spPr>
          <a:xfrm flipV="1">
            <a:off x="5527040" y="4363095"/>
            <a:ext cx="622800" cy="68238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A1A7E70-913C-282E-AEC5-C5F631DE845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8023014" y="3770398"/>
            <a:ext cx="1872826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FF90C43-95D5-37B8-C913-D69D0902A990}"/>
              </a:ext>
            </a:extLst>
          </p:cNvPr>
          <p:cNvSpPr/>
          <p:nvPr/>
        </p:nvSpPr>
        <p:spPr>
          <a:xfrm>
            <a:off x="231112" y="800100"/>
            <a:ext cx="8161048" cy="5935815"/>
          </a:xfrm>
          <a:prstGeom prst="rect">
            <a:avLst/>
          </a:prstGeom>
          <a:noFill/>
          <a:ln w="349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C2EFB-3B01-50D0-9785-E2F66DC23D9C}"/>
              </a:ext>
            </a:extLst>
          </p:cNvPr>
          <p:cNvSpPr txBox="1"/>
          <p:nvPr/>
        </p:nvSpPr>
        <p:spPr>
          <a:xfrm>
            <a:off x="8969144" y="606821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Model selection</a:t>
            </a:r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3E79A23-C4A9-4252-2F9E-1FDF17D51327}"/>
              </a:ext>
            </a:extLst>
          </p:cNvPr>
          <p:cNvSpPr/>
          <p:nvPr/>
        </p:nvSpPr>
        <p:spPr>
          <a:xfrm>
            <a:off x="5107280" y="1010295"/>
            <a:ext cx="2194560" cy="1676400"/>
          </a:xfrm>
          <a:prstGeom prst="ellipse">
            <a:avLst/>
          </a:prstGeom>
          <a:solidFill>
            <a:srgbClr val="92D05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85A6A8A-223D-33EF-7354-40C344796562}"/>
              </a:ext>
            </a:extLst>
          </p:cNvPr>
          <p:cNvCxnSpPr>
            <a:cxnSpLocks/>
            <a:stCxn id="16" idx="4"/>
            <a:endCxn id="11" idx="0"/>
          </p:cNvCxnSpPr>
          <p:nvPr/>
        </p:nvCxnSpPr>
        <p:spPr>
          <a:xfrm>
            <a:off x="6204560" y="2686695"/>
            <a:ext cx="721174" cy="24550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02BF7F-E1CE-2F65-0240-1E0E5CCFA333}"/>
              </a:ext>
            </a:extLst>
          </p:cNvPr>
          <p:cNvSpPr txBox="1"/>
          <p:nvPr/>
        </p:nvSpPr>
        <p:spPr>
          <a:xfrm>
            <a:off x="4127362" y="338118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파라미터 변경</a:t>
            </a:r>
          </a:p>
        </p:txBody>
      </p:sp>
    </p:spTree>
    <p:extLst>
      <p:ext uri="{BB962C8B-B14F-4D97-AF65-F5344CB8AC3E}">
        <p14:creationId xmlns:p14="http://schemas.microsoft.com/office/powerpoint/2010/main" val="6451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27" grpId="0" animBg="1"/>
      <p:bldP spid="28" grpId="0"/>
      <p:bldP spid="1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87389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3216276" y="1052514"/>
            <a:ext cx="6767513" cy="4752975"/>
          </a:xfrm>
          <a:custGeom>
            <a:avLst/>
            <a:gdLst>
              <a:gd name="T0" fmla="*/ 0 w 4717"/>
              <a:gd name="T1" fmla="*/ 0 h 3311"/>
              <a:gd name="T2" fmla="*/ 0 w 4717"/>
              <a:gd name="T3" fmla="*/ 2147483646 h 3311"/>
              <a:gd name="T4" fmla="*/ 2147483646 w 4717"/>
              <a:gd name="T5" fmla="*/ 2147483646 h 3311"/>
              <a:gd name="T6" fmla="*/ 0 60000 65536"/>
              <a:gd name="T7" fmla="*/ 0 60000 65536"/>
              <a:gd name="T8" fmla="*/ 0 60000 65536"/>
              <a:gd name="T9" fmla="*/ 0 w 4717"/>
              <a:gd name="T10" fmla="*/ 0 h 3311"/>
              <a:gd name="T11" fmla="*/ 4717 w 4717"/>
              <a:gd name="T12" fmla="*/ 3311 h 3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7" h="3311">
                <a:moveTo>
                  <a:pt x="0" y="0"/>
                </a:moveTo>
                <a:lnTo>
                  <a:pt x="0" y="3311"/>
                </a:lnTo>
                <a:lnTo>
                  <a:pt x="4717" y="3311"/>
                </a:lnTo>
              </a:path>
            </a:pathLst>
          </a:custGeom>
          <a:noFill/>
          <a:ln w="476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08" name="Text Box 27"/>
          <p:cNvSpPr txBox="1">
            <a:spLocks noChangeArrowheads="1"/>
          </p:cNvSpPr>
          <p:nvPr/>
        </p:nvSpPr>
        <p:spPr bwMode="auto">
          <a:xfrm>
            <a:off x="7464425" y="6092825"/>
            <a:ext cx="3499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model parameters</a:t>
            </a:r>
          </a:p>
        </p:txBody>
      </p:sp>
      <p:sp>
        <p:nvSpPr>
          <p:cNvPr id="21509" name="Text Box 28"/>
          <p:cNvSpPr txBox="1">
            <a:spLocks noChangeArrowheads="1"/>
          </p:cNvSpPr>
          <p:nvPr/>
        </p:nvSpPr>
        <p:spPr bwMode="auto">
          <a:xfrm>
            <a:off x="1631950" y="1916114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error</a:t>
            </a:r>
          </a:p>
        </p:txBody>
      </p:sp>
      <p:sp>
        <p:nvSpPr>
          <p:cNvPr id="21510" name="Freeform 29"/>
          <p:cNvSpPr>
            <a:spLocks/>
          </p:cNvSpPr>
          <p:nvPr/>
        </p:nvSpPr>
        <p:spPr bwMode="auto">
          <a:xfrm>
            <a:off x="4151313" y="3500439"/>
            <a:ext cx="4608512" cy="1296987"/>
          </a:xfrm>
          <a:custGeom>
            <a:avLst/>
            <a:gdLst>
              <a:gd name="T0" fmla="*/ 0 w 2903"/>
              <a:gd name="T1" fmla="*/ 0 h 817"/>
              <a:gd name="T2" fmla="*/ 2147483646 w 2903"/>
              <a:gd name="T3" fmla="*/ 2147483646 h 817"/>
              <a:gd name="T4" fmla="*/ 2147483646 w 2903"/>
              <a:gd name="T5" fmla="*/ 2147483646 h 817"/>
              <a:gd name="T6" fmla="*/ 2147483646 w 2903"/>
              <a:gd name="T7" fmla="*/ 2147483646 h 817"/>
              <a:gd name="T8" fmla="*/ 2147483646 w 2903"/>
              <a:gd name="T9" fmla="*/ 2147483646 h 817"/>
              <a:gd name="T10" fmla="*/ 2147483646 w 2903"/>
              <a:gd name="T11" fmla="*/ 2147483646 h 817"/>
              <a:gd name="T12" fmla="*/ 2147483646 w 2903"/>
              <a:gd name="T13" fmla="*/ 2147483646 h 817"/>
              <a:gd name="T14" fmla="*/ 2147483646 w 2903"/>
              <a:gd name="T15" fmla="*/ 2147483646 h 817"/>
              <a:gd name="T16" fmla="*/ 2147483646 w 2903"/>
              <a:gd name="T17" fmla="*/ 2147483646 h 8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03"/>
              <a:gd name="T28" fmla="*/ 0 h 817"/>
              <a:gd name="T29" fmla="*/ 2903 w 2903"/>
              <a:gd name="T30" fmla="*/ 817 h 8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03" h="817">
                <a:moveTo>
                  <a:pt x="0" y="0"/>
                </a:moveTo>
                <a:lnTo>
                  <a:pt x="317" y="136"/>
                </a:lnTo>
                <a:lnTo>
                  <a:pt x="544" y="273"/>
                </a:lnTo>
                <a:lnTo>
                  <a:pt x="952" y="318"/>
                </a:lnTo>
                <a:lnTo>
                  <a:pt x="1315" y="363"/>
                </a:lnTo>
                <a:lnTo>
                  <a:pt x="1633" y="363"/>
                </a:lnTo>
                <a:lnTo>
                  <a:pt x="2132" y="545"/>
                </a:lnTo>
                <a:lnTo>
                  <a:pt x="2540" y="726"/>
                </a:lnTo>
                <a:lnTo>
                  <a:pt x="2903" y="81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1" name="Freeform 30"/>
          <p:cNvSpPr>
            <a:spLocks/>
          </p:cNvSpPr>
          <p:nvPr/>
        </p:nvSpPr>
        <p:spPr bwMode="auto">
          <a:xfrm>
            <a:off x="4151314" y="1773238"/>
            <a:ext cx="4465637" cy="1439862"/>
          </a:xfrm>
          <a:custGeom>
            <a:avLst/>
            <a:gdLst>
              <a:gd name="T0" fmla="*/ 0 w 2813"/>
              <a:gd name="T1" fmla="*/ 2147483646 h 907"/>
              <a:gd name="T2" fmla="*/ 2147483646 w 2813"/>
              <a:gd name="T3" fmla="*/ 2147483646 h 907"/>
              <a:gd name="T4" fmla="*/ 2147483646 w 2813"/>
              <a:gd name="T5" fmla="*/ 2147483646 h 907"/>
              <a:gd name="T6" fmla="*/ 2147483646 w 2813"/>
              <a:gd name="T7" fmla="*/ 2147483646 h 907"/>
              <a:gd name="T8" fmla="*/ 2147483646 w 2813"/>
              <a:gd name="T9" fmla="*/ 2147483646 h 907"/>
              <a:gd name="T10" fmla="*/ 2147483646 w 2813"/>
              <a:gd name="T11" fmla="*/ 2147483646 h 907"/>
              <a:gd name="T12" fmla="*/ 2147483646 w 2813"/>
              <a:gd name="T13" fmla="*/ 2147483646 h 907"/>
              <a:gd name="T14" fmla="*/ 2147483646 w 2813"/>
              <a:gd name="T15" fmla="*/ 0 h 9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13"/>
              <a:gd name="T25" fmla="*/ 0 h 907"/>
              <a:gd name="T26" fmla="*/ 2813 w 2813"/>
              <a:gd name="T27" fmla="*/ 907 h 9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13" h="907">
                <a:moveTo>
                  <a:pt x="0" y="317"/>
                </a:moveTo>
                <a:lnTo>
                  <a:pt x="590" y="544"/>
                </a:lnTo>
                <a:lnTo>
                  <a:pt x="953" y="862"/>
                </a:lnTo>
                <a:lnTo>
                  <a:pt x="1270" y="907"/>
                </a:lnTo>
                <a:lnTo>
                  <a:pt x="1588" y="680"/>
                </a:lnTo>
                <a:lnTo>
                  <a:pt x="1951" y="272"/>
                </a:lnTo>
                <a:lnTo>
                  <a:pt x="2314" y="136"/>
                </a:lnTo>
                <a:lnTo>
                  <a:pt x="281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2" name="Text Box 31"/>
          <p:cNvSpPr txBox="1">
            <a:spLocks noChangeArrowheads="1"/>
          </p:cNvSpPr>
          <p:nvPr/>
        </p:nvSpPr>
        <p:spPr bwMode="auto">
          <a:xfrm>
            <a:off x="3576639" y="4097338"/>
            <a:ext cx="1994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Training set error</a:t>
            </a:r>
          </a:p>
        </p:txBody>
      </p:sp>
      <p:sp>
        <p:nvSpPr>
          <p:cNvPr id="21513" name="Text Box 32"/>
          <p:cNvSpPr txBox="1">
            <a:spLocks noChangeArrowheads="1"/>
          </p:cNvSpPr>
          <p:nvPr/>
        </p:nvSpPr>
        <p:spPr bwMode="auto">
          <a:xfrm>
            <a:off x="6919914" y="2708275"/>
            <a:ext cx="2193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Validation set error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F5DC7B8-612C-82C8-0EA7-B77BEDEFAB85}"/>
              </a:ext>
            </a:extLst>
          </p:cNvPr>
          <p:cNvCxnSpPr/>
          <p:nvPr/>
        </p:nvCxnSpPr>
        <p:spPr>
          <a:xfrm>
            <a:off x="6199833" y="1401083"/>
            <a:ext cx="0" cy="439872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일반화 성능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85BD0C-2C13-F720-A278-63F95964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84" y="1780796"/>
            <a:ext cx="8256118" cy="4808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CD29C-02B9-BD34-6302-FE4202E0C457}"/>
              </a:ext>
            </a:extLst>
          </p:cNvPr>
          <p:cNvSpPr txBox="1"/>
          <p:nvPr/>
        </p:nvSpPr>
        <p:spPr>
          <a:xfrm flipH="1">
            <a:off x="3797559" y="1411464"/>
            <a:ext cx="17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과소적합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06DCF-F8A1-AC3F-575F-6DBA88E6CD8D}"/>
              </a:ext>
            </a:extLst>
          </p:cNvPr>
          <p:cNvSpPr txBox="1"/>
          <p:nvPr/>
        </p:nvSpPr>
        <p:spPr>
          <a:xfrm flipH="1">
            <a:off x="8316685" y="1411464"/>
            <a:ext cx="17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과대적합</a:t>
            </a:r>
          </a:p>
        </p:txBody>
      </p:sp>
    </p:spTree>
    <p:extLst>
      <p:ext uri="{BB962C8B-B14F-4D97-AF65-F5344CB8AC3E}">
        <p14:creationId xmlns:p14="http://schemas.microsoft.com/office/powerpoint/2010/main" val="21764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교차 검증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데이터가 적을 때</a:t>
            </a:r>
            <a:endParaRPr lang="en-US" altLang="ko-KR" dirty="0"/>
          </a:p>
          <a:p>
            <a:pPr lvl="1"/>
            <a:r>
              <a:rPr lang="en-US" altLang="ko-KR" dirty="0"/>
              <a:t>Training Set</a:t>
            </a:r>
            <a:r>
              <a:rPr lang="ko-KR" altLang="en-US" dirty="0"/>
              <a:t>과</a:t>
            </a:r>
            <a:r>
              <a:rPr lang="en-US" altLang="ko-KR" dirty="0"/>
              <a:t> Test Set</a:t>
            </a:r>
            <a:r>
              <a:rPr lang="ko-KR" altLang="en-US" dirty="0"/>
              <a:t>으로 분류</a:t>
            </a:r>
            <a:endParaRPr lang="en-US" altLang="ko-KR" dirty="0"/>
          </a:p>
          <a:p>
            <a:pPr lvl="1"/>
            <a:r>
              <a:rPr lang="ko-KR" altLang="en-US" dirty="0"/>
              <a:t>대신 각 </a:t>
            </a:r>
            <a:r>
              <a:rPr lang="en-US" altLang="ko-KR" dirty="0"/>
              <a:t>set</a:t>
            </a:r>
            <a:r>
              <a:rPr lang="ko-KR" altLang="en-US" dirty="0"/>
              <a:t>에 포함되는 데이터를 변경시켜 가며 여러 번 성능을 점검</a:t>
            </a:r>
            <a:endParaRPr lang="en-US" altLang="ko-KR" dirty="0"/>
          </a:p>
          <a:p>
            <a:pPr lvl="1"/>
            <a:r>
              <a:rPr lang="ko-KR" altLang="en-US" dirty="0"/>
              <a:t>추후 성능을 평균</a:t>
            </a:r>
            <a:endParaRPr lang="en-US" altLang="ko-KR" dirty="0"/>
          </a:p>
          <a:p>
            <a:pPr lvl="1"/>
            <a:r>
              <a:rPr lang="ko-KR" altLang="en-US" dirty="0"/>
              <a:t>과적합을 피하기 위한 방법</a:t>
            </a:r>
            <a:endParaRPr lang="en-US" altLang="ko-KR" dirty="0"/>
          </a:p>
          <a:p>
            <a:r>
              <a:rPr lang="ko-KR" altLang="en-US" dirty="0" err="1"/>
              <a:t>랜덤서브샘플링</a:t>
            </a:r>
            <a:endParaRPr lang="en-US" altLang="ko-KR" dirty="0"/>
          </a:p>
          <a:p>
            <a:pPr lvl="1"/>
            <a:r>
              <a:rPr lang="en-US" altLang="ko-KR" dirty="0"/>
              <a:t>Test Set</a:t>
            </a:r>
            <a:r>
              <a:rPr lang="ko-KR" altLang="en-US" dirty="0"/>
              <a:t>으로 사용할 데이터를 임의로 선정해가며 </a:t>
            </a:r>
            <a:r>
              <a:rPr lang="en-US" altLang="ko-KR" dirty="0"/>
              <a:t>N</a:t>
            </a:r>
            <a:r>
              <a:rPr lang="ko-KR" altLang="en-US" dirty="0"/>
              <a:t>번 반복</a:t>
            </a:r>
            <a:endParaRPr lang="en-US" altLang="ko-KR" dirty="0"/>
          </a:p>
          <a:p>
            <a:pPr lvl="1"/>
            <a:r>
              <a:rPr lang="ko-KR" altLang="en-US" dirty="0"/>
              <a:t>임의 선정으로 인한 편향이 존재할 가능성이 존재</a:t>
            </a:r>
            <a:endParaRPr lang="en-US" altLang="ko-KR" dirty="0"/>
          </a:p>
          <a:p>
            <a:r>
              <a:rPr lang="en-US" altLang="ko-KR" dirty="0"/>
              <a:t>K</a:t>
            </a:r>
            <a:r>
              <a:rPr lang="ko-KR" altLang="en-US" dirty="0"/>
              <a:t>겹 교차검증</a:t>
            </a:r>
            <a:endParaRPr lang="en-US" altLang="ko-KR" dirty="0"/>
          </a:p>
          <a:p>
            <a:pPr lvl="1"/>
            <a:r>
              <a:rPr lang="ko-KR" altLang="en-US" dirty="0"/>
              <a:t>랜덤 </a:t>
            </a:r>
            <a:r>
              <a:rPr lang="ko-KR" altLang="en-US" dirty="0" err="1"/>
              <a:t>서브샘플링의</a:t>
            </a:r>
            <a:r>
              <a:rPr lang="ko-KR" altLang="en-US" dirty="0"/>
              <a:t> 단점을 보완</a:t>
            </a:r>
            <a:endParaRPr lang="en-US" altLang="ko-KR" dirty="0"/>
          </a:p>
          <a:p>
            <a:pPr lvl="1"/>
            <a:r>
              <a:rPr lang="ko-KR" altLang="en-US" dirty="0"/>
              <a:t>모든 데이터가 </a:t>
            </a:r>
            <a:r>
              <a:rPr lang="en-US" altLang="ko-KR" dirty="0"/>
              <a:t>1</a:t>
            </a:r>
            <a:r>
              <a:rPr lang="ko-KR" altLang="en-US" dirty="0"/>
              <a:t>번씩 </a:t>
            </a:r>
            <a:r>
              <a:rPr lang="en-US" altLang="ko-KR" dirty="0"/>
              <a:t>Test Set</a:t>
            </a:r>
            <a:r>
              <a:rPr lang="ko-KR" altLang="en-US" dirty="0"/>
              <a:t>으로 선정</a:t>
            </a:r>
            <a:endParaRPr lang="en-US" altLang="ko-KR" dirty="0"/>
          </a:p>
          <a:p>
            <a:pPr lvl="1"/>
            <a:r>
              <a:rPr lang="ko-KR" altLang="en-US" dirty="0"/>
              <a:t>가장 일반적인 방법론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0420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랜덤 </a:t>
            </a:r>
            <a:r>
              <a:rPr lang="ko-KR" altLang="en-US" dirty="0" err="1"/>
              <a:t>서브샘플링</a:t>
            </a:r>
            <a:r>
              <a:rPr lang="en-US" altLang="ko-KR" dirty="0"/>
              <a:t>(random subsampling)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991E626-4E02-07B7-35EF-BF185F714E42}"/>
              </a:ext>
            </a:extLst>
          </p:cNvPr>
          <p:cNvGraphicFramePr>
            <a:graphicFrameLocks noGrp="1"/>
          </p:cNvGraphicFramePr>
          <p:nvPr/>
        </p:nvGraphicFramePr>
        <p:xfrm>
          <a:off x="1449195" y="2277561"/>
          <a:ext cx="5850175" cy="405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012">
                  <a:extLst>
                    <a:ext uri="{9D8B030D-6E8A-4147-A177-3AD203B41FA5}">
                      <a16:colId xmlns:a16="http://schemas.microsoft.com/office/drawing/2014/main" val="4172945696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2650582063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973616457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226520332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465374956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3662714115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2846051301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569492514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1635158759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201451705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3520548816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942057695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105034700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2443050373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275528750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3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38767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0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2046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331699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36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692896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36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86DD87-EBF1-EF45-95E9-2BFFD999A7A4}"/>
              </a:ext>
            </a:extLst>
          </p:cNvPr>
          <p:cNvSpPr txBox="1"/>
          <p:nvPr/>
        </p:nvSpPr>
        <p:spPr>
          <a:xfrm>
            <a:off x="823964" y="2311121"/>
            <a:ext cx="5357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58834-6CB5-22F9-4646-21CB89EE2062}"/>
              </a:ext>
            </a:extLst>
          </p:cNvPr>
          <p:cNvSpPr txBox="1"/>
          <p:nvPr/>
        </p:nvSpPr>
        <p:spPr>
          <a:xfrm>
            <a:off x="400047" y="3766968"/>
            <a:ext cx="461665" cy="10586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iterations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27657-DE40-7485-F8BE-36FDD085679C}"/>
              </a:ext>
            </a:extLst>
          </p:cNvPr>
          <p:cNvSpPr txBox="1"/>
          <p:nvPr/>
        </p:nvSpPr>
        <p:spPr>
          <a:xfrm>
            <a:off x="1449195" y="1411105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 data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2820E-26E4-BE6B-D13D-FC9C365C0E51}"/>
              </a:ext>
            </a:extLst>
          </p:cNvPr>
          <p:cNvSpPr txBox="1"/>
          <p:nvPr/>
        </p:nvSpPr>
        <p:spPr>
          <a:xfrm>
            <a:off x="5076092" y="1411105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data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F192494-FC16-970F-3DA2-D32197477027}"/>
              </a:ext>
            </a:extLst>
          </p:cNvPr>
          <p:cNvCxnSpPr>
            <a:stCxn id="8" idx="2"/>
          </p:cNvCxnSpPr>
          <p:nvPr/>
        </p:nvCxnSpPr>
        <p:spPr>
          <a:xfrm>
            <a:off x="2012779" y="1780437"/>
            <a:ext cx="0" cy="5139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8DBF32-1690-984B-9E85-7077D803DA8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850086" y="1780437"/>
            <a:ext cx="0" cy="48034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65B00A-0FC5-795F-DCBC-7A4B0FD6C8CD}"/>
              </a:ext>
            </a:extLst>
          </p:cNvPr>
          <p:cNvSpPr txBox="1"/>
          <p:nvPr/>
        </p:nvSpPr>
        <p:spPr>
          <a:xfrm>
            <a:off x="7393839" y="2337851"/>
            <a:ext cx="16412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performance1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performance3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performance4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performance5</a:t>
            </a:r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A8E3CB0B-F425-DF0F-1F8E-A0E8DCB8220D}"/>
              </a:ext>
            </a:extLst>
          </p:cNvPr>
          <p:cNvSpPr/>
          <p:nvPr/>
        </p:nvSpPr>
        <p:spPr>
          <a:xfrm>
            <a:off x="8936002" y="1929282"/>
            <a:ext cx="572753" cy="45820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21E113-63DE-DD02-57AB-6533EF411A38}"/>
                  </a:ext>
                </a:extLst>
              </p:cNvPr>
              <p:cNvSpPr txBox="1"/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𝑝𝑒𝑟𝑓𝑜𝑟𝑚𝑎𝑛𝑐𝑒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21E113-63DE-DD02-57AB-6533EF411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23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겹 교차검증</a:t>
            </a:r>
            <a:r>
              <a:rPr lang="en-US" altLang="ko-KR" dirty="0"/>
              <a:t>(k-fold cross-validation)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808E8B1-3047-13DF-B00C-A8E930F44D0D}"/>
              </a:ext>
            </a:extLst>
          </p:cNvPr>
          <p:cNvGraphicFramePr>
            <a:graphicFrameLocks noGrp="1"/>
          </p:cNvGraphicFramePr>
          <p:nvPr/>
        </p:nvGraphicFramePr>
        <p:xfrm>
          <a:off x="1449195" y="2277561"/>
          <a:ext cx="5850175" cy="405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035">
                  <a:extLst>
                    <a:ext uri="{9D8B030D-6E8A-4147-A177-3AD203B41FA5}">
                      <a16:colId xmlns:a16="http://schemas.microsoft.com/office/drawing/2014/main" val="4172945696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226520332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846051301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01451705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105034700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3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38767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0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2046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331699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36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692896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36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1B5021-6AB0-7ED7-EC05-5362A2AD37EF}"/>
              </a:ext>
            </a:extLst>
          </p:cNvPr>
          <p:cNvSpPr txBox="1"/>
          <p:nvPr/>
        </p:nvSpPr>
        <p:spPr>
          <a:xfrm>
            <a:off x="823964" y="2311121"/>
            <a:ext cx="5357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C68E-2F9C-81BA-056C-AAE1595509BC}"/>
              </a:ext>
            </a:extLst>
          </p:cNvPr>
          <p:cNvSpPr txBox="1"/>
          <p:nvPr/>
        </p:nvSpPr>
        <p:spPr>
          <a:xfrm>
            <a:off x="245238" y="3087428"/>
            <a:ext cx="461665" cy="22368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K iterations (K-folds)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4030E-E3B6-9405-87E3-CA92880263ED}"/>
              </a:ext>
            </a:extLst>
          </p:cNvPr>
          <p:cNvSpPr txBox="1"/>
          <p:nvPr/>
        </p:nvSpPr>
        <p:spPr>
          <a:xfrm>
            <a:off x="1627833" y="1394325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 data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422E6-C102-07DD-0065-ECDCCE3BF1B6}"/>
              </a:ext>
            </a:extLst>
          </p:cNvPr>
          <p:cNvSpPr txBox="1"/>
          <p:nvPr/>
        </p:nvSpPr>
        <p:spPr>
          <a:xfrm>
            <a:off x="5076092" y="1411105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data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D44998C-EF04-28C6-34AC-AC026C84FD54}"/>
              </a:ext>
            </a:extLst>
          </p:cNvPr>
          <p:cNvCxnSpPr>
            <a:stCxn id="10" idx="2"/>
          </p:cNvCxnSpPr>
          <p:nvPr/>
        </p:nvCxnSpPr>
        <p:spPr>
          <a:xfrm>
            <a:off x="2191417" y="1763657"/>
            <a:ext cx="0" cy="5139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4B8A463-266D-A02C-F8CD-68D882F6565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850086" y="1780437"/>
            <a:ext cx="0" cy="48034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5811CF-5430-16CE-1385-EC94E7D891E7}"/>
              </a:ext>
            </a:extLst>
          </p:cNvPr>
          <p:cNvSpPr txBox="1"/>
          <p:nvPr/>
        </p:nvSpPr>
        <p:spPr>
          <a:xfrm>
            <a:off x="7393839" y="2337851"/>
            <a:ext cx="16412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performance1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performance3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performance4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performance5</a:t>
            </a:r>
          </a:p>
        </p:txBody>
      </p:sp>
      <p:sp>
        <p:nvSpPr>
          <p:cNvPr id="18" name="오른쪽 중괄호 17">
            <a:extLst>
              <a:ext uri="{FF2B5EF4-FFF2-40B4-BE49-F238E27FC236}">
                <a16:creationId xmlns:a16="http://schemas.microsoft.com/office/drawing/2014/main" id="{98822A32-B00C-EA0C-C513-8A546D6647DA}"/>
              </a:ext>
            </a:extLst>
          </p:cNvPr>
          <p:cNvSpPr/>
          <p:nvPr/>
        </p:nvSpPr>
        <p:spPr>
          <a:xfrm>
            <a:off x="8936002" y="1929282"/>
            <a:ext cx="572753" cy="45820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/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𝑝𝑒𝑟𝑓𝑜𝑟𝑚𝑎𝑛𝑐𝑒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69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분류 성능 평가</a:t>
            </a:r>
          </a:p>
        </p:txBody>
      </p:sp>
    </p:spTree>
    <p:extLst>
      <p:ext uri="{BB962C8B-B14F-4D97-AF65-F5344CB8AC3E}">
        <p14:creationId xmlns:p14="http://schemas.microsoft.com/office/powerpoint/2010/main" val="392174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FB59A6-FF8B-9B23-2A15-63E1F4E9C104}"/>
              </a:ext>
            </a:extLst>
          </p:cNvPr>
          <p:cNvSpPr/>
          <p:nvPr/>
        </p:nvSpPr>
        <p:spPr>
          <a:xfrm>
            <a:off x="8602596" y="3929015"/>
            <a:ext cx="1409714" cy="1719431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16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ko-KR" altLang="en-US" dirty="0">
                <a:hlinkClick r:id="rId2"/>
              </a:rPr>
              <a:t>https://en.wikipedia.org/wiki/Evaluation_of_binary_classifiers</a:t>
            </a:r>
            <a:r>
              <a:rPr lang="en-US" altLang="ko-KR" dirty="0"/>
              <a:t>, 2023.10.13 20:14</a:t>
            </a:r>
            <a:r>
              <a:rPr lang="ko-KR" altLang="en-US" dirty="0"/>
              <a:t> 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887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1981" y="1261533"/>
            <a:ext cx="11605847" cy="1074163"/>
          </a:xfrm>
        </p:spPr>
        <p:txBody>
          <a:bodyPr>
            <a:normAutofit/>
          </a:bodyPr>
          <a:lstStyle/>
          <a:p>
            <a:r>
              <a:rPr lang="ko-KR" altLang="en-US" dirty="0"/>
              <a:t>모델이 데이터를 고루고루 잘 학습했는지 평가하기 위해 고안된 방법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941204"/>
            <a:ext cx="9020175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EFFE8-9700-BF23-B32A-241F14CE6241}"/>
              </a:ext>
            </a:extLst>
          </p:cNvPr>
          <p:cNvSpPr txBox="1"/>
          <p:nvPr/>
        </p:nvSpPr>
        <p:spPr>
          <a:xfrm>
            <a:off x="1278653" y="6005132"/>
            <a:ext cx="9327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TP(True Positive):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참을 참이라 예측한 경우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,  TN(True </a:t>
            </a:r>
            <a:r>
              <a:rPr lang="en-US" altLang="ko-KR" dirty="0">
                <a:solidFill>
                  <a:srgbClr val="666666"/>
                </a:solidFill>
                <a:latin typeface="Noto Sans KR"/>
              </a:rPr>
              <a:t>Nega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거짓을 거짓이라 예측한 경우</a:t>
            </a:r>
            <a:br>
              <a:rPr lang="ko-KR" altLang="en-US" dirty="0"/>
            </a:b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FP(False Positive):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거짓을 참이라 예측한 경우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, FN(False Negative):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참을 거짓이라 예측한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9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03472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57" y="1363667"/>
            <a:ext cx="7048065" cy="300677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98712" y="4540312"/>
            <a:ext cx="10151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참</a:t>
            </a:r>
            <a:r>
              <a:rPr lang="en-US" altLang="ko-KR" dirty="0"/>
              <a:t>/</a:t>
            </a:r>
            <a:r>
              <a:rPr lang="ko-KR" altLang="en-US" dirty="0"/>
              <a:t>거짓</a:t>
            </a:r>
            <a:r>
              <a:rPr lang="en-US" altLang="ko-KR" dirty="0"/>
              <a:t>(True/False)  : </a:t>
            </a:r>
            <a:r>
              <a:rPr lang="ko-KR" altLang="en-US" dirty="0"/>
              <a:t>모델의 정답 정확성 의미</a:t>
            </a:r>
            <a:endParaRPr lang="en-US" altLang="ko-KR" dirty="0"/>
          </a:p>
          <a:p>
            <a:r>
              <a:rPr lang="en-US" altLang="ko-KR" dirty="0"/>
              <a:t>            </a:t>
            </a:r>
            <a:r>
              <a:rPr lang="ko-KR" altLang="en-US" dirty="0"/>
              <a:t>일기예보와 실제 날씨가 일치한다면 참</a:t>
            </a:r>
            <a:r>
              <a:rPr lang="en-US" altLang="ko-KR" dirty="0"/>
              <a:t>(True, T), </a:t>
            </a:r>
            <a:r>
              <a:rPr lang="ko-KR" altLang="en-US" dirty="0"/>
              <a:t>일치하지 않는다면 거짓</a:t>
            </a:r>
            <a:r>
              <a:rPr lang="en-US" altLang="ko-KR" dirty="0"/>
              <a:t>(False, F)</a:t>
            </a:r>
          </a:p>
          <a:p>
            <a:endParaRPr lang="en-US" altLang="ko-KR" dirty="0"/>
          </a:p>
          <a:p>
            <a:r>
              <a:rPr lang="ko-KR" altLang="en-US" dirty="0"/>
              <a:t>긍정</a:t>
            </a:r>
            <a:r>
              <a:rPr lang="en-US" altLang="ko-KR" dirty="0"/>
              <a:t>/</a:t>
            </a:r>
            <a:r>
              <a:rPr lang="ko-KR" altLang="en-US" dirty="0"/>
              <a:t>부정</a:t>
            </a:r>
            <a:r>
              <a:rPr lang="en-US" altLang="ko-KR" dirty="0"/>
              <a:t>(Positive/Negative) : </a:t>
            </a:r>
            <a:r>
              <a:rPr lang="ko-KR" altLang="en-US" dirty="0"/>
              <a:t>모델이 예측한 값을 의미</a:t>
            </a:r>
            <a:endParaRPr lang="en-US" altLang="ko-KR" dirty="0"/>
          </a:p>
          <a:p>
            <a:r>
              <a:rPr lang="ko-KR" altLang="en-US" dirty="0"/>
              <a:t>            맑은 날을 긍정</a:t>
            </a:r>
            <a:r>
              <a:rPr lang="en-US" altLang="ko-KR" dirty="0"/>
              <a:t>(Positive, P), </a:t>
            </a:r>
            <a:r>
              <a:rPr lang="ko-KR" altLang="en-US" dirty="0"/>
              <a:t>흐린 날을 부정</a:t>
            </a:r>
            <a:r>
              <a:rPr lang="en-US" altLang="ko-KR" dirty="0"/>
              <a:t>(Negative, N)</a:t>
            </a:r>
            <a:r>
              <a:rPr lang="ko-KR" altLang="en-US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00416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2420689"/>
            <a:ext cx="9303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총 네 가지의 경우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 대로 실제 날씨가 맑은 날 → </a:t>
            </a:r>
            <a:r>
              <a:rPr lang="ko-KR" altLang="en-US" dirty="0" err="1"/>
              <a:t>참긍정</a:t>
            </a:r>
            <a:r>
              <a:rPr lang="ko-KR" altLang="en-US" dirty="0"/>
              <a:t> </a:t>
            </a:r>
            <a:r>
              <a:rPr lang="en-US" altLang="ko-KR" dirty="0"/>
              <a:t>(True Positive, TP)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일기예보는 맑을 것으로 예측</a:t>
            </a:r>
            <a:r>
              <a:rPr lang="en-US" altLang="ko-KR" dirty="0"/>
              <a:t>,</a:t>
            </a:r>
            <a:r>
              <a:rPr lang="ko-KR" altLang="en-US" dirty="0"/>
              <a:t> 실제 날씨는 흐린 날 → </a:t>
            </a:r>
            <a:r>
              <a:rPr lang="ko-KR" altLang="en-US" dirty="0" err="1"/>
              <a:t>거짓긍정</a:t>
            </a:r>
            <a:r>
              <a:rPr lang="en-US" altLang="ko-KR" dirty="0"/>
              <a:t>(False </a:t>
            </a:r>
            <a:r>
              <a:rPr lang="en-US" altLang="ko-KR" dirty="0" err="1"/>
              <a:t>Positive,FP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일기예보는 흐릴 것으로 예측</a:t>
            </a:r>
            <a:r>
              <a:rPr lang="en-US" altLang="ko-KR" dirty="0"/>
              <a:t>,</a:t>
            </a:r>
            <a:r>
              <a:rPr lang="ko-KR" altLang="en-US" dirty="0"/>
              <a:t> 실제 날씨는 맑은 날 → </a:t>
            </a:r>
            <a:r>
              <a:rPr lang="ko-KR" altLang="en-US" dirty="0" err="1"/>
              <a:t>거짓부정</a:t>
            </a:r>
            <a:r>
              <a:rPr lang="en-US" altLang="ko-KR" dirty="0"/>
              <a:t>(False Negative, FN)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일기예보대로 실제 날씨가 흐린 날 → </a:t>
            </a:r>
            <a:r>
              <a:rPr lang="ko-KR" altLang="en-US" dirty="0" err="1"/>
              <a:t>참부정</a:t>
            </a:r>
            <a:r>
              <a:rPr lang="en-US" altLang="ko-KR" dirty="0"/>
              <a:t>(True Negative, TN)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53" y="779462"/>
            <a:ext cx="3151947" cy="283104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381" y="3610509"/>
            <a:ext cx="3382619" cy="3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평가지표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8233742" cy="532553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정확성</a:t>
            </a:r>
            <a:r>
              <a:rPr lang="en-US" altLang="ko-KR" dirty="0"/>
              <a:t>(Accuracy)</a:t>
            </a:r>
          </a:p>
          <a:p>
            <a:pPr lvl="1"/>
            <a:r>
              <a:rPr lang="ko-KR" altLang="en-US" dirty="0"/>
              <a:t>전체 데이터 중 일기예보와 실제 날씨가 일치하는 날을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전체 데이터 중에서 예측과 실제가 일치한 데이터의 비율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정밀도</a:t>
            </a:r>
            <a:r>
              <a:rPr lang="en-US" altLang="ko-KR" dirty="0"/>
              <a:t>(Precision) </a:t>
            </a:r>
          </a:p>
          <a:p>
            <a:pPr lvl="1"/>
            <a:r>
              <a:rPr lang="ko-KR" altLang="en-US" dirty="0"/>
              <a:t>일기예보에서 맑을 것으로 예측한 날 중에서 실제로 맑은 날의 비율을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모델이 긍정으로 예측한 데이터 중에서 실제 긍정에 해당하는 데이터의 비율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err="1"/>
              <a:t>재현율</a:t>
            </a:r>
            <a:r>
              <a:rPr lang="en-US" altLang="ko-KR" dirty="0"/>
              <a:t>(Recall) </a:t>
            </a:r>
          </a:p>
          <a:p>
            <a:pPr lvl="1"/>
            <a:r>
              <a:rPr lang="ko-KR" altLang="en-US" dirty="0"/>
              <a:t>실제로 맑은 날 중에서 일기예보가 맑을 것으로 예측한 날의 비율을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실제 긍정에 해당하는 데이터 중에서 모델이 긍정으로 예측한 데이터의 비율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37" y="1449353"/>
            <a:ext cx="2381250" cy="10287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5" y="3582849"/>
            <a:ext cx="1362075" cy="9810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449" y="5472940"/>
            <a:ext cx="12954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혼동행렬을 평가지표로 변환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00484" y="2284826"/>
            <a:ext cx="7164474" cy="350302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혼동행렬은 여러 클래스를 분류하는 인식기의 성능을 표현하기 위해 사용</a:t>
            </a:r>
            <a:endParaRPr lang="en-US" altLang="ko-KR" dirty="0"/>
          </a:p>
          <a:p>
            <a:r>
              <a:rPr lang="ko-KR" altLang="en-US" dirty="0"/>
              <a:t>평가지표는 하나의 클래스의 성능을 제시</a:t>
            </a:r>
            <a:endParaRPr lang="en-US" altLang="ko-KR" dirty="0"/>
          </a:p>
          <a:p>
            <a:pPr lvl="1"/>
            <a:r>
              <a:rPr lang="ko-KR" altLang="en-US" dirty="0"/>
              <a:t>클래스별 평가지표를 계산 후 </a:t>
            </a:r>
            <a:r>
              <a:rPr lang="ko-KR" altLang="en-US" dirty="0" err="1"/>
              <a:t>평균내어</a:t>
            </a:r>
            <a:r>
              <a:rPr lang="ko-KR" altLang="en-US" dirty="0"/>
              <a:t> 전체 성능으로 간주</a:t>
            </a:r>
            <a:endParaRPr lang="en-US" altLang="ko-KR" dirty="0"/>
          </a:p>
          <a:p>
            <a:r>
              <a:rPr lang="ko-KR" altLang="en-US" dirty="0"/>
              <a:t>따라서 혼동행렬을 보고 클래스별 평가지수를 계산해야</a:t>
            </a:r>
            <a:endParaRPr lang="en-US" altLang="ko-KR" dirty="0"/>
          </a:p>
        </p:txBody>
      </p:sp>
      <p:pic>
        <p:nvPicPr>
          <p:cNvPr id="3" name="그림 3" descr="figure9.3.gif">
            <a:extLst>
              <a:ext uri="{FF2B5EF4-FFF2-40B4-BE49-F238E27FC236}">
                <a16:creationId xmlns:a16="http://schemas.microsoft.com/office/drawing/2014/main" id="{33EB3BA1-659F-502B-3CAB-0872CB4C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1686947"/>
            <a:ext cx="4816509" cy="433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6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5879" y="195574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/>
              <a:t>혼동행렬을 평가지표로 변환</a:t>
            </a:r>
            <a:endParaRPr lang="ko-KR" altLang="en-US" dirty="0"/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9" y="1785334"/>
            <a:ext cx="5574085" cy="18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64" y="1785333"/>
            <a:ext cx="6025995" cy="18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" y="4392439"/>
            <a:ext cx="5493620" cy="17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25" y="4361320"/>
            <a:ext cx="5686570" cy="18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C2446-788D-B4B5-8C9D-285231E5BAC8}"/>
              </a:ext>
            </a:extLst>
          </p:cNvPr>
          <p:cNvSpPr txBox="1"/>
          <p:nvPr/>
        </p:nvSpPr>
        <p:spPr>
          <a:xfrm>
            <a:off x="595365" y="126579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True Positives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4259B-2F38-C0DE-CE4C-24CD34946541}"/>
              </a:ext>
            </a:extLst>
          </p:cNvPr>
          <p:cNvSpPr txBox="1"/>
          <p:nvPr/>
        </p:nvSpPr>
        <p:spPr>
          <a:xfrm>
            <a:off x="6213233" y="117929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True Negatives for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6DA62-F959-CD53-3F1F-45E19E5DFD75}"/>
              </a:ext>
            </a:extLst>
          </p:cNvPr>
          <p:cNvSpPr txBox="1"/>
          <p:nvPr/>
        </p:nvSpPr>
        <p:spPr>
          <a:xfrm>
            <a:off x="595365" y="4047926"/>
            <a:ext cx="652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False Positives for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9AB3F-0F17-49D6-44FD-CE4AB8595E7E}"/>
              </a:ext>
            </a:extLst>
          </p:cNvPr>
          <p:cNvSpPr txBox="1"/>
          <p:nvPr/>
        </p:nvSpPr>
        <p:spPr>
          <a:xfrm>
            <a:off x="6290269" y="4023105"/>
            <a:ext cx="652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False Negatives for 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21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1017" y="180768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24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42999" y="1992346"/>
          <a:ext cx="503766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26547294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81886382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1753901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92575287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800344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4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3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76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07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54980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9505" y="1613991"/>
            <a:ext cx="21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predictions(output)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6906" y="2457549"/>
            <a:ext cx="865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actual</a:t>
            </a:r>
          </a:p>
          <a:p>
            <a:r>
              <a:rPr lang="en-US" altLang="ko-KR" dirty="0"/>
              <a:t>Class</a:t>
            </a:r>
          </a:p>
          <a:p>
            <a:r>
              <a:rPr lang="en-US" altLang="ko-KR" dirty="0"/>
              <a:t>(input)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69200" y="1807680"/>
            <a:ext cx="219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True Positives for C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2849" y="3014133"/>
            <a:ext cx="5210951" cy="551412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075044" y="1888434"/>
            <a:ext cx="1172818" cy="204746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511195" y="2330797"/>
            <a:ext cx="233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True Negatives for C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057400" y="2273300"/>
            <a:ext cx="2171700" cy="92291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141382" y="2238117"/>
            <a:ext cx="1105362" cy="92291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057400" y="3394112"/>
            <a:ext cx="2171700" cy="54178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168438" y="3406802"/>
            <a:ext cx="1105362" cy="52909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38317" y="231568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46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7589743" y="2853914"/>
            <a:ext cx="2259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False Positives for C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108084" y="2260228"/>
            <a:ext cx="1172818" cy="9008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075044" y="3394112"/>
            <a:ext cx="1172818" cy="5638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221174" y="28316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7517799" y="3377031"/>
            <a:ext cx="24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False Negatives for C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2050869" y="2989087"/>
            <a:ext cx="2171700" cy="54178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093806" y="2987319"/>
            <a:ext cx="1260144" cy="54178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237179" y="34052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86649" y="4586763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Accuracy = TP+TN / TP+TN+FP+FN = (24+46) / (24+46+4+6) = 0.875 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02111" y="5165362"/>
            <a:ext cx="523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precision = TP / TP+FP = (24) / (24+4) = 0.857 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2111" y="5712333"/>
            <a:ext cx="490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recall = TP / TP+FN = (24) / (24+6) = 0.800 </a:t>
            </a:r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D65D7B0-CC72-CF7A-0632-47CE808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79" y="195574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/>
              <a:t>혼동행렬을 평가지표로 변환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7" grpId="1" animBg="1"/>
      <p:bldP spid="19" grpId="0" animBg="1"/>
      <p:bldP spid="19" grpId="1" animBg="1"/>
      <p:bldP spid="8" grpId="0"/>
      <p:bldP spid="10" grpId="0" animBg="1"/>
      <p:bldP spid="10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수많은 평가지표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D14A8E-517E-917D-3174-27E75EE0F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1297732"/>
            <a:ext cx="9459645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FB59A6-FF8B-9B23-2A15-63E1F4E9C104}"/>
              </a:ext>
            </a:extLst>
          </p:cNvPr>
          <p:cNvSpPr/>
          <p:nvPr/>
        </p:nvSpPr>
        <p:spPr>
          <a:xfrm>
            <a:off x="7560875" y="5561045"/>
            <a:ext cx="1409714" cy="597159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22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모델 그리고 </a:t>
            </a:r>
            <a:r>
              <a:rPr lang="ko-KR" altLang="en-US" dirty="0" err="1"/>
              <a:t>파라미터</a:t>
            </a:r>
            <a:r>
              <a:rPr lang="ko-KR" altLang="en-US" dirty="0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8" y="2482540"/>
            <a:ext cx="2362200" cy="23145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54" y="2482540"/>
            <a:ext cx="2257425" cy="2257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27" y="4591050"/>
            <a:ext cx="2352675" cy="226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2326" y="473996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K=1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8926" y="471070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K=3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1775" y="636658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K=5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04" y="1375384"/>
            <a:ext cx="2448387" cy="517586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9E6C11-3917-A044-04FC-3E4A5A48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2" y="950760"/>
            <a:ext cx="11638467" cy="1531779"/>
          </a:xfrm>
        </p:spPr>
        <p:txBody>
          <a:bodyPr>
            <a:normAutofit/>
          </a:bodyPr>
          <a:lstStyle/>
          <a:p>
            <a:r>
              <a:rPr lang="ko-KR" altLang="en-US" dirty="0"/>
              <a:t>파라미터가 달라지면</a:t>
            </a:r>
            <a:r>
              <a:rPr lang="en-US" altLang="ko-KR" dirty="0"/>
              <a:t>…..?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새로운 모델로 간주</a:t>
            </a:r>
            <a:endParaRPr lang="en-US" altLang="ko-KR" dirty="0"/>
          </a:p>
          <a:p>
            <a:pPr lvl="1"/>
            <a:r>
              <a:rPr lang="ko-KR" altLang="en-US" dirty="0"/>
              <a:t>성능이 춤추듯 달라진다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49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예시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504728" cy="1860173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의 </a:t>
            </a:r>
            <a:r>
              <a:rPr lang="en-US" altLang="ko-KR" dirty="0"/>
              <a:t>K</a:t>
            </a:r>
          </a:p>
          <a:p>
            <a:r>
              <a:rPr lang="ko-KR" altLang="en-US" dirty="0"/>
              <a:t>트리의 깊이</a:t>
            </a:r>
            <a:endParaRPr lang="en-US" altLang="ko-KR" dirty="0"/>
          </a:p>
          <a:p>
            <a:r>
              <a:rPr lang="ko-KR" altLang="en-US" dirty="0"/>
              <a:t>신경망의 구조</a:t>
            </a:r>
            <a:r>
              <a:rPr lang="en-US" altLang="ko-KR" dirty="0"/>
              <a:t>, </a:t>
            </a:r>
            <a:r>
              <a:rPr lang="ko-KR" altLang="en-US" dirty="0" err="1"/>
              <a:t>학습률</a:t>
            </a:r>
            <a:r>
              <a:rPr lang="en-US" altLang="ko-KR" dirty="0"/>
              <a:t>, </a:t>
            </a:r>
            <a:r>
              <a:rPr lang="ko-KR" altLang="en-US" dirty="0"/>
              <a:t>가중치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2646362"/>
            <a:ext cx="6000750" cy="1819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46" y="3750204"/>
            <a:ext cx="62769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모델 선택의 결과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54" y="1809749"/>
            <a:ext cx="8876770" cy="34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교차검증</a:t>
            </a:r>
            <a:r>
              <a:rPr lang="en-US" altLang="ko-KR" dirty="0"/>
              <a:t>(cross-validation)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3794426"/>
          </a:xfrm>
        </p:spPr>
        <p:txBody>
          <a:bodyPr>
            <a:normAutofit/>
          </a:bodyPr>
          <a:lstStyle/>
          <a:p>
            <a:r>
              <a:rPr lang="ko-KR" altLang="en-US" dirty="0"/>
              <a:t>모델의 파라미터 변경을 어느 선에서 멈춰야 할지를 결정</a:t>
            </a:r>
            <a:endParaRPr lang="en-US" altLang="ko-KR" dirty="0"/>
          </a:p>
          <a:p>
            <a:pPr lvl="1"/>
            <a:r>
              <a:rPr lang="ko-KR" altLang="en-US" dirty="0"/>
              <a:t>데이터가 많을 때 </a:t>
            </a:r>
            <a:endParaRPr lang="en-US" altLang="ko-KR" dirty="0"/>
          </a:p>
          <a:p>
            <a:pPr lvl="2"/>
            <a:r>
              <a:rPr lang="en-US" altLang="ko-KR" dirty="0"/>
              <a:t>3-way data splits</a:t>
            </a:r>
          </a:p>
          <a:p>
            <a:pPr lvl="1"/>
            <a:r>
              <a:rPr lang="ko-KR" altLang="en-US" dirty="0"/>
              <a:t>데이터가 적을 때</a:t>
            </a:r>
            <a:endParaRPr lang="en-US" altLang="ko-KR" dirty="0"/>
          </a:p>
          <a:p>
            <a:pPr lvl="2"/>
            <a:r>
              <a:rPr lang="en-US" altLang="ko-KR" dirty="0"/>
              <a:t>Random subsampling</a:t>
            </a:r>
          </a:p>
          <a:p>
            <a:pPr lvl="2"/>
            <a:r>
              <a:rPr lang="en-US" altLang="ko-KR" dirty="0"/>
              <a:t>K-fold validation</a:t>
            </a:r>
          </a:p>
          <a:p>
            <a:r>
              <a:rPr lang="ko-KR" altLang="en-US" dirty="0"/>
              <a:t>단순히 </a:t>
            </a:r>
            <a:r>
              <a:rPr lang="en-US" altLang="ko-KR" dirty="0"/>
              <a:t>training set, test set</a:t>
            </a:r>
            <a:r>
              <a:rPr lang="ko-KR" altLang="en-US" dirty="0"/>
              <a:t> 으로 양분하는 것은 위험</a:t>
            </a:r>
            <a:endParaRPr lang="en-US" altLang="ko-KR" dirty="0"/>
          </a:p>
          <a:p>
            <a:pPr lvl="1"/>
            <a:r>
              <a:rPr lang="ko-KR" altLang="en-US" dirty="0"/>
              <a:t>과대 적합으로 인해 일반화 성능이 하락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19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데이터를 본격적으로 학습시키기에 앞서 중요한 과정 </a:t>
            </a:r>
            <a:endParaRPr lang="en-US" altLang="ko-KR" dirty="0"/>
          </a:p>
          <a:p>
            <a:pPr lvl="1"/>
            <a:r>
              <a:rPr lang="ko-KR" altLang="en-US" dirty="0"/>
              <a:t>데이터를 나누는 작업</a:t>
            </a:r>
            <a:endParaRPr lang="en-US" altLang="ko-KR" dirty="0"/>
          </a:p>
          <a:p>
            <a:pPr lvl="1"/>
            <a:r>
              <a:rPr lang="ko-KR" altLang="en-US" dirty="0"/>
              <a:t>데이터를 용도에 맞게 나누어야 올바르게 성능을 검증</a:t>
            </a:r>
            <a:endParaRPr lang="en-US" altLang="ko-KR" dirty="0"/>
          </a:p>
          <a:p>
            <a:pPr lvl="1"/>
            <a:r>
              <a:rPr lang="ko-KR" altLang="en-US" dirty="0"/>
              <a:t>학습 데이터</a:t>
            </a:r>
            <a:r>
              <a:rPr lang="en-US" altLang="ko-KR" dirty="0"/>
              <a:t>(Training Data), </a:t>
            </a:r>
            <a:r>
              <a:rPr lang="ko-KR" altLang="en-US" dirty="0"/>
              <a:t>검증 데이터</a:t>
            </a:r>
            <a:r>
              <a:rPr lang="en-US" altLang="ko-KR" dirty="0"/>
              <a:t>(Validation Data), </a:t>
            </a:r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3330582"/>
            <a:ext cx="7063408" cy="34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학습 데이터</a:t>
            </a:r>
            <a:r>
              <a:rPr lang="en-US" altLang="ko-KR" dirty="0"/>
              <a:t>(Training Data)</a:t>
            </a:r>
          </a:p>
          <a:p>
            <a:pPr lvl="1"/>
            <a:r>
              <a:rPr lang="ko-KR" altLang="en-US" dirty="0"/>
              <a:t>모델을 학습시키기 위한 데이터</a:t>
            </a:r>
            <a:endParaRPr lang="en-US" altLang="ko-KR" dirty="0"/>
          </a:p>
          <a:p>
            <a:pPr lvl="1"/>
            <a:r>
              <a:rPr lang="ko-KR" altLang="en-US" dirty="0"/>
              <a:t>이 학습 데이터를 기반으로 모델의 성능은 개선이 되고 정확성이 향상</a:t>
            </a:r>
            <a:endParaRPr lang="en-US" altLang="ko-KR" dirty="0"/>
          </a:p>
          <a:p>
            <a:pPr lvl="1"/>
            <a:r>
              <a:rPr lang="ko-KR" altLang="en-US" dirty="0"/>
              <a:t>데이터 전체를 학습에만 사용할 경우 모델의 성능을 평가할 수 있는 데이터가 필요</a:t>
            </a:r>
            <a:endParaRPr lang="en-US" altLang="ko-KR" dirty="0"/>
          </a:p>
          <a:p>
            <a:r>
              <a:rPr lang="ko-KR" altLang="en-US" dirty="0"/>
              <a:t>검증 데이터</a:t>
            </a:r>
            <a:r>
              <a:rPr lang="en-US" altLang="ko-KR" dirty="0"/>
              <a:t>(Validation Data)</a:t>
            </a:r>
          </a:p>
          <a:p>
            <a:pPr lvl="1"/>
            <a:r>
              <a:rPr lang="ko-KR" altLang="en-US" dirty="0"/>
              <a:t>모델을 학습시키는 과정에서 모델의 성능을 검증하기 위해 사용되는 데이터</a:t>
            </a:r>
            <a:endParaRPr lang="en-US" altLang="ko-KR" dirty="0"/>
          </a:p>
          <a:p>
            <a:pPr lvl="1"/>
            <a:r>
              <a:rPr lang="ko-KR" altLang="en-US" dirty="0"/>
              <a:t>검증한 결과를 바탕으로 모델의 성능을 평가하고 만족스럽지 못한 성능을 낼 경우 다시 학습 데이터로 성능 을 향상시키는 과정을 반복</a:t>
            </a:r>
            <a:endParaRPr lang="en-US" altLang="ko-KR" dirty="0"/>
          </a:p>
          <a:p>
            <a:pPr lvl="1"/>
            <a:r>
              <a:rPr lang="ko-KR" altLang="en-US" dirty="0" err="1"/>
              <a:t>과적합을</a:t>
            </a:r>
            <a:r>
              <a:rPr lang="ko-KR" altLang="en-US" dirty="0"/>
              <a:t> 피하기 위한 방법</a:t>
            </a:r>
            <a:endParaRPr lang="en-US" altLang="ko-KR" dirty="0"/>
          </a:p>
          <a:p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r>
              <a:rPr lang="ko-KR" altLang="en-US" dirty="0"/>
              <a:t>최종적으로 성능을 테스트해보는 과정이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1711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849</Words>
  <Application>Microsoft Office PowerPoint</Application>
  <PresentationFormat>와이드스크린</PresentationFormat>
  <Paragraphs>224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2" baseType="lpstr">
      <vt:lpstr>Noto Sans KR</vt:lpstr>
      <vt:lpstr>돋움</vt:lpstr>
      <vt:lpstr>맑은 고딕</vt:lpstr>
      <vt:lpstr>Arial</vt:lpstr>
      <vt:lpstr>Cambria Math</vt:lpstr>
      <vt:lpstr>Office 테마</vt:lpstr>
      <vt:lpstr>8. 모델 선택</vt:lpstr>
      <vt:lpstr>참고문헌</vt:lpstr>
      <vt:lpstr>머신러닝의 개발 과정</vt:lpstr>
      <vt:lpstr>모델 그리고 파라미터 </vt:lpstr>
      <vt:lpstr>예시</vt:lpstr>
      <vt:lpstr>모델 선택의 결과</vt:lpstr>
      <vt:lpstr>교차검증(cross-validation)</vt:lpstr>
      <vt:lpstr>Three-way data splits</vt:lpstr>
      <vt:lpstr>Three-way data splits</vt:lpstr>
      <vt:lpstr>Three-way data splits</vt:lpstr>
      <vt:lpstr>Three-way data splits</vt:lpstr>
      <vt:lpstr>일반화 성능</vt:lpstr>
      <vt:lpstr>교차 검증</vt:lpstr>
      <vt:lpstr>랜덤 서브샘플링(random subsampling)</vt:lpstr>
      <vt:lpstr>K겹 교차검증(k-fold cross-validation)</vt:lpstr>
      <vt:lpstr>분류 성능 평가</vt:lpstr>
      <vt:lpstr>머신러닝의 개발 과정</vt:lpstr>
      <vt:lpstr>참고문헌</vt:lpstr>
      <vt:lpstr>혼동행렬(Confusion Matrix)</vt:lpstr>
      <vt:lpstr>혼동행렬(Confusion Matrix)</vt:lpstr>
      <vt:lpstr>혼동행렬(Confusion Matrix)</vt:lpstr>
      <vt:lpstr>평가지표</vt:lpstr>
      <vt:lpstr>혼동행렬을 평가지표로 변환</vt:lpstr>
      <vt:lpstr>혼동행렬을 평가지표로 변환</vt:lpstr>
      <vt:lpstr>혼동행렬을 평가지표로 변환</vt:lpstr>
      <vt:lpstr>수많은 평가지표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모델 선택</dc:title>
  <dc:creator>임종관</dc:creator>
  <cp:lastModifiedBy>상훈 오</cp:lastModifiedBy>
  <cp:revision>3</cp:revision>
  <cp:lastPrinted>2023-10-16T00:21:08Z</cp:lastPrinted>
  <dcterms:created xsi:type="dcterms:W3CDTF">2023-10-15T11:35:20Z</dcterms:created>
  <dcterms:modified xsi:type="dcterms:W3CDTF">2023-10-16T00:23:24Z</dcterms:modified>
</cp:coreProperties>
</file>