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77" r:id="rId2"/>
    <p:sldId id="678" r:id="rId3"/>
    <p:sldId id="679" r:id="rId4"/>
    <p:sldId id="680" r:id="rId5"/>
    <p:sldId id="306" r:id="rId6"/>
    <p:sldId id="681" r:id="rId7"/>
    <p:sldId id="379" r:id="rId8"/>
    <p:sldId id="682" r:id="rId9"/>
    <p:sldId id="385" r:id="rId10"/>
    <p:sldId id="686" r:id="rId11"/>
    <p:sldId id="300" r:id="rId12"/>
    <p:sldId id="383" r:id="rId13"/>
    <p:sldId id="687" r:id="rId14"/>
    <p:sldId id="386" r:id="rId15"/>
    <p:sldId id="692" r:id="rId16"/>
    <p:sldId id="693" r:id="rId17"/>
    <p:sldId id="683" r:id="rId18"/>
    <p:sldId id="689" r:id="rId19"/>
    <p:sldId id="690" r:id="rId20"/>
    <p:sldId id="694" r:id="rId21"/>
    <p:sldId id="393" r:id="rId22"/>
    <p:sldId id="394" r:id="rId23"/>
    <p:sldId id="695" r:id="rId24"/>
    <p:sldId id="696" r:id="rId25"/>
    <p:sldId id="698" r:id="rId26"/>
    <p:sldId id="699" r:id="rId27"/>
    <p:sldId id="700" r:id="rId28"/>
    <p:sldId id="396" r:id="rId29"/>
    <p:sldId id="706" r:id="rId30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53381C-BFA0-02C4-C378-7B27765E3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2C474F3-B6BC-F139-1F49-3484A45C6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6BB972-14F2-3125-9222-3E9D3F54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254-C312-43A9-B6E1-64E46BC4B291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7C6287-08AB-D3B4-72CC-6D229FB5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7F5000-03EC-A61A-25C1-593A9A05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09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B02F3A-CCF5-84CA-0872-8A01C6780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179CA8-BFD9-43D0-5745-D86C177FF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A20C8F-4BB9-1EB5-3EBA-20A3CB416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254-C312-43A9-B6E1-64E46BC4B291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1E6E2-DFFC-3686-E57D-F59897F2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C1937A-14BC-12AD-8808-762BFB32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305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049D339-AA0A-1352-3AE0-AF1E5E723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E5FF40A-A6B4-1BD2-BE9C-F05813F43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DFB549-CF74-1C3E-49E1-412CBA67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254-C312-43A9-B6E1-64E46BC4B291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BCF692-1EBB-0BA7-6EAC-EC2E8E40E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0E926E-F272-26D5-F2E7-464D6C2D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131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8A5ACA-FEF5-5B2C-85A6-F1901EB1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F10F12-F826-2685-0E22-8ABD60C2F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F8F73B-DA6A-AFC0-F8F6-B736B345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254-C312-43A9-B6E1-64E46BC4B291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A5066C-9BE1-9021-6F07-6F8703CA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0577A4-008C-1757-358B-24F5636A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559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A45997-8260-443A-FCDD-6AE3E3882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4036584-AED5-E273-23F7-9036966AF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BB6DB4-A54C-F805-BAD5-01CF75C5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254-C312-43A9-B6E1-64E46BC4B291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5A3E15-0FB4-3D39-73ED-F607E48B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98EDBB-01AC-7387-01D5-E03D6DDA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673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DDE866-17B5-AC6B-4DF5-246B28D26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F85A69-F1FD-B09F-1AF3-314B6DF96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D56239-878C-6351-2CF8-AB9EF2DE9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81B77B-ED42-ED5E-D3F9-ACFB20F1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254-C312-43A9-B6E1-64E46BC4B291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E24E2F-6B8F-4AD1-1906-68CF5534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4C28A48-ED42-54B6-93B9-C78009C1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776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F64A9C-2205-82EC-5290-45BAD619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A2A0415-A8D0-E180-4C50-CC99E877A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E2F6708-3CD0-3891-1631-A0369D2CC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F717244-A67E-7969-6B81-A5DDB715D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BD39672-8AD8-ECD0-838A-9442EED17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7399CA9-3974-6425-23BC-6C52EBA8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254-C312-43A9-B6E1-64E46BC4B291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B0B2A50-9A92-88A4-706C-86D213FAB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6FE00EF-E922-7633-E39E-DACA6BB2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03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376EE5-52E7-7142-BCE4-A76FD87BE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44B6780-1B07-D1F1-C6E4-8F1FAE6F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254-C312-43A9-B6E1-64E46BC4B291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D13DA4D-9C78-6C87-09F1-430BE5E56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0C905F8-BBA6-F958-DA02-2254DEAC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04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CDE20C0-6A2A-75DA-14D1-5079A14F2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254-C312-43A9-B6E1-64E46BC4B291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B1B3B9F-BEB1-457F-6218-A95B50AE5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BCC367-4CAC-24E7-BCD0-BCC36AEC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550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DAC03E-1013-BE81-DE6D-FB3DFF156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F27868-E264-A1AA-7FED-220F63D6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238680D-5C38-1029-56E0-9623D3F75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A4242F-FA28-10A3-A585-6183A29D9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254-C312-43A9-B6E1-64E46BC4B291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AF3FD-9376-5A25-579F-A52184B3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A5F47B-DCB4-9395-A0AB-E70FF65B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711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3DDABF-F168-B674-F715-CEF62187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A01E31A-5CB4-1BF5-E264-9F60E5450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C087388-F322-DC98-5A92-68F985EAA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059BA53-4AC5-7FD5-493A-224A8018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E254-C312-43A9-B6E1-64E46BC4B291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91DB9AE-5DA1-E33E-D452-D45B97C6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B72ACC0-C4CA-021C-BF1E-A69919A1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25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D9AFB7-029D-37B5-445B-29E7475E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10A0B71-79DC-2490-6811-A76850438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BC1CDE-E58B-00D4-80AA-B0486DDE6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9E254-C312-43A9-B6E1-64E46BC4B291}" type="datetimeFigureOut">
              <a:rPr lang="ko-KR" altLang="en-US" smtClean="0"/>
              <a:t>2026-04-29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2D5DB1-E9B1-B02B-AFCF-60150D463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59F896-936E-658F-84BB-291820E5F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D278D-EDA9-49EE-B5A9-A21C57F84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141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iveyourit.tistory.com/6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wmf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7. </a:t>
            </a:r>
            <a:r>
              <a:rPr lang="ko-KR" altLang="en-US" dirty="0"/>
              <a:t>인공신경망</a:t>
            </a:r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260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>
            <a:normAutofit/>
          </a:bodyPr>
          <a:lstStyle/>
          <a:p>
            <a:r>
              <a:rPr lang="ko-KR" altLang="en-US" dirty="0"/>
              <a:t>뉴런의 계산</a:t>
            </a:r>
          </a:p>
        </p:txBody>
      </p:sp>
      <p:grpSp>
        <p:nvGrpSpPr>
          <p:cNvPr id="76" name="Group 77"/>
          <p:cNvGrpSpPr>
            <a:grpSpLocks/>
          </p:cNvGrpSpPr>
          <p:nvPr/>
        </p:nvGrpSpPr>
        <p:grpSpPr bwMode="auto">
          <a:xfrm>
            <a:off x="1020340" y="559385"/>
            <a:ext cx="6519863" cy="3024187"/>
            <a:chOff x="587" y="1517"/>
            <a:chExt cx="4107" cy="1905"/>
          </a:xfrm>
        </p:grpSpPr>
        <p:grpSp>
          <p:nvGrpSpPr>
            <p:cNvPr id="77" name="Group 40"/>
            <p:cNvGrpSpPr>
              <a:grpSpLocks noChangeAspect="1"/>
            </p:cNvGrpSpPr>
            <p:nvPr/>
          </p:nvGrpSpPr>
          <p:grpSpPr bwMode="auto">
            <a:xfrm>
              <a:off x="587" y="1517"/>
              <a:ext cx="4107" cy="1905"/>
              <a:chOff x="587" y="1517"/>
              <a:chExt cx="4107" cy="1905"/>
            </a:xfrm>
          </p:grpSpPr>
          <p:sp>
            <p:nvSpPr>
              <p:cNvPr id="82" name="Freeform 41"/>
              <p:cNvSpPr>
                <a:spLocks/>
              </p:cNvSpPr>
              <p:nvPr/>
            </p:nvSpPr>
            <p:spPr bwMode="auto">
              <a:xfrm>
                <a:off x="2737" y="2323"/>
                <a:ext cx="928" cy="926"/>
              </a:xfrm>
              <a:custGeom>
                <a:avLst/>
                <a:gdLst>
                  <a:gd name="T0" fmla="*/ 0 w 928"/>
                  <a:gd name="T1" fmla="*/ 462 h 926"/>
                  <a:gd name="T2" fmla="*/ 4 w 928"/>
                  <a:gd name="T3" fmla="*/ 406 h 926"/>
                  <a:gd name="T4" fmla="*/ 16 w 928"/>
                  <a:gd name="T5" fmla="*/ 347 h 926"/>
                  <a:gd name="T6" fmla="*/ 33 w 928"/>
                  <a:gd name="T7" fmla="*/ 292 h 926"/>
                  <a:gd name="T8" fmla="*/ 58 w 928"/>
                  <a:gd name="T9" fmla="*/ 240 h 926"/>
                  <a:gd name="T10" fmla="*/ 90 w 928"/>
                  <a:gd name="T11" fmla="*/ 189 h 926"/>
                  <a:gd name="T12" fmla="*/ 127 w 928"/>
                  <a:gd name="T13" fmla="*/ 144 h 926"/>
                  <a:gd name="T14" fmla="*/ 168 w 928"/>
                  <a:gd name="T15" fmla="*/ 105 h 926"/>
                  <a:gd name="T16" fmla="*/ 216 w 928"/>
                  <a:gd name="T17" fmla="*/ 70 h 926"/>
                  <a:gd name="T18" fmla="*/ 267 w 928"/>
                  <a:gd name="T19" fmla="*/ 43 h 926"/>
                  <a:gd name="T20" fmla="*/ 322 w 928"/>
                  <a:gd name="T21" fmla="*/ 21 h 926"/>
                  <a:gd name="T22" fmla="*/ 378 w 928"/>
                  <a:gd name="T23" fmla="*/ 8 h 926"/>
                  <a:gd name="T24" fmla="*/ 435 w 928"/>
                  <a:gd name="T25" fmla="*/ 0 h 926"/>
                  <a:gd name="T26" fmla="*/ 493 w 928"/>
                  <a:gd name="T27" fmla="*/ 0 h 926"/>
                  <a:gd name="T28" fmla="*/ 552 w 928"/>
                  <a:gd name="T29" fmla="*/ 8 h 926"/>
                  <a:gd name="T30" fmla="*/ 609 w 928"/>
                  <a:gd name="T31" fmla="*/ 21 h 926"/>
                  <a:gd name="T32" fmla="*/ 663 w 928"/>
                  <a:gd name="T33" fmla="*/ 43 h 926"/>
                  <a:gd name="T34" fmla="*/ 714 w 928"/>
                  <a:gd name="T35" fmla="*/ 70 h 926"/>
                  <a:gd name="T36" fmla="*/ 761 w 928"/>
                  <a:gd name="T37" fmla="*/ 105 h 926"/>
                  <a:gd name="T38" fmla="*/ 804 w 928"/>
                  <a:gd name="T39" fmla="*/ 144 h 926"/>
                  <a:gd name="T40" fmla="*/ 841 w 928"/>
                  <a:gd name="T41" fmla="*/ 189 h 926"/>
                  <a:gd name="T42" fmla="*/ 872 w 928"/>
                  <a:gd name="T43" fmla="*/ 240 h 926"/>
                  <a:gd name="T44" fmla="*/ 897 w 928"/>
                  <a:gd name="T45" fmla="*/ 292 h 926"/>
                  <a:gd name="T46" fmla="*/ 915 w 928"/>
                  <a:gd name="T47" fmla="*/ 347 h 926"/>
                  <a:gd name="T48" fmla="*/ 925 w 928"/>
                  <a:gd name="T49" fmla="*/ 406 h 926"/>
                  <a:gd name="T50" fmla="*/ 928 w 928"/>
                  <a:gd name="T51" fmla="*/ 462 h 926"/>
                  <a:gd name="T52" fmla="*/ 925 w 928"/>
                  <a:gd name="T53" fmla="*/ 521 h 926"/>
                  <a:gd name="T54" fmla="*/ 915 w 928"/>
                  <a:gd name="T55" fmla="*/ 579 h 926"/>
                  <a:gd name="T56" fmla="*/ 897 w 928"/>
                  <a:gd name="T57" fmla="*/ 634 h 926"/>
                  <a:gd name="T58" fmla="*/ 872 w 928"/>
                  <a:gd name="T59" fmla="*/ 686 h 926"/>
                  <a:gd name="T60" fmla="*/ 841 w 928"/>
                  <a:gd name="T61" fmla="*/ 735 h 926"/>
                  <a:gd name="T62" fmla="*/ 804 w 928"/>
                  <a:gd name="T63" fmla="*/ 780 h 926"/>
                  <a:gd name="T64" fmla="*/ 761 w 928"/>
                  <a:gd name="T65" fmla="*/ 821 h 926"/>
                  <a:gd name="T66" fmla="*/ 714 w 928"/>
                  <a:gd name="T67" fmla="*/ 854 h 926"/>
                  <a:gd name="T68" fmla="*/ 663 w 928"/>
                  <a:gd name="T69" fmla="*/ 883 h 926"/>
                  <a:gd name="T70" fmla="*/ 609 w 928"/>
                  <a:gd name="T71" fmla="*/ 905 h 926"/>
                  <a:gd name="T72" fmla="*/ 552 w 928"/>
                  <a:gd name="T73" fmla="*/ 919 h 926"/>
                  <a:gd name="T74" fmla="*/ 493 w 928"/>
                  <a:gd name="T75" fmla="*/ 926 h 926"/>
                  <a:gd name="T76" fmla="*/ 435 w 928"/>
                  <a:gd name="T77" fmla="*/ 926 h 926"/>
                  <a:gd name="T78" fmla="*/ 378 w 928"/>
                  <a:gd name="T79" fmla="*/ 919 h 926"/>
                  <a:gd name="T80" fmla="*/ 322 w 928"/>
                  <a:gd name="T81" fmla="*/ 905 h 926"/>
                  <a:gd name="T82" fmla="*/ 267 w 928"/>
                  <a:gd name="T83" fmla="*/ 883 h 926"/>
                  <a:gd name="T84" fmla="*/ 216 w 928"/>
                  <a:gd name="T85" fmla="*/ 854 h 926"/>
                  <a:gd name="T86" fmla="*/ 168 w 928"/>
                  <a:gd name="T87" fmla="*/ 821 h 926"/>
                  <a:gd name="T88" fmla="*/ 127 w 928"/>
                  <a:gd name="T89" fmla="*/ 780 h 926"/>
                  <a:gd name="T90" fmla="*/ 90 w 928"/>
                  <a:gd name="T91" fmla="*/ 735 h 926"/>
                  <a:gd name="T92" fmla="*/ 58 w 928"/>
                  <a:gd name="T93" fmla="*/ 686 h 926"/>
                  <a:gd name="T94" fmla="*/ 33 w 928"/>
                  <a:gd name="T95" fmla="*/ 634 h 926"/>
                  <a:gd name="T96" fmla="*/ 16 w 928"/>
                  <a:gd name="T97" fmla="*/ 579 h 926"/>
                  <a:gd name="T98" fmla="*/ 4 w 928"/>
                  <a:gd name="T99" fmla="*/ 521 h 926"/>
                  <a:gd name="T100" fmla="*/ 0 w 928"/>
                  <a:gd name="T101" fmla="*/ 462 h 92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28"/>
                  <a:gd name="T154" fmla="*/ 0 h 926"/>
                  <a:gd name="T155" fmla="*/ 928 w 928"/>
                  <a:gd name="T156" fmla="*/ 926 h 92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28" h="926">
                    <a:moveTo>
                      <a:pt x="0" y="462"/>
                    </a:moveTo>
                    <a:lnTo>
                      <a:pt x="4" y="406"/>
                    </a:lnTo>
                    <a:lnTo>
                      <a:pt x="16" y="347"/>
                    </a:lnTo>
                    <a:lnTo>
                      <a:pt x="33" y="292"/>
                    </a:lnTo>
                    <a:lnTo>
                      <a:pt x="58" y="240"/>
                    </a:lnTo>
                    <a:lnTo>
                      <a:pt x="90" y="189"/>
                    </a:lnTo>
                    <a:lnTo>
                      <a:pt x="127" y="144"/>
                    </a:lnTo>
                    <a:lnTo>
                      <a:pt x="168" y="105"/>
                    </a:lnTo>
                    <a:lnTo>
                      <a:pt x="216" y="70"/>
                    </a:lnTo>
                    <a:lnTo>
                      <a:pt x="267" y="43"/>
                    </a:lnTo>
                    <a:lnTo>
                      <a:pt x="322" y="21"/>
                    </a:lnTo>
                    <a:lnTo>
                      <a:pt x="378" y="8"/>
                    </a:lnTo>
                    <a:lnTo>
                      <a:pt x="435" y="0"/>
                    </a:lnTo>
                    <a:lnTo>
                      <a:pt x="493" y="0"/>
                    </a:lnTo>
                    <a:lnTo>
                      <a:pt x="552" y="8"/>
                    </a:lnTo>
                    <a:lnTo>
                      <a:pt x="609" y="21"/>
                    </a:lnTo>
                    <a:lnTo>
                      <a:pt x="663" y="43"/>
                    </a:lnTo>
                    <a:lnTo>
                      <a:pt x="714" y="70"/>
                    </a:lnTo>
                    <a:lnTo>
                      <a:pt x="761" y="105"/>
                    </a:lnTo>
                    <a:lnTo>
                      <a:pt x="804" y="144"/>
                    </a:lnTo>
                    <a:lnTo>
                      <a:pt x="841" y="189"/>
                    </a:lnTo>
                    <a:lnTo>
                      <a:pt x="872" y="240"/>
                    </a:lnTo>
                    <a:lnTo>
                      <a:pt x="897" y="292"/>
                    </a:lnTo>
                    <a:lnTo>
                      <a:pt x="915" y="347"/>
                    </a:lnTo>
                    <a:lnTo>
                      <a:pt x="925" y="406"/>
                    </a:lnTo>
                    <a:lnTo>
                      <a:pt x="928" y="462"/>
                    </a:lnTo>
                    <a:lnTo>
                      <a:pt x="925" y="521"/>
                    </a:lnTo>
                    <a:lnTo>
                      <a:pt x="915" y="579"/>
                    </a:lnTo>
                    <a:lnTo>
                      <a:pt x="897" y="634"/>
                    </a:lnTo>
                    <a:lnTo>
                      <a:pt x="872" y="686"/>
                    </a:lnTo>
                    <a:lnTo>
                      <a:pt x="841" y="735"/>
                    </a:lnTo>
                    <a:lnTo>
                      <a:pt x="804" y="780"/>
                    </a:lnTo>
                    <a:lnTo>
                      <a:pt x="761" y="821"/>
                    </a:lnTo>
                    <a:lnTo>
                      <a:pt x="714" y="854"/>
                    </a:lnTo>
                    <a:lnTo>
                      <a:pt x="663" y="883"/>
                    </a:lnTo>
                    <a:lnTo>
                      <a:pt x="609" y="905"/>
                    </a:lnTo>
                    <a:lnTo>
                      <a:pt x="552" y="919"/>
                    </a:lnTo>
                    <a:lnTo>
                      <a:pt x="493" y="926"/>
                    </a:lnTo>
                    <a:lnTo>
                      <a:pt x="435" y="926"/>
                    </a:lnTo>
                    <a:lnTo>
                      <a:pt x="378" y="919"/>
                    </a:lnTo>
                    <a:lnTo>
                      <a:pt x="322" y="905"/>
                    </a:lnTo>
                    <a:lnTo>
                      <a:pt x="267" y="883"/>
                    </a:lnTo>
                    <a:lnTo>
                      <a:pt x="216" y="854"/>
                    </a:lnTo>
                    <a:lnTo>
                      <a:pt x="168" y="821"/>
                    </a:lnTo>
                    <a:lnTo>
                      <a:pt x="127" y="780"/>
                    </a:lnTo>
                    <a:lnTo>
                      <a:pt x="90" y="735"/>
                    </a:lnTo>
                    <a:lnTo>
                      <a:pt x="58" y="686"/>
                    </a:lnTo>
                    <a:lnTo>
                      <a:pt x="33" y="634"/>
                    </a:lnTo>
                    <a:lnTo>
                      <a:pt x="16" y="579"/>
                    </a:lnTo>
                    <a:lnTo>
                      <a:pt x="4" y="521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" name="Freeform 42"/>
              <p:cNvSpPr>
                <a:spLocks/>
              </p:cNvSpPr>
              <p:nvPr/>
            </p:nvSpPr>
            <p:spPr bwMode="auto">
              <a:xfrm>
                <a:off x="2591" y="2176"/>
                <a:ext cx="928" cy="927"/>
              </a:xfrm>
              <a:custGeom>
                <a:avLst/>
                <a:gdLst>
                  <a:gd name="T0" fmla="*/ 0 w 928"/>
                  <a:gd name="T1" fmla="*/ 463 h 927"/>
                  <a:gd name="T2" fmla="*/ 3 w 928"/>
                  <a:gd name="T3" fmla="*/ 406 h 927"/>
                  <a:gd name="T4" fmla="*/ 15 w 928"/>
                  <a:gd name="T5" fmla="*/ 348 h 927"/>
                  <a:gd name="T6" fmla="*/ 33 w 928"/>
                  <a:gd name="T7" fmla="*/ 293 h 927"/>
                  <a:gd name="T8" fmla="*/ 58 w 928"/>
                  <a:gd name="T9" fmla="*/ 240 h 927"/>
                  <a:gd name="T10" fmla="*/ 89 w 928"/>
                  <a:gd name="T11" fmla="*/ 190 h 927"/>
                  <a:gd name="T12" fmla="*/ 126 w 928"/>
                  <a:gd name="T13" fmla="*/ 145 h 927"/>
                  <a:gd name="T14" fmla="*/ 167 w 928"/>
                  <a:gd name="T15" fmla="*/ 106 h 927"/>
                  <a:gd name="T16" fmla="*/ 216 w 928"/>
                  <a:gd name="T17" fmla="*/ 71 h 927"/>
                  <a:gd name="T18" fmla="*/ 267 w 928"/>
                  <a:gd name="T19" fmla="*/ 43 h 927"/>
                  <a:gd name="T20" fmla="*/ 321 w 928"/>
                  <a:gd name="T21" fmla="*/ 22 h 927"/>
                  <a:gd name="T22" fmla="*/ 378 w 928"/>
                  <a:gd name="T23" fmla="*/ 8 h 927"/>
                  <a:gd name="T24" fmla="*/ 435 w 928"/>
                  <a:gd name="T25" fmla="*/ 0 h 927"/>
                  <a:gd name="T26" fmla="*/ 493 w 928"/>
                  <a:gd name="T27" fmla="*/ 0 h 927"/>
                  <a:gd name="T28" fmla="*/ 552 w 928"/>
                  <a:gd name="T29" fmla="*/ 8 h 927"/>
                  <a:gd name="T30" fmla="*/ 608 w 928"/>
                  <a:gd name="T31" fmla="*/ 22 h 927"/>
                  <a:gd name="T32" fmla="*/ 663 w 928"/>
                  <a:gd name="T33" fmla="*/ 43 h 927"/>
                  <a:gd name="T34" fmla="*/ 714 w 928"/>
                  <a:gd name="T35" fmla="*/ 71 h 927"/>
                  <a:gd name="T36" fmla="*/ 760 w 928"/>
                  <a:gd name="T37" fmla="*/ 106 h 927"/>
                  <a:gd name="T38" fmla="*/ 803 w 928"/>
                  <a:gd name="T39" fmla="*/ 145 h 927"/>
                  <a:gd name="T40" fmla="*/ 840 w 928"/>
                  <a:gd name="T41" fmla="*/ 190 h 927"/>
                  <a:gd name="T42" fmla="*/ 872 w 928"/>
                  <a:gd name="T43" fmla="*/ 240 h 927"/>
                  <a:gd name="T44" fmla="*/ 897 w 928"/>
                  <a:gd name="T45" fmla="*/ 293 h 927"/>
                  <a:gd name="T46" fmla="*/ 914 w 928"/>
                  <a:gd name="T47" fmla="*/ 348 h 927"/>
                  <a:gd name="T48" fmla="*/ 924 w 928"/>
                  <a:gd name="T49" fmla="*/ 406 h 927"/>
                  <a:gd name="T50" fmla="*/ 928 w 928"/>
                  <a:gd name="T51" fmla="*/ 463 h 927"/>
                  <a:gd name="T52" fmla="*/ 924 w 928"/>
                  <a:gd name="T53" fmla="*/ 521 h 927"/>
                  <a:gd name="T54" fmla="*/ 914 w 928"/>
                  <a:gd name="T55" fmla="*/ 580 h 927"/>
                  <a:gd name="T56" fmla="*/ 897 w 928"/>
                  <a:gd name="T57" fmla="*/ 634 h 927"/>
                  <a:gd name="T58" fmla="*/ 872 w 928"/>
                  <a:gd name="T59" fmla="*/ 687 h 927"/>
                  <a:gd name="T60" fmla="*/ 840 w 928"/>
                  <a:gd name="T61" fmla="*/ 736 h 927"/>
                  <a:gd name="T62" fmla="*/ 803 w 928"/>
                  <a:gd name="T63" fmla="*/ 781 h 927"/>
                  <a:gd name="T64" fmla="*/ 760 w 928"/>
                  <a:gd name="T65" fmla="*/ 822 h 927"/>
                  <a:gd name="T66" fmla="*/ 714 w 928"/>
                  <a:gd name="T67" fmla="*/ 855 h 927"/>
                  <a:gd name="T68" fmla="*/ 663 w 928"/>
                  <a:gd name="T69" fmla="*/ 884 h 927"/>
                  <a:gd name="T70" fmla="*/ 608 w 928"/>
                  <a:gd name="T71" fmla="*/ 906 h 927"/>
                  <a:gd name="T72" fmla="*/ 552 w 928"/>
                  <a:gd name="T73" fmla="*/ 919 h 927"/>
                  <a:gd name="T74" fmla="*/ 493 w 928"/>
                  <a:gd name="T75" fmla="*/ 927 h 927"/>
                  <a:gd name="T76" fmla="*/ 435 w 928"/>
                  <a:gd name="T77" fmla="*/ 927 h 927"/>
                  <a:gd name="T78" fmla="*/ 378 w 928"/>
                  <a:gd name="T79" fmla="*/ 919 h 927"/>
                  <a:gd name="T80" fmla="*/ 321 w 928"/>
                  <a:gd name="T81" fmla="*/ 906 h 927"/>
                  <a:gd name="T82" fmla="*/ 267 w 928"/>
                  <a:gd name="T83" fmla="*/ 884 h 927"/>
                  <a:gd name="T84" fmla="*/ 216 w 928"/>
                  <a:gd name="T85" fmla="*/ 855 h 927"/>
                  <a:gd name="T86" fmla="*/ 167 w 928"/>
                  <a:gd name="T87" fmla="*/ 822 h 927"/>
                  <a:gd name="T88" fmla="*/ 126 w 928"/>
                  <a:gd name="T89" fmla="*/ 781 h 927"/>
                  <a:gd name="T90" fmla="*/ 89 w 928"/>
                  <a:gd name="T91" fmla="*/ 736 h 927"/>
                  <a:gd name="T92" fmla="*/ 58 w 928"/>
                  <a:gd name="T93" fmla="*/ 687 h 927"/>
                  <a:gd name="T94" fmla="*/ 33 w 928"/>
                  <a:gd name="T95" fmla="*/ 634 h 927"/>
                  <a:gd name="T96" fmla="*/ 15 w 928"/>
                  <a:gd name="T97" fmla="*/ 580 h 927"/>
                  <a:gd name="T98" fmla="*/ 3 w 928"/>
                  <a:gd name="T99" fmla="*/ 521 h 927"/>
                  <a:gd name="T100" fmla="*/ 0 w 928"/>
                  <a:gd name="T101" fmla="*/ 463 h 9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28"/>
                  <a:gd name="T154" fmla="*/ 0 h 927"/>
                  <a:gd name="T155" fmla="*/ 928 w 928"/>
                  <a:gd name="T156" fmla="*/ 927 h 9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28" h="927">
                    <a:moveTo>
                      <a:pt x="0" y="463"/>
                    </a:moveTo>
                    <a:lnTo>
                      <a:pt x="3" y="406"/>
                    </a:lnTo>
                    <a:lnTo>
                      <a:pt x="15" y="348"/>
                    </a:lnTo>
                    <a:lnTo>
                      <a:pt x="33" y="293"/>
                    </a:lnTo>
                    <a:lnTo>
                      <a:pt x="58" y="240"/>
                    </a:lnTo>
                    <a:lnTo>
                      <a:pt x="89" y="190"/>
                    </a:lnTo>
                    <a:lnTo>
                      <a:pt x="126" y="145"/>
                    </a:lnTo>
                    <a:lnTo>
                      <a:pt x="167" y="106"/>
                    </a:lnTo>
                    <a:lnTo>
                      <a:pt x="216" y="71"/>
                    </a:lnTo>
                    <a:lnTo>
                      <a:pt x="267" y="43"/>
                    </a:lnTo>
                    <a:lnTo>
                      <a:pt x="321" y="22"/>
                    </a:lnTo>
                    <a:lnTo>
                      <a:pt x="378" y="8"/>
                    </a:lnTo>
                    <a:lnTo>
                      <a:pt x="435" y="0"/>
                    </a:lnTo>
                    <a:lnTo>
                      <a:pt x="493" y="0"/>
                    </a:lnTo>
                    <a:lnTo>
                      <a:pt x="552" y="8"/>
                    </a:lnTo>
                    <a:lnTo>
                      <a:pt x="608" y="22"/>
                    </a:lnTo>
                    <a:lnTo>
                      <a:pt x="663" y="43"/>
                    </a:lnTo>
                    <a:lnTo>
                      <a:pt x="714" y="71"/>
                    </a:lnTo>
                    <a:lnTo>
                      <a:pt x="760" y="106"/>
                    </a:lnTo>
                    <a:lnTo>
                      <a:pt x="803" y="145"/>
                    </a:lnTo>
                    <a:lnTo>
                      <a:pt x="840" y="190"/>
                    </a:lnTo>
                    <a:lnTo>
                      <a:pt x="872" y="240"/>
                    </a:lnTo>
                    <a:lnTo>
                      <a:pt x="897" y="293"/>
                    </a:lnTo>
                    <a:lnTo>
                      <a:pt x="914" y="348"/>
                    </a:lnTo>
                    <a:lnTo>
                      <a:pt x="924" y="406"/>
                    </a:lnTo>
                    <a:lnTo>
                      <a:pt x="928" y="463"/>
                    </a:lnTo>
                    <a:lnTo>
                      <a:pt x="924" y="521"/>
                    </a:lnTo>
                    <a:lnTo>
                      <a:pt x="914" y="580"/>
                    </a:lnTo>
                    <a:lnTo>
                      <a:pt x="897" y="634"/>
                    </a:lnTo>
                    <a:lnTo>
                      <a:pt x="872" y="687"/>
                    </a:lnTo>
                    <a:lnTo>
                      <a:pt x="840" y="736"/>
                    </a:lnTo>
                    <a:lnTo>
                      <a:pt x="803" y="781"/>
                    </a:lnTo>
                    <a:lnTo>
                      <a:pt x="760" y="822"/>
                    </a:lnTo>
                    <a:lnTo>
                      <a:pt x="714" y="855"/>
                    </a:lnTo>
                    <a:lnTo>
                      <a:pt x="663" y="884"/>
                    </a:lnTo>
                    <a:lnTo>
                      <a:pt x="608" y="906"/>
                    </a:lnTo>
                    <a:lnTo>
                      <a:pt x="552" y="919"/>
                    </a:lnTo>
                    <a:lnTo>
                      <a:pt x="493" y="927"/>
                    </a:lnTo>
                    <a:lnTo>
                      <a:pt x="435" y="927"/>
                    </a:lnTo>
                    <a:lnTo>
                      <a:pt x="378" y="919"/>
                    </a:lnTo>
                    <a:lnTo>
                      <a:pt x="321" y="906"/>
                    </a:lnTo>
                    <a:lnTo>
                      <a:pt x="267" y="884"/>
                    </a:lnTo>
                    <a:lnTo>
                      <a:pt x="216" y="855"/>
                    </a:lnTo>
                    <a:lnTo>
                      <a:pt x="167" y="822"/>
                    </a:lnTo>
                    <a:lnTo>
                      <a:pt x="126" y="781"/>
                    </a:lnTo>
                    <a:lnTo>
                      <a:pt x="89" y="736"/>
                    </a:lnTo>
                    <a:lnTo>
                      <a:pt x="58" y="687"/>
                    </a:lnTo>
                    <a:lnTo>
                      <a:pt x="33" y="634"/>
                    </a:lnTo>
                    <a:lnTo>
                      <a:pt x="15" y="580"/>
                    </a:lnTo>
                    <a:lnTo>
                      <a:pt x="3" y="521"/>
                    </a:lnTo>
                    <a:lnTo>
                      <a:pt x="0" y="463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4" name="Line 43"/>
              <p:cNvSpPr>
                <a:spLocks noChangeShapeType="1"/>
              </p:cNvSpPr>
              <p:nvPr/>
            </p:nvSpPr>
            <p:spPr bwMode="auto">
              <a:xfrm>
                <a:off x="786" y="1962"/>
                <a:ext cx="1711" cy="4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" name="Freeform 44"/>
              <p:cNvSpPr>
                <a:spLocks/>
              </p:cNvSpPr>
              <p:nvPr/>
            </p:nvSpPr>
            <p:spPr bwMode="auto">
              <a:xfrm>
                <a:off x="747" y="1923"/>
                <a:ext cx="78" cy="78"/>
              </a:xfrm>
              <a:custGeom>
                <a:avLst/>
                <a:gdLst>
                  <a:gd name="T0" fmla="*/ 78 w 78"/>
                  <a:gd name="T1" fmla="*/ 49 h 78"/>
                  <a:gd name="T2" fmla="*/ 78 w 78"/>
                  <a:gd name="T3" fmla="*/ 33 h 78"/>
                  <a:gd name="T4" fmla="*/ 72 w 78"/>
                  <a:gd name="T5" fmla="*/ 17 h 78"/>
                  <a:gd name="T6" fmla="*/ 63 w 78"/>
                  <a:gd name="T7" fmla="*/ 6 h 78"/>
                  <a:gd name="T8" fmla="*/ 49 w 78"/>
                  <a:gd name="T9" fmla="*/ 0 h 78"/>
                  <a:gd name="T10" fmla="*/ 33 w 78"/>
                  <a:gd name="T11" fmla="*/ 0 h 78"/>
                  <a:gd name="T12" fmla="*/ 18 w 78"/>
                  <a:gd name="T13" fmla="*/ 6 h 78"/>
                  <a:gd name="T14" fmla="*/ 8 w 78"/>
                  <a:gd name="T15" fmla="*/ 15 h 78"/>
                  <a:gd name="T16" fmla="*/ 0 w 78"/>
                  <a:gd name="T17" fmla="*/ 29 h 78"/>
                  <a:gd name="T18" fmla="*/ 0 w 78"/>
                  <a:gd name="T19" fmla="*/ 45 h 78"/>
                  <a:gd name="T20" fmla="*/ 6 w 78"/>
                  <a:gd name="T21" fmla="*/ 58 h 78"/>
                  <a:gd name="T22" fmla="*/ 16 w 78"/>
                  <a:gd name="T23" fmla="*/ 70 h 78"/>
                  <a:gd name="T24" fmla="*/ 29 w 78"/>
                  <a:gd name="T25" fmla="*/ 76 h 78"/>
                  <a:gd name="T26" fmla="*/ 45 w 78"/>
                  <a:gd name="T27" fmla="*/ 78 h 78"/>
                  <a:gd name="T28" fmla="*/ 59 w 78"/>
                  <a:gd name="T29" fmla="*/ 72 h 78"/>
                  <a:gd name="T30" fmla="*/ 70 w 78"/>
                  <a:gd name="T31" fmla="*/ 62 h 78"/>
                  <a:gd name="T32" fmla="*/ 78 w 78"/>
                  <a:gd name="T33" fmla="*/ 49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78"/>
                  <a:gd name="T53" fmla="*/ 78 w 78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78">
                    <a:moveTo>
                      <a:pt x="78" y="49"/>
                    </a:moveTo>
                    <a:lnTo>
                      <a:pt x="78" y="33"/>
                    </a:lnTo>
                    <a:lnTo>
                      <a:pt x="72" y="17"/>
                    </a:lnTo>
                    <a:lnTo>
                      <a:pt x="63" y="6"/>
                    </a:lnTo>
                    <a:lnTo>
                      <a:pt x="49" y="0"/>
                    </a:lnTo>
                    <a:lnTo>
                      <a:pt x="33" y="0"/>
                    </a:lnTo>
                    <a:lnTo>
                      <a:pt x="18" y="6"/>
                    </a:lnTo>
                    <a:lnTo>
                      <a:pt x="8" y="15"/>
                    </a:lnTo>
                    <a:lnTo>
                      <a:pt x="0" y="29"/>
                    </a:lnTo>
                    <a:lnTo>
                      <a:pt x="0" y="45"/>
                    </a:lnTo>
                    <a:lnTo>
                      <a:pt x="6" y="58"/>
                    </a:lnTo>
                    <a:lnTo>
                      <a:pt x="16" y="70"/>
                    </a:lnTo>
                    <a:lnTo>
                      <a:pt x="29" y="76"/>
                    </a:lnTo>
                    <a:lnTo>
                      <a:pt x="45" y="78"/>
                    </a:lnTo>
                    <a:lnTo>
                      <a:pt x="59" y="72"/>
                    </a:lnTo>
                    <a:lnTo>
                      <a:pt x="70" y="62"/>
                    </a:lnTo>
                    <a:lnTo>
                      <a:pt x="78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6" name="Freeform 45"/>
              <p:cNvSpPr>
                <a:spLocks/>
              </p:cNvSpPr>
              <p:nvPr/>
            </p:nvSpPr>
            <p:spPr bwMode="auto">
              <a:xfrm>
                <a:off x="2472" y="2325"/>
                <a:ext cx="165" cy="103"/>
              </a:xfrm>
              <a:custGeom>
                <a:avLst/>
                <a:gdLst>
                  <a:gd name="T0" fmla="*/ 23 w 165"/>
                  <a:gd name="T1" fmla="*/ 0 h 103"/>
                  <a:gd name="T2" fmla="*/ 165 w 165"/>
                  <a:gd name="T3" fmla="*/ 89 h 103"/>
                  <a:gd name="T4" fmla="*/ 0 w 165"/>
                  <a:gd name="T5" fmla="*/ 103 h 103"/>
                  <a:gd name="T6" fmla="*/ 23 w 165"/>
                  <a:gd name="T7" fmla="*/ 0 h 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5"/>
                  <a:gd name="T13" fmla="*/ 0 h 103"/>
                  <a:gd name="T14" fmla="*/ 165 w 165"/>
                  <a:gd name="T15" fmla="*/ 103 h 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5" h="103">
                    <a:moveTo>
                      <a:pt x="23" y="0"/>
                    </a:moveTo>
                    <a:lnTo>
                      <a:pt x="165" y="89"/>
                    </a:lnTo>
                    <a:lnTo>
                      <a:pt x="0" y="1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7" name="Line 46"/>
              <p:cNvSpPr>
                <a:spLocks noChangeShapeType="1"/>
              </p:cNvSpPr>
              <p:nvPr/>
            </p:nvSpPr>
            <p:spPr bwMode="auto">
              <a:xfrm flipV="1">
                <a:off x="786" y="2908"/>
                <a:ext cx="1732" cy="4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8" name="Freeform 47"/>
              <p:cNvSpPr>
                <a:spLocks/>
              </p:cNvSpPr>
              <p:nvPr/>
            </p:nvSpPr>
            <p:spPr bwMode="auto">
              <a:xfrm>
                <a:off x="747" y="3286"/>
                <a:ext cx="78" cy="78"/>
              </a:xfrm>
              <a:custGeom>
                <a:avLst/>
                <a:gdLst>
                  <a:gd name="T0" fmla="*/ 78 w 78"/>
                  <a:gd name="T1" fmla="*/ 30 h 78"/>
                  <a:gd name="T2" fmla="*/ 70 w 78"/>
                  <a:gd name="T3" fmla="*/ 16 h 78"/>
                  <a:gd name="T4" fmla="*/ 59 w 78"/>
                  <a:gd name="T5" fmla="*/ 6 h 78"/>
                  <a:gd name="T6" fmla="*/ 45 w 78"/>
                  <a:gd name="T7" fmla="*/ 0 h 78"/>
                  <a:gd name="T8" fmla="*/ 29 w 78"/>
                  <a:gd name="T9" fmla="*/ 0 h 78"/>
                  <a:gd name="T10" fmla="*/ 16 w 78"/>
                  <a:gd name="T11" fmla="*/ 8 h 78"/>
                  <a:gd name="T12" fmla="*/ 6 w 78"/>
                  <a:gd name="T13" fmla="*/ 18 h 78"/>
                  <a:gd name="T14" fmla="*/ 0 w 78"/>
                  <a:gd name="T15" fmla="*/ 34 h 78"/>
                  <a:gd name="T16" fmla="*/ 0 w 78"/>
                  <a:gd name="T17" fmla="*/ 49 h 78"/>
                  <a:gd name="T18" fmla="*/ 6 w 78"/>
                  <a:gd name="T19" fmla="*/ 63 h 78"/>
                  <a:gd name="T20" fmla="*/ 18 w 78"/>
                  <a:gd name="T21" fmla="*/ 73 h 78"/>
                  <a:gd name="T22" fmla="*/ 33 w 78"/>
                  <a:gd name="T23" fmla="*/ 78 h 78"/>
                  <a:gd name="T24" fmla="*/ 49 w 78"/>
                  <a:gd name="T25" fmla="*/ 78 h 78"/>
                  <a:gd name="T26" fmla="*/ 63 w 78"/>
                  <a:gd name="T27" fmla="*/ 71 h 78"/>
                  <a:gd name="T28" fmla="*/ 72 w 78"/>
                  <a:gd name="T29" fmla="*/ 61 h 78"/>
                  <a:gd name="T30" fmla="*/ 78 w 78"/>
                  <a:gd name="T31" fmla="*/ 45 h 78"/>
                  <a:gd name="T32" fmla="*/ 78 w 78"/>
                  <a:gd name="T33" fmla="*/ 3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78"/>
                  <a:gd name="T53" fmla="*/ 78 w 78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78">
                    <a:moveTo>
                      <a:pt x="78" y="30"/>
                    </a:moveTo>
                    <a:lnTo>
                      <a:pt x="70" y="16"/>
                    </a:lnTo>
                    <a:lnTo>
                      <a:pt x="59" y="6"/>
                    </a:lnTo>
                    <a:lnTo>
                      <a:pt x="45" y="0"/>
                    </a:lnTo>
                    <a:lnTo>
                      <a:pt x="29" y="0"/>
                    </a:lnTo>
                    <a:lnTo>
                      <a:pt x="16" y="8"/>
                    </a:lnTo>
                    <a:lnTo>
                      <a:pt x="6" y="18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6" y="63"/>
                    </a:lnTo>
                    <a:lnTo>
                      <a:pt x="18" y="73"/>
                    </a:lnTo>
                    <a:lnTo>
                      <a:pt x="33" y="78"/>
                    </a:lnTo>
                    <a:lnTo>
                      <a:pt x="49" y="78"/>
                    </a:lnTo>
                    <a:lnTo>
                      <a:pt x="63" y="71"/>
                    </a:lnTo>
                    <a:lnTo>
                      <a:pt x="72" y="61"/>
                    </a:lnTo>
                    <a:lnTo>
                      <a:pt x="78" y="45"/>
                    </a:lnTo>
                    <a:lnTo>
                      <a:pt x="78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" name="Freeform 48"/>
              <p:cNvSpPr>
                <a:spLocks/>
              </p:cNvSpPr>
              <p:nvPr/>
            </p:nvSpPr>
            <p:spPr bwMode="auto">
              <a:xfrm>
                <a:off x="2493" y="2861"/>
                <a:ext cx="166" cy="102"/>
              </a:xfrm>
              <a:custGeom>
                <a:avLst/>
                <a:gdLst>
                  <a:gd name="T0" fmla="*/ 0 w 166"/>
                  <a:gd name="T1" fmla="*/ 0 h 102"/>
                  <a:gd name="T2" fmla="*/ 166 w 166"/>
                  <a:gd name="T3" fmla="*/ 14 h 102"/>
                  <a:gd name="T4" fmla="*/ 25 w 166"/>
                  <a:gd name="T5" fmla="*/ 102 h 102"/>
                  <a:gd name="T6" fmla="*/ 0 w 166"/>
                  <a:gd name="T7" fmla="*/ 0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6"/>
                  <a:gd name="T13" fmla="*/ 0 h 102"/>
                  <a:gd name="T14" fmla="*/ 166 w 166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6" h="102">
                    <a:moveTo>
                      <a:pt x="0" y="0"/>
                    </a:moveTo>
                    <a:lnTo>
                      <a:pt x="166" y="14"/>
                    </a:lnTo>
                    <a:lnTo>
                      <a:pt x="25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" name="Line 49"/>
              <p:cNvSpPr>
                <a:spLocks noChangeShapeType="1"/>
              </p:cNvSpPr>
              <p:nvPr/>
            </p:nvSpPr>
            <p:spPr bwMode="auto">
              <a:xfrm>
                <a:off x="786" y="2643"/>
                <a:ext cx="166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" name="Freeform 50"/>
              <p:cNvSpPr>
                <a:spLocks/>
              </p:cNvSpPr>
              <p:nvPr/>
            </p:nvSpPr>
            <p:spPr bwMode="auto">
              <a:xfrm>
                <a:off x="747" y="2604"/>
                <a:ext cx="80" cy="80"/>
              </a:xfrm>
              <a:custGeom>
                <a:avLst/>
                <a:gdLst>
                  <a:gd name="T0" fmla="*/ 80 w 80"/>
                  <a:gd name="T1" fmla="*/ 39 h 80"/>
                  <a:gd name="T2" fmla="*/ 76 w 80"/>
                  <a:gd name="T3" fmla="*/ 25 h 80"/>
                  <a:gd name="T4" fmla="*/ 68 w 80"/>
                  <a:gd name="T5" fmla="*/ 11 h 80"/>
                  <a:gd name="T6" fmla="*/ 55 w 80"/>
                  <a:gd name="T7" fmla="*/ 4 h 80"/>
                  <a:gd name="T8" fmla="*/ 39 w 80"/>
                  <a:gd name="T9" fmla="*/ 0 h 80"/>
                  <a:gd name="T10" fmla="*/ 26 w 80"/>
                  <a:gd name="T11" fmla="*/ 4 h 80"/>
                  <a:gd name="T12" fmla="*/ 12 w 80"/>
                  <a:gd name="T13" fmla="*/ 11 h 80"/>
                  <a:gd name="T14" fmla="*/ 4 w 80"/>
                  <a:gd name="T15" fmla="*/ 25 h 80"/>
                  <a:gd name="T16" fmla="*/ 0 w 80"/>
                  <a:gd name="T17" fmla="*/ 39 h 80"/>
                  <a:gd name="T18" fmla="*/ 4 w 80"/>
                  <a:gd name="T19" fmla="*/ 54 h 80"/>
                  <a:gd name="T20" fmla="*/ 12 w 80"/>
                  <a:gd name="T21" fmla="*/ 68 h 80"/>
                  <a:gd name="T22" fmla="*/ 26 w 80"/>
                  <a:gd name="T23" fmla="*/ 76 h 80"/>
                  <a:gd name="T24" fmla="*/ 39 w 80"/>
                  <a:gd name="T25" fmla="*/ 80 h 80"/>
                  <a:gd name="T26" fmla="*/ 55 w 80"/>
                  <a:gd name="T27" fmla="*/ 76 h 80"/>
                  <a:gd name="T28" fmla="*/ 68 w 80"/>
                  <a:gd name="T29" fmla="*/ 68 h 80"/>
                  <a:gd name="T30" fmla="*/ 76 w 80"/>
                  <a:gd name="T31" fmla="*/ 54 h 80"/>
                  <a:gd name="T32" fmla="*/ 80 w 80"/>
                  <a:gd name="T33" fmla="*/ 39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80"/>
                  <a:gd name="T53" fmla="*/ 80 w 80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80">
                    <a:moveTo>
                      <a:pt x="80" y="39"/>
                    </a:moveTo>
                    <a:lnTo>
                      <a:pt x="76" y="25"/>
                    </a:lnTo>
                    <a:lnTo>
                      <a:pt x="68" y="11"/>
                    </a:lnTo>
                    <a:lnTo>
                      <a:pt x="55" y="4"/>
                    </a:lnTo>
                    <a:lnTo>
                      <a:pt x="39" y="0"/>
                    </a:lnTo>
                    <a:lnTo>
                      <a:pt x="26" y="4"/>
                    </a:lnTo>
                    <a:lnTo>
                      <a:pt x="12" y="11"/>
                    </a:lnTo>
                    <a:lnTo>
                      <a:pt x="4" y="25"/>
                    </a:lnTo>
                    <a:lnTo>
                      <a:pt x="0" y="39"/>
                    </a:lnTo>
                    <a:lnTo>
                      <a:pt x="4" y="54"/>
                    </a:lnTo>
                    <a:lnTo>
                      <a:pt x="12" y="68"/>
                    </a:lnTo>
                    <a:lnTo>
                      <a:pt x="26" y="76"/>
                    </a:lnTo>
                    <a:lnTo>
                      <a:pt x="39" y="80"/>
                    </a:lnTo>
                    <a:lnTo>
                      <a:pt x="55" y="76"/>
                    </a:lnTo>
                    <a:lnTo>
                      <a:pt x="68" y="68"/>
                    </a:lnTo>
                    <a:lnTo>
                      <a:pt x="76" y="54"/>
                    </a:lnTo>
                    <a:lnTo>
                      <a:pt x="80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" name="Freeform 51"/>
              <p:cNvSpPr>
                <a:spLocks/>
              </p:cNvSpPr>
              <p:nvPr/>
            </p:nvSpPr>
            <p:spPr bwMode="auto">
              <a:xfrm>
                <a:off x="2433" y="2590"/>
                <a:ext cx="158" cy="105"/>
              </a:xfrm>
              <a:custGeom>
                <a:avLst/>
                <a:gdLst>
                  <a:gd name="T0" fmla="*/ 0 w 158"/>
                  <a:gd name="T1" fmla="*/ 0 h 105"/>
                  <a:gd name="T2" fmla="*/ 158 w 158"/>
                  <a:gd name="T3" fmla="*/ 53 h 105"/>
                  <a:gd name="T4" fmla="*/ 0 w 158"/>
                  <a:gd name="T5" fmla="*/ 105 h 105"/>
                  <a:gd name="T6" fmla="*/ 0 w 158"/>
                  <a:gd name="T7" fmla="*/ 0 h 1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"/>
                  <a:gd name="T13" fmla="*/ 0 h 105"/>
                  <a:gd name="T14" fmla="*/ 158 w 158"/>
                  <a:gd name="T15" fmla="*/ 105 h 1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" h="105">
                    <a:moveTo>
                      <a:pt x="0" y="0"/>
                    </a:moveTo>
                    <a:lnTo>
                      <a:pt x="158" y="53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" name="Line 52"/>
              <p:cNvSpPr>
                <a:spLocks noChangeShapeType="1"/>
              </p:cNvSpPr>
              <p:nvPr/>
            </p:nvSpPr>
            <p:spPr bwMode="auto">
              <a:xfrm>
                <a:off x="3513" y="2643"/>
                <a:ext cx="78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4" name="Freeform 53"/>
              <p:cNvSpPr>
                <a:spLocks/>
              </p:cNvSpPr>
              <p:nvPr/>
            </p:nvSpPr>
            <p:spPr bwMode="auto">
              <a:xfrm>
                <a:off x="4284" y="2590"/>
                <a:ext cx="158" cy="105"/>
              </a:xfrm>
              <a:custGeom>
                <a:avLst/>
                <a:gdLst>
                  <a:gd name="T0" fmla="*/ 0 w 158"/>
                  <a:gd name="T1" fmla="*/ 0 h 105"/>
                  <a:gd name="T2" fmla="*/ 158 w 158"/>
                  <a:gd name="T3" fmla="*/ 53 h 105"/>
                  <a:gd name="T4" fmla="*/ 0 w 158"/>
                  <a:gd name="T5" fmla="*/ 105 h 105"/>
                  <a:gd name="T6" fmla="*/ 0 w 158"/>
                  <a:gd name="T7" fmla="*/ 0 h 1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"/>
                  <a:gd name="T13" fmla="*/ 0 h 105"/>
                  <a:gd name="T14" fmla="*/ 158 w 158"/>
                  <a:gd name="T15" fmla="*/ 105 h 1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" h="105">
                    <a:moveTo>
                      <a:pt x="0" y="0"/>
                    </a:moveTo>
                    <a:lnTo>
                      <a:pt x="158" y="53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5" name="Rectangle 54"/>
              <p:cNvSpPr>
                <a:spLocks noChangeArrowheads="1"/>
              </p:cNvSpPr>
              <p:nvPr/>
            </p:nvSpPr>
            <p:spPr bwMode="auto">
              <a:xfrm>
                <a:off x="1564" y="1946"/>
                <a:ext cx="284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solidFill>
                      <a:srgbClr val="000000"/>
                    </a:solidFill>
                    <a:latin typeface="굴림" panose="020B0600000101010101" pitchFamily="50" charset="-127"/>
                  </a:rPr>
                  <a:t>0.2</a:t>
                </a:r>
                <a:endParaRPr lang="en-US" altLang="ko-KR"/>
              </a:p>
            </p:txBody>
          </p:sp>
          <p:sp>
            <p:nvSpPr>
              <p:cNvPr id="96" name="Rectangle 55"/>
              <p:cNvSpPr>
                <a:spLocks noChangeArrowheads="1"/>
              </p:cNvSpPr>
              <p:nvPr/>
            </p:nvSpPr>
            <p:spPr bwMode="auto">
              <a:xfrm>
                <a:off x="1564" y="2426"/>
                <a:ext cx="284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solidFill>
                      <a:srgbClr val="000000"/>
                    </a:solidFill>
                    <a:latin typeface="굴림" panose="020B0600000101010101" pitchFamily="50" charset="-127"/>
                  </a:rPr>
                  <a:t>0.1</a:t>
                </a:r>
                <a:endParaRPr lang="en-US" altLang="ko-KR"/>
              </a:p>
            </p:txBody>
          </p:sp>
          <p:sp>
            <p:nvSpPr>
              <p:cNvPr id="97" name="Rectangle 56"/>
              <p:cNvSpPr>
                <a:spLocks noChangeArrowheads="1"/>
              </p:cNvSpPr>
              <p:nvPr/>
            </p:nvSpPr>
            <p:spPr bwMode="auto">
              <a:xfrm>
                <a:off x="1456" y="2865"/>
                <a:ext cx="404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>
                    <a:solidFill>
                      <a:srgbClr val="000000"/>
                    </a:solidFill>
                    <a:latin typeface="굴림" panose="020B0600000101010101" pitchFamily="50" charset="-127"/>
                  </a:rPr>
                  <a:t>-0.1</a:t>
                </a:r>
                <a:endParaRPr lang="en-US" altLang="ko-KR"/>
              </a:p>
            </p:txBody>
          </p:sp>
          <p:grpSp>
            <p:nvGrpSpPr>
              <p:cNvPr id="98" name="Group 59"/>
              <p:cNvGrpSpPr>
                <a:grpSpLocks/>
              </p:cNvGrpSpPr>
              <p:nvPr/>
            </p:nvGrpSpPr>
            <p:grpSpPr bwMode="auto">
              <a:xfrm>
                <a:off x="587" y="2511"/>
                <a:ext cx="129" cy="254"/>
                <a:chOff x="587" y="2511"/>
                <a:chExt cx="129" cy="254"/>
              </a:xfrm>
            </p:grpSpPr>
            <p:sp>
              <p:nvSpPr>
                <p:cNvPr id="107" name="Rectangle 57"/>
                <p:cNvSpPr>
                  <a:spLocks noChangeArrowheads="1"/>
                </p:cNvSpPr>
                <p:nvPr/>
              </p:nvSpPr>
              <p:spPr bwMode="auto">
                <a:xfrm>
                  <a:off x="660" y="2631"/>
                  <a:ext cx="56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sz="1400">
                      <a:solidFill>
                        <a:srgbClr val="000000"/>
                      </a:solidFill>
                    </a:rPr>
                    <a:t>2</a:t>
                  </a:r>
                  <a:endParaRPr lang="en-US" altLang="ko-KR"/>
                </a:p>
              </p:txBody>
            </p:sp>
            <p:sp>
              <p:nvSpPr>
                <p:cNvPr id="108" name="Rectangle 58"/>
                <p:cNvSpPr>
                  <a:spLocks noChangeArrowheads="1"/>
                </p:cNvSpPr>
                <p:nvPr/>
              </p:nvSpPr>
              <p:spPr bwMode="auto">
                <a:xfrm>
                  <a:off x="587" y="2511"/>
                  <a:ext cx="85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i="1">
                      <a:solidFill>
                        <a:srgbClr val="000000"/>
                      </a:solidFill>
                    </a:rPr>
                    <a:t>x</a:t>
                  </a:r>
                  <a:endParaRPr lang="en-US" altLang="ko-KR"/>
                </a:p>
              </p:txBody>
            </p:sp>
          </p:grpSp>
          <p:sp>
            <p:nvSpPr>
              <p:cNvPr id="99" name="Rectangle 60"/>
              <p:cNvSpPr>
                <a:spLocks noChangeArrowheads="1"/>
              </p:cNvSpPr>
              <p:nvPr/>
            </p:nvSpPr>
            <p:spPr bwMode="auto">
              <a:xfrm>
                <a:off x="630" y="3182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2500">
                    <a:solidFill>
                      <a:srgbClr val="000000"/>
                    </a:solidFill>
                  </a:rPr>
                  <a:t>1</a:t>
                </a:r>
                <a:endParaRPr lang="en-US" altLang="ko-KR"/>
              </a:p>
            </p:txBody>
          </p:sp>
          <p:sp>
            <p:nvSpPr>
              <p:cNvPr id="100" name="Rectangle 61"/>
              <p:cNvSpPr>
                <a:spLocks noChangeArrowheads="1"/>
              </p:cNvSpPr>
              <p:nvPr/>
            </p:nvSpPr>
            <p:spPr bwMode="auto">
              <a:xfrm>
                <a:off x="4630" y="2470"/>
                <a:ext cx="64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/>
                  <a:t>f</a:t>
                </a:r>
              </a:p>
            </p:txBody>
          </p:sp>
          <p:grpSp>
            <p:nvGrpSpPr>
              <p:cNvPr id="101" name="Group 64"/>
              <p:cNvGrpSpPr>
                <a:grpSpLocks/>
              </p:cNvGrpSpPr>
              <p:nvPr/>
            </p:nvGrpSpPr>
            <p:grpSpPr bwMode="auto">
              <a:xfrm>
                <a:off x="605" y="1786"/>
                <a:ext cx="112" cy="253"/>
                <a:chOff x="605" y="1786"/>
                <a:chExt cx="112" cy="253"/>
              </a:xfrm>
            </p:grpSpPr>
            <p:sp>
              <p:nvSpPr>
                <p:cNvPr id="105" name="Rectangle 62"/>
                <p:cNvSpPr>
                  <a:spLocks noChangeArrowheads="1"/>
                </p:cNvSpPr>
                <p:nvPr/>
              </p:nvSpPr>
              <p:spPr bwMode="auto">
                <a:xfrm>
                  <a:off x="661" y="1905"/>
                  <a:ext cx="56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sz="1400">
                      <a:solidFill>
                        <a:srgbClr val="000000"/>
                      </a:solidFill>
                    </a:rPr>
                    <a:t>1</a:t>
                  </a:r>
                  <a:endParaRPr lang="en-US" altLang="ko-KR"/>
                </a:p>
              </p:txBody>
            </p:sp>
            <p:sp>
              <p:nvSpPr>
                <p:cNvPr id="106" name="Rectangle 63"/>
                <p:cNvSpPr>
                  <a:spLocks noChangeArrowheads="1"/>
                </p:cNvSpPr>
                <p:nvPr/>
              </p:nvSpPr>
              <p:spPr bwMode="auto">
                <a:xfrm>
                  <a:off x="605" y="1786"/>
                  <a:ext cx="85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anose="020B0600000101010101" pitchFamily="50" charset="-127"/>
                      <a:ea typeface="돋움" panose="020B0600000101010101" pitchFamily="50" charset="-127"/>
                    </a:defRPr>
                  </a:lvl9pPr>
                </a:lstStyle>
                <a:p>
                  <a:pPr eaLnBrk="1" hangingPunct="1"/>
                  <a:r>
                    <a:rPr lang="en-US" altLang="ko-KR" i="1">
                      <a:solidFill>
                        <a:srgbClr val="000000"/>
                      </a:solidFill>
                    </a:rPr>
                    <a:t>x</a:t>
                  </a:r>
                  <a:endParaRPr lang="en-US" altLang="ko-KR"/>
                </a:p>
              </p:txBody>
            </p:sp>
          </p:grpSp>
          <p:sp>
            <p:nvSpPr>
              <p:cNvPr id="102" name="Rectangle 65"/>
              <p:cNvSpPr>
                <a:spLocks noChangeArrowheads="1"/>
              </p:cNvSpPr>
              <p:nvPr/>
            </p:nvSpPr>
            <p:spPr bwMode="auto">
              <a:xfrm>
                <a:off x="704" y="1517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3" name="Rectangle 66"/>
              <p:cNvSpPr>
                <a:spLocks noChangeArrowheads="1"/>
              </p:cNvSpPr>
              <p:nvPr/>
            </p:nvSpPr>
            <p:spPr bwMode="auto">
              <a:xfrm>
                <a:off x="1838" y="1704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104" name="Rectangle 67"/>
              <p:cNvSpPr>
                <a:spLocks noChangeArrowheads="1"/>
              </p:cNvSpPr>
              <p:nvPr/>
            </p:nvSpPr>
            <p:spPr bwMode="auto">
              <a:xfrm>
                <a:off x="4637" y="2290"/>
                <a:ext cx="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</p:grp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2835" y="2296"/>
              <a:ext cx="363" cy="635"/>
            </a:xfrm>
            <a:custGeom>
              <a:avLst/>
              <a:gdLst>
                <a:gd name="T0" fmla="*/ 0 w 363"/>
                <a:gd name="T1" fmla="*/ 635 h 635"/>
                <a:gd name="T2" fmla="*/ 226 w 363"/>
                <a:gd name="T3" fmla="*/ 635 h 635"/>
                <a:gd name="T4" fmla="*/ 226 w 363"/>
                <a:gd name="T5" fmla="*/ 0 h 635"/>
                <a:gd name="T6" fmla="*/ 363 w 363"/>
                <a:gd name="T7" fmla="*/ 0 h 6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635"/>
                <a:gd name="T14" fmla="*/ 363 w 363"/>
                <a:gd name="T15" fmla="*/ 635 h 6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" h="635">
                  <a:moveTo>
                    <a:pt x="0" y="635"/>
                  </a:moveTo>
                  <a:lnTo>
                    <a:pt x="226" y="635"/>
                  </a:lnTo>
                  <a:lnTo>
                    <a:pt x="226" y="0"/>
                  </a:lnTo>
                  <a:lnTo>
                    <a:pt x="363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9" name="Text Box 70"/>
            <p:cNvSpPr txBox="1">
              <a:spLocks noChangeArrowheads="1"/>
            </p:cNvSpPr>
            <p:nvPr/>
          </p:nvSpPr>
          <p:spPr bwMode="auto">
            <a:xfrm>
              <a:off x="3125" y="2296"/>
              <a:ext cx="3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200" dirty="0"/>
                <a:t>1</a:t>
              </a:r>
            </a:p>
          </p:txBody>
        </p:sp>
        <p:sp>
          <p:nvSpPr>
            <p:cNvPr id="80" name="Text Box 71"/>
            <p:cNvSpPr txBox="1">
              <a:spLocks noChangeArrowheads="1"/>
            </p:cNvSpPr>
            <p:nvPr/>
          </p:nvSpPr>
          <p:spPr bwMode="auto">
            <a:xfrm>
              <a:off x="2699" y="2750"/>
              <a:ext cx="4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000"/>
                <a:t>-1</a:t>
              </a:r>
            </a:p>
          </p:txBody>
        </p:sp>
        <p:sp>
          <p:nvSpPr>
            <p:cNvPr id="81" name="Text Box 72"/>
            <p:cNvSpPr txBox="1">
              <a:spLocks noChangeArrowheads="1"/>
            </p:cNvSpPr>
            <p:nvPr/>
          </p:nvSpPr>
          <p:spPr bwMode="auto">
            <a:xfrm>
              <a:off x="2971" y="2523"/>
              <a:ext cx="4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000" dirty="0"/>
                <a:t>T = 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89381" y="3437701"/>
                <a:ext cx="6468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𝑖𝑛𝑝𝑢𝑡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381" y="3437701"/>
                <a:ext cx="646844" cy="276999"/>
              </a:xfrm>
              <a:prstGeom prst="rect">
                <a:avLst/>
              </a:prstGeom>
              <a:blipFill>
                <a:blip r:embed="rId2"/>
                <a:stretch>
                  <a:fillRect l="-10377" r="-10377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그룹 59"/>
          <p:cNvGrpSpPr>
            <a:grpSpLocks/>
          </p:cNvGrpSpPr>
          <p:nvPr/>
        </p:nvGrpSpPr>
        <p:grpSpPr bwMode="auto">
          <a:xfrm>
            <a:off x="1498576" y="3854356"/>
            <a:ext cx="3832259" cy="2661827"/>
            <a:chOff x="4860032" y="1484784"/>
            <a:chExt cx="2376264" cy="1944216"/>
          </a:xfrm>
        </p:grpSpPr>
        <p:cxnSp>
          <p:nvCxnSpPr>
            <p:cNvPr id="110" name="직선 연결선 39"/>
            <p:cNvCxnSpPr>
              <a:cxnSpLocks noChangeShapeType="1"/>
            </p:cNvCxnSpPr>
            <p:nvPr/>
          </p:nvCxnSpPr>
          <p:spPr bwMode="auto">
            <a:xfrm>
              <a:off x="4860032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직선 연결선 40"/>
            <p:cNvCxnSpPr>
              <a:cxnSpLocks noChangeShapeType="1"/>
            </p:cNvCxnSpPr>
            <p:nvPr/>
          </p:nvCxnSpPr>
          <p:spPr bwMode="auto">
            <a:xfrm flipH="1">
              <a:off x="5364088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직선 연결선 42"/>
            <p:cNvCxnSpPr>
              <a:cxnSpLocks noChangeShapeType="1"/>
            </p:cNvCxnSpPr>
            <p:nvPr/>
          </p:nvCxnSpPr>
          <p:spPr bwMode="auto">
            <a:xfrm>
              <a:off x="5364088" y="1772816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직선 연결선 44"/>
            <p:cNvCxnSpPr>
              <a:cxnSpLocks noChangeShapeType="1"/>
            </p:cNvCxnSpPr>
            <p:nvPr/>
          </p:nvCxnSpPr>
          <p:spPr bwMode="auto">
            <a:xfrm>
              <a:off x="7236296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직선 연결선 46"/>
            <p:cNvCxnSpPr>
              <a:cxnSpLocks noChangeShapeType="1"/>
            </p:cNvCxnSpPr>
            <p:nvPr/>
          </p:nvCxnSpPr>
          <p:spPr bwMode="auto">
            <a:xfrm flipH="1">
              <a:off x="4860032" y="1772816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" name="직선 연결선 48"/>
            <p:cNvCxnSpPr>
              <a:cxnSpLocks noChangeShapeType="1"/>
            </p:cNvCxnSpPr>
            <p:nvPr/>
          </p:nvCxnSpPr>
          <p:spPr bwMode="auto">
            <a:xfrm>
              <a:off x="4860032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직선 연결선 50"/>
            <p:cNvCxnSpPr>
              <a:cxnSpLocks noChangeShapeType="1"/>
            </p:cNvCxnSpPr>
            <p:nvPr/>
          </p:nvCxnSpPr>
          <p:spPr bwMode="auto">
            <a:xfrm>
              <a:off x="4860032" y="3140968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직선 연결선 52"/>
            <p:cNvCxnSpPr>
              <a:cxnSpLocks noChangeShapeType="1"/>
            </p:cNvCxnSpPr>
            <p:nvPr/>
          </p:nvCxnSpPr>
          <p:spPr bwMode="auto">
            <a:xfrm flipV="1">
              <a:off x="6516216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직선 연결선 53"/>
            <p:cNvCxnSpPr>
              <a:cxnSpLocks noChangeShapeType="1"/>
            </p:cNvCxnSpPr>
            <p:nvPr/>
          </p:nvCxnSpPr>
          <p:spPr bwMode="auto">
            <a:xfrm flipH="1" flipV="1">
              <a:off x="7020272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직선 연결선 58"/>
            <p:cNvCxnSpPr>
              <a:cxnSpLocks noChangeShapeType="1"/>
            </p:cNvCxnSpPr>
            <p:nvPr/>
          </p:nvCxnSpPr>
          <p:spPr bwMode="auto">
            <a:xfrm flipH="1">
              <a:off x="7020272" y="3140968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1940" y="4569084"/>
                <a:ext cx="398820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0.2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+0.1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400" dirty="0"/>
                  <a:t>+(-0.1)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US" altLang="ko-KR" sz="2400" dirty="0"/>
                  <a:t>&gt;0 ?</a:t>
                </a:r>
              </a:p>
              <a:p>
                <a:pPr algn="ctr"/>
                <a:r>
                  <a:rPr lang="en-US" altLang="ko-KR" sz="2400" dirty="0"/>
                  <a:t>Yes </a:t>
                </a:r>
                <a:r>
                  <a:rPr lang="en-US" altLang="ko-KR" sz="2400" dirty="0">
                    <a:sym typeface="Wingdings" panose="05000000000000000000" pitchFamily="2" charset="2"/>
                  </a:rPr>
                  <a:t> 1</a:t>
                </a:r>
              </a:p>
              <a:p>
                <a:pPr algn="ctr"/>
                <a:r>
                  <a:rPr lang="en-US" altLang="ko-KR" sz="2400" dirty="0">
                    <a:sym typeface="Wingdings" panose="05000000000000000000" pitchFamily="2" charset="2"/>
                  </a:rPr>
                  <a:t>No</a:t>
                </a:r>
                <a:r>
                  <a:rPr lang="en-US" altLang="ko-KR" sz="2400" dirty="0"/>
                  <a:t> </a:t>
                </a:r>
                <a:r>
                  <a:rPr lang="en-US" altLang="ko-KR" sz="2400" dirty="0">
                    <a:sym typeface="Wingdings" panose="05000000000000000000" pitchFamily="2" charset="2"/>
                  </a:rPr>
                  <a:t> -1</a:t>
                </a:r>
                <a:endParaRPr lang="ko-KR" alt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940" y="4569084"/>
                <a:ext cx="3988208" cy="1200329"/>
              </a:xfrm>
              <a:prstGeom prst="rect">
                <a:avLst/>
              </a:prstGeom>
              <a:blipFill>
                <a:blip r:embed="rId3"/>
                <a:stretch>
                  <a:fillRect l="-459" t="-4082" r="-1376" b="-117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꺾인 연결선 8"/>
          <p:cNvCxnSpPr>
            <a:cxnSpLocks/>
          </p:cNvCxnSpPr>
          <p:nvPr/>
        </p:nvCxnSpPr>
        <p:spPr>
          <a:xfrm rot="10800000" flipV="1">
            <a:off x="2079506" y="3620992"/>
            <a:ext cx="928750" cy="533757"/>
          </a:xfrm>
          <a:prstGeom prst="bentConnector3">
            <a:avLst>
              <a:gd name="adj1" fmla="val 100661"/>
            </a:avLst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꺾인 연결선 124"/>
          <p:cNvCxnSpPr/>
          <p:nvPr/>
        </p:nvCxnSpPr>
        <p:spPr>
          <a:xfrm>
            <a:off x="4716558" y="5786367"/>
            <a:ext cx="1427181" cy="959954"/>
          </a:xfrm>
          <a:prstGeom prst="bentConnector3">
            <a:avLst>
              <a:gd name="adj1" fmla="val -455"/>
            </a:avLst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6342365" y="6545519"/>
                <a:ext cx="9540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6545519"/>
                <a:ext cx="954044" cy="276999"/>
              </a:xfrm>
              <a:prstGeom prst="rect">
                <a:avLst/>
              </a:prstGeom>
              <a:blipFill>
                <a:blip r:embed="rId4"/>
                <a:stretch>
                  <a:fillRect l="-3822" r="-3822"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0" name="그림 1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863" y="2972742"/>
            <a:ext cx="46386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>
            <a:normAutofit/>
          </a:bodyPr>
          <a:lstStyle/>
          <a:p>
            <a:r>
              <a:rPr lang="ko-KR" altLang="en-US" dirty="0"/>
              <a:t>뉴런의 계산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3145" y="1547643"/>
                <a:ext cx="28642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0= 0.2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+0.1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/>
                  <a:t>+(-0.1)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45" y="1547643"/>
                <a:ext cx="2864246" cy="276999"/>
              </a:xfrm>
              <a:prstGeom prst="rect">
                <a:avLst/>
              </a:prstGeom>
              <a:blipFill>
                <a:blip r:embed="rId2"/>
                <a:stretch>
                  <a:fillRect l="-2985" t="-28889" r="-2559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0" name="그림 1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648" y="2335584"/>
            <a:ext cx="4638675" cy="3819525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V="1">
            <a:off x="1466268" y="5882311"/>
            <a:ext cx="4542183" cy="1987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/>
          <p:nvPr/>
        </p:nvCxnSpPr>
        <p:spPr>
          <a:xfrm flipV="1">
            <a:off x="1618668" y="2694561"/>
            <a:ext cx="15578" cy="3360029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/>
              <p:cNvSpPr/>
              <p:nvPr/>
            </p:nvSpPr>
            <p:spPr>
              <a:xfrm>
                <a:off x="5518830" y="5869924"/>
                <a:ext cx="489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830" y="5869924"/>
                <a:ext cx="489621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/>
              <p:cNvSpPr/>
              <p:nvPr/>
            </p:nvSpPr>
            <p:spPr>
              <a:xfrm>
                <a:off x="1131513" y="2509895"/>
                <a:ext cx="4949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" name="직사각형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513" y="2509895"/>
                <a:ext cx="494944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직선 연결선 15"/>
          <p:cNvCxnSpPr/>
          <p:nvPr/>
        </p:nvCxnSpPr>
        <p:spPr>
          <a:xfrm>
            <a:off x="973145" y="2335584"/>
            <a:ext cx="2431536" cy="43473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42800" y="32198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990537" y="5376142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1/2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762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0663AA6-C368-5458-CACF-FC1E52C03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873366"/>
          </a:xfrm>
        </p:spPr>
        <p:txBody>
          <a:bodyPr/>
          <a:lstStyle/>
          <a:p>
            <a:r>
              <a:rPr lang="ko-KR" altLang="en-US" dirty="0"/>
              <a:t>뉴런의 계산</a:t>
            </a:r>
          </a:p>
        </p:txBody>
      </p:sp>
      <p:sp>
        <p:nvSpPr>
          <p:cNvPr id="24579" name="내용 개체 틀 4">
            <a:extLst>
              <a:ext uri="{FF2B5EF4-FFF2-40B4-BE49-F238E27FC236}">
                <a16:creationId xmlns:a16="http://schemas.microsoft.com/office/drawing/2014/main" id="{A36F5273-B646-0544-58DE-AF405D470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386"/>
            <a:ext cx="10515600" cy="5254907"/>
          </a:xfrm>
        </p:spPr>
        <p:txBody>
          <a:bodyPr>
            <a:normAutofit/>
          </a:bodyPr>
          <a:lstStyle/>
          <a:p>
            <a:r>
              <a:rPr lang="ko-KR" altLang="en-US" dirty="0"/>
              <a:t>기본적인 논리 연산자 학습</a:t>
            </a:r>
            <a:endParaRPr lang="en-US" altLang="ko-KR" dirty="0"/>
          </a:p>
          <a:p>
            <a:pPr lvl="1"/>
            <a:r>
              <a:rPr lang="en-US" altLang="ko-KR" dirty="0"/>
              <a:t>AND, OR, Exclusive-OR</a:t>
            </a:r>
            <a:r>
              <a:rPr lang="ko-KR" altLang="en-US" dirty="0"/>
              <a:t>와 같은 기본적인 논리 연산자의 기능을 수행하도록 훈련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연산자 </a:t>
            </a:r>
            <a:r>
              <a:rPr lang="en-US" altLang="ko-KR" dirty="0"/>
              <a:t>AND, OR, Exclusive-OR</a:t>
            </a:r>
            <a:r>
              <a:rPr lang="ko-KR" altLang="en-US" dirty="0"/>
              <a:t>의 </a:t>
            </a:r>
            <a:r>
              <a:rPr lang="ko-KR" altLang="en-US" dirty="0" err="1"/>
              <a:t>진리표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24580" name="그림 3" descr="ch06-표_02.jpg">
            <a:extLst>
              <a:ext uri="{FF2B5EF4-FFF2-40B4-BE49-F238E27FC236}">
                <a16:creationId xmlns:a16="http://schemas.microsoft.com/office/drawing/2014/main" id="{3DE7F0C9-FCC5-2C30-88D2-5AA31F043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3" b="1950"/>
          <a:stretch/>
        </p:blipFill>
        <p:spPr bwMode="auto">
          <a:xfrm>
            <a:off x="128431" y="3599999"/>
            <a:ext cx="11935137" cy="27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CD20FCD-9F02-14D2-ADE6-627D1A41E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15493"/>
          </a:xfrm>
        </p:spPr>
        <p:txBody>
          <a:bodyPr/>
          <a:lstStyle/>
          <a:p>
            <a:r>
              <a:rPr lang="ko-KR" altLang="en-US" dirty="0"/>
              <a:t>뉴런의 계산</a:t>
            </a:r>
          </a:p>
        </p:txBody>
      </p:sp>
      <p:sp>
        <p:nvSpPr>
          <p:cNvPr id="39939" name="내용 개체 틀 4">
            <a:extLst>
              <a:ext uri="{FF2B5EF4-FFF2-40B4-BE49-F238E27FC236}">
                <a16:creationId xmlns:a16="http://schemas.microsoft.com/office/drawing/2014/main" id="{B67D4768-A672-06EB-A475-74B5E4D2D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790"/>
            <a:ext cx="10515600" cy="468774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ko-KR" dirty="0"/>
              <a:t>AND, OR, NOT </a:t>
            </a:r>
            <a:r>
              <a:rPr lang="ko-KR" altLang="en-US" dirty="0"/>
              <a:t>게이트 구현</a:t>
            </a:r>
          </a:p>
          <a:p>
            <a:pPr lvl="1"/>
            <a:r>
              <a:rPr lang="en-US" altLang="ko-KR" dirty="0"/>
              <a:t>AND, OR, NOT</a:t>
            </a:r>
            <a:r>
              <a:rPr lang="ko-KR" altLang="en-US" dirty="0"/>
              <a:t>게이트는 선형 분리 가능한 결정 경계를 가짐</a:t>
            </a:r>
          </a:p>
          <a:p>
            <a:pPr lvl="1"/>
            <a:r>
              <a:rPr lang="ko-KR" altLang="en-US" dirty="0"/>
              <a:t>허나 결정 경계가 </a:t>
            </a:r>
            <a:r>
              <a:rPr lang="en-US" altLang="ko-KR" dirty="0"/>
              <a:t>2</a:t>
            </a:r>
            <a:r>
              <a:rPr lang="ko-KR" altLang="en-US" dirty="0"/>
              <a:t>개 필요한 </a:t>
            </a:r>
            <a:r>
              <a:rPr lang="en-US" altLang="ko-KR" dirty="0"/>
              <a:t>XOR </a:t>
            </a:r>
            <a:r>
              <a:rPr lang="ko-KR" altLang="en-US" dirty="0"/>
              <a:t>구현은 불가능</a:t>
            </a:r>
          </a:p>
          <a:p>
            <a:pPr lvl="2" eaLnBrk="1" hangingPunct="1"/>
            <a:endParaRPr lang="ko-KR" altLang="en-US" dirty="0"/>
          </a:p>
          <a:p>
            <a:pPr lvl="2" eaLnBrk="1" hangingPunct="1"/>
            <a:endParaRPr lang="ko-KR" altLang="en-US" dirty="0"/>
          </a:p>
          <a:p>
            <a:pPr lvl="2" eaLnBrk="1" hangingPunct="1"/>
            <a:endParaRPr lang="ko-KR" altLang="en-US" dirty="0"/>
          </a:p>
          <a:p>
            <a:pPr lvl="2" eaLnBrk="1" hangingPunct="1"/>
            <a:endParaRPr lang="ko-KR" altLang="en-US" dirty="0"/>
          </a:p>
          <a:p>
            <a:pPr lvl="2" eaLnBrk="1" hangingPunct="1"/>
            <a:endParaRPr lang="ko-KR" altLang="en-US" dirty="0"/>
          </a:p>
          <a:p>
            <a:pPr lvl="2" eaLnBrk="1" hangingPunct="1"/>
            <a:endParaRPr lang="ko-KR" altLang="en-US" dirty="0"/>
          </a:p>
          <a:p>
            <a:pPr lvl="2" eaLnBrk="1" hangingPunct="1"/>
            <a:endParaRPr lang="ko-KR" altLang="en-US" dirty="0"/>
          </a:p>
          <a:p>
            <a:pPr lvl="2" eaLnBrk="1" hangingPunct="1"/>
            <a:endParaRPr lang="ko-KR" altLang="en-US" dirty="0"/>
          </a:p>
          <a:p>
            <a:pPr lvl="2" eaLnBrk="1" hangingPunct="1"/>
            <a:endParaRPr lang="ko-KR" altLang="en-US" dirty="0"/>
          </a:p>
          <a:p>
            <a:pPr lvl="1" eaLnBrk="1" hangingPunct="1"/>
            <a:r>
              <a:rPr lang="en-US" altLang="ko-KR" dirty="0"/>
              <a:t>3</a:t>
            </a:r>
            <a:r>
              <a:rPr lang="ko-KR" altLang="en-US" dirty="0"/>
              <a:t>차원 입력 경우</a:t>
            </a:r>
          </a:p>
          <a:p>
            <a:pPr lvl="2" eaLnBrk="1" hangingPunct="1"/>
            <a:endParaRPr lang="ko-KR" altLang="en-US" dirty="0"/>
          </a:p>
          <a:p>
            <a:pPr lvl="2" eaLnBrk="1" hangingPunct="1"/>
            <a:r>
              <a:rPr lang="ko-KR" altLang="en-US" dirty="0"/>
              <a:t>평면은 연결 가중치로 결정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ko-KR" altLang="en-US" dirty="0"/>
              <a:t>	</a:t>
            </a:r>
            <a:endParaRPr lang="en-US" altLang="ko-KR" dirty="0"/>
          </a:p>
        </p:txBody>
      </p:sp>
      <p:pic>
        <p:nvPicPr>
          <p:cNvPr id="2" name="그림 3" descr="ch06-그림_07.jpg">
            <a:extLst>
              <a:ext uri="{FF2B5EF4-FFF2-40B4-BE49-F238E27FC236}">
                <a16:creationId xmlns:a16="http://schemas.microsoft.com/office/drawing/2014/main" id="{FACB05DA-593F-C894-FCBF-FF9036CC92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" b="17766"/>
          <a:stretch/>
        </p:blipFill>
        <p:spPr bwMode="auto">
          <a:xfrm>
            <a:off x="1607082" y="2374005"/>
            <a:ext cx="7819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25F8656-2994-BC54-306A-5CA4975A2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974" y="4389538"/>
            <a:ext cx="4101296" cy="24684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A5F6C67-C1CB-2E23-6DA2-8217D0B66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40677"/>
          </a:xfrm>
        </p:spPr>
        <p:txBody>
          <a:bodyPr/>
          <a:lstStyle/>
          <a:p>
            <a:r>
              <a:rPr lang="ko-KR" altLang="en-US" dirty="0"/>
              <a:t>단일 뉴런의 학습</a:t>
            </a:r>
            <a:r>
              <a:rPr lang="en-US" altLang="ko-KR" dirty="0"/>
              <a:t>: </a:t>
            </a:r>
            <a:r>
              <a:rPr lang="ko-KR" altLang="en-US" dirty="0" err="1"/>
              <a:t>퍼셉트론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내용 개체 틀 4">
                <a:extLst>
                  <a:ext uri="{FF2B5EF4-FFF2-40B4-BE49-F238E27FC236}">
                    <a16:creationId xmlns:a16="http://schemas.microsoft.com/office/drawing/2014/main" id="{BE17B1E6-11EF-56E9-FC54-C3EE27FC3E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6721"/>
                <a:ext cx="10515600" cy="5194997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/>
                  <a:t>프랭크 </a:t>
                </a:r>
                <a:r>
                  <a:rPr lang="ko-KR" altLang="en-US" dirty="0" err="1"/>
                  <a:t>로젠블랫이</a:t>
                </a:r>
                <a:r>
                  <a:rPr lang="ko-KR" altLang="en-US" dirty="0"/>
                  <a:t> 간단한 인공 신경망을 훈련시키기 위한 알고리즘인 </a:t>
                </a:r>
                <a:r>
                  <a:rPr lang="ko-KR" altLang="en-US" dirty="0" err="1"/>
                  <a:t>퍼셉트론을</a:t>
                </a:r>
                <a:r>
                  <a:rPr lang="ko-KR" altLang="en-US" dirty="0"/>
                  <a:t> 소개 </a:t>
                </a:r>
                <a:r>
                  <a:rPr lang="en-US" altLang="ko-KR" dirty="0"/>
                  <a:t>(1958</a:t>
                </a:r>
                <a:r>
                  <a:rPr lang="ko-KR" altLang="en-US" dirty="0"/>
                  <a:t>년</a:t>
                </a:r>
                <a:r>
                  <a:rPr lang="en-US" altLang="ko-KR" dirty="0"/>
                  <a:t>).</a:t>
                </a:r>
              </a:p>
              <a:p>
                <a:r>
                  <a:rPr lang="ko-KR" altLang="en-US" dirty="0" err="1"/>
                  <a:t>퍼셉트론은</a:t>
                </a:r>
                <a:r>
                  <a:rPr lang="ko-KR" altLang="en-US" dirty="0"/>
                  <a:t> 신경망의 가장 간단한 형태로 조정 가능한 시냅스 가중치와 하드 </a:t>
                </a:r>
                <a:r>
                  <a:rPr lang="ko-KR" altLang="en-US" dirty="0" err="1"/>
                  <a:t>리미터</a:t>
                </a:r>
                <a:r>
                  <a:rPr lang="en-US" altLang="ko-KR" dirty="0"/>
                  <a:t>(hard limiter)</a:t>
                </a:r>
                <a:r>
                  <a:rPr lang="ko-KR" altLang="en-US" dirty="0"/>
                  <a:t>를 포함한 단일 뉴런으로 구성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델타 규칙 이라는 학습규칙 사용</a:t>
                </a:r>
              </a:p>
              <a:p>
                <a:pPr lvl="1"/>
                <a:r>
                  <a:rPr lang="ko-KR" altLang="en-US" dirty="0"/>
                  <a:t>목적 패턴을 이용한 신경망의 학습을 인위로 제어</a:t>
                </a:r>
              </a:p>
              <a:p>
                <a:pPr lvl="1"/>
                <a:r>
                  <a:rPr lang="ko-KR" altLang="en-US" dirty="0"/>
                  <a:t>만일 어떤 신경세포의 활성이 다른 신경세포가 잘못된 출력을 내는데 공헌을 했다면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두 신경 </a:t>
                </a:r>
                <a:r>
                  <a:rPr lang="ko-KR" altLang="en-US" dirty="0" err="1"/>
                  <a:t>세포간의</a:t>
                </a:r>
                <a:r>
                  <a:rPr lang="ko-KR" altLang="en-US" dirty="0"/>
                  <a:t> 연결 가중치를 그것에 비례하게 조절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가중치를 조절하여 실제 출력과 목표 출력 간의 차이를 줄인다</a:t>
                </a:r>
                <a:r>
                  <a:rPr lang="en-US" altLang="ko-KR" dirty="0"/>
                  <a:t>. </a:t>
                </a:r>
              </a:p>
              <a:p>
                <a:pPr lvl="1"/>
                <a:r>
                  <a:rPr lang="en-US" altLang="ko-KR" b="0" dirty="0"/>
                  <a:t>Loss</a:t>
                </a:r>
                <a:r>
                  <a:rPr lang="ko-KR" altLang="en-US" b="0" dirty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MSE = (</a:t>
                </a:r>
                <a:r>
                  <a:rPr lang="ko-KR" altLang="en-US" dirty="0"/>
                  <a:t>목표출력</a:t>
                </a:r>
                <a:r>
                  <a:rPr lang="en-US" altLang="ko-KR" dirty="0"/>
                  <a:t>–</a:t>
                </a:r>
                <a:r>
                  <a:rPr lang="ko-KR" altLang="en-US" dirty="0"/>
                  <a:t>출력결과</a:t>
                </a:r>
                <a:r>
                  <a:rPr lang="en-US" altLang="ko-KR" dirty="0"/>
                  <a:t>)</a:t>
                </a:r>
                <a:r>
                  <a:rPr lang="en-US" altLang="ko-KR" baseline="30000" dirty="0"/>
                  <a:t>2</a:t>
                </a:r>
                <a:endParaRPr lang="ko-KR" altLang="en-US" baseline="30000" dirty="0"/>
              </a:p>
              <a:p>
                <a:pPr lvl="1"/>
                <a:r>
                  <a:rPr lang="ko-KR" altLang="en-US" dirty="0" err="1"/>
                  <a:t>경사하강법으로</a:t>
                </a:r>
                <a:r>
                  <a:rPr lang="ko-KR" altLang="en-US" dirty="0"/>
                  <a:t> 일반화</a:t>
                </a:r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17411" name="내용 개체 틀 4">
                <a:extLst>
                  <a:ext uri="{FF2B5EF4-FFF2-40B4-BE49-F238E27FC236}">
                    <a16:creationId xmlns:a16="http://schemas.microsoft.com/office/drawing/2014/main" id="{BE17B1E6-11EF-56E9-FC54-C3EE27FC3E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6721"/>
                <a:ext cx="10515600" cy="5194997"/>
              </a:xfrm>
              <a:blipFill>
                <a:blip r:embed="rId2"/>
                <a:stretch>
                  <a:fillRect l="-1043" t="-1995" r="-1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0F9122E-A9AF-6945-2C97-B6FAB27941AA}"/>
              </a:ext>
            </a:extLst>
          </p:cNvPr>
          <p:cNvSpPr txBox="1">
            <a:spLocks/>
          </p:cNvSpPr>
          <p:nvPr/>
        </p:nvSpPr>
        <p:spPr>
          <a:xfrm>
            <a:off x="848139" y="122085"/>
            <a:ext cx="10515600" cy="828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작동방식 </a:t>
            </a:r>
            <a:r>
              <a:rPr lang="en-US" altLang="ko-KR" dirty="0"/>
              <a:t>- training</a:t>
            </a:r>
            <a:endParaRPr lang="ko-KR" altLang="en-US" dirty="0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689ADEBD-A9A4-DCBD-D34E-005069128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45" y="1807409"/>
            <a:ext cx="4210638" cy="4210638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3E2238A-E82C-24E1-FE98-5CE14610A6CD}"/>
              </a:ext>
            </a:extLst>
          </p:cNvPr>
          <p:cNvSpPr/>
          <p:nvPr/>
        </p:nvSpPr>
        <p:spPr>
          <a:xfrm>
            <a:off x="7713451" y="2356310"/>
            <a:ext cx="2174168" cy="913664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모델선택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855F17DB-BF08-BFE3-18F9-2ED9352623E1}"/>
              </a:ext>
            </a:extLst>
          </p:cNvPr>
          <p:cNvSpPr/>
          <p:nvPr/>
        </p:nvSpPr>
        <p:spPr>
          <a:xfrm>
            <a:off x="8318487" y="1161366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입력</a:t>
            </a:r>
            <a:r>
              <a:rPr lang="en-US" altLang="ko-KR" dirty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6A3C42D-5D06-2D6A-3C1F-2EB168A095C5}"/>
              </a:ext>
            </a:extLst>
          </p:cNvPr>
          <p:cNvSpPr/>
          <p:nvPr/>
        </p:nvSpPr>
        <p:spPr>
          <a:xfrm>
            <a:off x="8318487" y="3941395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예측</a:t>
            </a:r>
            <a:r>
              <a:rPr lang="en-US" altLang="ko-KR" dirty="0">
                <a:solidFill>
                  <a:schemeClr val="tx1"/>
                </a:solidFill>
              </a:rPr>
              <a:t>Y’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B2936A1-D162-2079-8927-3D4B61391969}"/>
              </a:ext>
            </a:extLst>
          </p:cNvPr>
          <p:cNvSpPr/>
          <p:nvPr/>
        </p:nvSpPr>
        <p:spPr>
          <a:xfrm>
            <a:off x="10543221" y="3851165"/>
            <a:ext cx="1373795" cy="705720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진짜타겟</a:t>
            </a:r>
            <a:r>
              <a:rPr lang="en-US" altLang="ko-KR" dirty="0">
                <a:solidFill>
                  <a:schemeClr val="tx1"/>
                </a:solidFill>
              </a:rPr>
              <a:t>, Label, Y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B0107948-7F2B-72A5-8E8C-693C898D1222}"/>
              </a:ext>
            </a:extLst>
          </p:cNvPr>
          <p:cNvSpPr/>
          <p:nvPr/>
        </p:nvSpPr>
        <p:spPr>
          <a:xfrm>
            <a:off x="9425043" y="5401819"/>
            <a:ext cx="1419100" cy="755374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Loss 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계산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87E49E0-2946-205C-7A9B-F6CEA8565F36}"/>
              </a:ext>
            </a:extLst>
          </p:cNvPr>
          <p:cNvSpPr/>
          <p:nvPr/>
        </p:nvSpPr>
        <p:spPr>
          <a:xfrm>
            <a:off x="7709235" y="2356310"/>
            <a:ext cx="1148941" cy="299275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파라미터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6D2035A1-E45B-8EC9-B438-855F6CD0507D}"/>
              </a:ext>
            </a:extLst>
          </p:cNvPr>
          <p:cNvSpPr/>
          <p:nvPr/>
        </p:nvSpPr>
        <p:spPr>
          <a:xfrm>
            <a:off x="5373322" y="3826338"/>
            <a:ext cx="1771527" cy="755374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파라미터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갱신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18C9CE3-98E9-2CF3-20A3-11DFF9088BDC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8800535" y="1686627"/>
            <a:ext cx="0" cy="66968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9CC2FF8-F642-270E-A7DB-76F0907949FD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8800535" y="3269974"/>
            <a:ext cx="0" cy="67142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765B9DB5-519E-1947-A935-548E826AA339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8800535" y="4466656"/>
            <a:ext cx="1334058" cy="93516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AB260CAF-40B6-ED2C-4262-23F2F9F8B34F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10134593" y="4556885"/>
            <a:ext cx="1095526" cy="84493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B9E259BF-EBC2-1C9D-7FCB-7F4E5E1F4EB8}"/>
              </a:ext>
            </a:extLst>
          </p:cNvPr>
          <p:cNvCxnSpPr>
            <a:cxnSpLocks/>
            <a:stCxn id="7" idx="2"/>
            <a:endCxn id="9" idx="4"/>
          </p:cNvCxnSpPr>
          <p:nvPr/>
        </p:nvCxnSpPr>
        <p:spPr>
          <a:xfrm rot="10800000">
            <a:off x="6259087" y="4581712"/>
            <a:ext cx="3165957" cy="1197794"/>
          </a:xfrm>
          <a:prstGeom prst="bentConnector2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5AD1EF46-093C-DE48-C60D-A2B391DBED02}"/>
              </a:ext>
            </a:extLst>
          </p:cNvPr>
          <p:cNvCxnSpPr>
            <a:cxnSpLocks/>
            <a:stCxn id="9" idx="0"/>
            <a:endCxn id="8" idx="1"/>
          </p:cNvCxnSpPr>
          <p:nvPr/>
        </p:nvCxnSpPr>
        <p:spPr>
          <a:xfrm rot="5400000" flipH="1" flipV="1">
            <a:off x="6323965" y="2441069"/>
            <a:ext cx="1320390" cy="1450149"/>
          </a:xfrm>
          <a:prstGeom prst="bentConnector2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3AB897ED-472E-C257-604F-2D3F6F0BDD21}"/>
              </a:ext>
            </a:extLst>
          </p:cNvPr>
          <p:cNvSpPr/>
          <p:nvPr/>
        </p:nvSpPr>
        <p:spPr>
          <a:xfrm>
            <a:off x="8318487" y="550507"/>
            <a:ext cx="2691635" cy="114991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Training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23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0F9122E-A9AF-6945-2C97-B6FAB27941AA}"/>
              </a:ext>
            </a:extLst>
          </p:cNvPr>
          <p:cNvSpPr txBox="1">
            <a:spLocks/>
          </p:cNvSpPr>
          <p:nvPr/>
        </p:nvSpPr>
        <p:spPr>
          <a:xfrm>
            <a:off x="848139" y="122085"/>
            <a:ext cx="10515600" cy="828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작동방식 </a:t>
            </a:r>
            <a:r>
              <a:rPr lang="en-US" altLang="ko-KR" dirty="0"/>
              <a:t>- testing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3E2238A-E82C-24E1-FE98-5CE14610A6CD}"/>
              </a:ext>
            </a:extLst>
          </p:cNvPr>
          <p:cNvSpPr/>
          <p:nvPr/>
        </p:nvSpPr>
        <p:spPr>
          <a:xfrm>
            <a:off x="7713451" y="2466838"/>
            <a:ext cx="2174168" cy="913664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모델선택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855F17DB-BF08-BFE3-18F9-2ED9352623E1}"/>
              </a:ext>
            </a:extLst>
          </p:cNvPr>
          <p:cNvSpPr/>
          <p:nvPr/>
        </p:nvSpPr>
        <p:spPr>
          <a:xfrm>
            <a:off x="8318487" y="1271894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입력</a:t>
            </a:r>
            <a:r>
              <a:rPr lang="en-US" altLang="ko-KR" dirty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6A3C42D-5D06-2D6A-3C1F-2EB168A095C5}"/>
              </a:ext>
            </a:extLst>
          </p:cNvPr>
          <p:cNvSpPr/>
          <p:nvPr/>
        </p:nvSpPr>
        <p:spPr>
          <a:xfrm>
            <a:off x="8318487" y="4051923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예측</a:t>
            </a:r>
            <a:r>
              <a:rPr lang="en-US" altLang="ko-KR" dirty="0">
                <a:solidFill>
                  <a:schemeClr val="tx1"/>
                </a:solidFill>
              </a:rPr>
              <a:t>Y’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B0107948-7F2B-72A5-8E8C-693C898D1222}"/>
              </a:ext>
            </a:extLst>
          </p:cNvPr>
          <p:cNvSpPr/>
          <p:nvPr/>
        </p:nvSpPr>
        <p:spPr>
          <a:xfrm>
            <a:off x="7902218" y="5281901"/>
            <a:ext cx="1796634" cy="755374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성능지표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계산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87E49E0-2946-205C-7A9B-F6CEA8565F36}"/>
              </a:ext>
            </a:extLst>
          </p:cNvPr>
          <p:cNvSpPr/>
          <p:nvPr/>
        </p:nvSpPr>
        <p:spPr>
          <a:xfrm>
            <a:off x="7709235" y="2466838"/>
            <a:ext cx="1148941" cy="299275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파라미터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18C9CE3-98E9-2CF3-20A3-11DFF9088BDC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8800535" y="1797155"/>
            <a:ext cx="0" cy="66968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9CC2FF8-F642-270E-A7DB-76F0907949FD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8800535" y="3380502"/>
            <a:ext cx="0" cy="67142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724C6CFC-2A07-15FD-DDB4-7AE684846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01" y="1686627"/>
            <a:ext cx="5837426" cy="4138019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205F7766-CF8E-A90C-CC9A-B5FD088CF1E1}"/>
              </a:ext>
            </a:extLst>
          </p:cNvPr>
          <p:cNvSpPr/>
          <p:nvPr/>
        </p:nvSpPr>
        <p:spPr>
          <a:xfrm>
            <a:off x="954801" y="3605684"/>
            <a:ext cx="1409714" cy="1684964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9D40F84-0A4B-5002-E0BE-7FEA5FD9A2BD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8800535" y="4577184"/>
            <a:ext cx="0" cy="70471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F685C121-23C8-8025-DA5C-2B44392DEC45}"/>
              </a:ext>
            </a:extLst>
          </p:cNvPr>
          <p:cNvSpPr/>
          <p:nvPr/>
        </p:nvSpPr>
        <p:spPr>
          <a:xfrm>
            <a:off x="8318487" y="661035"/>
            <a:ext cx="2691635" cy="114991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Testing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30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0F9122E-A9AF-6945-2C97-B6FAB27941AA}"/>
              </a:ext>
            </a:extLst>
          </p:cNvPr>
          <p:cNvSpPr txBox="1">
            <a:spLocks/>
          </p:cNvSpPr>
          <p:nvPr/>
        </p:nvSpPr>
        <p:spPr>
          <a:xfrm>
            <a:off x="457200" y="147861"/>
            <a:ext cx="10515600" cy="828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파라미터를 갱신하는 방법</a:t>
            </a:r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9F9495A0-6E1B-82CC-E339-E4D343860670}"/>
              </a:ext>
            </a:extLst>
          </p:cNvPr>
          <p:cNvSpPr txBox="1">
            <a:spLocks/>
          </p:cNvSpPr>
          <p:nvPr/>
        </p:nvSpPr>
        <p:spPr>
          <a:xfrm>
            <a:off x="230072" y="950760"/>
            <a:ext cx="11504728" cy="5232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/>
              <a:t>경사하강법</a:t>
            </a:r>
            <a:r>
              <a:rPr lang="en-US" altLang="ko-KR" dirty="0"/>
              <a:t>(Gradient descent)</a:t>
            </a:r>
            <a:endParaRPr lang="ko-KR" altLang="en-US" dirty="0"/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0C77C8C7-3C35-085D-209E-998F69C47C92}"/>
              </a:ext>
            </a:extLst>
          </p:cNvPr>
          <p:cNvCxnSpPr>
            <a:cxnSpLocks/>
          </p:cNvCxnSpPr>
          <p:nvPr/>
        </p:nvCxnSpPr>
        <p:spPr>
          <a:xfrm flipV="1">
            <a:off x="1057432" y="1941419"/>
            <a:ext cx="0" cy="468174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261C86AC-94E2-9002-CCE2-2E0A145FB03E}"/>
              </a:ext>
            </a:extLst>
          </p:cNvPr>
          <p:cNvCxnSpPr>
            <a:cxnSpLocks/>
          </p:cNvCxnSpPr>
          <p:nvPr/>
        </p:nvCxnSpPr>
        <p:spPr>
          <a:xfrm flipV="1">
            <a:off x="770095" y="6318278"/>
            <a:ext cx="6082881" cy="15955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F88218-705B-3E2C-FA76-9F95018957C6}"/>
              </a:ext>
            </a:extLst>
          </p:cNvPr>
          <p:cNvSpPr txBox="1"/>
          <p:nvPr/>
        </p:nvSpPr>
        <p:spPr>
          <a:xfrm>
            <a:off x="6541477" y="6340807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</a:t>
            </a:r>
            <a:endParaRPr lang="ko-KR" altLang="en-US" dirty="0"/>
          </a:p>
        </p:txBody>
      </p:sp>
      <p:sp>
        <p:nvSpPr>
          <p:cNvPr id="52" name="자유형: 도형 51">
            <a:extLst>
              <a:ext uri="{FF2B5EF4-FFF2-40B4-BE49-F238E27FC236}">
                <a16:creationId xmlns:a16="http://schemas.microsoft.com/office/drawing/2014/main" id="{A3080328-3829-C4FB-E74E-8794FE3CD7BB}"/>
              </a:ext>
            </a:extLst>
          </p:cNvPr>
          <p:cNvSpPr/>
          <p:nvPr/>
        </p:nvSpPr>
        <p:spPr>
          <a:xfrm>
            <a:off x="1892346" y="1902783"/>
            <a:ext cx="4649131" cy="3894231"/>
          </a:xfrm>
          <a:custGeom>
            <a:avLst/>
            <a:gdLst>
              <a:gd name="connsiteX0" fmla="*/ 0 w 5537915"/>
              <a:gd name="connsiteY0" fmla="*/ 64394 h 3812191"/>
              <a:gd name="connsiteX1" fmla="*/ 2833352 w 5537915"/>
              <a:gd name="connsiteY1" fmla="*/ 3812146 h 3812191"/>
              <a:gd name="connsiteX2" fmla="*/ 5537915 w 5537915"/>
              <a:gd name="connsiteY2" fmla="*/ 0 h 3812191"/>
              <a:gd name="connsiteX0" fmla="*/ 0 w 5537915"/>
              <a:gd name="connsiteY0" fmla="*/ 64394 h 3812202"/>
              <a:gd name="connsiteX1" fmla="*/ 2833352 w 5537915"/>
              <a:gd name="connsiteY1" fmla="*/ 3812146 h 3812202"/>
              <a:gd name="connsiteX2" fmla="*/ 5537915 w 5537915"/>
              <a:gd name="connsiteY2" fmla="*/ 0 h 3812202"/>
              <a:gd name="connsiteX0" fmla="*/ 0 w 5537915"/>
              <a:gd name="connsiteY0" fmla="*/ 64394 h 3812202"/>
              <a:gd name="connsiteX1" fmla="*/ 2833352 w 5537915"/>
              <a:gd name="connsiteY1" fmla="*/ 3812146 h 3812202"/>
              <a:gd name="connsiteX2" fmla="*/ 5537915 w 5537915"/>
              <a:gd name="connsiteY2" fmla="*/ 0 h 3812202"/>
              <a:gd name="connsiteX0" fmla="*/ 0 w 5628067"/>
              <a:gd name="connsiteY0" fmla="*/ 103031 h 3850839"/>
              <a:gd name="connsiteX1" fmla="*/ 2833352 w 5628067"/>
              <a:gd name="connsiteY1" fmla="*/ 3850783 h 3850839"/>
              <a:gd name="connsiteX2" fmla="*/ 5628067 w 5628067"/>
              <a:gd name="connsiteY2" fmla="*/ 0 h 3850839"/>
              <a:gd name="connsiteX0" fmla="*/ 0 w 5628067"/>
              <a:gd name="connsiteY0" fmla="*/ 103031 h 3850844"/>
              <a:gd name="connsiteX1" fmla="*/ 2833352 w 5628067"/>
              <a:gd name="connsiteY1" fmla="*/ 3850783 h 3850844"/>
              <a:gd name="connsiteX2" fmla="*/ 5628067 w 5628067"/>
              <a:gd name="connsiteY2" fmla="*/ 0 h 3850844"/>
              <a:gd name="connsiteX0" fmla="*/ 0 w 5628067"/>
              <a:gd name="connsiteY0" fmla="*/ 103031 h 3881616"/>
              <a:gd name="connsiteX1" fmla="*/ 2833352 w 5628067"/>
              <a:gd name="connsiteY1" fmla="*/ 3850783 h 3881616"/>
              <a:gd name="connsiteX2" fmla="*/ 5628067 w 5628067"/>
              <a:gd name="connsiteY2" fmla="*/ 0 h 3881616"/>
              <a:gd name="connsiteX0" fmla="*/ 0 w 5628067"/>
              <a:gd name="connsiteY0" fmla="*/ 103031 h 3881616"/>
              <a:gd name="connsiteX1" fmla="*/ 2833352 w 5628067"/>
              <a:gd name="connsiteY1" fmla="*/ 3850783 h 3881616"/>
              <a:gd name="connsiteX2" fmla="*/ 5628067 w 5628067"/>
              <a:gd name="connsiteY2" fmla="*/ 0 h 3881616"/>
              <a:gd name="connsiteX0" fmla="*/ 0 w 5628067"/>
              <a:gd name="connsiteY0" fmla="*/ 103031 h 3860757"/>
              <a:gd name="connsiteX1" fmla="*/ 2833352 w 5628067"/>
              <a:gd name="connsiteY1" fmla="*/ 3850783 h 3860757"/>
              <a:gd name="connsiteX2" fmla="*/ 5628067 w 5628067"/>
              <a:gd name="connsiteY2" fmla="*/ 0 h 3860757"/>
              <a:gd name="connsiteX0" fmla="*/ 0 w 5628067"/>
              <a:gd name="connsiteY0" fmla="*/ 103031 h 3855595"/>
              <a:gd name="connsiteX1" fmla="*/ 2833352 w 5628067"/>
              <a:gd name="connsiteY1" fmla="*/ 3850783 h 3855595"/>
              <a:gd name="connsiteX2" fmla="*/ 5628067 w 5628067"/>
              <a:gd name="connsiteY2" fmla="*/ 0 h 3855595"/>
              <a:gd name="connsiteX0" fmla="*/ 0 w 5628067"/>
              <a:gd name="connsiteY0" fmla="*/ 103031 h 3855595"/>
              <a:gd name="connsiteX1" fmla="*/ 2833352 w 5628067"/>
              <a:gd name="connsiteY1" fmla="*/ 3850783 h 3855595"/>
              <a:gd name="connsiteX2" fmla="*/ 5628067 w 5628067"/>
              <a:gd name="connsiteY2" fmla="*/ 0 h 3855595"/>
              <a:gd name="connsiteX0" fmla="*/ 0 w 5628067"/>
              <a:gd name="connsiteY0" fmla="*/ 141667 h 3894231"/>
              <a:gd name="connsiteX1" fmla="*/ 2833352 w 5628067"/>
              <a:gd name="connsiteY1" fmla="*/ 3889419 h 3894231"/>
              <a:gd name="connsiteX2" fmla="*/ 5628067 w 5628067"/>
              <a:gd name="connsiteY2" fmla="*/ 0 h 3894231"/>
              <a:gd name="connsiteX0" fmla="*/ 0 w 5628067"/>
              <a:gd name="connsiteY0" fmla="*/ 141667 h 3894231"/>
              <a:gd name="connsiteX1" fmla="*/ 2833352 w 5628067"/>
              <a:gd name="connsiteY1" fmla="*/ 3889419 h 3894231"/>
              <a:gd name="connsiteX2" fmla="*/ 5628067 w 5628067"/>
              <a:gd name="connsiteY2" fmla="*/ 0 h 389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8067" h="3894231">
                <a:moveTo>
                  <a:pt x="0" y="141667"/>
                </a:moveTo>
                <a:cubicBezTo>
                  <a:pt x="311239" y="2497427"/>
                  <a:pt x="1562637" y="3990303"/>
                  <a:pt x="2833352" y="3889419"/>
                </a:cubicBezTo>
                <a:cubicBezTo>
                  <a:pt x="4361644" y="3943082"/>
                  <a:pt x="5162280" y="2338588"/>
                  <a:pt x="5628067" y="0"/>
                </a:cubicBezTo>
              </a:path>
            </a:pathLst>
          </a:custGeom>
          <a:noFill/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D69EF5D-84A6-127A-C91D-1F0047341A04}"/>
              </a:ext>
            </a:extLst>
          </p:cNvPr>
          <p:cNvSpPr txBox="1"/>
          <p:nvPr/>
        </p:nvSpPr>
        <p:spPr>
          <a:xfrm>
            <a:off x="337964" y="1988504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Loss</a:t>
            </a:r>
            <a:endParaRPr lang="ko-KR" altLang="en-US" dirty="0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274707AC-FE6C-B70B-91D5-333C7C939424}"/>
              </a:ext>
            </a:extLst>
          </p:cNvPr>
          <p:cNvSpPr/>
          <p:nvPr/>
        </p:nvSpPr>
        <p:spPr>
          <a:xfrm>
            <a:off x="1068521" y="3575078"/>
            <a:ext cx="1122019" cy="2756917"/>
          </a:xfrm>
          <a:prstGeom prst="rect">
            <a:avLst/>
          </a:prstGeom>
          <a:noFill/>
          <a:ln w="22225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A52323C-7B4A-6DBA-36D4-EAEBBD50EEBA}"/>
              </a:ext>
            </a:extLst>
          </p:cNvPr>
          <p:cNvSpPr txBox="1"/>
          <p:nvPr/>
        </p:nvSpPr>
        <p:spPr>
          <a:xfrm>
            <a:off x="2030497" y="6340807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80333D-CAFC-7A25-087B-307FB8652F3C}"/>
              </a:ext>
            </a:extLst>
          </p:cNvPr>
          <p:cNvSpPr txBox="1"/>
          <p:nvPr/>
        </p:nvSpPr>
        <p:spPr>
          <a:xfrm>
            <a:off x="6923394" y="1160019"/>
            <a:ext cx="2662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 err="1">
                <a:solidFill>
                  <a:srgbClr val="FF0000"/>
                </a:solidFill>
              </a:rPr>
              <a:t>w</a:t>
            </a:r>
            <a:r>
              <a:rPr lang="en-US" altLang="ko-KR" sz="2800" baseline="-25000" dirty="0" err="1">
                <a:solidFill>
                  <a:srgbClr val="FF0000"/>
                </a:solidFill>
              </a:rPr>
              <a:t>new</a:t>
            </a:r>
            <a:r>
              <a:rPr lang="en-US" altLang="ko-KR" sz="2800" dirty="0">
                <a:solidFill>
                  <a:srgbClr val="FF0000"/>
                </a:solidFill>
              </a:rPr>
              <a:t>=</a:t>
            </a:r>
            <a:r>
              <a:rPr lang="en-US" altLang="ko-KR" sz="2800" dirty="0" err="1">
                <a:solidFill>
                  <a:srgbClr val="FF0000"/>
                </a:solidFill>
              </a:rPr>
              <a:t>w+D</a:t>
            </a:r>
            <a:r>
              <a:rPr lang="en-US" altLang="ko-KR" sz="2800" baseline="-25000" dirty="0" err="1">
                <a:solidFill>
                  <a:srgbClr val="FF0000"/>
                </a:solidFill>
              </a:rPr>
              <a:t>w</a:t>
            </a:r>
            <a:r>
              <a:rPr lang="en-US" altLang="ko-KR" sz="2800" dirty="0">
                <a:solidFill>
                  <a:srgbClr val="FF0000"/>
                </a:solidFill>
              </a:rPr>
              <a:t>•</a:t>
            </a:r>
            <a:r>
              <a:rPr lang="el-GR" altLang="ko-KR" sz="2800" dirty="0">
                <a:solidFill>
                  <a:srgbClr val="FF0000"/>
                </a:solidFill>
              </a:rPr>
              <a:t>ξ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95E9DA61-269A-5214-A0C2-0A98C500FD16}"/>
              </a:ext>
            </a:extLst>
          </p:cNvPr>
          <p:cNvCxnSpPr>
            <a:cxnSpLocks/>
          </p:cNvCxnSpPr>
          <p:nvPr/>
        </p:nvCxnSpPr>
        <p:spPr>
          <a:xfrm>
            <a:off x="2053829" y="3267943"/>
            <a:ext cx="283336" cy="708338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4FACF1F-29B5-CE41-B3DE-029493B370F3}"/>
                  </a:ext>
                </a:extLst>
              </p:cNvPr>
              <p:cNvSpPr txBox="1"/>
              <p:nvPr/>
            </p:nvSpPr>
            <p:spPr>
              <a:xfrm>
                <a:off x="2344626" y="3163973"/>
                <a:ext cx="2453364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𝐿𝑜𝑠𝑠</m:t>
                    </m:r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𝑑𝑤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𝐿𝑜𝑠𝑠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4FACF1F-29B5-CE41-B3DE-029493B37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626" y="3163973"/>
                <a:ext cx="2453364" cy="398955"/>
              </a:xfrm>
              <a:prstGeom prst="rect">
                <a:avLst/>
              </a:prstGeom>
              <a:blipFill>
                <a:blip r:embed="rId2"/>
                <a:stretch>
                  <a:fillRect l="-2488" t="-6154" r="-2736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55EF047B-5AE3-92FB-3C41-C211E6A62954}"/>
              </a:ext>
            </a:extLst>
          </p:cNvPr>
          <p:cNvSpPr txBox="1"/>
          <p:nvPr/>
        </p:nvSpPr>
        <p:spPr>
          <a:xfrm>
            <a:off x="9749255" y="764704"/>
            <a:ext cx="17224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ko-KR" sz="2000" dirty="0"/>
              <a:t>ξ</a:t>
            </a:r>
            <a:r>
              <a:rPr lang="en-US" altLang="ko-KR" sz="2000" dirty="0"/>
              <a:t>  : </a:t>
            </a:r>
            <a:r>
              <a:rPr lang="ko-KR" altLang="en-US" sz="2000" dirty="0" err="1"/>
              <a:t>학습률</a:t>
            </a:r>
            <a:endParaRPr lang="en-US" altLang="ko-KR" sz="2000" dirty="0"/>
          </a:p>
          <a:p>
            <a:r>
              <a:rPr lang="en-US" altLang="ko-KR" sz="2000" dirty="0"/>
              <a:t>X : </a:t>
            </a:r>
            <a:r>
              <a:rPr lang="ko-KR" altLang="en-US" sz="2000" dirty="0"/>
              <a:t>입력</a:t>
            </a:r>
            <a:endParaRPr lang="en-US" altLang="ko-KR" sz="2000" dirty="0"/>
          </a:p>
          <a:p>
            <a:r>
              <a:rPr lang="en-US" altLang="ko-KR" sz="2000" dirty="0"/>
              <a:t>y : </a:t>
            </a:r>
            <a:r>
              <a:rPr lang="ko-KR" altLang="en-US" sz="2000" dirty="0"/>
              <a:t>출력</a:t>
            </a:r>
            <a:endParaRPr lang="en-US" altLang="ko-KR" sz="2000" dirty="0"/>
          </a:p>
          <a:p>
            <a:r>
              <a:rPr lang="en-US" altLang="ko-KR" sz="2000" dirty="0"/>
              <a:t>d : </a:t>
            </a:r>
            <a:r>
              <a:rPr lang="ko-KR" altLang="en-US" sz="2000" dirty="0"/>
              <a:t>목표출력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6BA5930-C133-3E41-75C3-E88585BFE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574" y="1866722"/>
            <a:ext cx="1584441" cy="261382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E11A3B5-7885-5FC4-D29D-F6A9FE122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967" y="4457699"/>
            <a:ext cx="1512999" cy="24483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995D32-48FE-BE08-830C-6F1EA76B11BC}"/>
              </a:ext>
            </a:extLst>
          </p:cNvPr>
          <p:cNvSpPr txBox="1"/>
          <p:nvPr/>
        </p:nvSpPr>
        <p:spPr>
          <a:xfrm>
            <a:off x="9487227" y="3267943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/>
              <a:t>D</a:t>
            </a:r>
            <a:r>
              <a:rPr lang="en-US" altLang="ko-KR" sz="1800" baseline="-25000" dirty="0" err="1"/>
              <a:t>w</a:t>
            </a:r>
            <a:r>
              <a:rPr lang="en-US" altLang="ko-KR" sz="1800" dirty="0"/>
              <a:t>=(d-y)</a:t>
            </a:r>
            <a:r>
              <a:rPr lang="en-US" altLang="ko-KR" sz="1800" dirty="0">
                <a:latin typeface="굴림" panose="020B0600000101010101" pitchFamily="50" charset="-127"/>
                <a:ea typeface="굴림" panose="020B0600000101010101" pitchFamily="50" charset="-127"/>
              </a:rPr>
              <a:t> ∙ </a:t>
            </a:r>
            <a:r>
              <a:rPr lang="en-US" altLang="ko-KR" sz="1800" dirty="0"/>
              <a:t>X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9DC68-4C2E-6933-5586-5DAF290B4F41}"/>
              </a:ext>
            </a:extLst>
          </p:cNvPr>
          <p:cNvSpPr txBox="1"/>
          <p:nvPr/>
        </p:nvSpPr>
        <p:spPr>
          <a:xfrm>
            <a:off x="9487227" y="549718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/>
              <a:t>D</a:t>
            </a:r>
            <a:r>
              <a:rPr lang="en-US" altLang="ko-KR" sz="1800" baseline="-25000" dirty="0" err="1"/>
              <a:t>w</a:t>
            </a:r>
            <a:r>
              <a:rPr lang="en-US" altLang="ko-KR" sz="1800" dirty="0"/>
              <a:t>=(</a:t>
            </a:r>
            <a:r>
              <a:rPr lang="en-US" altLang="ko-KR" dirty="0"/>
              <a:t>d-y)∙y∙(1-y)∙X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862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F397C85E-732D-E0AA-E407-CAFB5998DC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28954" y="2316927"/>
          <a:ext cx="24622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수식" r:id="rId3" imgW="1726920" imgH="279360" progId="Equation.3">
                  <p:embed/>
                </p:oleObj>
              </mc:Choice>
              <mc:Fallback>
                <p:oleObj name="수식" r:id="rId3" imgW="1726920" imgH="279360" progId="Equation.3">
                  <p:embed/>
                  <p:pic>
                    <p:nvPicPr>
                      <p:cNvPr id="14338" name="Object 2">
                        <a:extLst>
                          <a:ext uri="{FF2B5EF4-FFF2-40B4-BE49-F238E27FC236}">
                            <a16:creationId xmlns:a16="http://schemas.microsoft.com/office/drawing/2014/main" id="{F397C85E-732D-E0AA-E407-CAFB5998DC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954" y="2316927"/>
                        <a:ext cx="24622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5777CE95-BF17-A838-3338-A053D21E8B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2855" y="4987773"/>
          <a:ext cx="3424237" cy="146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수식" r:id="rId5" imgW="2336760" imgH="1041120" progId="Equation.3">
                  <p:embed/>
                </p:oleObj>
              </mc:Choice>
              <mc:Fallback>
                <p:oleObj name="수식" r:id="rId5" imgW="2336760" imgH="1041120" progId="Equation.3">
                  <p:embed/>
                  <p:pic>
                    <p:nvPicPr>
                      <p:cNvPr id="14339" name="Object 3">
                        <a:extLst>
                          <a:ext uri="{FF2B5EF4-FFF2-40B4-BE49-F238E27FC236}">
                            <a16:creationId xmlns:a16="http://schemas.microsoft.com/office/drawing/2014/main" id="{5777CE95-BF17-A838-3338-A053D21E8B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855" y="4987773"/>
                        <a:ext cx="3424237" cy="146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>
            <a:extLst>
              <a:ext uri="{FF2B5EF4-FFF2-40B4-BE49-F238E27FC236}">
                <a16:creationId xmlns:a16="http://schemas.microsoft.com/office/drawing/2014/main" id="{E89298F5-6B26-2DDE-F337-6EF87DB2A5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9466" y="3587270"/>
          <a:ext cx="48768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VISIO" r:id="rId7" imgW="3132720" imgH="3102480" progId="Visio.Drawing.5">
                  <p:embed/>
                </p:oleObj>
              </mc:Choice>
              <mc:Fallback>
                <p:oleObj name="VISIO" r:id="rId7" imgW="3132720" imgH="3102480" progId="Visio.Drawing.5">
                  <p:embed/>
                  <p:pic>
                    <p:nvPicPr>
                      <p:cNvPr id="14340" name="Object 4">
                        <a:extLst>
                          <a:ext uri="{FF2B5EF4-FFF2-40B4-BE49-F238E27FC236}">
                            <a16:creationId xmlns:a16="http://schemas.microsoft.com/office/drawing/2014/main" id="{E89298F5-6B26-2DDE-F337-6EF87DB2A5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9466" y="3587270"/>
                        <a:ext cx="48768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 Box 62">
            <a:extLst>
              <a:ext uri="{FF2B5EF4-FFF2-40B4-BE49-F238E27FC236}">
                <a16:creationId xmlns:a16="http://schemas.microsoft.com/office/drawing/2014/main" id="{D9B26FB8-6BD7-5661-8540-AA8C52C69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855" y="7348537"/>
            <a:ext cx="8764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hangingPunct="1"/>
            <a:r>
              <a:rPr lang="en-US" altLang="ko-KR" dirty="0"/>
              <a:t>  One more iteration gives                                      , and no more change in W </a:t>
            </a:r>
          </a:p>
        </p:txBody>
      </p:sp>
      <p:grpSp>
        <p:nvGrpSpPr>
          <p:cNvPr id="14348" name="그룹 58">
            <a:extLst>
              <a:ext uri="{FF2B5EF4-FFF2-40B4-BE49-F238E27FC236}">
                <a16:creationId xmlns:a16="http://schemas.microsoft.com/office/drawing/2014/main" id="{79D6594D-4863-F28E-8B98-DF67869BB5C4}"/>
              </a:ext>
            </a:extLst>
          </p:cNvPr>
          <p:cNvGrpSpPr>
            <a:grpSpLocks/>
          </p:cNvGrpSpPr>
          <p:nvPr/>
        </p:nvGrpSpPr>
        <p:grpSpPr bwMode="auto">
          <a:xfrm>
            <a:off x="1890313" y="1212370"/>
            <a:ext cx="4876800" cy="2713454"/>
            <a:chOff x="323850" y="4076700"/>
            <a:chExt cx="4876800" cy="2713454"/>
          </a:xfrm>
        </p:grpSpPr>
        <p:sp>
          <p:nvSpPr>
            <p:cNvPr id="14349" name="AutoShape 63">
              <a:extLst>
                <a:ext uri="{FF2B5EF4-FFF2-40B4-BE49-F238E27FC236}">
                  <a16:creationId xmlns:a16="http://schemas.microsoft.com/office/drawing/2014/main" id="{03819149-8BCC-1B58-5D77-767F7789A4B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3850" y="4076700"/>
              <a:ext cx="48768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0" name="Freeform 65">
              <a:extLst>
                <a:ext uri="{FF2B5EF4-FFF2-40B4-BE49-F238E27FC236}">
                  <a16:creationId xmlns:a16="http://schemas.microsoft.com/office/drawing/2014/main" id="{59365823-0652-20D3-F183-6AB7CC2CA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0" y="5180013"/>
              <a:ext cx="971550" cy="1319213"/>
            </a:xfrm>
            <a:custGeom>
              <a:avLst/>
              <a:gdLst>
                <a:gd name="T0" fmla="*/ 0 w 612"/>
                <a:gd name="T1" fmla="*/ 2147483647 h 831"/>
                <a:gd name="T2" fmla="*/ 2147483647 w 612"/>
                <a:gd name="T3" fmla="*/ 2147483647 h 831"/>
                <a:gd name="T4" fmla="*/ 2147483647 w 612"/>
                <a:gd name="T5" fmla="*/ 2147483647 h 831"/>
                <a:gd name="T6" fmla="*/ 2147483647 w 612"/>
                <a:gd name="T7" fmla="*/ 2147483647 h 831"/>
                <a:gd name="T8" fmla="*/ 2147483647 w 612"/>
                <a:gd name="T9" fmla="*/ 2147483647 h 831"/>
                <a:gd name="T10" fmla="*/ 2147483647 w 612"/>
                <a:gd name="T11" fmla="*/ 2147483647 h 831"/>
                <a:gd name="T12" fmla="*/ 2147483647 w 612"/>
                <a:gd name="T13" fmla="*/ 2147483647 h 831"/>
                <a:gd name="T14" fmla="*/ 2147483647 w 612"/>
                <a:gd name="T15" fmla="*/ 2147483647 h 831"/>
                <a:gd name="T16" fmla="*/ 2147483647 w 612"/>
                <a:gd name="T17" fmla="*/ 2147483647 h 831"/>
                <a:gd name="T18" fmla="*/ 2147483647 w 612"/>
                <a:gd name="T19" fmla="*/ 2147483647 h 831"/>
                <a:gd name="T20" fmla="*/ 2147483647 w 612"/>
                <a:gd name="T21" fmla="*/ 2147483647 h 831"/>
                <a:gd name="T22" fmla="*/ 2147483647 w 612"/>
                <a:gd name="T23" fmla="*/ 2147483647 h 831"/>
                <a:gd name="T24" fmla="*/ 2147483647 w 612"/>
                <a:gd name="T25" fmla="*/ 0 h 831"/>
                <a:gd name="T26" fmla="*/ 2147483647 w 612"/>
                <a:gd name="T27" fmla="*/ 0 h 831"/>
                <a:gd name="T28" fmla="*/ 2147483647 w 612"/>
                <a:gd name="T29" fmla="*/ 2147483647 h 831"/>
                <a:gd name="T30" fmla="*/ 2147483647 w 612"/>
                <a:gd name="T31" fmla="*/ 2147483647 h 831"/>
                <a:gd name="T32" fmla="*/ 2147483647 w 612"/>
                <a:gd name="T33" fmla="*/ 2147483647 h 831"/>
                <a:gd name="T34" fmla="*/ 2147483647 w 612"/>
                <a:gd name="T35" fmla="*/ 2147483647 h 831"/>
                <a:gd name="T36" fmla="*/ 2147483647 w 612"/>
                <a:gd name="T37" fmla="*/ 2147483647 h 831"/>
                <a:gd name="T38" fmla="*/ 2147483647 w 612"/>
                <a:gd name="T39" fmla="*/ 2147483647 h 831"/>
                <a:gd name="T40" fmla="*/ 2147483647 w 612"/>
                <a:gd name="T41" fmla="*/ 2147483647 h 831"/>
                <a:gd name="T42" fmla="*/ 2147483647 w 612"/>
                <a:gd name="T43" fmla="*/ 2147483647 h 831"/>
                <a:gd name="T44" fmla="*/ 2147483647 w 612"/>
                <a:gd name="T45" fmla="*/ 2147483647 h 831"/>
                <a:gd name="T46" fmla="*/ 2147483647 w 612"/>
                <a:gd name="T47" fmla="*/ 2147483647 h 831"/>
                <a:gd name="T48" fmla="*/ 2147483647 w 612"/>
                <a:gd name="T49" fmla="*/ 2147483647 h 831"/>
                <a:gd name="T50" fmla="*/ 2147483647 w 612"/>
                <a:gd name="T51" fmla="*/ 2147483647 h 831"/>
                <a:gd name="T52" fmla="*/ 2147483647 w 612"/>
                <a:gd name="T53" fmla="*/ 2147483647 h 831"/>
                <a:gd name="T54" fmla="*/ 2147483647 w 612"/>
                <a:gd name="T55" fmla="*/ 2147483647 h 831"/>
                <a:gd name="T56" fmla="*/ 2147483647 w 612"/>
                <a:gd name="T57" fmla="*/ 2147483647 h 831"/>
                <a:gd name="T58" fmla="*/ 2147483647 w 612"/>
                <a:gd name="T59" fmla="*/ 2147483647 h 831"/>
                <a:gd name="T60" fmla="*/ 2147483647 w 612"/>
                <a:gd name="T61" fmla="*/ 2147483647 h 831"/>
                <a:gd name="T62" fmla="*/ 2147483647 w 612"/>
                <a:gd name="T63" fmla="*/ 2147483647 h 831"/>
                <a:gd name="T64" fmla="*/ 2147483647 w 612"/>
                <a:gd name="T65" fmla="*/ 2147483647 h 831"/>
                <a:gd name="T66" fmla="*/ 2147483647 w 612"/>
                <a:gd name="T67" fmla="*/ 2147483647 h 831"/>
                <a:gd name="T68" fmla="*/ 2147483647 w 612"/>
                <a:gd name="T69" fmla="*/ 2147483647 h 831"/>
                <a:gd name="T70" fmla="*/ 2147483647 w 612"/>
                <a:gd name="T71" fmla="*/ 2147483647 h 831"/>
                <a:gd name="T72" fmla="*/ 2147483647 w 612"/>
                <a:gd name="T73" fmla="*/ 2147483647 h 831"/>
                <a:gd name="T74" fmla="*/ 2147483647 w 612"/>
                <a:gd name="T75" fmla="*/ 2147483647 h 831"/>
                <a:gd name="T76" fmla="*/ 2147483647 w 612"/>
                <a:gd name="T77" fmla="*/ 2147483647 h 831"/>
                <a:gd name="T78" fmla="*/ 2147483647 w 612"/>
                <a:gd name="T79" fmla="*/ 2147483647 h 831"/>
                <a:gd name="T80" fmla="*/ 2147483647 w 612"/>
                <a:gd name="T81" fmla="*/ 2147483647 h 831"/>
                <a:gd name="T82" fmla="*/ 2147483647 w 612"/>
                <a:gd name="T83" fmla="*/ 2147483647 h 831"/>
                <a:gd name="T84" fmla="*/ 2147483647 w 612"/>
                <a:gd name="T85" fmla="*/ 2147483647 h 831"/>
                <a:gd name="T86" fmla="*/ 2147483647 w 612"/>
                <a:gd name="T87" fmla="*/ 2147483647 h 831"/>
                <a:gd name="T88" fmla="*/ 2147483647 w 612"/>
                <a:gd name="T89" fmla="*/ 2147483647 h 831"/>
                <a:gd name="T90" fmla="*/ 2147483647 w 612"/>
                <a:gd name="T91" fmla="*/ 2147483647 h 831"/>
                <a:gd name="T92" fmla="*/ 2147483647 w 612"/>
                <a:gd name="T93" fmla="*/ 2147483647 h 831"/>
                <a:gd name="T94" fmla="*/ 2147483647 w 612"/>
                <a:gd name="T95" fmla="*/ 2147483647 h 831"/>
                <a:gd name="T96" fmla="*/ 2147483647 w 612"/>
                <a:gd name="T97" fmla="*/ 2147483647 h 831"/>
                <a:gd name="T98" fmla="*/ 2147483647 w 612"/>
                <a:gd name="T99" fmla="*/ 2147483647 h 831"/>
                <a:gd name="T100" fmla="*/ 0 w 612"/>
                <a:gd name="T101" fmla="*/ 2147483647 h 8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2"/>
                <a:gd name="T154" fmla="*/ 0 h 831"/>
                <a:gd name="T155" fmla="*/ 612 w 612"/>
                <a:gd name="T156" fmla="*/ 831 h 8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2" h="831">
                  <a:moveTo>
                    <a:pt x="0" y="415"/>
                  </a:moveTo>
                  <a:lnTo>
                    <a:pt x="3" y="362"/>
                  </a:lnTo>
                  <a:lnTo>
                    <a:pt x="11" y="311"/>
                  </a:lnTo>
                  <a:lnTo>
                    <a:pt x="22" y="262"/>
                  </a:lnTo>
                  <a:lnTo>
                    <a:pt x="39" y="215"/>
                  </a:lnTo>
                  <a:lnTo>
                    <a:pt x="59" y="170"/>
                  </a:lnTo>
                  <a:lnTo>
                    <a:pt x="84" y="129"/>
                  </a:lnTo>
                  <a:lnTo>
                    <a:pt x="112" y="94"/>
                  </a:lnTo>
                  <a:lnTo>
                    <a:pt x="143" y="63"/>
                  </a:lnTo>
                  <a:lnTo>
                    <a:pt x="176" y="38"/>
                  </a:lnTo>
                  <a:lnTo>
                    <a:pt x="212" y="19"/>
                  </a:lnTo>
                  <a:lnTo>
                    <a:pt x="249" y="5"/>
                  </a:lnTo>
                  <a:lnTo>
                    <a:pt x="288" y="0"/>
                  </a:lnTo>
                  <a:lnTo>
                    <a:pt x="326" y="0"/>
                  </a:lnTo>
                  <a:lnTo>
                    <a:pt x="363" y="5"/>
                  </a:lnTo>
                  <a:lnTo>
                    <a:pt x="401" y="19"/>
                  </a:lnTo>
                  <a:lnTo>
                    <a:pt x="436" y="38"/>
                  </a:lnTo>
                  <a:lnTo>
                    <a:pt x="470" y="63"/>
                  </a:lnTo>
                  <a:lnTo>
                    <a:pt x="501" y="94"/>
                  </a:lnTo>
                  <a:lnTo>
                    <a:pt x="529" y="129"/>
                  </a:lnTo>
                  <a:lnTo>
                    <a:pt x="553" y="170"/>
                  </a:lnTo>
                  <a:lnTo>
                    <a:pt x="574" y="215"/>
                  </a:lnTo>
                  <a:lnTo>
                    <a:pt x="590" y="262"/>
                  </a:lnTo>
                  <a:lnTo>
                    <a:pt x="602" y="311"/>
                  </a:lnTo>
                  <a:lnTo>
                    <a:pt x="610" y="362"/>
                  </a:lnTo>
                  <a:lnTo>
                    <a:pt x="612" y="415"/>
                  </a:lnTo>
                  <a:lnTo>
                    <a:pt x="610" y="467"/>
                  </a:lnTo>
                  <a:lnTo>
                    <a:pt x="602" y="518"/>
                  </a:lnTo>
                  <a:lnTo>
                    <a:pt x="590" y="569"/>
                  </a:lnTo>
                  <a:lnTo>
                    <a:pt x="574" y="616"/>
                  </a:lnTo>
                  <a:lnTo>
                    <a:pt x="553" y="660"/>
                  </a:lnTo>
                  <a:lnTo>
                    <a:pt x="529" y="700"/>
                  </a:lnTo>
                  <a:lnTo>
                    <a:pt x="501" y="737"/>
                  </a:lnTo>
                  <a:lnTo>
                    <a:pt x="470" y="766"/>
                  </a:lnTo>
                  <a:lnTo>
                    <a:pt x="436" y="793"/>
                  </a:lnTo>
                  <a:lnTo>
                    <a:pt x="401" y="812"/>
                  </a:lnTo>
                  <a:lnTo>
                    <a:pt x="363" y="824"/>
                  </a:lnTo>
                  <a:lnTo>
                    <a:pt x="326" y="831"/>
                  </a:lnTo>
                  <a:lnTo>
                    <a:pt x="288" y="831"/>
                  </a:lnTo>
                  <a:lnTo>
                    <a:pt x="249" y="824"/>
                  </a:lnTo>
                  <a:lnTo>
                    <a:pt x="212" y="812"/>
                  </a:lnTo>
                  <a:lnTo>
                    <a:pt x="176" y="793"/>
                  </a:lnTo>
                  <a:lnTo>
                    <a:pt x="143" y="766"/>
                  </a:lnTo>
                  <a:lnTo>
                    <a:pt x="112" y="737"/>
                  </a:lnTo>
                  <a:lnTo>
                    <a:pt x="84" y="700"/>
                  </a:lnTo>
                  <a:lnTo>
                    <a:pt x="59" y="660"/>
                  </a:lnTo>
                  <a:lnTo>
                    <a:pt x="39" y="616"/>
                  </a:lnTo>
                  <a:lnTo>
                    <a:pt x="22" y="569"/>
                  </a:lnTo>
                  <a:lnTo>
                    <a:pt x="11" y="518"/>
                  </a:lnTo>
                  <a:lnTo>
                    <a:pt x="3" y="467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1" name="Freeform 66">
              <a:extLst>
                <a:ext uri="{FF2B5EF4-FFF2-40B4-BE49-F238E27FC236}">
                  <a16:creationId xmlns:a16="http://schemas.microsoft.com/office/drawing/2014/main" id="{574F3567-D9CA-588B-FFB1-FFC6E7DB5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0" y="4972050"/>
              <a:ext cx="971550" cy="1319213"/>
            </a:xfrm>
            <a:custGeom>
              <a:avLst/>
              <a:gdLst>
                <a:gd name="T0" fmla="*/ 0 w 612"/>
                <a:gd name="T1" fmla="*/ 2147483647 h 831"/>
                <a:gd name="T2" fmla="*/ 2147483647 w 612"/>
                <a:gd name="T3" fmla="*/ 2147483647 h 831"/>
                <a:gd name="T4" fmla="*/ 2147483647 w 612"/>
                <a:gd name="T5" fmla="*/ 2147483647 h 831"/>
                <a:gd name="T6" fmla="*/ 2147483647 w 612"/>
                <a:gd name="T7" fmla="*/ 2147483647 h 831"/>
                <a:gd name="T8" fmla="*/ 2147483647 w 612"/>
                <a:gd name="T9" fmla="*/ 2147483647 h 831"/>
                <a:gd name="T10" fmla="*/ 2147483647 w 612"/>
                <a:gd name="T11" fmla="*/ 2147483647 h 831"/>
                <a:gd name="T12" fmla="*/ 2147483647 w 612"/>
                <a:gd name="T13" fmla="*/ 2147483647 h 831"/>
                <a:gd name="T14" fmla="*/ 2147483647 w 612"/>
                <a:gd name="T15" fmla="*/ 2147483647 h 831"/>
                <a:gd name="T16" fmla="*/ 2147483647 w 612"/>
                <a:gd name="T17" fmla="*/ 2147483647 h 831"/>
                <a:gd name="T18" fmla="*/ 2147483647 w 612"/>
                <a:gd name="T19" fmla="*/ 2147483647 h 831"/>
                <a:gd name="T20" fmla="*/ 2147483647 w 612"/>
                <a:gd name="T21" fmla="*/ 2147483647 h 831"/>
                <a:gd name="T22" fmla="*/ 2147483647 w 612"/>
                <a:gd name="T23" fmla="*/ 2147483647 h 831"/>
                <a:gd name="T24" fmla="*/ 2147483647 w 612"/>
                <a:gd name="T25" fmla="*/ 0 h 831"/>
                <a:gd name="T26" fmla="*/ 2147483647 w 612"/>
                <a:gd name="T27" fmla="*/ 0 h 831"/>
                <a:gd name="T28" fmla="*/ 2147483647 w 612"/>
                <a:gd name="T29" fmla="*/ 2147483647 h 831"/>
                <a:gd name="T30" fmla="*/ 2147483647 w 612"/>
                <a:gd name="T31" fmla="*/ 2147483647 h 831"/>
                <a:gd name="T32" fmla="*/ 2147483647 w 612"/>
                <a:gd name="T33" fmla="*/ 2147483647 h 831"/>
                <a:gd name="T34" fmla="*/ 2147483647 w 612"/>
                <a:gd name="T35" fmla="*/ 2147483647 h 831"/>
                <a:gd name="T36" fmla="*/ 2147483647 w 612"/>
                <a:gd name="T37" fmla="*/ 2147483647 h 831"/>
                <a:gd name="T38" fmla="*/ 2147483647 w 612"/>
                <a:gd name="T39" fmla="*/ 2147483647 h 831"/>
                <a:gd name="T40" fmla="*/ 2147483647 w 612"/>
                <a:gd name="T41" fmla="*/ 2147483647 h 831"/>
                <a:gd name="T42" fmla="*/ 2147483647 w 612"/>
                <a:gd name="T43" fmla="*/ 2147483647 h 831"/>
                <a:gd name="T44" fmla="*/ 2147483647 w 612"/>
                <a:gd name="T45" fmla="*/ 2147483647 h 831"/>
                <a:gd name="T46" fmla="*/ 2147483647 w 612"/>
                <a:gd name="T47" fmla="*/ 2147483647 h 831"/>
                <a:gd name="T48" fmla="*/ 2147483647 w 612"/>
                <a:gd name="T49" fmla="*/ 2147483647 h 831"/>
                <a:gd name="T50" fmla="*/ 2147483647 w 612"/>
                <a:gd name="T51" fmla="*/ 2147483647 h 831"/>
                <a:gd name="T52" fmla="*/ 2147483647 w 612"/>
                <a:gd name="T53" fmla="*/ 2147483647 h 831"/>
                <a:gd name="T54" fmla="*/ 2147483647 w 612"/>
                <a:gd name="T55" fmla="*/ 2147483647 h 831"/>
                <a:gd name="T56" fmla="*/ 2147483647 w 612"/>
                <a:gd name="T57" fmla="*/ 2147483647 h 831"/>
                <a:gd name="T58" fmla="*/ 2147483647 w 612"/>
                <a:gd name="T59" fmla="*/ 2147483647 h 831"/>
                <a:gd name="T60" fmla="*/ 2147483647 w 612"/>
                <a:gd name="T61" fmla="*/ 2147483647 h 831"/>
                <a:gd name="T62" fmla="*/ 2147483647 w 612"/>
                <a:gd name="T63" fmla="*/ 2147483647 h 831"/>
                <a:gd name="T64" fmla="*/ 2147483647 w 612"/>
                <a:gd name="T65" fmla="*/ 2147483647 h 831"/>
                <a:gd name="T66" fmla="*/ 2147483647 w 612"/>
                <a:gd name="T67" fmla="*/ 2147483647 h 831"/>
                <a:gd name="T68" fmla="*/ 2147483647 w 612"/>
                <a:gd name="T69" fmla="*/ 2147483647 h 831"/>
                <a:gd name="T70" fmla="*/ 2147483647 w 612"/>
                <a:gd name="T71" fmla="*/ 2147483647 h 831"/>
                <a:gd name="T72" fmla="*/ 2147483647 w 612"/>
                <a:gd name="T73" fmla="*/ 2147483647 h 831"/>
                <a:gd name="T74" fmla="*/ 2147483647 w 612"/>
                <a:gd name="T75" fmla="*/ 2147483647 h 831"/>
                <a:gd name="T76" fmla="*/ 2147483647 w 612"/>
                <a:gd name="T77" fmla="*/ 2147483647 h 831"/>
                <a:gd name="T78" fmla="*/ 2147483647 w 612"/>
                <a:gd name="T79" fmla="*/ 2147483647 h 831"/>
                <a:gd name="T80" fmla="*/ 2147483647 w 612"/>
                <a:gd name="T81" fmla="*/ 2147483647 h 831"/>
                <a:gd name="T82" fmla="*/ 2147483647 w 612"/>
                <a:gd name="T83" fmla="*/ 2147483647 h 831"/>
                <a:gd name="T84" fmla="*/ 2147483647 w 612"/>
                <a:gd name="T85" fmla="*/ 2147483647 h 831"/>
                <a:gd name="T86" fmla="*/ 2147483647 w 612"/>
                <a:gd name="T87" fmla="*/ 2147483647 h 831"/>
                <a:gd name="T88" fmla="*/ 2147483647 w 612"/>
                <a:gd name="T89" fmla="*/ 2147483647 h 831"/>
                <a:gd name="T90" fmla="*/ 2147483647 w 612"/>
                <a:gd name="T91" fmla="*/ 2147483647 h 831"/>
                <a:gd name="T92" fmla="*/ 2147483647 w 612"/>
                <a:gd name="T93" fmla="*/ 2147483647 h 831"/>
                <a:gd name="T94" fmla="*/ 2147483647 w 612"/>
                <a:gd name="T95" fmla="*/ 2147483647 h 831"/>
                <a:gd name="T96" fmla="*/ 2147483647 w 612"/>
                <a:gd name="T97" fmla="*/ 2147483647 h 831"/>
                <a:gd name="T98" fmla="*/ 2147483647 w 612"/>
                <a:gd name="T99" fmla="*/ 2147483647 h 831"/>
                <a:gd name="T100" fmla="*/ 0 w 612"/>
                <a:gd name="T101" fmla="*/ 2147483647 h 8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12"/>
                <a:gd name="T154" fmla="*/ 0 h 831"/>
                <a:gd name="T155" fmla="*/ 612 w 612"/>
                <a:gd name="T156" fmla="*/ 831 h 8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12" h="831">
                  <a:moveTo>
                    <a:pt x="0" y="414"/>
                  </a:moveTo>
                  <a:lnTo>
                    <a:pt x="3" y="362"/>
                  </a:lnTo>
                  <a:lnTo>
                    <a:pt x="10" y="311"/>
                  </a:lnTo>
                  <a:lnTo>
                    <a:pt x="22" y="262"/>
                  </a:lnTo>
                  <a:lnTo>
                    <a:pt x="39" y="215"/>
                  </a:lnTo>
                  <a:lnTo>
                    <a:pt x="59" y="169"/>
                  </a:lnTo>
                  <a:lnTo>
                    <a:pt x="83" y="129"/>
                  </a:lnTo>
                  <a:lnTo>
                    <a:pt x="112" y="94"/>
                  </a:lnTo>
                  <a:lnTo>
                    <a:pt x="142" y="63"/>
                  </a:lnTo>
                  <a:lnTo>
                    <a:pt x="176" y="38"/>
                  </a:lnTo>
                  <a:lnTo>
                    <a:pt x="212" y="19"/>
                  </a:lnTo>
                  <a:lnTo>
                    <a:pt x="249" y="5"/>
                  </a:lnTo>
                  <a:lnTo>
                    <a:pt x="287" y="0"/>
                  </a:lnTo>
                  <a:lnTo>
                    <a:pt x="326" y="0"/>
                  </a:lnTo>
                  <a:lnTo>
                    <a:pt x="363" y="5"/>
                  </a:lnTo>
                  <a:lnTo>
                    <a:pt x="400" y="19"/>
                  </a:lnTo>
                  <a:lnTo>
                    <a:pt x="436" y="38"/>
                  </a:lnTo>
                  <a:lnTo>
                    <a:pt x="470" y="63"/>
                  </a:lnTo>
                  <a:lnTo>
                    <a:pt x="500" y="94"/>
                  </a:lnTo>
                  <a:lnTo>
                    <a:pt x="529" y="129"/>
                  </a:lnTo>
                  <a:lnTo>
                    <a:pt x="553" y="169"/>
                  </a:lnTo>
                  <a:lnTo>
                    <a:pt x="573" y="215"/>
                  </a:lnTo>
                  <a:lnTo>
                    <a:pt x="590" y="262"/>
                  </a:lnTo>
                  <a:lnTo>
                    <a:pt x="602" y="311"/>
                  </a:lnTo>
                  <a:lnTo>
                    <a:pt x="609" y="362"/>
                  </a:lnTo>
                  <a:lnTo>
                    <a:pt x="612" y="414"/>
                  </a:lnTo>
                  <a:lnTo>
                    <a:pt x="609" y="467"/>
                  </a:lnTo>
                  <a:lnTo>
                    <a:pt x="602" y="518"/>
                  </a:lnTo>
                  <a:lnTo>
                    <a:pt x="590" y="568"/>
                  </a:lnTo>
                  <a:lnTo>
                    <a:pt x="573" y="616"/>
                  </a:lnTo>
                  <a:lnTo>
                    <a:pt x="553" y="659"/>
                  </a:lnTo>
                  <a:lnTo>
                    <a:pt x="529" y="700"/>
                  </a:lnTo>
                  <a:lnTo>
                    <a:pt x="500" y="736"/>
                  </a:lnTo>
                  <a:lnTo>
                    <a:pt x="470" y="766"/>
                  </a:lnTo>
                  <a:lnTo>
                    <a:pt x="436" y="792"/>
                  </a:lnTo>
                  <a:lnTo>
                    <a:pt x="400" y="812"/>
                  </a:lnTo>
                  <a:lnTo>
                    <a:pt x="363" y="824"/>
                  </a:lnTo>
                  <a:lnTo>
                    <a:pt x="326" y="831"/>
                  </a:lnTo>
                  <a:lnTo>
                    <a:pt x="287" y="831"/>
                  </a:lnTo>
                  <a:lnTo>
                    <a:pt x="249" y="824"/>
                  </a:lnTo>
                  <a:lnTo>
                    <a:pt x="212" y="812"/>
                  </a:lnTo>
                  <a:lnTo>
                    <a:pt x="176" y="792"/>
                  </a:lnTo>
                  <a:lnTo>
                    <a:pt x="142" y="766"/>
                  </a:lnTo>
                  <a:lnTo>
                    <a:pt x="112" y="736"/>
                  </a:lnTo>
                  <a:lnTo>
                    <a:pt x="83" y="700"/>
                  </a:lnTo>
                  <a:lnTo>
                    <a:pt x="59" y="659"/>
                  </a:lnTo>
                  <a:lnTo>
                    <a:pt x="39" y="616"/>
                  </a:lnTo>
                  <a:lnTo>
                    <a:pt x="22" y="568"/>
                  </a:lnTo>
                  <a:lnTo>
                    <a:pt x="10" y="518"/>
                  </a:lnTo>
                  <a:lnTo>
                    <a:pt x="3" y="467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2" name="Line 67">
              <a:extLst>
                <a:ext uri="{FF2B5EF4-FFF2-40B4-BE49-F238E27FC236}">
                  <a16:creationId xmlns:a16="http://schemas.microsoft.com/office/drawing/2014/main" id="{2899C2A8-D1EC-2E91-7096-AD9A00561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25" y="4665663"/>
              <a:ext cx="1785938" cy="5953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3" name="Freeform 68">
              <a:extLst>
                <a:ext uri="{FF2B5EF4-FFF2-40B4-BE49-F238E27FC236}">
                  <a16:creationId xmlns:a16="http://schemas.microsoft.com/office/drawing/2014/main" id="{EED613F6-8891-C024-701C-C2989C0D8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450" y="4610100"/>
              <a:ext cx="80963" cy="111125"/>
            </a:xfrm>
            <a:custGeom>
              <a:avLst/>
              <a:gdLst>
                <a:gd name="T0" fmla="*/ 2147483647 w 51"/>
                <a:gd name="T1" fmla="*/ 2147483647 h 70"/>
                <a:gd name="T2" fmla="*/ 2147483647 w 51"/>
                <a:gd name="T3" fmla="*/ 2147483647 h 70"/>
                <a:gd name="T4" fmla="*/ 2147483647 w 51"/>
                <a:gd name="T5" fmla="*/ 2147483647 h 70"/>
                <a:gd name="T6" fmla="*/ 2147483647 w 51"/>
                <a:gd name="T7" fmla="*/ 2147483647 h 70"/>
                <a:gd name="T8" fmla="*/ 2147483647 w 51"/>
                <a:gd name="T9" fmla="*/ 0 h 70"/>
                <a:gd name="T10" fmla="*/ 2147483647 w 51"/>
                <a:gd name="T11" fmla="*/ 0 h 70"/>
                <a:gd name="T12" fmla="*/ 2147483647 w 51"/>
                <a:gd name="T13" fmla="*/ 2147483647 h 70"/>
                <a:gd name="T14" fmla="*/ 2147483647 w 51"/>
                <a:gd name="T15" fmla="*/ 2147483647 h 70"/>
                <a:gd name="T16" fmla="*/ 2147483647 w 51"/>
                <a:gd name="T17" fmla="*/ 2147483647 h 70"/>
                <a:gd name="T18" fmla="*/ 0 w 51"/>
                <a:gd name="T19" fmla="*/ 2147483647 h 70"/>
                <a:gd name="T20" fmla="*/ 2147483647 w 51"/>
                <a:gd name="T21" fmla="*/ 2147483647 h 70"/>
                <a:gd name="T22" fmla="*/ 2147483647 w 51"/>
                <a:gd name="T23" fmla="*/ 2147483647 h 70"/>
                <a:gd name="T24" fmla="*/ 2147483647 w 51"/>
                <a:gd name="T25" fmla="*/ 2147483647 h 70"/>
                <a:gd name="T26" fmla="*/ 2147483647 w 51"/>
                <a:gd name="T27" fmla="*/ 2147483647 h 70"/>
                <a:gd name="T28" fmla="*/ 2147483647 w 51"/>
                <a:gd name="T29" fmla="*/ 2147483647 h 70"/>
                <a:gd name="T30" fmla="*/ 2147483647 w 51"/>
                <a:gd name="T31" fmla="*/ 2147483647 h 70"/>
                <a:gd name="T32" fmla="*/ 2147483647 w 51"/>
                <a:gd name="T33" fmla="*/ 2147483647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70"/>
                <a:gd name="T53" fmla="*/ 51 w 51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70">
                  <a:moveTo>
                    <a:pt x="51" y="42"/>
                  </a:moveTo>
                  <a:lnTo>
                    <a:pt x="51" y="30"/>
                  </a:lnTo>
                  <a:lnTo>
                    <a:pt x="49" y="16"/>
                  </a:lnTo>
                  <a:lnTo>
                    <a:pt x="41" y="5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3" y="4"/>
                  </a:lnTo>
                  <a:lnTo>
                    <a:pt x="5" y="14"/>
                  </a:lnTo>
                  <a:lnTo>
                    <a:pt x="1" y="26"/>
                  </a:lnTo>
                  <a:lnTo>
                    <a:pt x="0" y="40"/>
                  </a:lnTo>
                  <a:lnTo>
                    <a:pt x="4" y="53"/>
                  </a:lnTo>
                  <a:lnTo>
                    <a:pt x="10" y="63"/>
                  </a:lnTo>
                  <a:lnTo>
                    <a:pt x="19" y="68"/>
                  </a:lnTo>
                  <a:lnTo>
                    <a:pt x="29" y="70"/>
                  </a:lnTo>
                  <a:lnTo>
                    <a:pt x="40" y="65"/>
                  </a:lnTo>
                  <a:lnTo>
                    <a:pt x="47" y="56"/>
                  </a:lnTo>
                  <a:lnTo>
                    <a:pt x="5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4" name="Freeform 69">
              <a:extLst>
                <a:ext uri="{FF2B5EF4-FFF2-40B4-BE49-F238E27FC236}">
                  <a16:creationId xmlns:a16="http://schemas.microsoft.com/office/drawing/2014/main" id="{E63560F5-1BDA-067D-D3EC-A8655FCC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675" y="5183188"/>
              <a:ext cx="173038" cy="146050"/>
            </a:xfrm>
            <a:custGeom>
              <a:avLst/>
              <a:gdLst>
                <a:gd name="T0" fmla="*/ 2147483647 w 109"/>
                <a:gd name="T1" fmla="*/ 0 h 92"/>
                <a:gd name="T2" fmla="*/ 2147483647 w 109"/>
                <a:gd name="T3" fmla="*/ 2147483647 h 92"/>
                <a:gd name="T4" fmla="*/ 0 w 109"/>
                <a:gd name="T5" fmla="*/ 2147483647 h 92"/>
                <a:gd name="T6" fmla="*/ 2147483647 w 109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92"/>
                <a:gd name="T14" fmla="*/ 109 w 109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92">
                  <a:moveTo>
                    <a:pt x="17" y="0"/>
                  </a:moveTo>
                  <a:lnTo>
                    <a:pt x="109" y="80"/>
                  </a:lnTo>
                  <a:lnTo>
                    <a:pt x="0" y="9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5" name="Line 70">
              <a:extLst>
                <a:ext uri="{FF2B5EF4-FFF2-40B4-BE49-F238E27FC236}">
                  <a16:creationId xmlns:a16="http://schemas.microsoft.com/office/drawing/2014/main" id="{E30CECCE-BA43-8EE5-D87E-EA7ADF6547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7725" y="6013450"/>
              <a:ext cx="1809750" cy="593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6" name="Freeform 71">
              <a:extLst>
                <a:ext uri="{FF2B5EF4-FFF2-40B4-BE49-F238E27FC236}">
                  <a16:creationId xmlns:a16="http://schemas.microsoft.com/office/drawing/2014/main" id="{09B0F471-30A2-BC31-039F-F94C43030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450" y="6551613"/>
              <a:ext cx="80963" cy="111125"/>
            </a:xfrm>
            <a:custGeom>
              <a:avLst/>
              <a:gdLst>
                <a:gd name="T0" fmla="*/ 2147483647 w 51"/>
                <a:gd name="T1" fmla="*/ 2147483647 h 70"/>
                <a:gd name="T2" fmla="*/ 2147483647 w 51"/>
                <a:gd name="T3" fmla="*/ 2147483647 h 70"/>
                <a:gd name="T4" fmla="*/ 2147483647 w 51"/>
                <a:gd name="T5" fmla="*/ 2147483647 h 70"/>
                <a:gd name="T6" fmla="*/ 2147483647 w 51"/>
                <a:gd name="T7" fmla="*/ 0 h 70"/>
                <a:gd name="T8" fmla="*/ 2147483647 w 51"/>
                <a:gd name="T9" fmla="*/ 0 h 70"/>
                <a:gd name="T10" fmla="*/ 2147483647 w 51"/>
                <a:gd name="T11" fmla="*/ 2147483647 h 70"/>
                <a:gd name="T12" fmla="*/ 2147483647 w 51"/>
                <a:gd name="T13" fmla="*/ 2147483647 h 70"/>
                <a:gd name="T14" fmla="*/ 0 w 51"/>
                <a:gd name="T15" fmla="*/ 2147483647 h 70"/>
                <a:gd name="T16" fmla="*/ 2147483647 w 51"/>
                <a:gd name="T17" fmla="*/ 2147483647 h 70"/>
                <a:gd name="T18" fmla="*/ 2147483647 w 51"/>
                <a:gd name="T19" fmla="*/ 2147483647 h 70"/>
                <a:gd name="T20" fmla="*/ 2147483647 w 51"/>
                <a:gd name="T21" fmla="*/ 2147483647 h 70"/>
                <a:gd name="T22" fmla="*/ 2147483647 w 51"/>
                <a:gd name="T23" fmla="*/ 2147483647 h 70"/>
                <a:gd name="T24" fmla="*/ 2147483647 w 51"/>
                <a:gd name="T25" fmla="*/ 2147483647 h 70"/>
                <a:gd name="T26" fmla="*/ 2147483647 w 51"/>
                <a:gd name="T27" fmla="*/ 2147483647 h 70"/>
                <a:gd name="T28" fmla="*/ 2147483647 w 51"/>
                <a:gd name="T29" fmla="*/ 2147483647 h 70"/>
                <a:gd name="T30" fmla="*/ 2147483647 w 51"/>
                <a:gd name="T31" fmla="*/ 2147483647 h 70"/>
                <a:gd name="T32" fmla="*/ 2147483647 w 51"/>
                <a:gd name="T33" fmla="*/ 2147483647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70"/>
                <a:gd name="T53" fmla="*/ 51 w 51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70">
                  <a:moveTo>
                    <a:pt x="51" y="27"/>
                  </a:moveTo>
                  <a:lnTo>
                    <a:pt x="47" y="14"/>
                  </a:lnTo>
                  <a:lnTo>
                    <a:pt x="40" y="4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0" y="6"/>
                  </a:lnTo>
                  <a:lnTo>
                    <a:pt x="4" y="16"/>
                  </a:lnTo>
                  <a:lnTo>
                    <a:pt x="0" y="30"/>
                  </a:lnTo>
                  <a:lnTo>
                    <a:pt x="1" y="42"/>
                  </a:lnTo>
                  <a:lnTo>
                    <a:pt x="5" y="56"/>
                  </a:lnTo>
                  <a:lnTo>
                    <a:pt x="13" y="65"/>
                  </a:lnTo>
                  <a:lnTo>
                    <a:pt x="22" y="70"/>
                  </a:lnTo>
                  <a:lnTo>
                    <a:pt x="32" y="69"/>
                  </a:lnTo>
                  <a:lnTo>
                    <a:pt x="41" y="63"/>
                  </a:lnTo>
                  <a:lnTo>
                    <a:pt x="49" y="53"/>
                  </a:lnTo>
                  <a:lnTo>
                    <a:pt x="51" y="41"/>
                  </a:lnTo>
                  <a:lnTo>
                    <a:pt x="5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7" name="Freeform 72">
              <a:extLst>
                <a:ext uri="{FF2B5EF4-FFF2-40B4-BE49-F238E27FC236}">
                  <a16:creationId xmlns:a16="http://schemas.microsoft.com/office/drawing/2014/main" id="{3C7072CF-9726-DAB8-D546-00DD134E1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488" y="5946775"/>
              <a:ext cx="173038" cy="144463"/>
            </a:xfrm>
            <a:custGeom>
              <a:avLst/>
              <a:gdLst>
                <a:gd name="T0" fmla="*/ 0 w 109"/>
                <a:gd name="T1" fmla="*/ 0 h 91"/>
                <a:gd name="T2" fmla="*/ 2147483647 w 109"/>
                <a:gd name="T3" fmla="*/ 2147483647 h 91"/>
                <a:gd name="T4" fmla="*/ 2147483647 w 109"/>
                <a:gd name="T5" fmla="*/ 2147483647 h 91"/>
                <a:gd name="T6" fmla="*/ 0 w 109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91"/>
                <a:gd name="T14" fmla="*/ 109 w 109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91">
                  <a:moveTo>
                    <a:pt x="0" y="0"/>
                  </a:moveTo>
                  <a:lnTo>
                    <a:pt x="109" y="12"/>
                  </a:lnTo>
                  <a:lnTo>
                    <a:pt x="16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8" name="Line 73">
              <a:extLst>
                <a:ext uri="{FF2B5EF4-FFF2-40B4-BE49-F238E27FC236}">
                  <a16:creationId xmlns:a16="http://schemas.microsoft.com/office/drawing/2014/main" id="{7661CC64-6A5F-9FD9-0F10-82227F7906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313" y="5635625"/>
              <a:ext cx="17303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59" name="Freeform 74">
              <a:extLst>
                <a:ext uri="{FF2B5EF4-FFF2-40B4-BE49-F238E27FC236}">
                  <a16:creationId xmlns:a16="http://schemas.microsoft.com/office/drawing/2014/main" id="{F862E28E-46FC-5766-630C-A6C2D99C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38" y="5580063"/>
              <a:ext cx="82550" cy="111125"/>
            </a:xfrm>
            <a:custGeom>
              <a:avLst/>
              <a:gdLst>
                <a:gd name="T0" fmla="*/ 2147483647 w 52"/>
                <a:gd name="T1" fmla="*/ 2147483647 h 70"/>
                <a:gd name="T2" fmla="*/ 2147483647 w 52"/>
                <a:gd name="T3" fmla="*/ 2147483647 h 70"/>
                <a:gd name="T4" fmla="*/ 2147483647 w 52"/>
                <a:gd name="T5" fmla="*/ 2147483647 h 70"/>
                <a:gd name="T6" fmla="*/ 2147483647 w 52"/>
                <a:gd name="T7" fmla="*/ 2147483647 h 70"/>
                <a:gd name="T8" fmla="*/ 2147483647 w 52"/>
                <a:gd name="T9" fmla="*/ 0 h 70"/>
                <a:gd name="T10" fmla="*/ 2147483647 w 52"/>
                <a:gd name="T11" fmla="*/ 2147483647 h 70"/>
                <a:gd name="T12" fmla="*/ 2147483647 w 52"/>
                <a:gd name="T13" fmla="*/ 2147483647 h 70"/>
                <a:gd name="T14" fmla="*/ 2147483647 w 52"/>
                <a:gd name="T15" fmla="*/ 2147483647 h 70"/>
                <a:gd name="T16" fmla="*/ 0 w 52"/>
                <a:gd name="T17" fmla="*/ 2147483647 h 70"/>
                <a:gd name="T18" fmla="*/ 2147483647 w 52"/>
                <a:gd name="T19" fmla="*/ 2147483647 h 70"/>
                <a:gd name="T20" fmla="*/ 2147483647 w 52"/>
                <a:gd name="T21" fmla="*/ 2147483647 h 70"/>
                <a:gd name="T22" fmla="*/ 2147483647 w 52"/>
                <a:gd name="T23" fmla="*/ 2147483647 h 70"/>
                <a:gd name="T24" fmla="*/ 2147483647 w 52"/>
                <a:gd name="T25" fmla="*/ 2147483647 h 70"/>
                <a:gd name="T26" fmla="*/ 2147483647 w 52"/>
                <a:gd name="T27" fmla="*/ 2147483647 h 70"/>
                <a:gd name="T28" fmla="*/ 2147483647 w 52"/>
                <a:gd name="T29" fmla="*/ 2147483647 h 70"/>
                <a:gd name="T30" fmla="*/ 2147483647 w 52"/>
                <a:gd name="T31" fmla="*/ 2147483647 h 70"/>
                <a:gd name="T32" fmla="*/ 2147483647 w 52"/>
                <a:gd name="T33" fmla="*/ 2147483647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0"/>
                <a:gd name="T53" fmla="*/ 52 w 52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0">
                  <a:moveTo>
                    <a:pt x="52" y="35"/>
                  </a:moveTo>
                  <a:lnTo>
                    <a:pt x="50" y="21"/>
                  </a:lnTo>
                  <a:lnTo>
                    <a:pt x="44" y="10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2" y="49"/>
                  </a:lnTo>
                  <a:lnTo>
                    <a:pt x="8" y="59"/>
                  </a:lnTo>
                  <a:lnTo>
                    <a:pt x="16" y="68"/>
                  </a:lnTo>
                  <a:lnTo>
                    <a:pt x="26" y="70"/>
                  </a:lnTo>
                  <a:lnTo>
                    <a:pt x="36" y="68"/>
                  </a:lnTo>
                  <a:lnTo>
                    <a:pt x="44" y="59"/>
                  </a:lnTo>
                  <a:lnTo>
                    <a:pt x="50" y="49"/>
                  </a:lnTo>
                  <a:lnTo>
                    <a:pt x="5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0" name="Freeform 75">
              <a:extLst>
                <a:ext uri="{FF2B5EF4-FFF2-40B4-BE49-F238E27FC236}">
                  <a16:creationId xmlns:a16="http://schemas.microsoft.com/office/drawing/2014/main" id="{986A481C-4EFC-B572-6B81-7F5ABB764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400" y="5561013"/>
              <a:ext cx="165100" cy="149225"/>
            </a:xfrm>
            <a:custGeom>
              <a:avLst/>
              <a:gdLst>
                <a:gd name="T0" fmla="*/ 0 w 104"/>
                <a:gd name="T1" fmla="*/ 0 h 94"/>
                <a:gd name="T2" fmla="*/ 2147483647 w 104"/>
                <a:gd name="T3" fmla="*/ 2147483647 h 94"/>
                <a:gd name="T4" fmla="*/ 0 w 104"/>
                <a:gd name="T5" fmla="*/ 2147483647 h 94"/>
                <a:gd name="T6" fmla="*/ 0 w 104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94"/>
                <a:gd name="T14" fmla="*/ 104 w 104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94">
                  <a:moveTo>
                    <a:pt x="0" y="0"/>
                  </a:moveTo>
                  <a:lnTo>
                    <a:pt x="104" y="47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1" name="Line 76">
              <a:extLst>
                <a:ext uri="{FF2B5EF4-FFF2-40B4-BE49-F238E27FC236}">
                  <a16:creationId xmlns:a16="http://schemas.microsoft.com/office/drawing/2014/main" id="{F6D303AC-B597-0131-C6BC-20724FE7FF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113" y="5635625"/>
              <a:ext cx="817563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2" name="Freeform 77">
              <a:extLst>
                <a:ext uri="{FF2B5EF4-FFF2-40B4-BE49-F238E27FC236}">
                  <a16:creationId xmlns:a16="http://schemas.microsoft.com/office/drawing/2014/main" id="{0EAD0CF6-FF12-6C94-71DD-578DB5CC1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388" y="5561013"/>
              <a:ext cx="165100" cy="149225"/>
            </a:xfrm>
            <a:custGeom>
              <a:avLst/>
              <a:gdLst>
                <a:gd name="T0" fmla="*/ 0 w 104"/>
                <a:gd name="T1" fmla="*/ 0 h 94"/>
                <a:gd name="T2" fmla="*/ 2147483647 w 104"/>
                <a:gd name="T3" fmla="*/ 2147483647 h 94"/>
                <a:gd name="T4" fmla="*/ 0 w 104"/>
                <a:gd name="T5" fmla="*/ 2147483647 h 94"/>
                <a:gd name="T6" fmla="*/ 0 w 104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94"/>
                <a:gd name="T14" fmla="*/ 104 w 104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94">
                  <a:moveTo>
                    <a:pt x="0" y="0"/>
                  </a:moveTo>
                  <a:lnTo>
                    <a:pt x="104" y="47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3" name="Rectangle 81">
              <a:extLst>
                <a:ext uri="{FF2B5EF4-FFF2-40B4-BE49-F238E27FC236}">
                  <a16:creationId xmlns:a16="http://schemas.microsoft.com/office/drawing/2014/main" id="{783E938B-528F-163E-81DE-6B915CA5F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25" y="6451600"/>
              <a:ext cx="1619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200">
                  <a:solidFill>
                    <a:srgbClr val="000000"/>
                  </a:solidFill>
                </a:rPr>
                <a:t>1</a:t>
              </a:r>
              <a:endParaRPr lang="en-US" altLang="ko-KR"/>
            </a:p>
          </p:txBody>
        </p:sp>
        <p:sp>
          <p:nvSpPr>
            <p:cNvPr id="14364" name="Rectangle 82">
              <a:extLst>
                <a:ext uri="{FF2B5EF4-FFF2-40B4-BE49-F238E27FC236}">
                  <a16:creationId xmlns:a16="http://schemas.microsoft.com/office/drawing/2014/main" id="{C41D6748-6A9F-5D71-1A11-84404BB40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875" y="5391150"/>
              <a:ext cx="7854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/>
                <a:t>f</a:t>
              </a:r>
            </a:p>
          </p:txBody>
        </p:sp>
        <p:sp>
          <p:nvSpPr>
            <p:cNvPr id="14365" name="Rectangle 86">
              <a:extLst>
                <a:ext uri="{FF2B5EF4-FFF2-40B4-BE49-F238E27FC236}">
                  <a16:creationId xmlns:a16="http://schemas.microsoft.com/office/drawing/2014/main" id="{42F06C73-35EE-7815-976E-010171495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738" y="41529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4366" name="Rectangle 87">
              <a:extLst>
                <a:ext uri="{FF2B5EF4-FFF2-40B4-BE49-F238E27FC236}">
                  <a16:creationId xmlns:a16="http://schemas.microsoft.com/office/drawing/2014/main" id="{CE0DE24C-EE75-6133-0210-5A59645B0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0" y="41529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4367" name="Rectangle 88">
              <a:extLst>
                <a:ext uri="{FF2B5EF4-FFF2-40B4-BE49-F238E27FC236}">
                  <a16:creationId xmlns:a16="http://schemas.microsoft.com/office/drawing/2014/main" id="{EC71FD36-0BE9-DA02-F532-CD0B98D26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150" y="514350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graphicFrame>
          <p:nvGraphicFramePr>
            <p:cNvPr id="14341" name="Object 6">
              <a:extLst>
                <a:ext uri="{FF2B5EF4-FFF2-40B4-BE49-F238E27FC236}">
                  <a16:creationId xmlns:a16="http://schemas.microsoft.com/office/drawing/2014/main" id="{F8B090BA-4380-B0A9-DDF7-88EC61520E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40544" y="4504532"/>
            <a:ext cx="207962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수식" r:id="rId9" imgW="190440" imgH="291960" progId="Equation.3">
                    <p:embed/>
                  </p:oleObj>
                </mc:Choice>
                <mc:Fallback>
                  <p:oleObj name="수식" r:id="rId9" imgW="190440" imgH="291960" progId="Equation.3">
                    <p:embed/>
                    <p:pic>
                      <p:nvPicPr>
                        <p:cNvPr id="14341" name="Object 6">
                          <a:extLst>
                            <a:ext uri="{FF2B5EF4-FFF2-40B4-BE49-F238E27FC236}">
                              <a16:creationId xmlns:a16="http://schemas.microsoft.com/office/drawing/2014/main" id="{F8B090BA-4380-B0A9-DDF7-88EC61520E1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544" y="4504532"/>
                          <a:ext cx="207962" cy="322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2" name="Object 54">
              <a:extLst>
                <a:ext uri="{FF2B5EF4-FFF2-40B4-BE49-F238E27FC236}">
                  <a16:creationId xmlns:a16="http://schemas.microsoft.com/office/drawing/2014/main" id="{F5FD9C83-9CC5-5EDD-17C4-E98CA8CDFD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1500" y="5446713"/>
            <a:ext cx="234950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수식" r:id="rId11" imgW="215640" imgH="291960" progId="Equation.3">
                    <p:embed/>
                  </p:oleObj>
                </mc:Choice>
                <mc:Fallback>
                  <p:oleObj name="수식" r:id="rId11" imgW="215640" imgH="291960" progId="Equation.3">
                    <p:embed/>
                    <p:pic>
                      <p:nvPicPr>
                        <p:cNvPr id="14342" name="Object 54">
                          <a:extLst>
                            <a:ext uri="{FF2B5EF4-FFF2-40B4-BE49-F238E27FC236}">
                              <a16:creationId xmlns:a16="http://schemas.microsoft.com/office/drawing/2014/main" id="{F5FD9C83-9CC5-5EDD-17C4-E98CA8CDFDE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" y="5446713"/>
                          <a:ext cx="234950" cy="322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3" name="Object 55">
              <a:extLst>
                <a:ext uri="{FF2B5EF4-FFF2-40B4-BE49-F238E27FC236}">
                  <a16:creationId xmlns:a16="http://schemas.microsoft.com/office/drawing/2014/main" id="{5385CF81-56CF-4A70-52C3-688ABD62A57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96250" y="4599130"/>
            <a:ext cx="825500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수식" r:id="rId13" imgW="761760" imgH="291960" progId="Equation.3">
                    <p:embed/>
                  </p:oleObj>
                </mc:Choice>
                <mc:Fallback>
                  <p:oleObj name="수식" r:id="rId13" imgW="761760" imgH="291960" progId="Equation.3">
                    <p:embed/>
                    <p:pic>
                      <p:nvPicPr>
                        <p:cNvPr id="14343" name="Object 55">
                          <a:extLst>
                            <a:ext uri="{FF2B5EF4-FFF2-40B4-BE49-F238E27FC236}">
                              <a16:creationId xmlns:a16="http://schemas.microsoft.com/office/drawing/2014/main" id="{5385CF81-56CF-4A70-52C3-688ABD62A57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6250" y="4599130"/>
                          <a:ext cx="825500" cy="322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4" name="Object 56">
              <a:extLst>
                <a:ext uri="{FF2B5EF4-FFF2-40B4-BE49-F238E27FC236}">
                  <a16:creationId xmlns:a16="http://schemas.microsoft.com/office/drawing/2014/main" id="{E9D3824B-364E-3DF6-EABD-1576758CB36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06240" y="5319210"/>
            <a:ext cx="825500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수식" r:id="rId15" imgW="761760" imgH="291960" progId="Equation.3">
                    <p:embed/>
                  </p:oleObj>
                </mc:Choice>
                <mc:Fallback>
                  <p:oleObj name="수식" r:id="rId15" imgW="761760" imgH="291960" progId="Equation.3">
                    <p:embed/>
                    <p:pic>
                      <p:nvPicPr>
                        <p:cNvPr id="14344" name="Object 56">
                          <a:extLst>
                            <a:ext uri="{FF2B5EF4-FFF2-40B4-BE49-F238E27FC236}">
                              <a16:creationId xmlns:a16="http://schemas.microsoft.com/office/drawing/2014/main" id="{E9D3824B-364E-3DF6-EABD-1576758CB36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240" y="5319210"/>
                          <a:ext cx="825500" cy="322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5" name="Object 57">
              <a:extLst>
                <a:ext uri="{FF2B5EF4-FFF2-40B4-BE49-F238E27FC236}">
                  <a16:creationId xmlns:a16="http://schemas.microsoft.com/office/drawing/2014/main" id="{FCCC8A11-F5BD-1A3A-B501-F0FC92ACAE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6500" y="5984875"/>
            <a:ext cx="715963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수식" r:id="rId17" imgW="660240" imgH="228600" progId="Equation.3">
                    <p:embed/>
                  </p:oleObj>
                </mc:Choice>
                <mc:Fallback>
                  <p:oleObj name="수식" r:id="rId17" imgW="660240" imgH="228600" progId="Equation.3">
                    <p:embed/>
                    <p:pic>
                      <p:nvPicPr>
                        <p:cNvPr id="14345" name="Object 57">
                          <a:extLst>
                            <a:ext uri="{FF2B5EF4-FFF2-40B4-BE49-F238E27FC236}">
                              <a16:creationId xmlns:a16="http://schemas.microsoft.com/office/drawing/2014/main" id="{FCCC8A11-F5BD-1A3A-B501-F0FC92ACAE1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6500" y="5984875"/>
                          <a:ext cx="715963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97D99E90-0A9B-1633-3CD5-E1BAB29D3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2836" y="220122"/>
            <a:ext cx="10515600" cy="840677"/>
          </a:xfrm>
        </p:spPr>
        <p:txBody>
          <a:bodyPr/>
          <a:lstStyle/>
          <a:p>
            <a:r>
              <a:rPr lang="ko-KR" altLang="en-US" dirty="0" err="1"/>
              <a:t>경사하강법</a:t>
            </a:r>
            <a:r>
              <a:rPr lang="ko-KR" altLang="en-US" dirty="0"/>
              <a:t> 연습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0563D598-707E-C7F0-6604-385B9B79F71D}"/>
              </a:ext>
            </a:extLst>
          </p:cNvPr>
          <p:cNvSpPr txBox="1">
            <a:spLocks/>
          </p:cNvSpPr>
          <p:nvPr/>
        </p:nvSpPr>
        <p:spPr>
          <a:xfrm>
            <a:off x="230072" y="950760"/>
            <a:ext cx="11504728" cy="5232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한번 더 반복하면 더 이상 변화가 없는 </a:t>
            </a:r>
            <a:r>
              <a:rPr lang="en-US" altLang="ko-KR" dirty="0"/>
              <a:t>W</a:t>
            </a:r>
            <a:r>
              <a:rPr lang="ko-KR" altLang="en-US" dirty="0"/>
              <a:t>를 생산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>
            <a:extLst>
              <a:ext uri="{FF2B5EF4-FFF2-40B4-BE49-F238E27FC236}">
                <a16:creationId xmlns:a16="http://schemas.microsoft.com/office/drawing/2014/main" id="{803A4949-DAE3-325D-6DC4-AAB556D4C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3560" y="1060799"/>
            <a:ext cx="7924800" cy="2368201"/>
          </a:xfrm>
        </p:spPr>
        <p:txBody>
          <a:bodyPr>
            <a:normAutofit/>
          </a:bodyPr>
          <a:lstStyle/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ko-KR" altLang="en-US" b="0" dirty="0">
                <a:latin typeface="신명조"/>
                <a:ea typeface="신명조"/>
                <a:cs typeface="신명조"/>
              </a:rPr>
              <a:t>숫자를 인식하는 다중 출력 </a:t>
            </a:r>
            <a:r>
              <a:rPr lang="ko-KR" altLang="en-US" b="0" dirty="0" err="1">
                <a:latin typeface="신명조"/>
                <a:ea typeface="신명조"/>
                <a:cs typeface="신명조"/>
              </a:rPr>
              <a:t>퍼셉트론</a:t>
            </a: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lvl="1" algn="just">
              <a:lnSpc>
                <a:spcPct val="90000"/>
              </a:lnSpc>
              <a:buFont typeface="Wingdings 2" panose="05020102010507070707" pitchFamily="18" charset="2"/>
              <a:buNone/>
            </a:pPr>
            <a:endParaRPr lang="ko-KR" altLang="en-US" b="0" dirty="0">
              <a:latin typeface="신명조"/>
              <a:ea typeface="신명조"/>
              <a:cs typeface="신명조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ko-KR" altLang="en-US" b="0" dirty="0">
              <a:latin typeface="중고딕"/>
              <a:ea typeface="중고딕"/>
              <a:cs typeface="중고딕"/>
            </a:endParaRPr>
          </a:p>
        </p:txBody>
      </p:sp>
      <p:graphicFrame>
        <p:nvGraphicFramePr>
          <p:cNvPr id="164423" name="Group 583">
            <a:extLst>
              <a:ext uri="{FF2B5EF4-FFF2-40B4-BE49-F238E27FC236}">
                <a16:creationId xmlns:a16="http://schemas.microsoft.com/office/drawing/2014/main" id="{4602069C-14A8-BDF7-C536-5CECEF98F4B3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676400"/>
          <a:ext cx="1457960" cy="1508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68554917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129902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358874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537041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77895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837055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73866579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74662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41035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59947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50085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45935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62101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47031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63694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283285"/>
                  </a:ext>
                </a:extLst>
              </a:tr>
            </a:tbl>
          </a:graphicData>
        </a:graphic>
      </p:graphicFrame>
      <p:graphicFrame>
        <p:nvGraphicFramePr>
          <p:cNvPr id="164419" name="Group 579">
            <a:extLst>
              <a:ext uri="{FF2B5EF4-FFF2-40B4-BE49-F238E27FC236}">
                <a16:creationId xmlns:a16="http://schemas.microsoft.com/office/drawing/2014/main" id="{2EC760CD-1AA7-B581-0FA1-D8DFED731ED1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1676400"/>
          <a:ext cx="1457960" cy="1508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6122032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828733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639895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585964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8630243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484045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46952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089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32109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29406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31552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43200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42921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3427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1406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251955"/>
                  </a:ext>
                </a:extLst>
              </a:tr>
            </a:tbl>
          </a:graphicData>
        </a:graphic>
      </p:graphicFrame>
      <p:graphicFrame>
        <p:nvGraphicFramePr>
          <p:cNvPr id="164421" name="Group 581">
            <a:extLst>
              <a:ext uri="{FF2B5EF4-FFF2-40B4-BE49-F238E27FC236}">
                <a16:creationId xmlns:a16="http://schemas.microsoft.com/office/drawing/2014/main" id="{43EB841C-96F8-DEF6-7673-DEF96773BE49}"/>
              </a:ext>
            </a:extLst>
          </p:cNvPr>
          <p:cNvGraphicFramePr>
            <a:graphicFrameLocks noGrp="1"/>
          </p:cNvGraphicFramePr>
          <p:nvPr/>
        </p:nvGraphicFramePr>
        <p:xfrm>
          <a:off x="6400800" y="1676400"/>
          <a:ext cx="1457960" cy="151257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0240958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50040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421733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029733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42659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286869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6054525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68355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97883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4861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690675"/>
                  </a:ext>
                </a:extLst>
              </a:tr>
              <a:tr h="171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93460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32921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23492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94449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91476"/>
                  </a:ext>
                </a:extLst>
              </a:tr>
            </a:tbl>
          </a:graphicData>
        </a:graphic>
      </p:graphicFrame>
      <p:graphicFrame>
        <p:nvGraphicFramePr>
          <p:cNvPr id="164422" name="Group 582">
            <a:extLst>
              <a:ext uri="{FF2B5EF4-FFF2-40B4-BE49-F238E27FC236}">
                <a16:creationId xmlns:a16="http://schemas.microsoft.com/office/drawing/2014/main" id="{8E62B3B4-6650-EB1A-F5BD-26C572641986}"/>
              </a:ext>
            </a:extLst>
          </p:cNvPr>
          <p:cNvGraphicFramePr>
            <a:graphicFrameLocks noGrp="1"/>
          </p:cNvGraphicFramePr>
          <p:nvPr/>
        </p:nvGraphicFramePr>
        <p:xfrm>
          <a:off x="8153400" y="1676400"/>
          <a:ext cx="1457960" cy="1508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9869725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534557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362351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597235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862309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455450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6855351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19418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646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67096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882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27895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611457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72727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4405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 2" panose="05020102010507070707" pitchFamily="18" charset="2"/>
                        <a:defRPr kumimoji="1" b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1" lang="ko-KR" altLang="ko-KR" sz="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083164"/>
                  </a:ext>
                </a:extLst>
              </a:tr>
            </a:tbl>
          </a:graphicData>
        </a:graphic>
      </p:graphicFrame>
      <p:graphicFrame>
        <p:nvGraphicFramePr>
          <p:cNvPr id="164400" name="Object 560">
            <a:extLst>
              <a:ext uri="{FF2B5EF4-FFF2-40B4-BE49-F238E27FC236}">
                <a16:creationId xmlns:a16="http://schemas.microsoft.com/office/drawing/2014/main" id="{23EC545B-11D1-581C-D009-342FB143C4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6557" y="3695700"/>
          <a:ext cx="52578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3" imgW="3301200" imgH="2239920" progId="Visio.Drawing.5">
                  <p:embed/>
                </p:oleObj>
              </mc:Choice>
              <mc:Fallback>
                <p:oleObj name="VISIO" r:id="rId3" imgW="3301200" imgH="2239920" progId="Visio.Drawing.5">
                  <p:embed/>
                  <p:pic>
                    <p:nvPicPr>
                      <p:cNvPr id="164400" name="Object 560">
                        <a:extLst>
                          <a:ext uri="{FF2B5EF4-FFF2-40B4-BE49-F238E27FC236}">
                            <a16:creationId xmlns:a16="http://schemas.microsoft.com/office/drawing/2014/main" id="{23EC545B-11D1-581C-D009-342FB143C4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557" y="3695700"/>
                        <a:ext cx="52578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3D52BDE-17F3-8EA3-EC61-DC0EC737C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2836" y="220122"/>
            <a:ext cx="10515600" cy="840677"/>
          </a:xfrm>
        </p:spPr>
        <p:txBody>
          <a:bodyPr/>
          <a:lstStyle/>
          <a:p>
            <a:r>
              <a:rPr lang="ko-KR" altLang="en-US" dirty="0"/>
              <a:t>다중 출력 </a:t>
            </a:r>
            <a:r>
              <a:rPr lang="ko-KR" altLang="en-US" dirty="0" err="1"/>
              <a:t>퍼셉트론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28D08B8B-1667-D4E0-17A6-78618818DB2E}"/>
              </a:ext>
            </a:extLst>
          </p:cNvPr>
          <p:cNvGraphicFramePr>
            <a:graphicFrameLocks noGrp="1"/>
          </p:cNvGraphicFramePr>
          <p:nvPr/>
        </p:nvGraphicFramePr>
        <p:xfrm>
          <a:off x="6875137" y="3498447"/>
          <a:ext cx="4638715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7743">
                  <a:extLst>
                    <a:ext uri="{9D8B030D-6E8A-4147-A177-3AD203B41FA5}">
                      <a16:colId xmlns:a16="http://schemas.microsoft.com/office/drawing/2014/main" val="3703035622"/>
                    </a:ext>
                  </a:extLst>
                </a:gridCol>
                <a:gridCol w="927743">
                  <a:extLst>
                    <a:ext uri="{9D8B030D-6E8A-4147-A177-3AD203B41FA5}">
                      <a16:colId xmlns:a16="http://schemas.microsoft.com/office/drawing/2014/main" val="1519790734"/>
                    </a:ext>
                  </a:extLst>
                </a:gridCol>
                <a:gridCol w="927743">
                  <a:extLst>
                    <a:ext uri="{9D8B030D-6E8A-4147-A177-3AD203B41FA5}">
                      <a16:colId xmlns:a16="http://schemas.microsoft.com/office/drawing/2014/main" val="2838478890"/>
                    </a:ext>
                  </a:extLst>
                </a:gridCol>
                <a:gridCol w="927743">
                  <a:extLst>
                    <a:ext uri="{9D8B030D-6E8A-4147-A177-3AD203B41FA5}">
                      <a16:colId xmlns:a16="http://schemas.microsoft.com/office/drawing/2014/main" val="1701385179"/>
                    </a:ext>
                  </a:extLst>
                </a:gridCol>
                <a:gridCol w="927743">
                  <a:extLst>
                    <a:ext uri="{9D8B030D-6E8A-4147-A177-3AD203B41FA5}">
                      <a16:colId xmlns:a16="http://schemas.microsoft.com/office/drawing/2014/main" val="3650378030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출력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74782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Y1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026126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Y2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331089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Y3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761042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Y4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37391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800" y="1261533"/>
            <a:ext cx="11316252" cy="532553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알고리마</a:t>
            </a:r>
            <a:r>
              <a:rPr lang="en-US" altLang="ko-KR" dirty="0"/>
              <a:t>, </a:t>
            </a:r>
            <a:r>
              <a:rPr lang="ko-KR" altLang="en-US" dirty="0"/>
              <a:t>비전공자를 위한 인공지능 원리 입문서</a:t>
            </a:r>
            <a:r>
              <a:rPr lang="en-US" altLang="ko-KR" dirty="0"/>
              <a:t>, </a:t>
            </a:r>
            <a:r>
              <a:rPr lang="en-US" altLang="ko-KR" dirty="0" err="1"/>
              <a:t>EasyDeep</a:t>
            </a:r>
            <a:r>
              <a:rPr lang="en-US" altLang="ko-KR" dirty="0"/>
              <a:t>, 2022</a:t>
            </a:r>
          </a:p>
          <a:p>
            <a:r>
              <a:rPr lang="ko-KR" altLang="en-US" dirty="0" err="1"/>
              <a:t>김용역</a:t>
            </a:r>
            <a:r>
              <a:rPr lang="ko-KR" altLang="en-US" dirty="0"/>
              <a:t> 역</a:t>
            </a:r>
            <a:r>
              <a:rPr lang="en-US" altLang="ko-KR" dirty="0"/>
              <a:t>, </a:t>
            </a:r>
            <a:r>
              <a:rPr lang="ko-KR" altLang="en-US" dirty="0"/>
              <a:t>인공지능 개론</a:t>
            </a:r>
            <a:r>
              <a:rPr lang="en-US" altLang="ko-KR" dirty="0"/>
              <a:t>,  </a:t>
            </a:r>
            <a:r>
              <a:rPr lang="ko-KR" altLang="en-US" dirty="0" err="1"/>
              <a:t>한빛미디어</a:t>
            </a:r>
            <a:r>
              <a:rPr lang="en-US" altLang="ko-KR" dirty="0"/>
              <a:t>, 2013</a:t>
            </a:r>
          </a:p>
          <a:p>
            <a:r>
              <a:rPr lang="ko-KR" altLang="en-US" dirty="0"/>
              <a:t>오창석</a:t>
            </a:r>
            <a:r>
              <a:rPr lang="en-US" altLang="ko-KR" dirty="0"/>
              <a:t>, </a:t>
            </a:r>
            <a:r>
              <a:rPr lang="ko-KR" altLang="en-US" dirty="0" err="1"/>
              <a:t>딥러닝을</a:t>
            </a:r>
            <a:r>
              <a:rPr lang="ko-KR" altLang="en-US" dirty="0"/>
              <a:t> 위한 인공신경망</a:t>
            </a:r>
            <a:r>
              <a:rPr lang="en-US" altLang="ko-KR" dirty="0"/>
              <a:t>, </a:t>
            </a:r>
            <a:r>
              <a:rPr lang="ko-KR" altLang="en-US" dirty="0" err="1"/>
              <a:t>나하출판사</a:t>
            </a:r>
            <a:r>
              <a:rPr lang="en-US" altLang="ko-KR" dirty="0"/>
              <a:t>, 2018</a:t>
            </a:r>
          </a:p>
          <a:p>
            <a:r>
              <a:rPr lang="ko-KR" altLang="en-US" dirty="0"/>
              <a:t>한학용</a:t>
            </a:r>
            <a:r>
              <a:rPr lang="en-US" altLang="ko-KR" dirty="0"/>
              <a:t>, </a:t>
            </a:r>
            <a:r>
              <a:rPr lang="ko-KR" altLang="en-US" dirty="0"/>
              <a:t>패턴인식 개론</a:t>
            </a:r>
            <a:r>
              <a:rPr lang="en-US" altLang="ko-KR" dirty="0"/>
              <a:t>, </a:t>
            </a:r>
            <a:r>
              <a:rPr lang="ko-KR" altLang="en-US" dirty="0" err="1"/>
              <a:t>한빛미디어</a:t>
            </a:r>
            <a:r>
              <a:rPr lang="en-US" altLang="ko-KR" dirty="0"/>
              <a:t>, 2009</a:t>
            </a:r>
          </a:p>
          <a:p>
            <a:r>
              <a:rPr lang="en-US" altLang="ko-KR" dirty="0" err="1"/>
              <a:t>Leeforest</a:t>
            </a:r>
            <a:r>
              <a:rPr lang="en-US" altLang="ko-KR" dirty="0"/>
              <a:t>, </a:t>
            </a:r>
            <a:r>
              <a:rPr lang="ko-KR" altLang="en-US" dirty="0"/>
              <a:t>신경망의 지도학습</a:t>
            </a:r>
            <a:r>
              <a:rPr lang="en-US" altLang="ko-KR" dirty="0"/>
              <a:t>, </a:t>
            </a:r>
            <a:r>
              <a:rPr lang="ko-KR" altLang="en-US" dirty="0"/>
              <a:t>델타규칙과 </a:t>
            </a:r>
            <a:r>
              <a:rPr lang="ko-KR" altLang="en-US" dirty="0" err="1"/>
              <a:t>경사하강법</a:t>
            </a:r>
            <a:r>
              <a:rPr lang="en-US" altLang="ko-KR" dirty="0"/>
              <a:t>, </a:t>
            </a:r>
            <a:r>
              <a:rPr lang="en-US" altLang="ko-KR" dirty="0">
                <a:hlinkClick r:id="rId2"/>
              </a:rPr>
              <a:t>https://liveyourit.tistory.com/64</a:t>
            </a:r>
            <a:r>
              <a:rPr lang="en-US" altLang="ko-KR" dirty="0"/>
              <a:t>, 2023.10.14 01:09</a:t>
            </a:r>
          </a:p>
        </p:txBody>
      </p:sp>
    </p:spTree>
    <p:extLst>
      <p:ext uri="{BB962C8B-B14F-4D97-AF65-F5344CB8AC3E}">
        <p14:creationId xmlns:p14="http://schemas.microsoft.com/office/powerpoint/2010/main" val="3071517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02434CE7-3BF6-3BD7-105A-0E07A9816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4091" y="365126"/>
            <a:ext cx="11412638" cy="873366"/>
          </a:xfrm>
        </p:spPr>
        <p:txBody>
          <a:bodyPr/>
          <a:lstStyle/>
          <a:p>
            <a:r>
              <a:rPr lang="ko-KR" altLang="en-US" dirty="0"/>
              <a:t>다층신경망의 출현</a:t>
            </a:r>
          </a:p>
        </p:txBody>
      </p:sp>
      <p:sp>
        <p:nvSpPr>
          <p:cNvPr id="51203" name="내용 개체 틀 4">
            <a:extLst>
              <a:ext uri="{FF2B5EF4-FFF2-40B4-BE49-F238E27FC236}">
                <a16:creationId xmlns:a16="http://schemas.microsoft.com/office/drawing/2014/main" id="{CB281B66-4392-942E-A725-DBE8FCCBA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68" y="1351061"/>
            <a:ext cx="11840902" cy="873367"/>
          </a:xfrm>
        </p:spPr>
        <p:txBody>
          <a:bodyPr>
            <a:normAutofit/>
          </a:bodyPr>
          <a:lstStyle/>
          <a:p>
            <a:pPr eaLnBrk="1" hangingPunct="1"/>
            <a:r>
              <a:rPr lang="ko-KR" altLang="en-US" dirty="0"/>
              <a:t>신경망의 활발한 연구는 </a:t>
            </a:r>
            <a:r>
              <a:rPr lang="en-US" altLang="ko-KR" dirty="0"/>
              <a:t>60</a:t>
            </a:r>
            <a:r>
              <a:rPr lang="ko-KR" altLang="en-US" dirty="0"/>
              <a:t>년대 말 즈음 결정적인 위기를 맞이함</a:t>
            </a:r>
            <a:r>
              <a:rPr lang="en-US" altLang="ko-KR" dirty="0"/>
              <a:t>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BDF9AA-DEE6-7F28-A9A4-C0E2D22048FA}"/>
              </a:ext>
            </a:extLst>
          </p:cNvPr>
          <p:cNvSpPr txBox="1"/>
          <p:nvPr/>
        </p:nvSpPr>
        <p:spPr>
          <a:xfrm>
            <a:off x="-63660" y="2024279"/>
            <a:ext cx="570053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ko-KR" sz="2200" dirty="0"/>
              <a:t>1969</a:t>
            </a:r>
            <a:r>
              <a:rPr lang="ko-KR" altLang="en-US" sz="2200" dirty="0"/>
              <a:t>년 민스키와 </a:t>
            </a:r>
            <a:r>
              <a:rPr lang="ko-KR" altLang="en-US" sz="2200" dirty="0" err="1"/>
              <a:t>파벳은</a:t>
            </a:r>
            <a:r>
              <a:rPr lang="en-US" altLang="ko-KR" sz="2200" dirty="0"/>
              <a:t>《</a:t>
            </a:r>
            <a:r>
              <a:rPr lang="en-US" altLang="ko-KR" sz="2200" dirty="0" err="1"/>
              <a:t>Perceptrons</a:t>
            </a:r>
            <a:r>
              <a:rPr lang="en-US" altLang="ko-KR" sz="2200" dirty="0"/>
              <a:t>》</a:t>
            </a:r>
            <a:r>
              <a:rPr lang="ko-KR" altLang="en-US" sz="2200" dirty="0"/>
              <a:t>라는 책을 발표함</a:t>
            </a:r>
            <a:r>
              <a:rPr lang="en-US" altLang="ko-KR" sz="2200" dirty="0"/>
              <a:t>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ko-KR" sz="2200" dirty="0"/>
              <a:t> </a:t>
            </a:r>
            <a:r>
              <a:rPr lang="ko-KR" altLang="en-US" sz="2200" dirty="0" err="1"/>
              <a:t>퍼셉트론</a:t>
            </a:r>
            <a:r>
              <a:rPr lang="ko-KR" altLang="en-US" sz="2200" dirty="0"/>
              <a:t> 모델이 선형 분리 기능밖에 없음</a:t>
            </a:r>
            <a:r>
              <a:rPr lang="en-US" altLang="ko-KR" sz="2200" dirty="0"/>
              <a:t>.  </a:t>
            </a:r>
            <a:r>
              <a:rPr lang="ko-KR" altLang="en-US" sz="2200" dirty="0"/>
              <a:t>많은 실제 문제를 해결하지 못한다는 </a:t>
            </a:r>
            <a:r>
              <a:rPr lang="ko-KR" altLang="en-US" sz="2200" dirty="0" err="1"/>
              <a:t>퍼셉트론의</a:t>
            </a:r>
            <a:r>
              <a:rPr lang="ko-KR" altLang="en-US" sz="2200" dirty="0"/>
              <a:t> 한계를 수학적으로 증명함</a:t>
            </a:r>
            <a:r>
              <a:rPr lang="en-US" altLang="ko-KR" sz="2200" dirty="0"/>
              <a:t>.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ko-KR" sz="2200" dirty="0"/>
              <a:t> Ex) 2 </a:t>
            </a:r>
            <a:r>
              <a:rPr lang="ko-KR" altLang="en-US" sz="2200" dirty="0"/>
              <a:t>개의 </a:t>
            </a:r>
            <a:r>
              <a:rPr lang="en-US" altLang="ko-KR" sz="2200" dirty="0"/>
              <a:t>2 </a:t>
            </a:r>
            <a:r>
              <a:rPr lang="ko-KR" altLang="en-US" sz="2200" dirty="0"/>
              <a:t>진 패턴을 </a:t>
            </a:r>
            <a:r>
              <a:rPr lang="en-US" altLang="ko-KR" sz="2200" dirty="0"/>
              <a:t>2 </a:t>
            </a:r>
            <a:r>
              <a:rPr lang="ko-KR" altLang="en-US" sz="2200" dirty="0"/>
              <a:t>개의 종류로 분류하는 문제 중 </a:t>
            </a:r>
            <a:r>
              <a:rPr lang="en-US" altLang="ko-KR" sz="2200" dirty="0"/>
              <a:t>2 </a:t>
            </a:r>
            <a:r>
              <a:rPr lang="ko-KR" altLang="en-US" sz="2200" dirty="0"/>
              <a:t>개가 같은 것을 한 종류 </a:t>
            </a:r>
            <a:r>
              <a:rPr lang="en-US" altLang="ko-KR" sz="2200" dirty="0"/>
              <a:t>(B) </a:t>
            </a:r>
            <a:r>
              <a:rPr lang="ko-KR" altLang="en-US" sz="2200" dirty="0"/>
              <a:t>로</a:t>
            </a:r>
            <a:r>
              <a:rPr lang="en-US" altLang="ko-KR" sz="2200" dirty="0"/>
              <a:t>, </a:t>
            </a:r>
            <a:r>
              <a:rPr lang="ko-KR" altLang="en-US" sz="2200" dirty="0"/>
              <a:t>다른 것을 </a:t>
            </a:r>
            <a:r>
              <a:rPr lang="en-US" altLang="ko-KR" sz="2200" dirty="0"/>
              <a:t>2 </a:t>
            </a:r>
            <a:r>
              <a:rPr lang="ko-KR" altLang="en-US" sz="2200" dirty="0"/>
              <a:t>번째 종류 </a:t>
            </a:r>
            <a:r>
              <a:rPr lang="en-US" altLang="ko-KR" sz="2200" dirty="0"/>
              <a:t>(A) </a:t>
            </a:r>
            <a:r>
              <a:rPr lang="ko-KR" altLang="en-US" sz="2200" dirty="0"/>
              <a:t>로 분류하는 </a:t>
            </a:r>
            <a:r>
              <a:rPr lang="en-US" altLang="ko-KR" sz="2200" dirty="0"/>
              <a:t>XOR </a:t>
            </a:r>
            <a:r>
              <a:rPr lang="ko-KR" altLang="en-US" sz="2200" dirty="0"/>
              <a:t>문제는 </a:t>
            </a:r>
            <a:r>
              <a:rPr lang="en-US" altLang="ko-KR" sz="2200" dirty="0"/>
              <a:t>2 </a:t>
            </a:r>
            <a:r>
              <a:rPr lang="ko-KR" altLang="en-US" sz="2200" dirty="0"/>
              <a:t>차원공간에서 최소 </a:t>
            </a:r>
            <a:r>
              <a:rPr lang="en-US" altLang="ko-KR" sz="2200" dirty="0"/>
              <a:t>2 </a:t>
            </a:r>
            <a:r>
              <a:rPr lang="ko-KR" altLang="en-US" sz="2200" dirty="0"/>
              <a:t>개의 직선 경계가 필요하고 한 개의 직선으로 경계를 만들 수 없으므로 </a:t>
            </a:r>
            <a:r>
              <a:rPr lang="ko-KR" altLang="en-US" sz="2200" dirty="0" err="1"/>
              <a:t>퍼셉트론으로는</a:t>
            </a:r>
            <a:r>
              <a:rPr lang="ko-KR" altLang="en-US" sz="2200" dirty="0"/>
              <a:t> 절대 이 문제를 해결하지 못함</a:t>
            </a:r>
            <a:r>
              <a:rPr lang="en-US" altLang="ko-KR" sz="2200" dirty="0"/>
              <a:t>.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72456DE-62C8-BBD3-8883-5992D996C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960" y="2336997"/>
            <a:ext cx="6441040" cy="339267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D421CA6-D13D-C8C3-B4A8-CB9A189C5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539" y="365126"/>
            <a:ext cx="11273742" cy="1000688"/>
          </a:xfrm>
        </p:spPr>
        <p:txBody>
          <a:bodyPr/>
          <a:lstStyle/>
          <a:p>
            <a:r>
              <a:rPr lang="ko-KR" altLang="en-US" dirty="0"/>
              <a:t>다층 신경망</a:t>
            </a:r>
            <a:r>
              <a:rPr lang="en-US" altLang="ko-KR" dirty="0"/>
              <a:t>(Multi-Layer Perceptron, MLP)</a:t>
            </a:r>
            <a:endParaRPr lang="ko-KR" altLang="en-US" dirty="0"/>
          </a:p>
        </p:txBody>
      </p:sp>
      <p:sp>
        <p:nvSpPr>
          <p:cNvPr id="28675" name="내용 개체 틀 4">
            <a:extLst>
              <a:ext uri="{FF2B5EF4-FFF2-40B4-BE49-F238E27FC236}">
                <a16:creationId xmlns:a16="http://schemas.microsoft.com/office/drawing/2014/main" id="{0E2F2688-CF93-5A6B-AAFD-F6B544AF7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95" y="1516284"/>
            <a:ext cx="5864506" cy="5243331"/>
          </a:xfrm>
        </p:spPr>
        <p:txBody>
          <a:bodyPr>
            <a:normAutofit/>
          </a:bodyPr>
          <a:lstStyle/>
          <a:p>
            <a:r>
              <a:rPr lang="ko-KR" altLang="en-US" dirty="0"/>
              <a:t>다층 신경망</a:t>
            </a:r>
            <a:endParaRPr lang="en-US" altLang="ko-KR" dirty="0"/>
          </a:p>
          <a:p>
            <a:pPr lvl="1"/>
            <a:r>
              <a:rPr lang="ko-KR" altLang="en-US" dirty="0"/>
              <a:t>하나 혹은 그 이상의 은닉층이 있는 </a:t>
            </a:r>
            <a:r>
              <a:rPr lang="ko-KR" altLang="en-US" dirty="0" err="1"/>
              <a:t>피드포워드</a:t>
            </a:r>
            <a:r>
              <a:rPr lang="ko-KR" altLang="en-US" dirty="0"/>
              <a:t> 신경망</a:t>
            </a:r>
            <a:r>
              <a:rPr lang="en-US" altLang="ko-KR" dirty="0"/>
              <a:t>(feedforward neural network). </a:t>
            </a:r>
          </a:p>
          <a:p>
            <a:pPr lvl="1"/>
            <a:r>
              <a:rPr lang="ko-KR" altLang="en-US" dirty="0"/>
              <a:t>일반적으로 이 신경망은 공급 뉴런으로 이루어진 </a:t>
            </a:r>
            <a:r>
              <a:rPr lang="ko-KR" altLang="en-US" dirty="0" err="1"/>
              <a:t>입력층</a:t>
            </a:r>
            <a:r>
              <a:rPr lang="en-US" altLang="ko-KR" dirty="0"/>
              <a:t>(input layer) </a:t>
            </a:r>
            <a:r>
              <a:rPr lang="ko-KR" altLang="en-US" dirty="0"/>
              <a:t>하나</a:t>
            </a:r>
            <a:r>
              <a:rPr lang="en-US" altLang="ko-KR" dirty="0"/>
              <a:t>, </a:t>
            </a:r>
            <a:r>
              <a:rPr lang="ko-KR" altLang="en-US" dirty="0"/>
              <a:t>계산 뉴런들로 이루어진 하나 이상의 </a:t>
            </a:r>
            <a:r>
              <a:rPr lang="ko-KR" altLang="en-US" dirty="0" err="1"/>
              <a:t>은닉층</a:t>
            </a:r>
            <a:r>
              <a:rPr lang="en-US" altLang="ko-KR" dirty="0"/>
              <a:t>(hidden layer), </a:t>
            </a:r>
            <a:r>
              <a:rPr lang="ko-KR" altLang="en-US" dirty="0"/>
              <a:t>계산 뉴런들로 이루어진 </a:t>
            </a:r>
            <a:r>
              <a:rPr lang="ko-KR" altLang="en-US" dirty="0" err="1"/>
              <a:t>출력층</a:t>
            </a:r>
            <a:r>
              <a:rPr lang="en-US" altLang="ko-KR" dirty="0"/>
              <a:t>(output layer) </a:t>
            </a:r>
            <a:r>
              <a:rPr lang="ko-KR" altLang="en-US" dirty="0"/>
              <a:t>하나로 이루어져 있음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입력 신호는 한 </a:t>
            </a:r>
            <a:r>
              <a:rPr lang="ko-KR" altLang="en-US" dirty="0" err="1"/>
              <a:t>층씩</a:t>
            </a:r>
            <a:r>
              <a:rPr lang="ko-KR" altLang="en-US" dirty="0"/>
              <a:t> 순방향으로 전파됨</a:t>
            </a:r>
            <a:r>
              <a:rPr lang="en-US" altLang="ko-KR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6C57719-E096-0042-F461-BAC9143FB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594" y="2425946"/>
            <a:ext cx="5224687" cy="30778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C8723B1-7981-8DD0-720B-F8D647284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770" y="365126"/>
            <a:ext cx="11690430" cy="977538"/>
          </a:xfrm>
        </p:spPr>
        <p:txBody>
          <a:bodyPr/>
          <a:lstStyle/>
          <a:p>
            <a:r>
              <a:rPr lang="ko-KR" altLang="en-US" dirty="0"/>
              <a:t>다층 신경망</a:t>
            </a:r>
            <a:r>
              <a:rPr lang="en-US" altLang="ko-KR" dirty="0"/>
              <a:t>(Multi-Layer Perceptron, MLP)</a:t>
            </a:r>
            <a:endParaRPr lang="ko-KR" altLang="en-US" dirty="0"/>
          </a:p>
        </p:txBody>
      </p:sp>
      <p:sp>
        <p:nvSpPr>
          <p:cNvPr id="29699" name="내용 개체 틀 4">
            <a:extLst>
              <a:ext uri="{FF2B5EF4-FFF2-40B4-BE49-F238E27FC236}">
                <a16:creationId xmlns:a16="http://schemas.microsoft.com/office/drawing/2014/main" id="{ADFF4C87-E454-1579-8E41-5239B2702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2664"/>
            <a:ext cx="10515600" cy="5246508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/>
              <a:t>다층 신경망의 구조</a:t>
            </a:r>
            <a:endParaRPr lang="en-US" altLang="ko-KR" dirty="0"/>
          </a:p>
          <a:p>
            <a:pPr lvl="1"/>
            <a:r>
              <a:rPr lang="ko-KR" altLang="en-US" dirty="0"/>
              <a:t>다층 신경망의 층에는</a:t>
            </a:r>
            <a:r>
              <a:rPr lang="en-US" altLang="ko-KR" dirty="0"/>
              <a:t> </a:t>
            </a:r>
            <a:r>
              <a:rPr lang="ko-KR" altLang="en-US" dirty="0" err="1"/>
              <a:t>입력층</a:t>
            </a:r>
            <a:r>
              <a:rPr lang="en-US" altLang="ko-KR" dirty="0"/>
              <a:t>, </a:t>
            </a:r>
            <a:r>
              <a:rPr lang="ko-KR" altLang="en-US" dirty="0" err="1"/>
              <a:t>출력층</a:t>
            </a:r>
            <a:r>
              <a:rPr lang="en-US" altLang="ko-KR" dirty="0"/>
              <a:t>, </a:t>
            </a:r>
            <a:r>
              <a:rPr lang="ko-KR" altLang="en-US" dirty="0"/>
              <a:t>은닉층이 있다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각 층에는 각각 자신만의 특정 함수가 있다</a:t>
            </a:r>
            <a:r>
              <a:rPr lang="en-US" altLang="ko-KR" dirty="0"/>
              <a:t>. </a:t>
            </a:r>
          </a:p>
          <a:p>
            <a:pPr lvl="2"/>
            <a:endParaRPr lang="en-US" altLang="ko-KR" dirty="0"/>
          </a:p>
          <a:p>
            <a:r>
              <a:rPr lang="ko-KR" altLang="en-US" dirty="0" err="1"/>
              <a:t>입력층</a:t>
            </a:r>
            <a:endParaRPr lang="en-US" altLang="ko-KR" dirty="0"/>
          </a:p>
          <a:p>
            <a:pPr lvl="1"/>
            <a:r>
              <a:rPr lang="ko-KR" altLang="en-US" dirty="0"/>
              <a:t>외부에서 받아들인 입력 신호를 은닉층의 모든 뉴런으로 보낸다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계산을 위한 뉴런은 거의 들어 있지 않다</a:t>
            </a:r>
            <a:r>
              <a:rPr lang="en-US" altLang="ko-KR" dirty="0"/>
              <a:t>. </a:t>
            </a:r>
          </a:p>
          <a:p>
            <a:pPr lvl="2"/>
            <a:endParaRPr lang="en-US" altLang="ko-KR" dirty="0"/>
          </a:p>
          <a:p>
            <a:r>
              <a:rPr lang="ko-KR" altLang="en-US" dirty="0" err="1"/>
              <a:t>출력층</a:t>
            </a:r>
            <a:endParaRPr lang="en-US" altLang="ko-KR" dirty="0"/>
          </a:p>
          <a:p>
            <a:pPr lvl="1"/>
            <a:r>
              <a:rPr lang="ko-KR" altLang="en-US" dirty="0"/>
              <a:t>은닉층에서 출력 신호</a:t>
            </a:r>
            <a:r>
              <a:rPr lang="en-US" altLang="ko-KR" dirty="0"/>
              <a:t>,  </a:t>
            </a:r>
            <a:r>
              <a:rPr lang="ko-KR" altLang="en-US" dirty="0"/>
              <a:t>즉 자극 패턴을 받아 들이고 전체 신경망의 출력 패턴을 정한다</a:t>
            </a:r>
            <a:r>
              <a:rPr lang="en-US" altLang="ko-KR" dirty="0"/>
              <a:t>. </a:t>
            </a:r>
          </a:p>
          <a:p>
            <a:pPr lvl="2"/>
            <a:endParaRPr lang="en-US" altLang="ko-KR" dirty="0"/>
          </a:p>
          <a:p>
            <a:r>
              <a:rPr lang="ko-KR" altLang="en-US" dirty="0" err="1"/>
              <a:t>은닉층</a:t>
            </a:r>
            <a:endParaRPr lang="en-US" altLang="ko-KR" dirty="0"/>
          </a:p>
          <a:p>
            <a:pPr lvl="1"/>
            <a:r>
              <a:rPr lang="ko-KR" altLang="en-US" dirty="0"/>
              <a:t>입력의 특성을 파악한다</a:t>
            </a:r>
            <a:r>
              <a:rPr lang="en-US" altLang="ko-KR" dirty="0"/>
              <a:t>. </a:t>
            </a:r>
            <a:r>
              <a:rPr lang="ko-KR" altLang="en-US" dirty="0"/>
              <a:t>뉴런의 가중치는 입력 패턴에 숨겨져 있는 특성을 나타낸다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출력층이 출력 패턴을 정할 때</a:t>
            </a:r>
            <a:r>
              <a:rPr lang="en-US" altLang="ko-KR" dirty="0"/>
              <a:t>, </a:t>
            </a:r>
            <a:r>
              <a:rPr lang="ko-KR" altLang="en-US" dirty="0"/>
              <a:t>이 특성을 사용한다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은닉층은 목표 </a:t>
            </a:r>
            <a:r>
              <a:rPr lang="ko-KR" altLang="en-US" dirty="0" err="1"/>
              <a:t>출력을‘숨기고’있다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은닉층의 목표 출력은 해당 층에서 자체적으로 결정된다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신경망에 은닉층이 두 개 이상 들어갈 수 있다</a:t>
            </a:r>
            <a:r>
              <a:rPr lang="en-US" altLang="ko-KR" dirty="0"/>
              <a:t>. </a:t>
            </a:r>
          </a:p>
          <a:p>
            <a:pPr lvl="2"/>
            <a:endParaRPr lang="en-US" altLang="ko-K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44" y="1630362"/>
            <a:ext cx="7873652" cy="4862512"/>
          </a:xfrm>
          <a:prstGeom prst="rect">
            <a:avLst/>
          </a:prstGeom>
        </p:spPr>
      </p:pic>
      <p:sp>
        <p:nvSpPr>
          <p:cNvPr id="4" name="자유형 3"/>
          <p:cNvSpPr/>
          <p:nvPr/>
        </p:nvSpPr>
        <p:spPr>
          <a:xfrm>
            <a:off x="436800" y="1493201"/>
            <a:ext cx="4960620" cy="5212080"/>
          </a:xfrm>
          <a:custGeom>
            <a:avLst/>
            <a:gdLst>
              <a:gd name="connsiteX0" fmla="*/ 11430 w 4960620"/>
              <a:gd name="connsiteY0" fmla="*/ 68580 h 5200650"/>
              <a:gd name="connsiteX1" fmla="*/ 0 w 4960620"/>
              <a:gd name="connsiteY1" fmla="*/ 5200650 h 5200650"/>
              <a:gd name="connsiteX2" fmla="*/ 891540 w 4960620"/>
              <a:gd name="connsiteY2" fmla="*/ 5143500 h 5200650"/>
              <a:gd name="connsiteX3" fmla="*/ 4960620 w 4960620"/>
              <a:gd name="connsiteY3" fmla="*/ 0 h 5200650"/>
              <a:gd name="connsiteX4" fmla="*/ 11430 w 4960620"/>
              <a:gd name="connsiteY4" fmla="*/ 68580 h 5200650"/>
              <a:gd name="connsiteX0" fmla="*/ 11430 w 4960620"/>
              <a:gd name="connsiteY0" fmla="*/ 68580 h 5212080"/>
              <a:gd name="connsiteX1" fmla="*/ 0 w 4960620"/>
              <a:gd name="connsiteY1" fmla="*/ 5200650 h 5212080"/>
              <a:gd name="connsiteX2" fmla="*/ 891540 w 4960620"/>
              <a:gd name="connsiteY2" fmla="*/ 5212080 h 5212080"/>
              <a:gd name="connsiteX3" fmla="*/ 4960620 w 4960620"/>
              <a:gd name="connsiteY3" fmla="*/ 0 h 5212080"/>
              <a:gd name="connsiteX4" fmla="*/ 11430 w 4960620"/>
              <a:gd name="connsiteY4" fmla="*/ 68580 h 5212080"/>
              <a:gd name="connsiteX0" fmla="*/ 11430 w 4960620"/>
              <a:gd name="connsiteY0" fmla="*/ 34290 h 5212080"/>
              <a:gd name="connsiteX1" fmla="*/ 0 w 4960620"/>
              <a:gd name="connsiteY1" fmla="*/ 5200650 h 5212080"/>
              <a:gd name="connsiteX2" fmla="*/ 891540 w 4960620"/>
              <a:gd name="connsiteY2" fmla="*/ 5212080 h 5212080"/>
              <a:gd name="connsiteX3" fmla="*/ 4960620 w 4960620"/>
              <a:gd name="connsiteY3" fmla="*/ 0 h 5212080"/>
              <a:gd name="connsiteX4" fmla="*/ 11430 w 4960620"/>
              <a:gd name="connsiteY4" fmla="*/ 34290 h 521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0620" h="5212080">
                <a:moveTo>
                  <a:pt x="11430" y="34290"/>
                </a:moveTo>
                <a:lnTo>
                  <a:pt x="0" y="5200650"/>
                </a:lnTo>
                <a:lnTo>
                  <a:pt x="891540" y="5212080"/>
                </a:lnTo>
                <a:lnTo>
                  <a:pt x="4960620" y="0"/>
                </a:lnTo>
                <a:lnTo>
                  <a:pt x="11430" y="3429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다층 신경망</a:t>
            </a:r>
            <a:r>
              <a:rPr lang="en-US" altLang="ko-KR" dirty="0"/>
              <a:t>(Multi-Layer Perceptron, MLP)</a:t>
            </a:r>
            <a:endParaRPr lang="ko-KR" altLang="en-US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C501F67-9645-6EF1-07A0-42DF15D90471}"/>
              </a:ext>
            </a:extLst>
          </p:cNvPr>
          <p:cNvGrpSpPr/>
          <p:nvPr/>
        </p:nvGrpSpPr>
        <p:grpSpPr>
          <a:xfrm>
            <a:off x="8491140" y="2348566"/>
            <a:ext cx="3547175" cy="3356135"/>
            <a:chOff x="8400796" y="2145556"/>
            <a:chExt cx="4650497" cy="4347318"/>
          </a:xfrm>
        </p:grpSpPr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659D3DC6-2F85-CA4A-F036-45C17BAB6041}"/>
                </a:ext>
              </a:extLst>
            </p:cNvPr>
            <p:cNvCxnSpPr>
              <a:cxnSpLocks/>
            </p:cNvCxnSpPr>
            <p:nvPr/>
          </p:nvCxnSpPr>
          <p:spPr>
            <a:xfrm>
              <a:off x="8893918" y="5712162"/>
              <a:ext cx="4019956" cy="31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>
              <a:extLst>
                <a:ext uri="{FF2B5EF4-FFF2-40B4-BE49-F238E27FC236}">
                  <a16:creationId xmlns:a16="http://schemas.microsoft.com/office/drawing/2014/main" id="{04749474-7FC3-D077-2634-868D724BFB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6319" y="2504533"/>
              <a:ext cx="15578" cy="33600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직사각형 6">
                  <a:extLst>
                    <a:ext uri="{FF2B5EF4-FFF2-40B4-BE49-F238E27FC236}">
                      <a16:creationId xmlns:a16="http://schemas.microsoft.com/office/drawing/2014/main" id="{E50185CA-E8CF-2028-3BA9-2FE69D88DDBE}"/>
                    </a:ext>
                  </a:extLst>
                </p:cNvPr>
                <p:cNvSpPr/>
                <p:nvPr/>
              </p:nvSpPr>
              <p:spPr>
                <a:xfrm>
                  <a:off x="12561672" y="5794334"/>
                  <a:ext cx="48962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" name="직사각형 6">
                  <a:extLst>
                    <a:ext uri="{FF2B5EF4-FFF2-40B4-BE49-F238E27FC236}">
                      <a16:creationId xmlns:a16="http://schemas.microsoft.com/office/drawing/2014/main" id="{E50185CA-E8CF-2028-3BA9-2FE69D88DD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61672" y="5794334"/>
                  <a:ext cx="489621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319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직사각형 7">
                  <a:extLst>
                    <a:ext uri="{FF2B5EF4-FFF2-40B4-BE49-F238E27FC236}">
                      <a16:creationId xmlns:a16="http://schemas.microsoft.com/office/drawing/2014/main" id="{C6D83B77-AE45-D230-77D1-5441908A7147}"/>
                    </a:ext>
                  </a:extLst>
                </p:cNvPr>
                <p:cNvSpPr/>
                <p:nvPr/>
              </p:nvSpPr>
              <p:spPr>
                <a:xfrm>
                  <a:off x="8559164" y="2319867"/>
                  <a:ext cx="4949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" name="직사각형 7">
                  <a:extLst>
                    <a:ext uri="{FF2B5EF4-FFF2-40B4-BE49-F238E27FC236}">
                      <a16:creationId xmlns:a16="http://schemas.microsoft.com/office/drawing/2014/main" id="{C6D83B77-AE45-D230-77D1-5441908A71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9164" y="2319867"/>
                  <a:ext cx="49494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19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217ACFF5-0FE0-05C5-B715-1BB0DDFB30A3}"/>
                </a:ext>
              </a:extLst>
            </p:cNvPr>
            <p:cNvCxnSpPr>
              <a:cxnSpLocks/>
            </p:cNvCxnSpPr>
            <p:nvPr/>
          </p:nvCxnSpPr>
          <p:spPr>
            <a:xfrm>
              <a:off x="8400796" y="2145556"/>
              <a:ext cx="2431536" cy="43473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696C48-54E9-87D9-355C-F0D566F6E3F4}"/>
                </a:ext>
              </a:extLst>
            </p:cNvPr>
            <p:cNvSpPr txBox="1"/>
            <p:nvPr/>
          </p:nvSpPr>
          <p:spPr>
            <a:xfrm>
              <a:off x="8670451" y="3029816"/>
              <a:ext cx="31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FB0D66-7809-30B9-08CD-BAA8D73D7D4C}"/>
                </a:ext>
              </a:extLst>
            </p:cNvPr>
            <p:cNvSpPr txBox="1"/>
            <p:nvPr/>
          </p:nvSpPr>
          <p:spPr>
            <a:xfrm>
              <a:off x="9837228" y="5810024"/>
              <a:ext cx="1059668" cy="478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1/2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70080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33A6505-04EF-A31F-054C-0004F4BC3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4091" y="365126"/>
            <a:ext cx="11377914" cy="734470"/>
          </a:xfrm>
        </p:spPr>
        <p:txBody>
          <a:bodyPr/>
          <a:lstStyle/>
          <a:p>
            <a:r>
              <a:rPr lang="ko-KR" altLang="en-US" dirty="0"/>
              <a:t>다층 신경망</a:t>
            </a:r>
            <a:r>
              <a:rPr lang="en-US" altLang="ko-KR" dirty="0"/>
              <a:t>(Multi-Layer Perceptron, MLP)</a:t>
            </a:r>
            <a:endParaRPr lang="ko-KR" altLang="en-US" dirty="0"/>
          </a:p>
        </p:txBody>
      </p:sp>
      <p:sp>
        <p:nvSpPr>
          <p:cNvPr id="52227" name="내용 개체 틀 4">
            <a:extLst>
              <a:ext uri="{FF2B5EF4-FFF2-40B4-BE49-F238E27FC236}">
                <a16:creationId xmlns:a16="http://schemas.microsoft.com/office/drawing/2014/main" id="{D9DCCFD8-1E22-298D-7F4C-35C9D8649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54" y="1630161"/>
            <a:ext cx="5299473" cy="435133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ko-KR" altLang="en-US" dirty="0"/>
              <a:t>다층 신경망</a:t>
            </a:r>
          </a:p>
          <a:p>
            <a:pPr lvl="1" eaLnBrk="1" hangingPunct="1"/>
            <a:r>
              <a:rPr lang="ko-KR" altLang="en-US" dirty="0"/>
              <a:t>패턴 인식에서 해결하여야 할 대부분의 입력 패턴은 선형으로 분리 불가능한 문제</a:t>
            </a:r>
          </a:p>
          <a:p>
            <a:pPr lvl="1" eaLnBrk="1" hangingPunct="1"/>
            <a:r>
              <a:rPr lang="ko-KR" altLang="en-US" dirty="0"/>
              <a:t>이를 해결하기 위하여 우리가 생각해 볼 수 있는 방법은 여러 개의 </a:t>
            </a:r>
            <a:r>
              <a:rPr lang="ko-KR" altLang="en-US" dirty="0" err="1"/>
              <a:t>퍼셉트론을</a:t>
            </a:r>
            <a:r>
              <a:rPr lang="ko-KR" altLang="en-US" dirty="0"/>
              <a:t> 여러 층으로  연결하여 복잡한 영역을 곡면으로 둘러싸는 결정 영역을 구하는 것</a:t>
            </a:r>
            <a:r>
              <a:rPr lang="en-US" altLang="ko-KR" dirty="0"/>
              <a:t>.</a:t>
            </a:r>
          </a:p>
          <a:p>
            <a:pPr lvl="1" eaLnBrk="1" hangingPunct="1"/>
            <a:r>
              <a:rPr lang="ko-KR" altLang="en-US" dirty="0"/>
              <a:t>활성화 함수를 비선형으로 하고 층의 개수가 증가함에 따라 나눌 수 있는 영역이 복잡해 질 때  층의 구조에 따른 결정 경계의 차이를 보여줌</a:t>
            </a:r>
            <a:r>
              <a:rPr lang="en-US" altLang="ko-KR" dirty="0"/>
              <a:t>. </a:t>
            </a:r>
          </a:p>
        </p:txBody>
      </p:sp>
      <p:pic>
        <p:nvPicPr>
          <p:cNvPr id="52228" name="Picture 6">
            <a:extLst>
              <a:ext uri="{FF2B5EF4-FFF2-40B4-BE49-F238E27FC236}">
                <a16:creationId xmlns:a16="http://schemas.microsoft.com/office/drawing/2014/main" id="{F3F83F4D-DF63-6196-B491-E59345A38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4934"/>
          <a:stretch/>
        </p:blipFill>
        <p:spPr bwMode="auto">
          <a:xfrm>
            <a:off x="5567423" y="1825625"/>
            <a:ext cx="6495523" cy="415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33A6505-04EF-A31F-054C-0004F4BC3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4091" y="365126"/>
            <a:ext cx="11377914" cy="734470"/>
          </a:xfrm>
        </p:spPr>
        <p:txBody>
          <a:bodyPr/>
          <a:lstStyle/>
          <a:p>
            <a:r>
              <a:rPr lang="ko-KR" altLang="en-US" dirty="0"/>
              <a:t>다층 신경망의</a:t>
            </a:r>
            <a:r>
              <a:rPr lang="en-US" altLang="ko-KR" dirty="0"/>
              <a:t> </a:t>
            </a:r>
            <a:r>
              <a:rPr lang="ko-KR" altLang="en-US" dirty="0"/>
              <a:t>학습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8F1532F-4368-360D-32DE-700C39E88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 b="13416"/>
          <a:stretch/>
        </p:blipFill>
        <p:spPr bwMode="auto">
          <a:xfrm>
            <a:off x="745831" y="1248867"/>
            <a:ext cx="10735468" cy="443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00C5C5C-04CB-1E44-B4AA-665A218C023B}"/>
              </a:ext>
            </a:extLst>
          </p:cNvPr>
          <p:cNvSpPr/>
          <p:nvPr/>
        </p:nvSpPr>
        <p:spPr>
          <a:xfrm>
            <a:off x="6620719" y="1248867"/>
            <a:ext cx="2986268" cy="3635649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F2D24-82FA-F8E1-5695-F2886DE26E17}"/>
              </a:ext>
            </a:extLst>
          </p:cNvPr>
          <p:cNvSpPr txBox="1"/>
          <p:nvPr/>
        </p:nvSpPr>
        <p:spPr>
          <a:xfrm>
            <a:off x="7550958" y="5639671"/>
            <a:ext cx="2662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 err="1"/>
              <a:t>W</a:t>
            </a:r>
            <a:r>
              <a:rPr lang="en-US" altLang="ko-KR" sz="2800" baseline="-25000" dirty="0" err="1"/>
              <a:t>new</a:t>
            </a:r>
            <a:r>
              <a:rPr lang="en-US" altLang="ko-KR" sz="2800" dirty="0"/>
              <a:t>=</a:t>
            </a:r>
            <a:r>
              <a:rPr lang="en-US" altLang="ko-KR" sz="2800" dirty="0" err="1"/>
              <a:t>W+D</a:t>
            </a:r>
            <a:r>
              <a:rPr lang="en-US" altLang="ko-KR" sz="2800" baseline="-25000" dirty="0" err="1"/>
              <a:t>w</a:t>
            </a:r>
            <a:r>
              <a:rPr lang="en-US" altLang="ko-KR" sz="2800" dirty="0"/>
              <a:t>•</a:t>
            </a:r>
            <a:r>
              <a:rPr lang="el-GR" altLang="ko-KR" sz="2800" dirty="0"/>
              <a:t>ξ</a:t>
            </a:r>
            <a:endParaRPr lang="ko-KR" alt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B90ED-BE6D-66A8-D804-2747BCFD1AE3}"/>
              </a:ext>
            </a:extLst>
          </p:cNvPr>
          <p:cNvSpPr txBox="1"/>
          <p:nvPr/>
        </p:nvSpPr>
        <p:spPr>
          <a:xfrm>
            <a:off x="6842342" y="6184431"/>
            <a:ext cx="4652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출력층에서 발생하는 </a:t>
            </a:r>
            <a:r>
              <a:rPr lang="en-US" altLang="ko-KR" dirty="0"/>
              <a:t>Loss</a:t>
            </a:r>
            <a:r>
              <a:rPr lang="ko-KR" altLang="en-US" dirty="0"/>
              <a:t>로 가중치를 갱신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C80948B-12F4-D948-55A5-B40742F74615}"/>
              </a:ext>
            </a:extLst>
          </p:cNvPr>
          <p:cNvSpPr/>
          <p:nvPr/>
        </p:nvSpPr>
        <p:spPr>
          <a:xfrm>
            <a:off x="3242148" y="1240513"/>
            <a:ext cx="3378572" cy="3635649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2431C-2316-9A44-FAA8-E5E7312B6486}"/>
              </a:ext>
            </a:extLst>
          </p:cNvPr>
          <p:cNvSpPr txBox="1"/>
          <p:nvPr/>
        </p:nvSpPr>
        <p:spPr>
          <a:xfrm>
            <a:off x="4590481" y="5861265"/>
            <a:ext cx="12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FF0000"/>
                </a:solidFill>
              </a:rPr>
              <a:t>?????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9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7" grpId="0"/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33A6505-04EF-A31F-054C-0004F4BC3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4091" y="365126"/>
            <a:ext cx="11377914" cy="734470"/>
          </a:xfrm>
        </p:spPr>
        <p:txBody>
          <a:bodyPr/>
          <a:lstStyle/>
          <a:p>
            <a:r>
              <a:rPr lang="ko-KR" altLang="en-US" dirty="0"/>
              <a:t>오류 </a:t>
            </a:r>
            <a:r>
              <a:rPr lang="ko-KR" altLang="en-US" dirty="0" err="1"/>
              <a:t>역전파</a:t>
            </a:r>
            <a:r>
              <a:rPr lang="en-US" altLang="ko-KR" dirty="0"/>
              <a:t>(back</a:t>
            </a:r>
            <a:r>
              <a:rPr lang="ko-KR" altLang="en-US" dirty="0"/>
              <a:t> </a:t>
            </a:r>
            <a:r>
              <a:rPr lang="en-US" altLang="ko-KR" dirty="0"/>
              <a:t>propagation)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30128F6-8B70-27E7-2EAE-CBBF0A261ACF}"/>
              </a:ext>
            </a:extLst>
          </p:cNvPr>
          <p:cNvSpPr/>
          <p:nvPr/>
        </p:nvSpPr>
        <p:spPr>
          <a:xfrm>
            <a:off x="3485909" y="1633860"/>
            <a:ext cx="2269119" cy="220166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692391-0CFA-55FF-8ACA-91B74DDCB295}"/>
              </a:ext>
            </a:extLst>
          </p:cNvPr>
          <p:cNvSpPr txBox="1"/>
          <p:nvPr/>
        </p:nvSpPr>
        <p:spPr>
          <a:xfrm>
            <a:off x="4248894" y="5102506"/>
            <a:ext cx="3807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 err="1"/>
              <a:t>W</a:t>
            </a:r>
            <a:r>
              <a:rPr lang="en-US" altLang="ko-KR" sz="2800" baseline="-25000" dirty="0" err="1"/>
              <a:t>new</a:t>
            </a:r>
            <a:r>
              <a:rPr lang="en-US" altLang="ko-KR" sz="2800" dirty="0"/>
              <a:t>=</a:t>
            </a:r>
            <a:r>
              <a:rPr lang="en-US" altLang="ko-KR" sz="2800" dirty="0" err="1"/>
              <a:t>W</a:t>
            </a:r>
            <a:r>
              <a:rPr lang="en-US" altLang="ko-KR" sz="2800" baseline="-25000" dirty="0" err="1"/>
              <a:t>o</a:t>
            </a:r>
            <a:r>
              <a:rPr lang="en-US" altLang="ko-KR" sz="2800" dirty="0" err="1"/>
              <a:t>+D</a:t>
            </a:r>
            <a:r>
              <a:rPr lang="en-US" altLang="ko-KR" sz="2800" baseline="-25000" dirty="0" err="1"/>
              <a:t>w</a:t>
            </a:r>
            <a:r>
              <a:rPr lang="en-US" altLang="ko-KR" sz="2800" dirty="0"/>
              <a:t>•</a:t>
            </a:r>
            <a:r>
              <a:rPr lang="el-GR" altLang="ko-KR" sz="2800" dirty="0"/>
              <a:t>ξ</a:t>
            </a:r>
            <a:endParaRPr lang="ko-KR" alt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5FABAF-D387-3FF9-3F38-5CEC518A4303}"/>
              </a:ext>
            </a:extLst>
          </p:cNvPr>
          <p:cNvSpPr txBox="1"/>
          <p:nvPr/>
        </p:nvSpPr>
        <p:spPr>
          <a:xfrm>
            <a:off x="3404613" y="5846543"/>
            <a:ext cx="4652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/>
              <a:t>기존 </a:t>
            </a:r>
            <a:r>
              <a:rPr lang="ko-KR" altLang="en-US" dirty="0" err="1"/>
              <a:t>경사하강법을</a:t>
            </a:r>
            <a:r>
              <a:rPr lang="ko-KR" altLang="en-US" dirty="0"/>
              <a:t> 이용</a:t>
            </a:r>
            <a:endParaRPr lang="en-US" altLang="ko-KR" dirty="0"/>
          </a:p>
          <a:p>
            <a:pPr algn="ctr"/>
            <a:r>
              <a:rPr lang="ko-KR" altLang="en-US" dirty="0"/>
              <a:t>출력층에서 발생하는 </a:t>
            </a:r>
            <a:r>
              <a:rPr lang="en-US" altLang="ko-KR" dirty="0"/>
              <a:t>Loss</a:t>
            </a:r>
            <a:r>
              <a:rPr lang="ko-KR" altLang="en-US" dirty="0"/>
              <a:t>로 가중치를 갱신</a:t>
            </a:r>
            <a:endParaRPr lang="en-US" altLang="ko-KR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F172781-C90B-32DF-E314-AF43FA15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749" y="1504706"/>
            <a:ext cx="1584441" cy="261382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60E0156-1053-E4A9-BCAA-675082273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489" y="1637385"/>
            <a:ext cx="1512999" cy="24483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0AA973-8E43-CF50-5132-EBD186264754}"/>
              </a:ext>
            </a:extLst>
          </p:cNvPr>
          <p:cNvSpPr txBox="1"/>
          <p:nvPr/>
        </p:nvSpPr>
        <p:spPr>
          <a:xfrm>
            <a:off x="7191236" y="4305778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/>
              <a:t>D</a:t>
            </a:r>
            <a:r>
              <a:rPr lang="en-US" altLang="ko-KR" sz="1800" baseline="-25000" dirty="0" err="1"/>
              <a:t>w</a:t>
            </a:r>
            <a:r>
              <a:rPr lang="en-US" altLang="ko-KR" sz="1800" dirty="0"/>
              <a:t>=(d-y)</a:t>
            </a:r>
            <a:r>
              <a:rPr lang="en-US" altLang="ko-KR" sz="1800" dirty="0">
                <a:latin typeface="굴림" panose="020B0600000101010101" pitchFamily="50" charset="-127"/>
                <a:ea typeface="굴림" panose="020B0600000101010101" pitchFamily="50" charset="-127"/>
              </a:rPr>
              <a:t> ∙ </a:t>
            </a:r>
            <a:r>
              <a:rPr lang="en-US" altLang="ko-KR" sz="1800" dirty="0"/>
              <a:t>X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8DA65F-7B3E-F8BB-062B-F05E741A5340}"/>
              </a:ext>
            </a:extLst>
          </p:cNvPr>
          <p:cNvSpPr txBox="1"/>
          <p:nvPr/>
        </p:nvSpPr>
        <p:spPr>
          <a:xfrm>
            <a:off x="9560489" y="430577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/>
              <a:t>D</a:t>
            </a:r>
            <a:r>
              <a:rPr lang="en-US" altLang="ko-KR" sz="1800" baseline="-25000" dirty="0" err="1"/>
              <a:t>w</a:t>
            </a:r>
            <a:r>
              <a:rPr lang="en-US" altLang="ko-KR" sz="1800" dirty="0"/>
              <a:t>=(</a:t>
            </a:r>
            <a:r>
              <a:rPr lang="en-US" altLang="ko-KR" dirty="0"/>
              <a:t>d-y)∙y∙(1-y)∙X</a:t>
            </a:r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D06AA0FD-AE8C-5ACE-17A1-8CC695E3E326}"/>
              </a:ext>
            </a:extLst>
          </p:cNvPr>
          <p:cNvSpPr/>
          <p:nvPr/>
        </p:nvSpPr>
        <p:spPr>
          <a:xfrm>
            <a:off x="844953" y="2366581"/>
            <a:ext cx="717630" cy="73447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E82E082D-5FDF-B87E-E13F-BF98C10FE0BD}"/>
              </a:ext>
            </a:extLst>
          </p:cNvPr>
          <p:cNvSpPr/>
          <p:nvPr/>
        </p:nvSpPr>
        <p:spPr>
          <a:xfrm>
            <a:off x="2768279" y="2366581"/>
            <a:ext cx="717630" cy="73447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466CA7E1-32CF-F8AF-376F-81EDC8CCDA01}"/>
              </a:ext>
            </a:extLst>
          </p:cNvPr>
          <p:cNvSpPr/>
          <p:nvPr/>
        </p:nvSpPr>
        <p:spPr>
          <a:xfrm>
            <a:off x="4849608" y="1676745"/>
            <a:ext cx="717630" cy="73447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FAD4702A-14F1-552F-F7C8-AA345FAAC664}"/>
              </a:ext>
            </a:extLst>
          </p:cNvPr>
          <p:cNvSpPr/>
          <p:nvPr/>
        </p:nvSpPr>
        <p:spPr>
          <a:xfrm>
            <a:off x="4862630" y="3101051"/>
            <a:ext cx="717630" cy="73447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4DEA5F7A-6306-C234-0AA8-F89F9ADA6B00}"/>
              </a:ext>
            </a:extLst>
          </p:cNvPr>
          <p:cNvCxnSpPr>
            <a:stCxn id="18" idx="6"/>
            <a:endCxn id="20" idx="2"/>
          </p:cNvCxnSpPr>
          <p:nvPr/>
        </p:nvCxnSpPr>
        <p:spPr>
          <a:xfrm>
            <a:off x="1562583" y="2733816"/>
            <a:ext cx="12056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B1ED5C37-3FFF-F5FB-9B25-587C39C14596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3485909" y="2043980"/>
            <a:ext cx="1363699" cy="6898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1013AA40-FBC9-C27C-D002-831EE4D008DF}"/>
              </a:ext>
            </a:extLst>
          </p:cNvPr>
          <p:cNvCxnSpPr>
            <a:cxnSpLocks/>
            <a:stCxn id="20" idx="6"/>
            <a:endCxn id="22" idx="2"/>
          </p:cNvCxnSpPr>
          <p:nvPr/>
        </p:nvCxnSpPr>
        <p:spPr>
          <a:xfrm>
            <a:off x="3485909" y="2733816"/>
            <a:ext cx="1376721" cy="7344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7D82F4D-3895-B94F-00B9-9A6BEE6F43CA}"/>
              </a:ext>
            </a:extLst>
          </p:cNvPr>
          <p:cNvSpPr txBox="1"/>
          <p:nvPr/>
        </p:nvSpPr>
        <p:spPr>
          <a:xfrm>
            <a:off x="765186" y="40025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입력층</a:t>
            </a:r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696069-EB15-7A90-72F3-F08EE46D9978}"/>
              </a:ext>
            </a:extLst>
          </p:cNvPr>
          <p:cNvSpPr txBox="1"/>
          <p:nvPr/>
        </p:nvSpPr>
        <p:spPr>
          <a:xfrm>
            <a:off x="2746387" y="40025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은닉층</a:t>
            </a:r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CC7F54-2E34-B595-94AB-16BF270D7712}"/>
              </a:ext>
            </a:extLst>
          </p:cNvPr>
          <p:cNvSpPr txBox="1"/>
          <p:nvPr/>
        </p:nvSpPr>
        <p:spPr>
          <a:xfrm>
            <a:off x="4769841" y="40025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출력층</a:t>
            </a:r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1E875F-8EDD-D016-F082-20D4AF75C5AA}"/>
              </a:ext>
            </a:extLst>
          </p:cNvPr>
          <p:cNvSpPr txBox="1"/>
          <p:nvPr/>
        </p:nvSpPr>
        <p:spPr>
          <a:xfrm>
            <a:off x="4005309" y="1952400"/>
            <a:ext cx="44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</a:t>
            </a:r>
            <a:r>
              <a:rPr lang="en-US" altLang="ko-KR" baseline="-25000" dirty="0"/>
              <a:t>o</a:t>
            </a:r>
            <a:endParaRPr lang="ko-KR" altLang="en-US" baseline="-25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ECBD30-BFF6-E8AE-D45B-603DD152598A}"/>
              </a:ext>
            </a:extLst>
          </p:cNvPr>
          <p:cNvSpPr txBox="1"/>
          <p:nvPr/>
        </p:nvSpPr>
        <p:spPr>
          <a:xfrm>
            <a:off x="2065042" y="232173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w</a:t>
            </a:r>
            <a:r>
              <a:rPr lang="en-US" altLang="ko-KR" baseline="-25000" dirty="0" err="1"/>
              <a:t>h</a:t>
            </a:r>
            <a:endParaRPr lang="ko-KR" altLang="en-US" baseline="-25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3AD52C-EA31-2D25-C3B6-525C9C16B802}"/>
              </a:ext>
            </a:extLst>
          </p:cNvPr>
          <p:cNvSpPr txBox="1"/>
          <p:nvPr/>
        </p:nvSpPr>
        <p:spPr>
          <a:xfrm>
            <a:off x="508121" y="254915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X</a:t>
            </a:r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BCEA49-D522-A4AF-FD9C-74E43AC6A5F6}"/>
              </a:ext>
            </a:extLst>
          </p:cNvPr>
          <p:cNvSpPr txBox="1"/>
          <p:nvPr/>
        </p:nvSpPr>
        <p:spPr>
          <a:xfrm>
            <a:off x="5730731" y="185931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y : 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8444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33A6505-04EF-A31F-054C-0004F4BC3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4091" y="365126"/>
            <a:ext cx="11377914" cy="734470"/>
          </a:xfrm>
        </p:spPr>
        <p:txBody>
          <a:bodyPr/>
          <a:lstStyle/>
          <a:p>
            <a:r>
              <a:rPr lang="ko-KR" altLang="en-US" dirty="0"/>
              <a:t>오류 </a:t>
            </a:r>
            <a:r>
              <a:rPr lang="ko-KR" altLang="en-US" dirty="0" err="1"/>
              <a:t>역전파</a:t>
            </a:r>
            <a:r>
              <a:rPr lang="en-US" altLang="ko-KR" dirty="0"/>
              <a:t>(back</a:t>
            </a:r>
            <a:r>
              <a:rPr lang="ko-KR" altLang="en-US" dirty="0"/>
              <a:t> </a:t>
            </a:r>
            <a:r>
              <a:rPr lang="en-US" altLang="ko-KR" dirty="0"/>
              <a:t>propagation)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692391-0CFA-55FF-8ACA-91B74DDCB295}"/>
              </a:ext>
            </a:extLst>
          </p:cNvPr>
          <p:cNvSpPr txBox="1"/>
          <p:nvPr/>
        </p:nvSpPr>
        <p:spPr>
          <a:xfrm>
            <a:off x="4167758" y="6212768"/>
            <a:ext cx="2662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 err="1"/>
              <a:t>W</a:t>
            </a:r>
            <a:r>
              <a:rPr lang="en-US" altLang="ko-KR" sz="2800" baseline="-25000" dirty="0" err="1"/>
              <a:t>new</a:t>
            </a:r>
            <a:r>
              <a:rPr lang="en-US" altLang="ko-KR" sz="2800" dirty="0"/>
              <a:t>=</a:t>
            </a:r>
            <a:r>
              <a:rPr lang="en-US" altLang="ko-KR" sz="2800" dirty="0" err="1"/>
              <a:t>W</a:t>
            </a:r>
            <a:r>
              <a:rPr lang="en-US" altLang="ko-KR" sz="2800" baseline="-25000" dirty="0" err="1"/>
              <a:t>h</a:t>
            </a:r>
            <a:r>
              <a:rPr lang="en-US" altLang="ko-KR" sz="2800" dirty="0"/>
              <a:t>+</a:t>
            </a:r>
            <a:r>
              <a:rPr lang="el-GR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δ</a:t>
            </a:r>
            <a:r>
              <a:rPr lang="en-US" altLang="ko-KR" sz="2800" dirty="0"/>
              <a:t>•</a:t>
            </a:r>
            <a:r>
              <a:rPr lang="el-GR" altLang="ko-KR" sz="2800" dirty="0"/>
              <a:t>ξ</a:t>
            </a:r>
            <a:endParaRPr lang="ko-KR" alt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5FABAF-D387-3FF9-3F38-5CEC518A4303}"/>
              </a:ext>
            </a:extLst>
          </p:cNvPr>
          <p:cNvSpPr txBox="1"/>
          <p:nvPr/>
        </p:nvSpPr>
        <p:spPr>
          <a:xfrm>
            <a:off x="3387294" y="4786666"/>
            <a:ext cx="395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Activation-error influence, </a:t>
            </a:r>
            <a:r>
              <a:rPr lang="el-GR" altLang="ko-KR" dirty="0"/>
              <a:t>δ</a:t>
            </a:r>
            <a:r>
              <a:rPr lang="en-US" altLang="ko-KR" dirty="0"/>
              <a:t> </a:t>
            </a:r>
            <a:r>
              <a:rPr lang="ko-KR" altLang="en-US" dirty="0"/>
              <a:t>를 계산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F172781-C90B-32DF-E314-AF43FA15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749" y="1504706"/>
            <a:ext cx="1584441" cy="261382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60E0156-1053-E4A9-BCAA-675082273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489" y="1637385"/>
            <a:ext cx="1512999" cy="24483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0AA973-8E43-CF50-5132-EBD186264754}"/>
              </a:ext>
            </a:extLst>
          </p:cNvPr>
          <p:cNvSpPr txBox="1"/>
          <p:nvPr/>
        </p:nvSpPr>
        <p:spPr>
          <a:xfrm>
            <a:off x="7191236" y="4305778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/>
              <a:t>D</a:t>
            </a:r>
            <a:r>
              <a:rPr lang="en-US" altLang="ko-KR" sz="1800" baseline="-25000" dirty="0" err="1"/>
              <a:t>w</a:t>
            </a:r>
            <a:r>
              <a:rPr lang="en-US" altLang="ko-KR" sz="1800" dirty="0"/>
              <a:t>=(d-y)</a:t>
            </a:r>
            <a:r>
              <a:rPr lang="en-US" altLang="ko-KR" sz="1800" dirty="0">
                <a:latin typeface="굴림" panose="020B0600000101010101" pitchFamily="50" charset="-127"/>
                <a:ea typeface="굴림" panose="020B0600000101010101" pitchFamily="50" charset="-127"/>
              </a:rPr>
              <a:t> ∙ </a:t>
            </a:r>
            <a:r>
              <a:rPr lang="en-US" altLang="ko-KR" sz="1800" dirty="0"/>
              <a:t>X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8DA65F-7B3E-F8BB-062B-F05E741A5340}"/>
              </a:ext>
            </a:extLst>
          </p:cNvPr>
          <p:cNvSpPr txBox="1"/>
          <p:nvPr/>
        </p:nvSpPr>
        <p:spPr>
          <a:xfrm>
            <a:off x="9560489" y="430577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err="1"/>
              <a:t>D</a:t>
            </a:r>
            <a:r>
              <a:rPr lang="en-US" altLang="ko-KR" sz="1800" baseline="-25000" dirty="0" err="1"/>
              <a:t>w</a:t>
            </a:r>
            <a:r>
              <a:rPr lang="en-US" altLang="ko-KR" sz="1800" dirty="0"/>
              <a:t>=(</a:t>
            </a:r>
            <a:r>
              <a:rPr lang="en-US" altLang="ko-KR" dirty="0"/>
              <a:t>d-y)∙y∙(1-y)∙X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FCAA91C-019A-0878-EE54-3DA5BCF904EE}"/>
              </a:ext>
            </a:extLst>
          </p:cNvPr>
          <p:cNvSpPr/>
          <p:nvPr/>
        </p:nvSpPr>
        <p:spPr>
          <a:xfrm>
            <a:off x="1642350" y="1633860"/>
            <a:ext cx="1830538" cy="220166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0A628BB1-2498-905E-2AF2-3A3C97791322}"/>
              </a:ext>
            </a:extLst>
          </p:cNvPr>
          <p:cNvSpPr/>
          <p:nvPr/>
        </p:nvSpPr>
        <p:spPr>
          <a:xfrm>
            <a:off x="844953" y="2366581"/>
            <a:ext cx="717630" cy="73447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988AAC8A-979E-4BCD-A7E5-F48CA0993E67}"/>
              </a:ext>
            </a:extLst>
          </p:cNvPr>
          <p:cNvSpPr/>
          <p:nvPr/>
        </p:nvSpPr>
        <p:spPr>
          <a:xfrm>
            <a:off x="2768279" y="2366581"/>
            <a:ext cx="717630" cy="73447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D80BD16-9666-72D8-5E3A-BC1029D7AEEB}"/>
              </a:ext>
            </a:extLst>
          </p:cNvPr>
          <p:cNvSpPr/>
          <p:nvPr/>
        </p:nvSpPr>
        <p:spPr>
          <a:xfrm>
            <a:off x="4849608" y="1676745"/>
            <a:ext cx="717630" cy="73447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74170F55-457A-A884-B3DD-A0612DC68D54}"/>
              </a:ext>
            </a:extLst>
          </p:cNvPr>
          <p:cNvSpPr/>
          <p:nvPr/>
        </p:nvSpPr>
        <p:spPr>
          <a:xfrm>
            <a:off x="4862630" y="3101051"/>
            <a:ext cx="717630" cy="73447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DB3D38B8-45B1-2567-9FF1-E0829CFFEC4E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1562583" y="2733816"/>
            <a:ext cx="12056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5FA66BD-401B-4D2F-61A8-36F83E558C82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485909" y="2043980"/>
            <a:ext cx="1363699" cy="6898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EE09E8BC-97BC-8B69-A2A8-41782E717D93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485909" y="2733816"/>
            <a:ext cx="1376721" cy="7344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E7F5B59-33F1-0AEF-448D-F7AC0A16748E}"/>
              </a:ext>
            </a:extLst>
          </p:cNvPr>
          <p:cNvSpPr txBox="1"/>
          <p:nvPr/>
        </p:nvSpPr>
        <p:spPr>
          <a:xfrm>
            <a:off x="765186" y="40025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입력층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2E21C0-B665-9F0B-E876-E88BD17D5DBF}"/>
              </a:ext>
            </a:extLst>
          </p:cNvPr>
          <p:cNvSpPr txBox="1"/>
          <p:nvPr/>
        </p:nvSpPr>
        <p:spPr>
          <a:xfrm>
            <a:off x="2746387" y="40025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은닉층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3F40C-7377-CB18-F9BD-40888D6C86CE}"/>
              </a:ext>
            </a:extLst>
          </p:cNvPr>
          <p:cNvSpPr txBox="1"/>
          <p:nvPr/>
        </p:nvSpPr>
        <p:spPr>
          <a:xfrm>
            <a:off x="4769841" y="40025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출력층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62E83D-E6E8-A8B8-15E4-AB60284D2E83}"/>
              </a:ext>
            </a:extLst>
          </p:cNvPr>
          <p:cNvSpPr txBox="1"/>
          <p:nvPr/>
        </p:nvSpPr>
        <p:spPr>
          <a:xfrm>
            <a:off x="4005309" y="1952400"/>
            <a:ext cx="44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</a:t>
            </a:r>
            <a:r>
              <a:rPr lang="en-US" altLang="ko-KR" baseline="-25000" dirty="0"/>
              <a:t>o</a:t>
            </a:r>
            <a:endParaRPr lang="ko-KR" altLang="en-US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5BC044-EC75-D0EE-0BC3-46933F179342}"/>
              </a:ext>
            </a:extLst>
          </p:cNvPr>
          <p:cNvSpPr txBox="1"/>
          <p:nvPr/>
        </p:nvSpPr>
        <p:spPr>
          <a:xfrm>
            <a:off x="2065042" y="232173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w</a:t>
            </a:r>
            <a:r>
              <a:rPr lang="en-US" altLang="ko-KR" baseline="-25000" dirty="0" err="1"/>
              <a:t>h</a:t>
            </a:r>
            <a:endParaRPr lang="ko-KR" alt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6A7002-24BE-337F-3ED0-BCC903AF6FE5}"/>
                  </a:ext>
                </a:extLst>
              </p:cNvPr>
              <p:cNvSpPr txBox="1"/>
              <p:nvPr/>
            </p:nvSpPr>
            <p:spPr>
              <a:xfrm>
                <a:off x="4174269" y="5115088"/>
                <a:ext cx="2238753" cy="1043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80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ko-KR" alt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6A7002-24BE-337F-3ED0-BCC903AF6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269" y="5115088"/>
                <a:ext cx="2238753" cy="10433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5ADF396-A00B-CE6D-50CE-25636CFB93F1}"/>
              </a:ext>
            </a:extLst>
          </p:cNvPr>
          <p:cNvSpPr txBox="1"/>
          <p:nvPr/>
        </p:nvSpPr>
        <p:spPr>
          <a:xfrm>
            <a:off x="508121" y="254915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X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F72094-821D-94EA-8C36-D1BFD8E650D0}"/>
              </a:ext>
            </a:extLst>
          </p:cNvPr>
          <p:cNvSpPr txBox="1"/>
          <p:nvPr/>
        </p:nvSpPr>
        <p:spPr>
          <a:xfrm>
            <a:off x="5730731" y="185931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y : 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2022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70E86A1-ACBD-6F8F-FE60-B0092785E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34470"/>
          </a:xfrm>
        </p:spPr>
        <p:txBody>
          <a:bodyPr/>
          <a:lstStyle/>
          <a:p>
            <a:r>
              <a:rPr lang="ko-KR" altLang="en-US" dirty="0"/>
              <a:t>오류 </a:t>
            </a:r>
            <a:r>
              <a:rPr lang="ko-KR" altLang="en-US" dirty="0" err="1"/>
              <a:t>역전파</a:t>
            </a:r>
            <a:r>
              <a:rPr lang="en-US" altLang="ko-KR" dirty="0"/>
              <a:t>(Error Back-Propagation)</a:t>
            </a:r>
            <a:endParaRPr lang="ko-KR" altLang="en-US" dirty="0"/>
          </a:p>
        </p:txBody>
      </p:sp>
      <p:pic>
        <p:nvPicPr>
          <p:cNvPr id="31748" name="그림 3" descr="ch06-그림_09.jpg">
            <a:extLst>
              <a:ext uri="{FF2B5EF4-FFF2-40B4-BE49-F238E27FC236}">
                <a16:creationId xmlns:a16="http://schemas.microsoft.com/office/drawing/2014/main" id="{FB7EACAE-681D-451A-72FD-0C61A96598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" b="10251"/>
          <a:stretch/>
        </p:blipFill>
        <p:spPr bwMode="auto">
          <a:xfrm>
            <a:off x="2114309" y="1335254"/>
            <a:ext cx="7353782" cy="552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908814-4EAD-EC9C-C95F-6E2721B4E59F}"/>
              </a:ext>
            </a:extLst>
          </p:cNvPr>
          <p:cNvSpPr txBox="1"/>
          <p:nvPr/>
        </p:nvSpPr>
        <p:spPr>
          <a:xfrm>
            <a:off x="8445503" y="1451001"/>
            <a:ext cx="3267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Feed forward</a:t>
            </a:r>
          </a:p>
          <a:p>
            <a:r>
              <a:rPr lang="en-US" altLang="ko-KR" sz="2400" dirty="0"/>
              <a:t>(forward propagation)</a:t>
            </a:r>
            <a:endParaRPr lang="ko-KR" alt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ECAF9-B23C-6E85-E900-0DAADFC4A8F6}"/>
              </a:ext>
            </a:extLst>
          </p:cNvPr>
          <p:cNvSpPr txBox="1"/>
          <p:nvPr/>
        </p:nvSpPr>
        <p:spPr>
          <a:xfrm>
            <a:off x="8445503" y="5742848"/>
            <a:ext cx="3504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Feed backward</a:t>
            </a:r>
          </a:p>
          <a:p>
            <a:r>
              <a:rPr lang="en-US" altLang="ko-KR" sz="2400" dirty="0"/>
              <a:t>(backward propagation)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33A6505-04EF-A31F-054C-0004F4BC3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4091" y="365126"/>
            <a:ext cx="11377914" cy="734470"/>
          </a:xfrm>
        </p:spPr>
        <p:txBody>
          <a:bodyPr/>
          <a:lstStyle/>
          <a:p>
            <a:r>
              <a:rPr lang="ko-KR" altLang="en-US" dirty="0"/>
              <a:t>다층 신경망의 함정</a:t>
            </a:r>
          </a:p>
        </p:txBody>
      </p:sp>
      <p:sp>
        <p:nvSpPr>
          <p:cNvPr id="52227" name="내용 개체 틀 4">
            <a:extLst>
              <a:ext uri="{FF2B5EF4-FFF2-40B4-BE49-F238E27FC236}">
                <a16:creationId xmlns:a16="http://schemas.microsoft.com/office/drawing/2014/main" id="{D9DCCFD8-1E22-298D-7F4C-35C9D8649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54" y="1630161"/>
            <a:ext cx="11005792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ko-KR" altLang="en-US" dirty="0" err="1"/>
              <a:t>은닉층</a:t>
            </a:r>
            <a:r>
              <a:rPr lang="ko-KR" altLang="en-US" dirty="0"/>
              <a:t> 노드가 많아지거나 혹은 은닉층을 </a:t>
            </a:r>
            <a:r>
              <a:rPr lang="ko-KR" altLang="en-US" dirty="0" err="1"/>
              <a:t>깊게할수록</a:t>
            </a:r>
            <a:r>
              <a:rPr lang="ko-KR" altLang="en-US" dirty="0"/>
              <a:t> 좋은 결과를 낼 수 있을까</a:t>
            </a:r>
            <a:r>
              <a:rPr lang="en-US" altLang="ko-KR" dirty="0"/>
              <a:t>?</a:t>
            </a:r>
            <a:endParaRPr lang="ko-KR" altLang="en-US" dirty="0"/>
          </a:p>
          <a:p>
            <a:pPr lvl="1" eaLnBrk="1" hangingPunct="1"/>
            <a:r>
              <a:rPr lang="ko-KR" altLang="en-US" dirty="0"/>
              <a:t>신경망은 더 복잡한 결정 경계를 설계</a:t>
            </a:r>
            <a:r>
              <a:rPr lang="en-US" altLang="ko-KR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/>
              <a:t>과대 적합이 발생</a:t>
            </a:r>
            <a:endParaRPr lang="en-US" altLang="ko-KR" dirty="0"/>
          </a:p>
          <a:p>
            <a:pPr lvl="1" eaLnBrk="1" hangingPunct="1"/>
            <a:r>
              <a:rPr lang="ko-KR" altLang="en-US" dirty="0"/>
              <a:t>층이 깊어질수록</a:t>
            </a:r>
            <a:r>
              <a:rPr lang="en-US" altLang="ko-KR" dirty="0"/>
              <a:t>, </a:t>
            </a:r>
            <a:r>
              <a:rPr lang="ko-KR" altLang="en-US" dirty="0"/>
              <a:t>오류역전파의 효과가 감소</a:t>
            </a:r>
            <a:r>
              <a:rPr lang="en-US" altLang="ko-KR" dirty="0"/>
              <a:t>. </a:t>
            </a:r>
            <a:r>
              <a:rPr lang="ko-KR" altLang="en-US" dirty="0"/>
              <a:t>학습에 장애</a:t>
            </a:r>
            <a:endParaRPr lang="en-US" altLang="ko-KR" dirty="0"/>
          </a:p>
          <a:p>
            <a:pPr lvl="2"/>
            <a:r>
              <a:rPr lang="ko-KR" altLang="en-US" dirty="0"/>
              <a:t>입력층에 가까운 가중치는 갱신이 </a:t>
            </a:r>
            <a:r>
              <a:rPr lang="ko-KR" altLang="en-US" dirty="0" err="1"/>
              <a:t>더뎌지는</a:t>
            </a:r>
            <a:r>
              <a:rPr lang="ko-KR" altLang="en-US" dirty="0"/>
              <a:t> 한계</a:t>
            </a:r>
            <a:endParaRPr lang="en-US" altLang="ko-KR" dirty="0"/>
          </a:p>
          <a:p>
            <a:pPr lvl="2"/>
            <a:endParaRPr lang="en-US" altLang="ko-KR" dirty="0"/>
          </a:p>
          <a:p>
            <a:r>
              <a:rPr lang="ko-KR" altLang="en-US" dirty="0"/>
              <a:t>학습을 많이 시키면 좋은 결과를 낼 수 있을까</a:t>
            </a:r>
            <a:r>
              <a:rPr lang="en-US" altLang="ko-KR" dirty="0"/>
              <a:t>? </a:t>
            </a:r>
          </a:p>
          <a:p>
            <a:pPr lvl="1"/>
            <a:r>
              <a:rPr lang="ko-KR" altLang="en-US" dirty="0"/>
              <a:t>해당 입력에 최적화 되어 역시 과대 적합이 발생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특히</a:t>
            </a:r>
            <a:r>
              <a:rPr lang="en-US" altLang="ko-KR" dirty="0"/>
              <a:t>, </a:t>
            </a:r>
            <a:r>
              <a:rPr lang="ko-KR" altLang="en-US" dirty="0"/>
              <a:t>은닉층이 깊어져도 학습이 되는 방법을 찾음</a:t>
            </a:r>
            <a:r>
              <a:rPr lang="en-US" altLang="ko-KR" dirty="0"/>
              <a:t>: </a:t>
            </a:r>
            <a:r>
              <a:rPr lang="ko-KR" altLang="en-US" dirty="0"/>
              <a:t>딥러닝 </a:t>
            </a:r>
            <a:r>
              <a:rPr lang="en-US" altLang="ko-KR" dirty="0"/>
              <a:t>!!!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9842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D25A91E9-B6DF-6665-9FBC-5C35D9C53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93442" y="500226"/>
            <a:ext cx="9052324" cy="5821746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000" dirty="0">
                <a:latin typeface="중고딕"/>
                <a:ea typeface="중고딕"/>
                <a:cs typeface="중고딕"/>
              </a:rPr>
              <a:t>시작</a:t>
            </a:r>
            <a:endParaRPr lang="en-US" altLang="ko-KR" sz="2000" b="1" dirty="0">
              <a:latin typeface="╜┼╕φ┴╢"/>
              <a:ea typeface="중고딕"/>
              <a:cs typeface="중고딕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000" b="1" dirty="0">
                <a:solidFill>
                  <a:schemeClr val="accent2"/>
                </a:solidFill>
                <a:latin typeface="╜┼╕φ┴╢"/>
                <a:ea typeface="중고딕"/>
                <a:cs typeface="중고딕"/>
              </a:rPr>
              <a:t>     </a:t>
            </a:r>
            <a:r>
              <a:rPr lang="en-US" altLang="ko-KR" sz="2000" b="1" dirty="0">
                <a:solidFill>
                  <a:schemeClr val="accent2"/>
                </a:solidFill>
                <a:latin typeface="╜┼╕φ┴╢"/>
                <a:ea typeface="중고딕"/>
                <a:cs typeface="중고딕"/>
              </a:rPr>
              <a:t>1943</a:t>
            </a:r>
            <a:r>
              <a:rPr lang="ko-KR" altLang="en-US" sz="2000" b="1" dirty="0">
                <a:solidFill>
                  <a:schemeClr val="accent2"/>
                </a:solidFill>
                <a:latin typeface="신명조"/>
                <a:ea typeface="신명조"/>
                <a:cs typeface="신명조"/>
              </a:rPr>
              <a:t> </a:t>
            </a:r>
            <a:r>
              <a:rPr lang="en-US" altLang="ko-KR" sz="2000" b="1" dirty="0">
                <a:solidFill>
                  <a:schemeClr val="accent2"/>
                </a:solidFill>
                <a:latin typeface="╜┼╕φ┴╢"/>
                <a:ea typeface="신명조"/>
                <a:cs typeface="신명조"/>
              </a:rPr>
              <a:t>W. McCulloch, W. Pitts</a:t>
            </a:r>
            <a:r>
              <a:rPr lang="en-US" altLang="ko-KR" sz="2000" b="1" dirty="0">
                <a:solidFill>
                  <a:schemeClr val="accent2"/>
                </a:solidFill>
                <a:latin typeface="신명조"/>
                <a:ea typeface="신명조"/>
                <a:cs typeface="신명조"/>
              </a:rPr>
              <a:t> : </a:t>
            </a:r>
            <a:r>
              <a:rPr lang="en-US" altLang="ko-KR" sz="2000" b="1" dirty="0">
                <a:solidFill>
                  <a:schemeClr val="accent2"/>
                </a:solidFill>
                <a:latin typeface="╜┼╕φ┴╢"/>
                <a:ea typeface="신명조"/>
                <a:cs typeface="신명조"/>
              </a:rPr>
              <a:t>McCulloch-Pitts</a:t>
            </a:r>
            <a:r>
              <a:rPr lang="en-US" altLang="ko-KR" sz="2000" b="1" dirty="0">
                <a:solidFill>
                  <a:schemeClr val="accent2"/>
                </a:solidFill>
                <a:latin typeface="신명조"/>
                <a:ea typeface="신명조"/>
                <a:cs typeface="신명조"/>
              </a:rPr>
              <a:t> model</a:t>
            </a:r>
            <a:endParaRPr lang="en-US" altLang="ko-KR" sz="2000" b="1" dirty="0">
              <a:solidFill>
                <a:schemeClr val="accent2"/>
              </a:solidFill>
              <a:latin typeface="╜┼╕φ┴╢"/>
              <a:ea typeface="신명조"/>
              <a:cs typeface="신명조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000" b="1" dirty="0">
                <a:solidFill>
                  <a:schemeClr val="accent2"/>
                </a:solidFill>
                <a:latin typeface="╜┼╕φ┴╢"/>
                <a:ea typeface="신명조"/>
                <a:cs typeface="신명조"/>
              </a:rPr>
              <a:t>     </a:t>
            </a:r>
            <a:r>
              <a:rPr lang="en-US" altLang="ko-KR" sz="2000" b="1" dirty="0">
                <a:latin typeface="╜┼╕φ┴╢"/>
              </a:rPr>
              <a:t>1949</a:t>
            </a:r>
            <a:r>
              <a:rPr lang="ko-KR" altLang="en-US" sz="2000" b="1" dirty="0">
                <a:latin typeface="╜┼╕φ┴╢"/>
              </a:rPr>
              <a:t> </a:t>
            </a:r>
            <a:r>
              <a:rPr lang="en-US" altLang="ko-KR" sz="2000" b="1" dirty="0">
                <a:latin typeface="╜┼╕φ┴╢"/>
              </a:rPr>
              <a:t>D. Hebb : Hebbian learning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ko-KR" altLang="en-US" sz="2000" b="1" dirty="0">
              <a:solidFill>
                <a:schemeClr val="accent2"/>
              </a:solidFill>
              <a:latin typeface="╜┼╕φ┴╢"/>
              <a:ea typeface="신명조"/>
              <a:cs typeface="신명조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000" dirty="0">
                <a:latin typeface="중고딕"/>
                <a:ea typeface="중고딕"/>
                <a:cs typeface="중고딕"/>
              </a:rPr>
              <a:t>발전기</a:t>
            </a:r>
            <a:endParaRPr lang="en-US" altLang="ko-KR" sz="2000" b="1" dirty="0">
              <a:latin typeface="╜┼╕φ┴╢"/>
              <a:ea typeface="중고딕"/>
              <a:cs typeface="중고딕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000" b="1" dirty="0">
                <a:solidFill>
                  <a:schemeClr val="accent2"/>
                </a:solidFill>
                <a:latin typeface="╜┼╕φ┴╢"/>
                <a:ea typeface="중고딕"/>
                <a:cs typeface="중고딕"/>
              </a:rPr>
              <a:t>     </a:t>
            </a:r>
            <a:r>
              <a:rPr lang="en-US" altLang="ko-KR" sz="2000" b="1" dirty="0">
                <a:solidFill>
                  <a:schemeClr val="accent2"/>
                </a:solidFill>
                <a:latin typeface="╜┼╕φ┴╢"/>
                <a:ea typeface="중고딕"/>
                <a:cs typeface="중고딕"/>
              </a:rPr>
              <a:t>1958</a:t>
            </a:r>
            <a:r>
              <a:rPr lang="ko-KR" altLang="en-US" sz="2000" b="1" dirty="0">
                <a:solidFill>
                  <a:schemeClr val="accent2"/>
                </a:solidFill>
                <a:latin typeface="신명조"/>
                <a:ea typeface="신명조"/>
                <a:cs typeface="신명조"/>
              </a:rPr>
              <a:t> </a:t>
            </a:r>
            <a:r>
              <a:rPr lang="en-US" altLang="ko-KR" sz="2000" b="1" dirty="0">
                <a:solidFill>
                  <a:schemeClr val="accent2"/>
                </a:solidFill>
                <a:latin typeface="╜┼╕φ┴╢"/>
                <a:ea typeface="신명조"/>
                <a:cs typeface="신명조"/>
              </a:rPr>
              <a:t>F. Rosenblatt</a:t>
            </a:r>
            <a:r>
              <a:rPr lang="en-US" altLang="ko-KR" sz="2000" b="1" dirty="0">
                <a:solidFill>
                  <a:schemeClr val="accent2"/>
                </a:solidFill>
                <a:latin typeface="신명조"/>
                <a:ea typeface="신명조"/>
                <a:cs typeface="신명조"/>
              </a:rPr>
              <a:t> : MARK I Perceptron</a:t>
            </a:r>
            <a:endParaRPr lang="en-US" altLang="ko-KR" sz="2000" b="1" dirty="0">
              <a:solidFill>
                <a:schemeClr val="accent2"/>
              </a:solidFill>
              <a:latin typeface="╜┼╕φ┴╢"/>
              <a:ea typeface="신명조"/>
              <a:cs typeface="신명조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000" b="1" dirty="0">
                <a:solidFill>
                  <a:schemeClr val="accent2"/>
                </a:solidFill>
                <a:latin typeface="╜┼╕φ┴╢"/>
                <a:ea typeface="신명조"/>
                <a:cs typeface="신명조"/>
              </a:rPr>
              <a:t>     </a:t>
            </a:r>
            <a:r>
              <a:rPr lang="en-US" altLang="ko-KR" sz="2000" b="1" dirty="0">
                <a:latin typeface="╜┼╕φ┴╢"/>
              </a:rPr>
              <a:t>1960</a:t>
            </a:r>
            <a:r>
              <a:rPr lang="ko-KR" altLang="en-US" sz="2000" b="1" dirty="0">
                <a:latin typeface="╜┼╕φ┴╢"/>
              </a:rPr>
              <a:t> </a:t>
            </a:r>
            <a:r>
              <a:rPr lang="en-US" altLang="ko-KR" sz="2000" b="1" dirty="0">
                <a:latin typeface="╜┼╕φ┴╢"/>
              </a:rPr>
              <a:t>B. </a:t>
            </a:r>
            <a:r>
              <a:rPr lang="en-US" altLang="ko-KR" sz="2000" b="1" dirty="0" err="1">
                <a:latin typeface="╜┼╕φ┴╢"/>
              </a:rPr>
              <a:t>Widrow</a:t>
            </a:r>
            <a:r>
              <a:rPr lang="en-US" altLang="ko-KR" sz="2000" b="1" dirty="0">
                <a:latin typeface="╜┼╕φ┴╢"/>
              </a:rPr>
              <a:t> and</a:t>
            </a:r>
            <a:r>
              <a:rPr lang="ko-KR" altLang="en-US" sz="2000" b="1" dirty="0">
                <a:latin typeface="╜┼╕φ┴╢"/>
              </a:rPr>
              <a:t> </a:t>
            </a:r>
            <a:r>
              <a:rPr lang="en-US" altLang="ko-KR" sz="2000" b="1" dirty="0">
                <a:latin typeface="╜┼╕φ┴╢"/>
              </a:rPr>
              <a:t>M. Hoff : ADALINE/ MADALINE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ko-KR" sz="2000" b="1" dirty="0">
              <a:solidFill>
                <a:schemeClr val="accent2"/>
              </a:solidFill>
              <a:latin typeface="┴▀░φ╡±"/>
              <a:ea typeface="신명조"/>
              <a:cs typeface="신명조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000" dirty="0">
                <a:latin typeface="중고딕"/>
                <a:ea typeface="중고딕"/>
                <a:cs typeface="중고딕"/>
              </a:rPr>
              <a:t>암흑기</a:t>
            </a:r>
            <a:endParaRPr lang="en-US" altLang="ko-KR" sz="2000" dirty="0">
              <a:latin typeface="중고딕"/>
              <a:ea typeface="중고딕"/>
              <a:cs typeface="중고딕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000" b="1" dirty="0">
                <a:latin typeface="╜┼╕φ┴╢"/>
                <a:ea typeface="중고딕"/>
                <a:cs typeface="중고딕"/>
              </a:rPr>
              <a:t>     </a:t>
            </a:r>
            <a:r>
              <a:rPr lang="en-US" altLang="ko-KR" sz="2000" b="1" dirty="0">
                <a:latin typeface="╜┼╕φ┴╢"/>
                <a:ea typeface="중고딕"/>
                <a:cs typeface="중고딕"/>
              </a:rPr>
              <a:t>1969</a:t>
            </a:r>
            <a:r>
              <a:rPr lang="ko-KR" altLang="en-US" sz="2000" b="1" dirty="0">
                <a:latin typeface="신명조"/>
                <a:ea typeface="신명조"/>
                <a:cs typeface="신명조"/>
              </a:rPr>
              <a:t> </a:t>
            </a: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M. Minsky, S. </a:t>
            </a:r>
            <a:r>
              <a:rPr lang="en-US" altLang="ko-KR" sz="2000" b="1" dirty="0" err="1">
                <a:latin typeface="╜┼╕φ┴╢"/>
                <a:ea typeface="신명조"/>
                <a:cs typeface="신명조"/>
              </a:rPr>
              <a:t>Papert</a:t>
            </a:r>
            <a:r>
              <a:rPr lang="en-US" altLang="ko-KR" sz="2000" b="1" dirty="0">
                <a:latin typeface="신명조"/>
                <a:ea typeface="신명조"/>
                <a:cs typeface="신명조"/>
              </a:rPr>
              <a:t> : </a:t>
            </a: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‘</a:t>
            </a:r>
            <a:r>
              <a:rPr lang="en-US" altLang="ko-KR" sz="2000" b="1" dirty="0">
                <a:latin typeface="신명조"/>
                <a:ea typeface="신명조"/>
                <a:cs typeface="신명조"/>
              </a:rPr>
              <a:t>Perceptron</a:t>
            </a: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’</a:t>
            </a:r>
            <a:r>
              <a:rPr lang="en-US" altLang="ko-KR" sz="2000" b="1" dirty="0">
                <a:latin typeface="신명조"/>
                <a:ea typeface="신명조"/>
                <a:cs typeface="신명조"/>
              </a:rPr>
              <a:t> was published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 	  1978</a:t>
            </a:r>
            <a:r>
              <a:rPr lang="ko-KR" altLang="en-US" sz="2000" b="1" dirty="0">
                <a:latin typeface="신명조"/>
                <a:ea typeface="신명조"/>
                <a:cs typeface="신명조"/>
              </a:rPr>
              <a:t> </a:t>
            </a: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G. Carpenter, S. Grossberg</a:t>
            </a:r>
            <a:r>
              <a:rPr lang="en-US" altLang="ko-KR" sz="2000" b="1" dirty="0">
                <a:latin typeface="신명조"/>
                <a:ea typeface="신명조"/>
                <a:cs typeface="신명조"/>
              </a:rPr>
              <a:t> : ART model</a:t>
            </a:r>
          </a:p>
          <a:p>
            <a:pPr lvl="1" algn="just">
              <a:lnSpc>
                <a:spcPct val="80000"/>
              </a:lnSpc>
              <a:buFontTx/>
              <a:buNone/>
            </a:pPr>
            <a:endParaRPr lang="ko-KR" altLang="en-US" sz="2000" dirty="0">
              <a:latin typeface="중고딕"/>
              <a:ea typeface="중고딕"/>
              <a:cs typeface="중고딕"/>
            </a:endParaRPr>
          </a:p>
          <a:p>
            <a:pPr lvl="1" algn="just">
              <a:lnSpc>
                <a:spcPct val="80000"/>
              </a:lnSpc>
              <a:buFontTx/>
              <a:buNone/>
            </a:pPr>
            <a:r>
              <a:rPr lang="ko-KR" altLang="en-US" sz="2000" dirty="0">
                <a:latin typeface="중고딕"/>
                <a:ea typeface="중고딕"/>
                <a:cs typeface="중고딕"/>
              </a:rPr>
              <a:t>회복기</a:t>
            </a:r>
            <a:endParaRPr lang="en-US" altLang="ko-KR" sz="2000" dirty="0">
              <a:latin typeface="중고딕"/>
              <a:ea typeface="중고딕"/>
              <a:cs typeface="중고딕"/>
            </a:endParaRPr>
          </a:p>
          <a:p>
            <a:pPr lvl="1" algn="just">
              <a:lnSpc>
                <a:spcPct val="80000"/>
              </a:lnSpc>
              <a:buFontTx/>
              <a:buNone/>
            </a:pPr>
            <a:r>
              <a:rPr lang="ko-KR" altLang="en-US" sz="2000" b="1" dirty="0">
                <a:latin typeface="╜┼╕φ┴╢"/>
                <a:ea typeface="중고딕"/>
                <a:cs typeface="중고딕"/>
              </a:rPr>
              <a:t>     </a:t>
            </a:r>
            <a:r>
              <a:rPr lang="en-US" altLang="ko-KR" sz="2000" b="1" dirty="0">
                <a:latin typeface="╜┼╕φ┴╢"/>
                <a:ea typeface="중고딕"/>
                <a:cs typeface="중고딕"/>
              </a:rPr>
              <a:t>1982</a:t>
            </a:r>
            <a:r>
              <a:rPr lang="ko-KR" altLang="en-US" sz="2000" b="1" dirty="0">
                <a:latin typeface="신명조"/>
                <a:ea typeface="신명조"/>
                <a:cs typeface="신명조"/>
              </a:rPr>
              <a:t> </a:t>
            </a: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J. Hopfield</a:t>
            </a:r>
            <a:r>
              <a:rPr lang="en-US" altLang="ko-KR" sz="2000" b="1" dirty="0">
                <a:latin typeface="신명조"/>
                <a:ea typeface="신명조"/>
                <a:cs typeface="신명조"/>
              </a:rPr>
              <a:t> : </a:t>
            </a: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Hopfield</a:t>
            </a:r>
            <a:r>
              <a:rPr lang="en-US" altLang="ko-KR" sz="2000" b="1" dirty="0">
                <a:latin typeface="신명조"/>
                <a:ea typeface="신명조"/>
                <a:cs typeface="신명조"/>
              </a:rPr>
              <a:t> model</a:t>
            </a:r>
          </a:p>
          <a:p>
            <a:pPr lvl="1" algn="just"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	  1982</a:t>
            </a:r>
            <a:r>
              <a:rPr lang="ko-KR" altLang="en-US" sz="2000" b="1" dirty="0">
                <a:latin typeface="신명조"/>
                <a:ea typeface="신명조"/>
                <a:cs typeface="신명조"/>
              </a:rPr>
              <a:t> </a:t>
            </a: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T. </a:t>
            </a:r>
            <a:r>
              <a:rPr lang="en-US" altLang="ko-KR" sz="2000" b="1" dirty="0" err="1">
                <a:latin typeface="╜┼╕φ┴╢"/>
                <a:ea typeface="신명조"/>
                <a:cs typeface="신명조"/>
              </a:rPr>
              <a:t>Kohonen</a:t>
            </a:r>
            <a:r>
              <a:rPr lang="en-US" altLang="ko-KR" sz="2000" b="1" dirty="0">
                <a:latin typeface="신명조"/>
                <a:ea typeface="신명조"/>
                <a:cs typeface="신명조"/>
              </a:rPr>
              <a:t> : </a:t>
            </a: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SOM</a:t>
            </a:r>
          </a:p>
          <a:p>
            <a:pPr lvl="1" algn="just"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solidFill>
                  <a:schemeClr val="accent2"/>
                </a:solidFill>
                <a:latin typeface="╜┼╕φ┴╢"/>
                <a:ea typeface="신명조"/>
                <a:cs typeface="신명조"/>
              </a:rPr>
              <a:t>     1982</a:t>
            </a:r>
            <a:r>
              <a:rPr lang="ko-KR" altLang="en-US" sz="2000" b="1" dirty="0">
                <a:solidFill>
                  <a:schemeClr val="accent2"/>
                </a:solidFill>
                <a:latin typeface="신명조"/>
                <a:ea typeface="신명조"/>
                <a:cs typeface="신명조"/>
              </a:rPr>
              <a:t> </a:t>
            </a:r>
            <a:r>
              <a:rPr lang="en-US" altLang="ko-KR" sz="2000" b="1" dirty="0">
                <a:solidFill>
                  <a:schemeClr val="accent2"/>
                </a:solidFill>
                <a:latin typeface="╜┼╕φ┴╢"/>
                <a:ea typeface="신명조"/>
                <a:cs typeface="신명조"/>
              </a:rPr>
              <a:t>D. </a:t>
            </a:r>
            <a:r>
              <a:rPr lang="en-US" altLang="ko-KR" sz="2000" b="1" dirty="0" err="1">
                <a:solidFill>
                  <a:schemeClr val="accent2"/>
                </a:solidFill>
                <a:latin typeface="╜┼╕φ┴╢"/>
                <a:ea typeface="신명조"/>
                <a:cs typeface="신명조"/>
              </a:rPr>
              <a:t>Paker</a:t>
            </a:r>
            <a:r>
              <a:rPr lang="en-US" altLang="ko-KR" sz="2000" b="1" dirty="0">
                <a:solidFill>
                  <a:schemeClr val="accent2"/>
                </a:solidFill>
                <a:latin typeface="신명조"/>
                <a:ea typeface="신명조"/>
                <a:cs typeface="신명조"/>
              </a:rPr>
              <a:t> : </a:t>
            </a:r>
            <a:r>
              <a:rPr lang="en-US" altLang="ko-KR" sz="2000" b="1" dirty="0">
                <a:solidFill>
                  <a:schemeClr val="accent2"/>
                </a:solidFill>
                <a:latin typeface="╜┼╕φ┴╢"/>
                <a:ea typeface="신명조"/>
                <a:cs typeface="신명조"/>
              </a:rPr>
              <a:t>BP</a:t>
            </a:r>
            <a:r>
              <a:rPr lang="en-US" altLang="ko-KR" sz="2000" b="1" dirty="0">
                <a:solidFill>
                  <a:schemeClr val="accent2"/>
                </a:solidFill>
                <a:latin typeface="신명조"/>
                <a:ea typeface="신명조"/>
                <a:cs typeface="신명조"/>
              </a:rPr>
              <a:t> algorithm</a:t>
            </a:r>
            <a:endParaRPr lang="en-US" altLang="ko-KR" sz="2000" b="1" dirty="0">
              <a:solidFill>
                <a:schemeClr val="accent2"/>
              </a:solidFill>
              <a:latin typeface="╜┼╕φ┴╢"/>
              <a:ea typeface="신명조"/>
              <a:cs typeface="신명조"/>
            </a:endParaRPr>
          </a:p>
          <a:p>
            <a:pPr lvl="1" algn="just">
              <a:lnSpc>
                <a:spcPct val="80000"/>
              </a:lnSpc>
              <a:buFontTx/>
              <a:buNone/>
            </a:pPr>
            <a:r>
              <a:rPr lang="ko-KR" altLang="en-US" sz="2000" b="1" dirty="0">
                <a:latin typeface="╜┼╕φ┴╢"/>
                <a:ea typeface="신명조"/>
                <a:cs typeface="신명조"/>
              </a:rPr>
              <a:t>     </a:t>
            </a: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1985</a:t>
            </a:r>
            <a:r>
              <a:rPr lang="ko-KR" altLang="en-US" sz="2000" b="1" dirty="0">
                <a:latin typeface="신명조"/>
                <a:ea typeface="신명조"/>
                <a:cs typeface="신명조"/>
              </a:rPr>
              <a:t> </a:t>
            </a: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B. </a:t>
            </a:r>
            <a:r>
              <a:rPr lang="en-US" altLang="ko-KR" sz="2000" b="1" dirty="0" err="1">
                <a:latin typeface="╜┼╕φ┴╢"/>
                <a:ea typeface="신명조"/>
                <a:cs typeface="신명조"/>
              </a:rPr>
              <a:t>Kosko</a:t>
            </a:r>
            <a:r>
              <a:rPr lang="en-US" altLang="ko-KR" sz="2000" b="1" dirty="0">
                <a:latin typeface="신명조"/>
                <a:ea typeface="신명조"/>
                <a:cs typeface="신명조"/>
              </a:rPr>
              <a:t> : </a:t>
            </a:r>
            <a:r>
              <a:rPr lang="en-US" altLang="ko-KR" sz="2000" b="1" dirty="0">
                <a:latin typeface="╜┼╕φ┴╢"/>
                <a:ea typeface="신명조"/>
                <a:cs typeface="신명조"/>
              </a:rPr>
              <a:t>BAM</a:t>
            </a:r>
          </a:p>
          <a:p>
            <a:pPr lvl="1" algn="just">
              <a:lnSpc>
                <a:spcPct val="80000"/>
              </a:lnSpc>
              <a:buNone/>
            </a:pPr>
            <a:r>
              <a:rPr lang="en-US" altLang="ko-KR" sz="2000" b="1" dirty="0">
                <a:latin typeface="╜┼╕φ┴╢"/>
              </a:rPr>
              <a:t>     1986: </a:t>
            </a:r>
            <a:r>
              <a:rPr lang="en-US" altLang="ko-KR" sz="2000" kern="0" spc="-50" dirty="0">
                <a:solidFill>
                  <a:srgbClr val="FF0000"/>
                </a:solidFill>
                <a:effectLst/>
                <a:latin typeface="한양신명조"/>
                <a:ea typeface="휴먼명조"/>
              </a:rPr>
              <a:t>Error Back-Propagation Algorithm (</a:t>
            </a:r>
            <a:r>
              <a:rPr lang="en-US" altLang="ko-KR" sz="2000" kern="0" spc="-50" dirty="0" err="1">
                <a:solidFill>
                  <a:srgbClr val="FF0000"/>
                </a:solidFill>
                <a:effectLst/>
                <a:latin typeface="한양신명조"/>
                <a:ea typeface="휴먼명조"/>
              </a:rPr>
              <a:t>Rumelhart</a:t>
            </a:r>
            <a:r>
              <a:rPr lang="en-US" altLang="ko-KR" sz="2000" kern="0" spc="-50" dirty="0">
                <a:solidFill>
                  <a:srgbClr val="FF0000"/>
                </a:solidFill>
                <a:effectLst/>
                <a:latin typeface="한양신명조"/>
                <a:ea typeface="휴먼명조"/>
              </a:rPr>
              <a:t>, Hinton, &amp;Williams)</a:t>
            </a:r>
            <a:endParaRPr lang="en-US" altLang="ko-KR" sz="2000" kern="0" spc="-50" dirty="0">
              <a:solidFill>
                <a:srgbClr val="FF0000"/>
              </a:solidFill>
              <a:effectLst/>
              <a:latin typeface="한양신명조"/>
            </a:endParaRPr>
          </a:p>
          <a:p>
            <a:pPr lvl="1" algn="just">
              <a:lnSpc>
                <a:spcPct val="80000"/>
              </a:lnSpc>
              <a:buFontTx/>
              <a:buNone/>
            </a:pPr>
            <a:endParaRPr lang="en-US" altLang="ko-KR" sz="2000" dirty="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3C8AD5A-F9CE-09EE-CDA4-7D68D3F1B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428695"/>
          </a:xfrm>
        </p:spPr>
        <p:txBody>
          <a:bodyPr>
            <a:normAutofit fontScale="90000"/>
          </a:bodyPr>
          <a:lstStyle/>
          <a:p>
            <a:r>
              <a:rPr lang="ko-KR" altLang="en-US"/>
              <a:t>역사</a:t>
            </a:r>
            <a:endParaRPr lang="ko-KR" alt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0D0C514-C631-9BE3-9A62-9E0D1F73D3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900967"/>
          </a:xfrm>
        </p:spPr>
        <p:txBody>
          <a:bodyPr/>
          <a:lstStyle/>
          <a:p>
            <a:r>
              <a:rPr lang="ko-KR" altLang="en-US" dirty="0"/>
              <a:t>신경세포 모델링</a:t>
            </a:r>
          </a:p>
        </p:txBody>
      </p:sp>
      <p:sp>
        <p:nvSpPr>
          <p:cNvPr id="36867" name="내용 개체 틀 4">
            <a:extLst>
              <a:ext uri="{FF2B5EF4-FFF2-40B4-BE49-F238E27FC236}">
                <a16:creationId xmlns:a16="http://schemas.microsoft.com/office/drawing/2014/main" id="{DD6A1266-064B-EA82-CE72-26190FA8F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31" y="1825625"/>
            <a:ext cx="10707356" cy="46672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ko-KR" altLang="en-US" dirty="0"/>
              <a:t>생물학적 신경 세포</a:t>
            </a:r>
          </a:p>
          <a:p>
            <a:pPr lvl="1" eaLnBrk="1" hangingPunct="1"/>
            <a:r>
              <a:rPr lang="ko-KR" altLang="en-US" dirty="0"/>
              <a:t>생물학적 뇌는 뉴런으로 구성</a:t>
            </a:r>
          </a:p>
          <a:p>
            <a:pPr lvl="1" eaLnBrk="1" hangingPunct="1"/>
            <a:r>
              <a:rPr lang="ko-KR" altLang="en-US" dirty="0"/>
              <a:t>뇌는 놀라운 적응력이 있어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ko-KR" altLang="en-US" dirty="0"/>
              <a:t>	새로운 생각과 경험에 따라  계속 변화</a:t>
            </a:r>
          </a:p>
          <a:p>
            <a:pPr lvl="1" eaLnBrk="1" hangingPunct="1"/>
            <a:r>
              <a:rPr lang="ko-KR" altLang="en-US" dirty="0"/>
              <a:t>학습과정을 통해 신경 세포를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ko-KR" altLang="en-US" dirty="0"/>
              <a:t>	재구성 가능</a:t>
            </a:r>
          </a:p>
          <a:p>
            <a:pPr lvl="1" eaLnBrk="1" hangingPunct="1"/>
            <a:endParaRPr lang="ko-KR" altLang="en-US" dirty="0"/>
          </a:p>
          <a:p>
            <a:pPr lvl="1" eaLnBrk="1" hangingPunct="1"/>
            <a:endParaRPr lang="ko-KR" altLang="en-US" dirty="0"/>
          </a:p>
          <a:p>
            <a:pPr lvl="1" eaLnBrk="1" hangingPunct="1"/>
            <a:r>
              <a:rPr lang="ko-KR" altLang="en-US" dirty="0"/>
              <a:t>수상돌기</a:t>
            </a:r>
            <a:r>
              <a:rPr lang="en-US" altLang="ko-KR" dirty="0"/>
              <a:t>(dendrite), </a:t>
            </a:r>
            <a:r>
              <a:rPr lang="ko-KR" altLang="en-US" dirty="0"/>
              <a:t>축색돌기</a:t>
            </a:r>
            <a:r>
              <a:rPr lang="en-US" altLang="ko-KR" dirty="0"/>
              <a:t>(axon), </a:t>
            </a:r>
            <a:r>
              <a:rPr lang="ko-KR" altLang="en-US" dirty="0" err="1"/>
              <a:t>세포체</a:t>
            </a:r>
            <a:r>
              <a:rPr lang="en-US" altLang="ko-KR" dirty="0"/>
              <a:t>(cell body or soma)</a:t>
            </a:r>
            <a:r>
              <a:rPr lang="ko-KR" altLang="en-US" dirty="0"/>
              <a:t>로 구성</a:t>
            </a:r>
          </a:p>
          <a:p>
            <a:pPr lvl="2" eaLnBrk="1" hangingPunct="1"/>
            <a:r>
              <a:rPr lang="ko-KR" altLang="en-US" dirty="0"/>
              <a:t>수상돌기 </a:t>
            </a:r>
            <a:r>
              <a:rPr lang="en-US" altLang="ko-KR" dirty="0"/>
              <a:t>: </a:t>
            </a:r>
            <a:r>
              <a:rPr lang="ko-KR" altLang="en-US" dirty="0"/>
              <a:t>인접 뉴런으로 부터 신경 흥분이 세포체로 입력되는 통로</a:t>
            </a:r>
          </a:p>
          <a:p>
            <a:pPr lvl="2" eaLnBrk="1" hangingPunct="1"/>
            <a:r>
              <a:rPr lang="ko-KR" altLang="en-US" dirty="0"/>
              <a:t>축색돌기 </a:t>
            </a:r>
            <a:r>
              <a:rPr lang="en-US" altLang="ko-KR" dirty="0"/>
              <a:t>: </a:t>
            </a:r>
            <a:r>
              <a:rPr lang="ko-KR" altLang="en-US" dirty="0"/>
              <a:t>신경 흥분을 전달</a:t>
            </a:r>
          </a:p>
          <a:p>
            <a:pPr lvl="2" eaLnBrk="1" hangingPunct="1"/>
            <a:r>
              <a:rPr lang="ko-KR" altLang="en-US" dirty="0" err="1"/>
              <a:t>세포체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 err="1"/>
              <a:t>일정시간동안의</a:t>
            </a:r>
            <a:r>
              <a:rPr lang="ko-KR" altLang="en-US" dirty="0"/>
              <a:t> 입력 자극을 세포체에 가중하고 임계치 이상이 </a:t>
            </a:r>
            <a:r>
              <a:rPr lang="ko-KR" altLang="en-US" dirty="0" err="1"/>
              <a:t>되었을때</a:t>
            </a:r>
            <a:r>
              <a:rPr lang="ko-KR" altLang="en-US" dirty="0"/>
              <a:t> 축색돌기로 자극을 전달</a:t>
            </a:r>
          </a:p>
        </p:txBody>
      </p:sp>
      <p:pic>
        <p:nvPicPr>
          <p:cNvPr id="36868" name="Picture 7">
            <a:extLst>
              <a:ext uri="{FF2B5EF4-FFF2-40B4-BE49-F238E27FC236}">
                <a16:creationId xmlns:a16="http://schemas.microsoft.com/office/drawing/2014/main" id="{52631414-19E7-04BC-FDE6-952B0D7A4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0" b="7867"/>
          <a:stretch/>
        </p:blipFill>
        <p:spPr bwMode="auto">
          <a:xfrm>
            <a:off x="6425740" y="648000"/>
            <a:ext cx="5766260" cy="341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5">
            <a:extLst>
              <a:ext uri="{FF2B5EF4-FFF2-40B4-BE49-F238E27FC236}">
                <a16:creationId xmlns:a16="http://schemas.microsoft.com/office/drawing/2014/main" id="{778D1DB5-A208-CE31-957E-F77F11D287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2267" y="1282041"/>
            <a:ext cx="5400675" cy="4502150"/>
            <a:chOff x="528" y="912"/>
            <a:chExt cx="4752" cy="2976"/>
          </a:xfrm>
        </p:grpSpPr>
        <p:sp>
          <p:nvSpPr>
            <p:cNvPr id="2076" name="AutoShape 4">
              <a:extLst>
                <a:ext uri="{FF2B5EF4-FFF2-40B4-BE49-F238E27FC236}">
                  <a16:creationId xmlns:a16="http://schemas.microsoft.com/office/drawing/2014/main" id="{CCC06510-621D-0156-31EA-8DF9D8BA06F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8" y="912"/>
              <a:ext cx="4752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7" name="Freeform 6">
              <a:extLst>
                <a:ext uri="{FF2B5EF4-FFF2-40B4-BE49-F238E27FC236}">
                  <a16:creationId xmlns:a16="http://schemas.microsoft.com/office/drawing/2014/main" id="{1CE4D64E-88B1-B9E8-332B-E079D515D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1227"/>
              <a:ext cx="799" cy="434"/>
            </a:xfrm>
            <a:custGeom>
              <a:avLst/>
              <a:gdLst>
                <a:gd name="T0" fmla="*/ 0 w 799"/>
                <a:gd name="T1" fmla="*/ 217 h 434"/>
                <a:gd name="T2" fmla="*/ 3 w 799"/>
                <a:gd name="T3" fmla="*/ 180 h 434"/>
                <a:gd name="T4" fmla="*/ 23 w 799"/>
                <a:gd name="T5" fmla="*/ 144 h 434"/>
                <a:gd name="T6" fmla="*/ 53 w 799"/>
                <a:gd name="T7" fmla="*/ 109 h 434"/>
                <a:gd name="T8" fmla="*/ 94 w 799"/>
                <a:gd name="T9" fmla="*/ 78 h 434"/>
                <a:gd name="T10" fmla="*/ 141 w 799"/>
                <a:gd name="T11" fmla="*/ 51 h 434"/>
                <a:gd name="T12" fmla="*/ 198 w 799"/>
                <a:gd name="T13" fmla="*/ 29 h 434"/>
                <a:gd name="T14" fmla="*/ 262 w 799"/>
                <a:gd name="T15" fmla="*/ 13 h 434"/>
                <a:gd name="T16" fmla="*/ 329 w 799"/>
                <a:gd name="T17" fmla="*/ 4 h 434"/>
                <a:gd name="T18" fmla="*/ 399 w 799"/>
                <a:gd name="T19" fmla="*/ 0 h 434"/>
                <a:gd name="T20" fmla="*/ 466 w 799"/>
                <a:gd name="T21" fmla="*/ 4 h 434"/>
                <a:gd name="T22" fmla="*/ 534 w 799"/>
                <a:gd name="T23" fmla="*/ 13 h 434"/>
                <a:gd name="T24" fmla="*/ 597 w 799"/>
                <a:gd name="T25" fmla="*/ 29 h 434"/>
                <a:gd name="T26" fmla="*/ 654 w 799"/>
                <a:gd name="T27" fmla="*/ 51 h 434"/>
                <a:gd name="T28" fmla="*/ 705 w 799"/>
                <a:gd name="T29" fmla="*/ 78 h 434"/>
                <a:gd name="T30" fmla="*/ 745 w 799"/>
                <a:gd name="T31" fmla="*/ 109 h 434"/>
                <a:gd name="T32" fmla="*/ 775 w 799"/>
                <a:gd name="T33" fmla="*/ 144 h 434"/>
                <a:gd name="T34" fmla="*/ 792 w 799"/>
                <a:gd name="T35" fmla="*/ 180 h 434"/>
                <a:gd name="T36" fmla="*/ 799 w 799"/>
                <a:gd name="T37" fmla="*/ 217 h 434"/>
                <a:gd name="T38" fmla="*/ 792 w 799"/>
                <a:gd name="T39" fmla="*/ 255 h 434"/>
                <a:gd name="T40" fmla="*/ 775 w 799"/>
                <a:gd name="T41" fmla="*/ 291 h 434"/>
                <a:gd name="T42" fmla="*/ 745 w 799"/>
                <a:gd name="T43" fmla="*/ 326 h 434"/>
                <a:gd name="T44" fmla="*/ 705 w 799"/>
                <a:gd name="T45" fmla="*/ 357 h 434"/>
                <a:gd name="T46" fmla="*/ 654 w 799"/>
                <a:gd name="T47" fmla="*/ 383 h 434"/>
                <a:gd name="T48" fmla="*/ 597 w 799"/>
                <a:gd name="T49" fmla="*/ 404 h 434"/>
                <a:gd name="T50" fmla="*/ 534 w 799"/>
                <a:gd name="T51" fmla="*/ 421 h 434"/>
                <a:gd name="T52" fmla="*/ 466 w 799"/>
                <a:gd name="T53" fmla="*/ 430 h 434"/>
                <a:gd name="T54" fmla="*/ 399 w 799"/>
                <a:gd name="T55" fmla="*/ 434 h 434"/>
                <a:gd name="T56" fmla="*/ 329 w 799"/>
                <a:gd name="T57" fmla="*/ 430 h 434"/>
                <a:gd name="T58" fmla="*/ 262 w 799"/>
                <a:gd name="T59" fmla="*/ 421 h 434"/>
                <a:gd name="T60" fmla="*/ 198 w 799"/>
                <a:gd name="T61" fmla="*/ 404 h 434"/>
                <a:gd name="T62" fmla="*/ 141 w 799"/>
                <a:gd name="T63" fmla="*/ 383 h 434"/>
                <a:gd name="T64" fmla="*/ 94 w 799"/>
                <a:gd name="T65" fmla="*/ 357 h 434"/>
                <a:gd name="T66" fmla="*/ 53 w 799"/>
                <a:gd name="T67" fmla="*/ 326 h 434"/>
                <a:gd name="T68" fmla="*/ 23 w 799"/>
                <a:gd name="T69" fmla="*/ 291 h 434"/>
                <a:gd name="T70" fmla="*/ 3 w 799"/>
                <a:gd name="T71" fmla="*/ 255 h 434"/>
                <a:gd name="T72" fmla="*/ 0 w 799"/>
                <a:gd name="T73" fmla="*/ 217 h 4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99"/>
                <a:gd name="T112" fmla="*/ 0 h 434"/>
                <a:gd name="T113" fmla="*/ 799 w 799"/>
                <a:gd name="T114" fmla="*/ 434 h 4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99" h="434">
                  <a:moveTo>
                    <a:pt x="0" y="217"/>
                  </a:moveTo>
                  <a:lnTo>
                    <a:pt x="3" y="180"/>
                  </a:lnTo>
                  <a:lnTo>
                    <a:pt x="23" y="144"/>
                  </a:lnTo>
                  <a:lnTo>
                    <a:pt x="53" y="109"/>
                  </a:lnTo>
                  <a:lnTo>
                    <a:pt x="94" y="78"/>
                  </a:lnTo>
                  <a:lnTo>
                    <a:pt x="141" y="51"/>
                  </a:lnTo>
                  <a:lnTo>
                    <a:pt x="198" y="29"/>
                  </a:lnTo>
                  <a:lnTo>
                    <a:pt x="262" y="13"/>
                  </a:lnTo>
                  <a:lnTo>
                    <a:pt x="329" y="4"/>
                  </a:lnTo>
                  <a:lnTo>
                    <a:pt x="399" y="0"/>
                  </a:lnTo>
                  <a:lnTo>
                    <a:pt x="466" y="4"/>
                  </a:lnTo>
                  <a:lnTo>
                    <a:pt x="534" y="13"/>
                  </a:lnTo>
                  <a:lnTo>
                    <a:pt x="597" y="29"/>
                  </a:lnTo>
                  <a:lnTo>
                    <a:pt x="654" y="51"/>
                  </a:lnTo>
                  <a:lnTo>
                    <a:pt x="705" y="78"/>
                  </a:lnTo>
                  <a:lnTo>
                    <a:pt x="745" y="109"/>
                  </a:lnTo>
                  <a:lnTo>
                    <a:pt x="775" y="144"/>
                  </a:lnTo>
                  <a:lnTo>
                    <a:pt x="792" y="180"/>
                  </a:lnTo>
                  <a:lnTo>
                    <a:pt x="799" y="217"/>
                  </a:lnTo>
                  <a:lnTo>
                    <a:pt x="792" y="255"/>
                  </a:lnTo>
                  <a:lnTo>
                    <a:pt x="775" y="291"/>
                  </a:lnTo>
                  <a:lnTo>
                    <a:pt x="745" y="326"/>
                  </a:lnTo>
                  <a:lnTo>
                    <a:pt x="705" y="357"/>
                  </a:lnTo>
                  <a:lnTo>
                    <a:pt x="654" y="383"/>
                  </a:lnTo>
                  <a:lnTo>
                    <a:pt x="597" y="404"/>
                  </a:lnTo>
                  <a:lnTo>
                    <a:pt x="534" y="421"/>
                  </a:lnTo>
                  <a:lnTo>
                    <a:pt x="466" y="430"/>
                  </a:lnTo>
                  <a:lnTo>
                    <a:pt x="399" y="434"/>
                  </a:lnTo>
                  <a:lnTo>
                    <a:pt x="329" y="430"/>
                  </a:lnTo>
                  <a:lnTo>
                    <a:pt x="262" y="421"/>
                  </a:lnTo>
                  <a:lnTo>
                    <a:pt x="198" y="404"/>
                  </a:lnTo>
                  <a:lnTo>
                    <a:pt x="141" y="383"/>
                  </a:lnTo>
                  <a:lnTo>
                    <a:pt x="94" y="357"/>
                  </a:lnTo>
                  <a:lnTo>
                    <a:pt x="53" y="326"/>
                  </a:lnTo>
                  <a:lnTo>
                    <a:pt x="23" y="291"/>
                  </a:lnTo>
                  <a:lnTo>
                    <a:pt x="3" y="25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8" name="Freeform 7">
              <a:extLst>
                <a:ext uri="{FF2B5EF4-FFF2-40B4-BE49-F238E27FC236}">
                  <a16:creationId xmlns:a16="http://schemas.microsoft.com/office/drawing/2014/main" id="{48D4764B-ADED-3CBE-D642-5D985CEA9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163"/>
              <a:ext cx="799" cy="434"/>
            </a:xfrm>
            <a:custGeom>
              <a:avLst/>
              <a:gdLst>
                <a:gd name="T0" fmla="*/ 0 w 799"/>
                <a:gd name="T1" fmla="*/ 217 h 434"/>
                <a:gd name="T2" fmla="*/ 3 w 799"/>
                <a:gd name="T3" fmla="*/ 181 h 434"/>
                <a:gd name="T4" fmla="*/ 24 w 799"/>
                <a:gd name="T5" fmla="*/ 144 h 434"/>
                <a:gd name="T6" fmla="*/ 54 w 799"/>
                <a:gd name="T7" fmla="*/ 110 h 434"/>
                <a:gd name="T8" fmla="*/ 94 w 799"/>
                <a:gd name="T9" fmla="*/ 79 h 434"/>
                <a:gd name="T10" fmla="*/ 141 w 799"/>
                <a:gd name="T11" fmla="*/ 51 h 434"/>
                <a:gd name="T12" fmla="*/ 198 w 799"/>
                <a:gd name="T13" fmla="*/ 29 h 434"/>
                <a:gd name="T14" fmla="*/ 262 w 799"/>
                <a:gd name="T15" fmla="*/ 13 h 434"/>
                <a:gd name="T16" fmla="*/ 329 w 799"/>
                <a:gd name="T17" fmla="*/ 4 h 434"/>
                <a:gd name="T18" fmla="*/ 400 w 799"/>
                <a:gd name="T19" fmla="*/ 0 h 434"/>
                <a:gd name="T20" fmla="*/ 467 w 799"/>
                <a:gd name="T21" fmla="*/ 4 h 434"/>
                <a:gd name="T22" fmla="*/ 534 w 799"/>
                <a:gd name="T23" fmla="*/ 13 h 434"/>
                <a:gd name="T24" fmla="*/ 598 w 799"/>
                <a:gd name="T25" fmla="*/ 29 h 434"/>
                <a:gd name="T26" fmla="*/ 655 w 799"/>
                <a:gd name="T27" fmla="*/ 51 h 434"/>
                <a:gd name="T28" fmla="*/ 705 w 799"/>
                <a:gd name="T29" fmla="*/ 79 h 434"/>
                <a:gd name="T30" fmla="*/ 746 w 799"/>
                <a:gd name="T31" fmla="*/ 110 h 434"/>
                <a:gd name="T32" fmla="*/ 776 w 799"/>
                <a:gd name="T33" fmla="*/ 144 h 434"/>
                <a:gd name="T34" fmla="*/ 793 w 799"/>
                <a:gd name="T35" fmla="*/ 181 h 434"/>
                <a:gd name="T36" fmla="*/ 799 w 799"/>
                <a:gd name="T37" fmla="*/ 217 h 434"/>
                <a:gd name="T38" fmla="*/ 793 w 799"/>
                <a:gd name="T39" fmla="*/ 255 h 434"/>
                <a:gd name="T40" fmla="*/ 776 w 799"/>
                <a:gd name="T41" fmla="*/ 292 h 434"/>
                <a:gd name="T42" fmla="*/ 746 w 799"/>
                <a:gd name="T43" fmla="*/ 326 h 434"/>
                <a:gd name="T44" fmla="*/ 705 w 799"/>
                <a:gd name="T45" fmla="*/ 357 h 434"/>
                <a:gd name="T46" fmla="*/ 655 w 799"/>
                <a:gd name="T47" fmla="*/ 383 h 434"/>
                <a:gd name="T48" fmla="*/ 598 w 799"/>
                <a:gd name="T49" fmla="*/ 405 h 434"/>
                <a:gd name="T50" fmla="*/ 534 w 799"/>
                <a:gd name="T51" fmla="*/ 421 h 434"/>
                <a:gd name="T52" fmla="*/ 467 w 799"/>
                <a:gd name="T53" fmla="*/ 430 h 434"/>
                <a:gd name="T54" fmla="*/ 400 w 799"/>
                <a:gd name="T55" fmla="*/ 434 h 434"/>
                <a:gd name="T56" fmla="*/ 329 w 799"/>
                <a:gd name="T57" fmla="*/ 430 h 434"/>
                <a:gd name="T58" fmla="*/ 262 w 799"/>
                <a:gd name="T59" fmla="*/ 421 h 434"/>
                <a:gd name="T60" fmla="*/ 198 w 799"/>
                <a:gd name="T61" fmla="*/ 405 h 434"/>
                <a:gd name="T62" fmla="*/ 141 w 799"/>
                <a:gd name="T63" fmla="*/ 383 h 434"/>
                <a:gd name="T64" fmla="*/ 94 w 799"/>
                <a:gd name="T65" fmla="*/ 357 h 434"/>
                <a:gd name="T66" fmla="*/ 54 w 799"/>
                <a:gd name="T67" fmla="*/ 326 h 434"/>
                <a:gd name="T68" fmla="*/ 24 w 799"/>
                <a:gd name="T69" fmla="*/ 292 h 434"/>
                <a:gd name="T70" fmla="*/ 3 w 799"/>
                <a:gd name="T71" fmla="*/ 255 h 434"/>
                <a:gd name="T72" fmla="*/ 0 w 799"/>
                <a:gd name="T73" fmla="*/ 217 h 4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99"/>
                <a:gd name="T112" fmla="*/ 0 h 434"/>
                <a:gd name="T113" fmla="*/ 799 w 799"/>
                <a:gd name="T114" fmla="*/ 434 h 4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99" h="434">
                  <a:moveTo>
                    <a:pt x="0" y="217"/>
                  </a:moveTo>
                  <a:lnTo>
                    <a:pt x="3" y="181"/>
                  </a:lnTo>
                  <a:lnTo>
                    <a:pt x="24" y="144"/>
                  </a:lnTo>
                  <a:lnTo>
                    <a:pt x="54" y="110"/>
                  </a:lnTo>
                  <a:lnTo>
                    <a:pt x="94" y="79"/>
                  </a:lnTo>
                  <a:lnTo>
                    <a:pt x="141" y="51"/>
                  </a:lnTo>
                  <a:lnTo>
                    <a:pt x="198" y="29"/>
                  </a:lnTo>
                  <a:lnTo>
                    <a:pt x="262" y="13"/>
                  </a:lnTo>
                  <a:lnTo>
                    <a:pt x="329" y="4"/>
                  </a:lnTo>
                  <a:lnTo>
                    <a:pt x="400" y="0"/>
                  </a:lnTo>
                  <a:lnTo>
                    <a:pt x="467" y="4"/>
                  </a:lnTo>
                  <a:lnTo>
                    <a:pt x="534" y="13"/>
                  </a:lnTo>
                  <a:lnTo>
                    <a:pt x="598" y="29"/>
                  </a:lnTo>
                  <a:lnTo>
                    <a:pt x="655" y="51"/>
                  </a:lnTo>
                  <a:lnTo>
                    <a:pt x="705" y="79"/>
                  </a:lnTo>
                  <a:lnTo>
                    <a:pt x="746" y="110"/>
                  </a:lnTo>
                  <a:lnTo>
                    <a:pt x="776" y="144"/>
                  </a:lnTo>
                  <a:lnTo>
                    <a:pt x="793" y="181"/>
                  </a:lnTo>
                  <a:lnTo>
                    <a:pt x="799" y="217"/>
                  </a:lnTo>
                  <a:lnTo>
                    <a:pt x="793" y="255"/>
                  </a:lnTo>
                  <a:lnTo>
                    <a:pt x="776" y="292"/>
                  </a:lnTo>
                  <a:lnTo>
                    <a:pt x="746" y="326"/>
                  </a:lnTo>
                  <a:lnTo>
                    <a:pt x="705" y="357"/>
                  </a:lnTo>
                  <a:lnTo>
                    <a:pt x="655" y="383"/>
                  </a:lnTo>
                  <a:lnTo>
                    <a:pt x="598" y="405"/>
                  </a:lnTo>
                  <a:lnTo>
                    <a:pt x="534" y="421"/>
                  </a:lnTo>
                  <a:lnTo>
                    <a:pt x="467" y="430"/>
                  </a:lnTo>
                  <a:lnTo>
                    <a:pt x="400" y="434"/>
                  </a:lnTo>
                  <a:lnTo>
                    <a:pt x="329" y="430"/>
                  </a:lnTo>
                  <a:lnTo>
                    <a:pt x="262" y="421"/>
                  </a:lnTo>
                  <a:lnTo>
                    <a:pt x="198" y="405"/>
                  </a:lnTo>
                  <a:lnTo>
                    <a:pt x="141" y="383"/>
                  </a:lnTo>
                  <a:lnTo>
                    <a:pt x="94" y="357"/>
                  </a:lnTo>
                  <a:lnTo>
                    <a:pt x="54" y="326"/>
                  </a:lnTo>
                  <a:lnTo>
                    <a:pt x="24" y="292"/>
                  </a:lnTo>
                  <a:lnTo>
                    <a:pt x="3" y="25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9" name="Rectangle 8">
              <a:extLst>
                <a:ext uri="{FF2B5EF4-FFF2-40B4-BE49-F238E27FC236}">
                  <a16:creationId xmlns:a16="http://schemas.microsoft.com/office/drawing/2014/main" id="{9690FAA7-B040-6FD9-C0E2-927895B7E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" y="1329"/>
              <a:ext cx="52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400">
                  <a:latin typeface="HY신명조" panose="02030600000101010101" pitchFamily="18" charset="-127"/>
                  <a:ea typeface="HY신명조" panose="02030600000101010101" pitchFamily="18" charset="-127"/>
                </a:rPr>
                <a:t>neuron</a:t>
              </a:r>
            </a:p>
          </p:txBody>
        </p:sp>
        <p:sp>
          <p:nvSpPr>
            <p:cNvPr id="2080" name="Line 9">
              <a:extLst>
                <a:ext uri="{FF2B5EF4-FFF2-40B4-BE49-F238E27FC236}">
                  <a16:creationId xmlns:a16="http://schemas.microsoft.com/office/drawing/2014/main" id="{42FCE6FB-6228-9A23-605A-CCCEEB5AE4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1" y="1065"/>
              <a:ext cx="1475" cy="19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1" name="Freeform 10">
              <a:extLst>
                <a:ext uri="{FF2B5EF4-FFF2-40B4-BE49-F238E27FC236}">
                  <a16:creationId xmlns:a16="http://schemas.microsoft.com/office/drawing/2014/main" id="{0559F227-8537-E8DD-730A-E9208C1DC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1047"/>
              <a:ext cx="67" cy="36"/>
            </a:xfrm>
            <a:custGeom>
              <a:avLst/>
              <a:gdLst>
                <a:gd name="T0" fmla="*/ 67 w 67"/>
                <a:gd name="T1" fmla="*/ 23 h 36"/>
                <a:gd name="T2" fmla="*/ 67 w 67"/>
                <a:gd name="T3" fmla="*/ 13 h 36"/>
                <a:gd name="T4" fmla="*/ 53 w 67"/>
                <a:gd name="T5" fmla="*/ 3 h 36"/>
                <a:gd name="T6" fmla="*/ 30 w 67"/>
                <a:gd name="T7" fmla="*/ 0 h 36"/>
                <a:gd name="T8" fmla="*/ 13 w 67"/>
                <a:gd name="T9" fmla="*/ 5 h 36"/>
                <a:gd name="T10" fmla="*/ 0 w 67"/>
                <a:gd name="T11" fmla="*/ 14 h 36"/>
                <a:gd name="T12" fmla="*/ 3 w 67"/>
                <a:gd name="T13" fmla="*/ 25 h 36"/>
                <a:gd name="T14" fmla="*/ 17 w 67"/>
                <a:gd name="T15" fmla="*/ 34 h 36"/>
                <a:gd name="T16" fmla="*/ 37 w 67"/>
                <a:gd name="T17" fmla="*/ 36 h 36"/>
                <a:gd name="T18" fmla="*/ 57 w 67"/>
                <a:gd name="T19" fmla="*/ 33 h 36"/>
                <a:gd name="T20" fmla="*/ 67 w 67"/>
                <a:gd name="T21" fmla="*/ 23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36"/>
                <a:gd name="T35" fmla="*/ 67 w 67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36">
                  <a:moveTo>
                    <a:pt x="67" y="23"/>
                  </a:moveTo>
                  <a:lnTo>
                    <a:pt x="67" y="13"/>
                  </a:lnTo>
                  <a:lnTo>
                    <a:pt x="53" y="3"/>
                  </a:lnTo>
                  <a:lnTo>
                    <a:pt x="30" y="0"/>
                  </a:lnTo>
                  <a:lnTo>
                    <a:pt x="13" y="5"/>
                  </a:lnTo>
                  <a:lnTo>
                    <a:pt x="0" y="14"/>
                  </a:lnTo>
                  <a:lnTo>
                    <a:pt x="3" y="25"/>
                  </a:lnTo>
                  <a:lnTo>
                    <a:pt x="17" y="34"/>
                  </a:lnTo>
                  <a:lnTo>
                    <a:pt x="37" y="36"/>
                  </a:lnTo>
                  <a:lnTo>
                    <a:pt x="57" y="33"/>
                  </a:lnTo>
                  <a:lnTo>
                    <a:pt x="6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2" name="Freeform 11">
              <a:extLst>
                <a:ext uri="{FF2B5EF4-FFF2-40B4-BE49-F238E27FC236}">
                  <a16:creationId xmlns:a16="http://schemas.microsoft.com/office/drawing/2014/main" id="{7CF81106-28E7-8AB4-3458-0C40DC1F2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1234"/>
              <a:ext cx="145" cy="50"/>
            </a:xfrm>
            <a:custGeom>
              <a:avLst/>
              <a:gdLst>
                <a:gd name="T0" fmla="*/ 24 w 145"/>
                <a:gd name="T1" fmla="*/ 0 h 50"/>
                <a:gd name="T2" fmla="*/ 145 w 145"/>
                <a:gd name="T3" fmla="*/ 42 h 50"/>
                <a:gd name="T4" fmla="*/ 0 w 145"/>
                <a:gd name="T5" fmla="*/ 50 h 50"/>
                <a:gd name="T6" fmla="*/ 24 w 145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5"/>
                <a:gd name="T13" fmla="*/ 0 h 50"/>
                <a:gd name="T14" fmla="*/ 145 w 145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5" h="50">
                  <a:moveTo>
                    <a:pt x="24" y="0"/>
                  </a:moveTo>
                  <a:lnTo>
                    <a:pt x="145" y="42"/>
                  </a:lnTo>
                  <a:lnTo>
                    <a:pt x="0" y="5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3" name="Line 12">
              <a:extLst>
                <a:ext uri="{FF2B5EF4-FFF2-40B4-BE49-F238E27FC236}">
                  <a16:creationId xmlns:a16="http://schemas.microsoft.com/office/drawing/2014/main" id="{A16110B6-2948-2064-294D-A9FC60AAAA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8" y="1506"/>
              <a:ext cx="1494" cy="19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4" name="Freeform 13">
              <a:extLst>
                <a:ext uri="{FF2B5EF4-FFF2-40B4-BE49-F238E27FC236}">
                  <a16:creationId xmlns:a16="http://schemas.microsoft.com/office/drawing/2014/main" id="{0811DFA4-2F22-1E7E-FDE0-ED308A09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1682"/>
              <a:ext cx="67" cy="39"/>
            </a:xfrm>
            <a:custGeom>
              <a:avLst/>
              <a:gdLst>
                <a:gd name="T0" fmla="*/ 67 w 67"/>
                <a:gd name="T1" fmla="*/ 15 h 39"/>
                <a:gd name="T2" fmla="*/ 57 w 67"/>
                <a:gd name="T3" fmla="*/ 6 h 39"/>
                <a:gd name="T4" fmla="*/ 37 w 67"/>
                <a:gd name="T5" fmla="*/ 0 h 39"/>
                <a:gd name="T6" fmla="*/ 17 w 67"/>
                <a:gd name="T7" fmla="*/ 4 h 39"/>
                <a:gd name="T8" fmla="*/ 4 w 67"/>
                <a:gd name="T9" fmla="*/ 13 h 39"/>
                <a:gd name="T10" fmla="*/ 0 w 67"/>
                <a:gd name="T11" fmla="*/ 24 h 39"/>
                <a:gd name="T12" fmla="*/ 14 w 67"/>
                <a:gd name="T13" fmla="*/ 33 h 39"/>
                <a:gd name="T14" fmla="*/ 30 w 67"/>
                <a:gd name="T15" fmla="*/ 39 h 39"/>
                <a:gd name="T16" fmla="*/ 54 w 67"/>
                <a:gd name="T17" fmla="*/ 35 h 39"/>
                <a:gd name="T18" fmla="*/ 67 w 67"/>
                <a:gd name="T19" fmla="*/ 26 h 39"/>
                <a:gd name="T20" fmla="*/ 67 w 67"/>
                <a:gd name="T21" fmla="*/ 15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39"/>
                <a:gd name="T35" fmla="*/ 67 w 67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39">
                  <a:moveTo>
                    <a:pt x="67" y="15"/>
                  </a:moveTo>
                  <a:lnTo>
                    <a:pt x="57" y="6"/>
                  </a:lnTo>
                  <a:lnTo>
                    <a:pt x="37" y="0"/>
                  </a:lnTo>
                  <a:lnTo>
                    <a:pt x="17" y="4"/>
                  </a:lnTo>
                  <a:lnTo>
                    <a:pt x="4" y="13"/>
                  </a:lnTo>
                  <a:lnTo>
                    <a:pt x="0" y="24"/>
                  </a:lnTo>
                  <a:lnTo>
                    <a:pt x="14" y="33"/>
                  </a:lnTo>
                  <a:lnTo>
                    <a:pt x="30" y="39"/>
                  </a:lnTo>
                  <a:lnTo>
                    <a:pt x="54" y="35"/>
                  </a:lnTo>
                  <a:lnTo>
                    <a:pt x="67" y="26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5" name="Freeform 14">
              <a:extLst>
                <a:ext uri="{FF2B5EF4-FFF2-40B4-BE49-F238E27FC236}">
                  <a16:creationId xmlns:a16="http://schemas.microsoft.com/office/drawing/2014/main" id="{13E27EB3-09E4-17E0-48CA-9AFD78513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1484"/>
              <a:ext cx="144" cy="47"/>
            </a:xfrm>
            <a:custGeom>
              <a:avLst/>
              <a:gdLst>
                <a:gd name="T0" fmla="*/ 0 w 144"/>
                <a:gd name="T1" fmla="*/ 0 h 47"/>
                <a:gd name="T2" fmla="*/ 144 w 144"/>
                <a:gd name="T3" fmla="*/ 5 h 47"/>
                <a:gd name="T4" fmla="*/ 20 w 144"/>
                <a:gd name="T5" fmla="*/ 47 h 47"/>
                <a:gd name="T6" fmla="*/ 0 w 144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47"/>
                <a:gd name="T14" fmla="*/ 144 w 144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47">
                  <a:moveTo>
                    <a:pt x="0" y="0"/>
                  </a:moveTo>
                  <a:lnTo>
                    <a:pt x="144" y="5"/>
                  </a:lnTo>
                  <a:lnTo>
                    <a:pt x="2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6" name="Line 15">
              <a:extLst>
                <a:ext uri="{FF2B5EF4-FFF2-40B4-BE49-F238E27FC236}">
                  <a16:creationId xmlns:a16="http://schemas.microsoft.com/office/drawing/2014/main" id="{ADDCD52B-8C28-577D-0681-6C3D66661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1380"/>
              <a:ext cx="67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7" name="Freeform 16">
              <a:extLst>
                <a:ext uri="{FF2B5EF4-FFF2-40B4-BE49-F238E27FC236}">
                  <a16:creationId xmlns:a16="http://schemas.microsoft.com/office/drawing/2014/main" id="{1082269B-B790-EE1B-8205-004A39D7C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356"/>
              <a:ext cx="138" cy="50"/>
            </a:xfrm>
            <a:custGeom>
              <a:avLst/>
              <a:gdLst>
                <a:gd name="T0" fmla="*/ 0 w 138"/>
                <a:gd name="T1" fmla="*/ 0 h 50"/>
                <a:gd name="T2" fmla="*/ 138 w 138"/>
                <a:gd name="T3" fmla="*/ 24 h 50"/>
                <a:gd name="T4" fmla="*/ 0 w 138"/>
                <a:gd name="T5" fmla="*/ 50 h 50"/>
                <a:gd name="T6" fmla="*/ 0 w 138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50"/>
                <a:gd name="T14" fmla="*/ 138 w 138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50">
                  <a:moveTo>
                    <a:pt x="0" y="0"/>
                  </a:moveTo>
                  <a:lnTo>
                    <a:pt x="138" y="24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8" name="Rectangle 17">
              <a:extLst>
                <a:ext uri="{FF2B5EF4-FFF2-40B4-BE49-F238E27FC236}">
                  <a16:creationId xmlns:a16="http://schemas.microsoft.com/office/drawing/2014/main" id="{30961BF5-4705-972A-E37D-755863C44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" y="1315"/>
              <a:ext cx="296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1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input</a:t>
              </a:r>
              <a:endParaRPr lang="en-US" altLang="ko-KR"/>
            </a:p>
          </p:txBody>
        </p:sp>
        <p:sp>
          <p:nvSpPr>
            <p:cNvPr id="2089" name="Rectangle 18">
              <a:extLst>
                <a:ext uri="{FF2B5EF4-FFF2-40B4-BE49-F238E27FC236}">
                  <a16:creationId xmlns:a16="http://schemas.microsoft.com/office/drawing/2014/main" id="{12821E0D-0FF0-EF8B-1A93-315BCA500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945"/>
              <a:ext cx="399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1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weight</a:t>
              </a:r>
              <a:endParaRPr lang="en-US" altLang="ko-KR"/>
            </a:p>
          </p:txBody>
        </p:sp>
        <p:sp>
          <p:nvSpPr>
            <p:cNvPr id="2090" name="Rectangle 19">
              <a:extLst>
                <a:ext uri="{FF2B5EF4-FFF2-40B4-BE49-F238E27FC236}">
                  <a16:creationId xmlns:a16="http://schemas.microsoft.com/office/drawing/2014/main" id="{6154F41C-AB2E-CB64-5AC7-A92BAD639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229"/>
              <a:ext cx="37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1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output</a:t>
              </a:r>
              <a:endParaRPr lang="en-US" altLang="ko-KR"/>
            </a:p>
          </p:txBody>
        </p:sp>
        <p:grpSp>
          <p:nvGrpSpPr>
            <p:cNvPr id="2091" name="Group 22">
              <a:extLst>
                <a:ext uri="{FF2B5EF4-FFF2-40B4-BE49-F238E27FC236}">
                  <a16:creationId xmlns:a16="http://schemas.microsoft.com/office/drawing/2014/main" id="{A6B5E810-89A0-5D1D-DF8F-C89AE0F972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9" y="969"/>
              <a:ext cx="140" cy="169"/>
              <a:chOff x="1229" y="969"/>
              <a:chExt cx="140" cy="169"/>
            </a:xfrm>
          </p:grpSpPr>
          <p:sp>
            <p:nvSpPr>
              <p:cNvPr id="2130" name="Rectangle 20">
                <a:extLst>
                  <a:ext uri="{FF2B5EF4-FFF2-40B4-BE49-F238E27FC236}">
                    <a16:creationId xmlns:a16="http://schemas.microsoft.com/office/drawing/2014/main" id="{0D6E65B8-511E-2C46-678A-C6C48C875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1046"/>
                <a:ext cx="58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900">
                    <a:solidFill>
                      <a:srgbClr val="000000"/>
                    </a:solidFill>
                  </a:rPr>
                  <a:t>1</a:t>
                </a:r>
                <a:endParaRPr lang="en-US" altLang="ko-KR"/>
              </a:p>
            </p:txBody>
          </p:sp>
          <p:sp>
            <p:nvSpPr>
              <p:cNvPr id="2131" name="Rectangle 21">
                <a:extLst>
                  <a:ext uri="{FF2B5EF4-FFF2-40B4-BE49-F238E27FC236}">
                    <a16:creationId xmlns:a16="http://schemas.microsoft.com/office/drawing/2014/main" id="{F3D987A5-28EB-C343-B970-CAC3AF97C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9" y="969"/>
                <a:ext cx="79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500" i="1">
                    <a:solidFill>
                      <a:srgbClr val="000000"/>
                    </a:solidFill>
                  </a:rPr>
                  <a:t>x</a:t>
                </a:r>
                <a:endParaRPr lang="en-US" altLang="ko-KR"/>
              </a:p>
            </p:txBody>
          </p:sp>
        </p:grpSp>
        <p:grpSp>
          <p:nvGrpSpPr>
            <p:cNvPr id="2092" name="Group 25">
              <a:extLst>
                <a:ext uri="{FF2B5EF4-FFF2-40B4-BE49-F238E27FC236}">
                  <a16:creationId xmlns:a16="http://schemas.microsoft.com/office/drawing/2014/main" id="{1423D3EE-118E-51C3-F98C-C7FD49DC6F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5" y="1604"/>
              <a:ext cx="151" cy="183"/>
              <a:chOff x="1155" y="1604"/>
              <a:chExt cx="151" cy="183"/>
            </a:xfrm>
          </p:grpSpPr>
          <p:sp>
            <p:nvSpPr>
              <p:cNvPr id="2128" name="Rectangle 23">
                <a:extLst>
                  <a:ext uri="{FF2B5EF4-FFF2-40B4-BE49-F238E27FC236}">
                    <a16:creationId xmlns:a16="http://schemas.microsoft.com/office/drawing/2014/main" id="{74A4E23C-373A-F174-CA8B-E80D2DE95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3" y="1685"/>
                <a:ext cx="63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000" i="1">
                    <a:solidFill>
                      <a:srgbClr val="000000"/>
                    </a:solidFill>
                  </a:rPr>
                  <a:t>n</a:t>
                </a:r>
                <a:endParaRPr lang="en-US" altLang="ko-KR"/>
              </a:p>
            </p:txBody>
          </p:sp>
          <p:sp>
            <p:nvSpPr>
              <p:cNvPr id="2129" name="Rectangle 24">
                <a:extLst>
                  <a:ext uri="{FF2B5EF4-FFF2-40B4-BE49-F238E27FC236}">
                    <a16:creationId xmlns:a16="http://schemas.microsoft.com/office/drawing/2014/main" id="{257F5D62-50E7-C0B4-7153-E2AD969D2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" y="1604"/>
                <a:ext cx="8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 i="1">
                    <a:solidFill>
                      <a:srgbClr val="000000"/>
                    </a:solidFill>
                  </a:rPr>
                  <a:t>x</a:t>
                </a:r>
                <a:endParaRPr lang="en-US" altLang="ko-KR"/>
              </a:p>
            </p:txBody>
          </p:sp>
        </p:grpSp>
        <p:sp>
          <p:nvSpPr>
            <p:cNvPr id="2093" name="Rectangle 26">
              <a:extLst>
                <a:ext uri="{FF2B5EF4-FFF2-40B4-BE49-F238E27FC236}">
                  <a16:creationId xmlns:a16="http://schemas.microsoft.com/office/drawing/2014/main" id="{1287C121-F274-BF84-9665-77ECF5FAA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271"/>
              <a:ext cx="12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3300">
                  <a:solidFill>
                    <a:srgbClr val="000000"/>
                  </a:solidFill>
                  <a:latin typeface="MT Extra" panose="05050102010205020202" pitchFamily="18" charset="2"/>
                </a:rPr>
                <a:t>M</a:t>
              </a:r>
              <a:endParaRPr lang="en-US" altLang="ko-KR"/>
            </a:p>
          </p:txBody>
        </p:sp>
        <p:grpSp>
          <p:nvGrpSpPr>
            <p:cNvPr id="2094" name="Group 29">
              <a:extLst>
                <a:ext uri="{FF2B5EF4-FFF2-40B4-BE49-F238E27FC236}">
                  <a16:creationId xmlns:a16="http://schemas.microsoft.com/office/drawing/2014/main" id="{CCEFE1C8-1355-A512-1C7C-CA946EDB7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2" y="1033"/>
              <a:ext cx="154" cy="168"/>
              <a:chOff x="2182" y="1033"/>
              <a:chExt cx="154" cy="168"/>
            </a:xfrm>
          </p:grpSpPr>
          <p:sp>
            <p:nvSpPr>
              <p:cNvPr id="2126" name="Rectangle 27">
                <a:extLst>
                  <a:ext uri="{FF2B5EF4-FFF2-40B4-BE49-F238E27FC236}">
                    <a16:creationId xmlns:a16="http://schemas.microsoft.com/office/drawing/2014/main" id="{7F16FF26-0E14-273B-D81F-00503E0F1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8" y="1109"/>
                <a:ext cx="58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900">
                    <a:solidFill>
                      <a:srgbClr val="000000"/>
                    </a:solidFill>
                  </a:rPr>
                  <a:t>1</a:t>
                </a:r>
                <a:endParaRPr lang="en-US" altLang="ko-KR"/>
              </a:p>
            </p:txBody>
          </p:sp>
          <p:sp>
            <p:nvSpPr>
              <p:cNvPr id="2127" name="Rectangle 28">
                <a:extLst>
                  <a:ext uri="{FF2B5EF4-FFF2-40B4-BE49-F238E27FC236}">
                    <a16:creationId xmlns:a16="http://schemas.microsoft.com/office/drawing/2014/main" id="{D2490F88-BCC2-DCAE-51F7-4A9723FA5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2" y="1033"/>
                <a:ext cx="12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500" i="1">
                    <a:solidFill>
                      <a:srgbClr val="000000"/>
                    </a:solidFill>
                  </a:rPr>
                  <a:t>w</a:t>
                </a:r>
                <a:endParaRPr lang="en-US" altLang="ko-KR"/>
              </a:p>
            </p:txBody>
          </p:sp>
        </p:grpSp>
        <p:grpSp>
          <p:nvGrpSpPr>
            <p:cNvPr id="2095" name="Group 32">
              <a:extLst>
                <a:ext uri="{FF2B5EF4-FFF2-40B4-BE49-F238E27FC236}">
                  <a16:creationId xmlns:a16="http://schemas.microsoft.com/office/drawing/2014/main" id="{5B9C712D-5780-FE6A-D76B-E8806AF8FF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8" y="1441"/>
              <a:ext cx="174" cy="183"/>
              <a:chOff x="2128" y="1441"/>
              <a:chExt cx="174" cy="183"/>
            </a:xfrm>
          </p:grpSpPr>
          <p:sp>
            <p:nvSpPr>
              <p:cNvPr id="2124" name="Rectangle 30">
                <a:extLst>
                  <a:ext uri="{FF2B5EF4-FFF2-40B4-BE49-F238E27FC236}">
                    <a16:creationId xmlns:a16="http://schemas.microsoft.com/office/drawing/2014/main" id="{5AEADD86-6B51-2CC9-1F0A-4CB639B11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" y="1522"/>
                <a:ext cx="63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000" i="1">
                    <a:solidFill>
                      <a:srgbClr val="000000"/>
                    </a:solidFill>
                  </a:rPr>
                  <a:t>n</a:t>
                </a:r>
                <a:endParaRPr lang="en-US" altLang="ko-KR"/>
              </a:p>
            </p:txBody>
          </p:sp>
          <p:sp>
            <p:nvSpPr>
              <p:cNvPr id="2125" name="Rectangle 31">
                <a:extLst>
                  <a:ext uri="{FF2B5EF4-FFF2-40B4-BE49-F238E27FC236}">
                    <a16:creationId xmlns:a16="http://schemas.microsoft.com/office/drawing/2014/main" id="{38C28DBD-8E96-EE4F-3E68-8C9401BB8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" y="1441"/>
                <a:ext cx="12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 i="1">
                    <a:solidFill>
                      <a:srgbClr val="000000"/>
                    </a:solidFill>
                  </a:rPr>
                  <a:t>w</a:t>
                </a:r>
                <a:endParaRPr lang="en-US" altLang="ko-KR"/>
              </a:p>
            </p:txBody>
          </p:sp>
        </p:grpSp>
        <p:sp>
          <p:nvSpPr>
            <p:cNvPr id="2096" name="Rectangle 33">
              <a:extLst>
                <a:ext uri="{FF2B5EF4-FFF2-40B4-BE49-F238E27FC236}">
                  <a16:creationId xmlns:a16="http://schemas.microsoft.com/office/drawing/2014/main" id="{5CFFA37A-C430-3BE9-8751-019AEC42B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" y="1259"/>
              <a:ext cx="10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700">
                  <a:solidFill>
                    <a:srgbClr val="000000"/>
                  </a:solidFill>
                  <a:latin typeface="MT Extra" panose="05050102010205020202" pitchFamily="18" charset="2"/>
                </a:rPr>
                <a:t>M</a:t>
              </a:r>
              <a:endParaRPr lang="en-US" altLang="ko-KR"/>
            </a:p>
          </p:txBody>
        </p:sp>
        <p:sp>
          <p:nvSpPr>
            <p:cNvPr id="2097" name="Rectangle 34">
              <a:extLst>
                <a:ext uri="{FF2B5EF4-FFF2-40B4-BE49-F238E27FC236}">
                  <a16:creationId xmlns:a16="http://schemas.microsoft.com/office/drawing/2014/main" id="{DD77E36A-B7CA-F2CF-64BC-F038CC706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7" y="1301"/>
              <a:ext cx="75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400" i="1">
                  <a:solidFill>
                    <a:srgbClr val="000000"/>
                  </a:solidFill>
                </a:rPr>
                <a:t>y</a:t>
              </a:r>
              <a:endParaRPr lang="en-US" altLang="ko-KR"/>
            </a:p>
          </p:txBody>
        </p:sp>
        <p:sp>
          <p:nvSpPr>
            <p:cNvPr id="2098" name="Rectangle 35">
              <a:extLst>
                <a:ext uri="{FF2B5EF4-FFF2-40B4-BE49-F238E27FC236}">
                  <a16:creationId xmlns:a16="http://schemas.microsoft.com/office/drawing/2014/main" id="{3E04C687-2D46-1E3A-AAB0-2BB9CB152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" y="2181"/>
              <a:ext cx="792" cy="152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99" name="Rectangle 36">
              <a:extLst>
                <a:ext uri="{FF2B5EF4-FFF2-40B4-BE49-F238E27FC236}">
                  <a16:creationId xmlns:a16="http://schemas.microsoft.com/office/drawing/2014/main" id="{445050C8-2C0F-8D94-0FE0-F155D1977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" y="2205"/>
              <a:ext cx="515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1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Dendrite</a:t>
              </a:r>
              <a:endParaRPr lang="en-US" altLang="ko-KR"/>
            </a:p>
          </p:txBody>
        </p:sp>
        <p:sp>
          <p:nvSpPr>
            <p:cNvPr id="2100" name="Rectangle 37">
              <a:extLst>
                <a:ext uri="{FF2B5EF4-FFF2-40B4-BE49-F238E27FC236}">
                  <a16:creationId xmlns:a16="http://schemas.microsoft.com/office/drawing/2014/main" id="{7C9C0AD3-1639-EF9B-79E8-8DBFE364E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2181"/>
              <a:ext cx="870" cy="152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01" name="Rectangle 38">
              <a:extLst>
                <a:ext uri="{FF2B5EF4-FFF2-40B4-BE49-F238E27FC236}">
                  <a16:creationId xmlns:a16="http://schemas.microsoft.com/office/drawing/2014/main" id="{396B0BF8-00C4-0BBE-BD8D-0748D1272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" y="2205"/>
              <a:ext cx="31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1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Axon</a:t>
              </a:r>
              <a:endParaRPr lang="en-US" altLang="ko-KR"/>
            </a:p>
          </p:txBody>
        </p:sp>
        <p:sp>
          <p:nvSpPr>
            <p:cNvPr id="2102" name="Line 39">
              <a:extLst>
                <a:ext uri="{FF2B5EF4-FFF2-40B4-BE49-F238E27FC236}">
                  <a16:creationId xmlns:a16="http://schemas.microsoft.com/office/drawing/2014/main" id="{8228A207-95B0-6F6C-EBEA-5D413F0C79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0" y="1604"/>
              <a:ext cx="1" cy="57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3" name="Freeform 40">
              <a:extLst>
                <a:ext uri="{FF2B5EF4-FFF2-40B4-BE49-F238E27FC236}">
                  <a16:creationId xmlns:a16="http://schemas.microsoft.com/office/drawing/2014/main" id="{9CF52ED8-7669-256E-8624-CD6DB62A1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" y="1535"/>
              <a:ext cx="91" cy="75"/>
            </a:xfrm>
            <a:custGeom>
              <a:avLst/>
              <a:gdLst>
                <a:gd name="T0" fmla="*/ 0 w 91"/>
                <a:gd name="T1" fmla="*/ 75 h 75"/>
                <a:gd name="T2" fmla="*/ 47 w 91"/>
                <a:gd name="T3" fmla="*/ 0 h 75"/>
                <a:gd name="T4" fmla="*/ 91 w 91"/>
                <a:gd name="T5" fmla="*/ 75 h 75"/>
                <a:gd name="T6" fmla="*/ 0 w 91"/>
                <a:gd name="T7" fmla="*/ 75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75"/>
                <a:gd name="T14" fmla="*/ 91 w 91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75">
                  <a:moveTo>
                    <a:pt x="0" y="75"/>
                  </a:moveTo>
                  <a:lnTo>
                    <a:pt x="47" y="0"/>
                  </a:lnTo>
                  <a:lnTo>
                    <a:pt x="91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4" name="Line 41">
              <a:extLst>
                <a:ext uri="{FF2B5EF4-FFF2-40B4-BE49-F238E27FC236}">
                  <a16:creationId xmlns:a16="http://schemas.microsoft.com/office/drawing/2014/main" id="{635BBC3B-B590-0D92-CC04-665297F2F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" y="1604"/>
              <a:ext cx="1" cy="57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5" name="Freeform 42">
              <a:extLst>
                <a:ext uri="{FF2B5EF4-FFF2-40B4-BE49-F238E27FC236}">
                  <a16:creationId xmlns:a16="http://schemas.microsoft.com/office/drawing/2014/main" id="{2F128FB6-FF65-27DD-AFAB-C975AA611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1535"/>
              <a:ext cx="91" cy="75"/>
            </a:xfrm>
            <a:custGeom>
              <a:avLst/>
              <a:gdLst>
                <a:gd name="T0" fmla="*/ 0 w 91"/>
                <a:gd name="T1" fmla="*/ 75 h 75"/>
                <a:gd name="T2" fmla="*/ 44 w 91"/>
                <a:gd name="T3" fmla="*/ 0 h 75"/>
                <a:gd name="T4" fmla="*/ 91 w 91"/>
                <a:gd name="T5" fmla="*/ 75 h 75"/>
                <a:gd name="T6" fmla="*/ 0 w 91"/>
                <a:gd name="T7" fmla="*/ 75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75"/>
                <a:gd name="T14" fmla="*/ 91 w 91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75">
                  <a:moveTo>
                    <a:pt x="0" y="75"/>
                  </a:moveTo>
                  <a:lnTo>
                    <a:pt x="44" y="0"/>
                  </a:lnTo>
                  <a:lnTo>
                    <a:pt x="91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6" name="Rectangle 43">
              <a:extLst>
                <a:ext uri="{FF2B5EF4-FFF2-40B4-BE49-F238E27FC236}">
                  <a16:creationId xmlns:a16="http://schemas.microsoft.com/office/drawing/2014/main" id="{E43B1E19-B906-5139-E002-2654C386C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3" y="2181"/>
              <a:ext cx="635" cy="152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07" name="Rectangle 44">
              <a:extLst>
                <a:ext uri="{FF2B5EF4-FFF2-40B4-BE49-F238E27FC236}">
                  <a16:creationId xmlns:a16="http://schemas.microsoft.com/office/drawing/2014/main" id="{22FD93F1-CB1F-BDDB-A153-867C2614C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" y="2205"/>
              <a:ext cx="56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1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Cell body</a:t>
              </a:r>
              <a:endParaRPr lang="en-US" altLang="ko-KR"/>
            </a:p>
          </p:txBody>
        </p:sp>
        <p:sp>
          <p:nvSpPr>
            <p:cNvPr id="2108" name="Line 45">
              <a:extLst>
                <a:ext uri="{FF2B5EF4-FFF2-40B4-BE49-F238E27FC236}">
                  <a16:creationId xmlns:a16="http://schemas.microsoft.com/office/drawing/2014/main" id="{D327B666-DA9B-49CA-4100-E01A34528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" y="1657"/>
              <a:ext cx="1" cy="5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9" name="Freeform 46">
              <a:extLst>
                <a:ext uri="{FF2B5EF4-FFF2-40B4-BE49-F238E27FC236}">
                  <a16:creationId xmlns:a16="http://schemas.microsoft.com/office/drawing/2014/main" id="{3417ADE7-47F7-E38B-B2C2-9FC64C650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1590"/>
              <a:ext cx="91" cy="72"/>
            </a:xfrm>
            <a:custGeom>
              <a:avLst/>
              <a:gdLst>
                <a:gd name="T0" fmla="*/ 0 w 91"/>
                <a:gd name="T1" fmla="*/ 72 h 72"/>
                <a:gd name="T2" fmla="*/ 47 w 91"/>
                <a:gd name="T3" fmla="*/ 0 h 72"/>
                <a:gd name="T4" fmla="*/ 91 w 91"/>
                <a:gd name="T5" fmla="*/ 72 h 72"/>
                <a:gd name="T6" fmla="*/ 0 w 91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72"/>
                <a:gd name="T14" fmla="*/ 91 w 91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72">
                  <a:moveTo>
                    <a:pt x="0" y="72"/>
                  </a:moveTo>
                  <a:lnTo>
                    <a:pt x="47" y="0"/>
                  </a:lnTo>
                  <a:lnTo>
                    <a:pt x="91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0" name="Rectangle 47">
              <a:extLst>
                <a:ext uri="{FF2B5EF4-FFF2-40B4-BE49-F238E27FC236}">
                  <a16:creationId xmlns:a16="http://schemas.microsoft.com/office/drawing/2014/main" id="{F478F7D9-8574-EDD0-0DB0-7CE3E40EF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181"/>
              <a:ext cx="746" cy="150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111" name="Rectangle 48">
              <a:extLst>
                <a:ext uri="{FF2B5EF4-FFF2-40B4-BE49-F238E27FC236}">
                  <a16:creationId xmlns:a16="http://schemas.microsoft.com/office/drawing/2014/main" id="{FBB87D70-2315-6960-3D6F-015F97A3A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2205"/>
              <a:ext cx="50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1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Synapse</a:t>
              </a:r>
              <a:endParaRPr lang="en-US" altLang="ko-KR"/>
            </a:p>
          </p:txBody>
        </p:sp>
        <p:sp>
          <p:nvSpPr>
            <p:cNvPr id="2112" name="Line 49">
              <a:extLst>
                <a:ext uri="{FF2B5EF4-FFF2-40B4-BE49-F238E27FC236}">
                  <a16:creationId xmlns:a16="http://schemas.microsoft.com/office/drawing/2014/main" id="{779D2AE0-08B6-0983-EF11-16132A895C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1679"/>
              <a:ext cx="1" cy="50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3" name="Freeform 50">
              <a:extLst>
                <a:ext uri="{FF2B5EF4-FFF2-40B4-BE49-F238E27FC236}">
                  <a16:creationId xmlns:a16="http://schemas.microsoft.com/office/drawing/2014/main" id="{61E33C91-1CD0-E8CF-EE3A-3957BFF19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" y="1611"/>
              <a:ext cx="91" cy="73"/>
            </a:xfrm>
            <a:custGeom>
              <a:avLst/>
              <a:gdLst>
                <a:gd name="T0" fmla="*/ 0 w 91"/>
                <a:gd name="T1" fmla="*/ 73 h 73"/>
                <a:gd name="T2" fmla="*/ 44 w 91"/>
                <a:gd name="T3" fmla="*/ 0 h 73"/>
                <a:gd name="T4" fmla="*/ 91 w 91"/>
                <a:gd name="T5" fmla="*/ 73 h 73"/>
                <a:gd name="T6" fmla="*/ 0 w 91"/>
                <a:gd name="T7" fmla="*/ 73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73"/>
                <a:gd name="T14" fmla="*/ 91 w 9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73">
                  <a:moveTo>
                    <a:pt x="0" y="73"/>
                  </a:moveTo>
                  <a:lnTo>
                    <a:pt x="44" y="0"/>
                  </a:lnTo>
                  <a:lnTo>
                    <a:pt x="91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2114" name="Picture 51">
              <a:extLst>
                <a:ext uri="{FF2B5EF4-FFF2-40B4-BE49-F238E27FC236}">
                  <a16:creationId xmlns:a16="http://schemas.microsoft.com/office/drawing/2014/main" id="{77EB093B-2794-72C5-042D-59C57C288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2826"/>
              <a:ext cx="3570" cy="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5" name="Picture 52">
              <a:extLst>
                <a:ext uri="{FF2B5EF4-FFF2-40B4-BE49-F238E27FC236}">
                  <a16:creationId xmlns:a16="http://schemas.microsoft.com/office/drawing/2014/main" id="{18B447ED-CDEF-6891-5C78-49A966AF3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" y="2504"/>
              <a:ext cx="79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6" name="Line 53">
              <a:extLst>
                <a:ext uri="{FF2B5EF4-FFF2-40B4-BE49-F238E27FC236}">
                  <a16:creationId xmlns:a16="http://schemas.microsoft.com/office/drawing/2014/main" id="{FC9B07E4-9081-51B9-0042-6CCC6BA76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1" y="2342"/>
              <a:ext cx="397" cy="63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7" name="Freeform 54">
              <a:extLst>
                <a:ext uri="{FF2B5EF4-FFF2-40B4-BE49-F238E27FC236}">
                  <a16:creationId xmlns:a16="http://schemas.microsoft.com/office/drawing/2014/main" id="{990DB619-C0D7-5A5E-2749-3F1161964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2965"/>
              <a:ext cx="87" cy="76"/>
            </a:xfrm>
            <a:custGeom>
              <a:avLst/>
              <a:gdLst>
                <a:gd name="T0" fmla="*/ 87 w 87"/>
                <a:gd name="T1" fmla="*/ 0 h 76"/>
                <a:gd name="T2" fmla="*/ 87 w 87"/>
                <a:gd name="T3" fmla="*/ 76 h 76"/>
                <a:gd name="T4" fmla="*/ 0 w 87"/>
                <a:gd name="T5" fmla="*/ 14 h 76"/>
                <a:gd name="T6" fmla="*/ 87 w 87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76"/>
                <a:gd name="T14" fmla="*/ 87 w 87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76">
                  <a:moveTo>
                    <a:pt x="87" y="0"/>
                  </a:moveTo>
                  <a:lnTo>
                    <a:pt x="87" y="76"/>
                  </a:lnTo>
                  <a:lnTo>
                    <a:pt x="0" y="1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8" name="Freeform 55">
              <a:extLst>
                <a:ext uri="{FF2B5EF4-FFF2-40B4-BE49-F238E27FC236}">
                  <a16:creationId xmlns:a16="http://schemas.microsoft.com/office/drawing/2014/main" id="{24614F22-8ECC-851C-9744-62A150B40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2342"/>
              <a:ext cx="195" cy="555"/>
            </a:xfrm>
            <a:custGeom>
              <a:avLst/>
              <a:gdLst>
                <a:gd name="T0" fmla="*/ 195 w 195"/>
                <a:gd name="T1" fmla="*/ 0 h 555"/>
                <a:gd name="T2" fmla="*/ 195 w 195"/>
                <a:gd name="T3" fmla="*/ 377 h 555"/>
                <a:gd name="T4" fmla="*/ 0 w 195"/>
                <a:gd name="T5" fmla="*/ 555 h 555"/>
                <a:gd name="T6" fmla="*/ 0 60000 65536"/>
                <a:gd name="T7" fmla="*/ 0 60000 65536"/>
                <a:gd name="T8" fmla="*/ 0 60000 65536"/>
                <a:gd name="T9" fmla="*/ 0 w 195"/>
                <a:gd name="T10" fmla="*/ 0 h 555"/>
                <a:gd name="T11" fmla="*/ 195 w 195"/>
                <a:gd name="T12" fmla="*/ 555 h 5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" h="555">
                  <a:moveTo>
                    <a:pt x="195" y="0"/>
                  </a:moveTo>
                  <a:lnTo>
                    <a:pt x="195" y="377"/>
                  </a:lnTo>
                  <a:lnTo>
                    <a:pt x="0" y="55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9" name="Freeform 56">
              <a:extLst>
                <a:ext uri="{FF2B5EF4-FFF2-40B4-BE49-F238E27FC236}">
                  <a16:creationId xmlns:a16="http://schemas.microsoft.com/office/drawing/2014/main" id="{078B8E05-B947-60BE-0AFB-E18D0DEA6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2879"/>
              <a:ext cx="107" cy="76"/>
            </a:xfrm>
            <a:custGeom>
              <a:avLst/>
              <a:gdLst>
                <a:gd name="T0" fmla="*/ 107 w 107"/>
                <a:gd name="T1" fmla="*/ 25 h 76"/>
                <a:gd name="T2" fmla="*/ 0 w 107"/>
                <a:gd name="T3" fmla="*/ 76 h 76"/>
                <a:gd name="T4" fmla="*/ 30 w 107"/>
                <a:gd name="T5" fmla="*/ 0 h 76"/>
                <a:gd name="T6" fmla="*/ 107 w 107"/>
                <a:gd name="T7" fmla="*/ 25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76"/>
                <a:gd name="T14" fmla="*/ 107 w 107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76">
                  <a:moveTo>
                    <a:pt x="107" y="25"/>
                  </a:moveTo>
                  <a:lnTo>
                    <a:pt x="0" y="76"/>
                  </a:lnTo>
                  <a:lnTo>
                    <a:pt x="30" y="0"/>
                  </a:lnTo>
                  <a:lnTo>
                    <a:pt x="10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0" name="Freeform 57">
              <a:extLst>
                <a:ext uri="{FF2B5EF4-FFF2-40B4-BE49-F238E27FC236}">
                  <a16:creationId xmlns:a16="http://schemas.microsoft.com/office/drawing/2014/main" id="{E3D331EA-5D19-C364-3A12-E822B094D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2342"/>
              <a:ext cx="947" cy="794"/>
            </a:xfrm>
            <a:custGeom>
              <a:avLst/>
              <a:gdLst>
                <a:gd name="T0" fmla="*/ 947 w 947"/>
                <a:gd name="T1" fmla="*/ 0 h 794"/>
                <a:gd name="T2" fmla="*/ 947 w 947"/>
                <a:gd name="T3" fmla="*/ 484 h 794"/>
                <a:gd name="T4" fmla="*/ 0 w 947"/>
                <a:gd name="T5" fmla="*/ 794 h 794"/>
                <a:gd name="T6" fmla="*/ 0 60000 65536"/>
                <a:gd name="T7" fmla="*/ 0 60000 65536"/>
                <a:gd name="T8" fmla="*/ 0 60000 65536"/>
                <a:gd name="T9" fmla="*/ 0 w 947"/>
                <a:gd name="T10" fmla="*/ 0 h 794"/>
                <a:gd name="T11" fmla="*/ 947 w 947"/>
                <a:gd name="T12" fmla="*/ 794 h 7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7" h="794">
                  <a:moveTo>
                    <a:pt x="947" y="0"/>
                  </a:moveTo>
                  <a:lnTo>
                    <a:pt x="947" y="484"/>
                  </a:lnTo>
                  <a:lnTo>
                    <a:pt x="0" y="79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1" name="Freeform 58">
              <a:extLst>
                <a:ext uri="{FF2B5EF4-FFF2-40B4-BE49-F238E27FC236}">
                  <a16:creationId xmlns:a16="http://schemas.microsoft.com/office/drawing/2014/main" id="{694C4F4A-CD3D-FFA9-5CE4-09795F0BF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" y="3112"/>
              <a:ext cx="138" cy="58"/>
            </a:xfrm>
            <a:custGeom>
              <a:avLst/>
              <a:gdLst>
                <a:gd name="T0" fmla="*/ 138 w 138"/>
                <a:gd name="T1" fmla="*/ 42 h 58"/>
                <a:gd name="T2" fmla="*/ 0 w 138"/>
                <a:gd name="T3" fmla="*/ 58 h 58"/>
                <a:gd name="T4" fmla="*/ 91 w 138"/>
                <a:gd name="T5" fmla="*/ 0 h 58"/>
                <a:gd name="T6" fmla="*/ 138 w 138"/>
                <a:gd name="T7" fmla="*/ 42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58"/>
                <a:gd name="T14" fmla="*/ 138 w 138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58">
                  <a:moveTo>
                    <a:pt x="138" y="42"/>
                  </a:moveTo>
                  <a:lnTo>
                    <a:pt x="0" y="58"/>
                  </a:lnTo>
                  <a:lnTo>
                    <a:pt x="91" y="0"/>
                  </a:lnTo>
                  <a:lnTo>
                    <a:pt x="138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2" name="Freeform 59">
              <a:extLst>
                <a:ext uri="{FF2B5EF4-FFF2-40B4-BE49-F238E27FC236}">
                  <a16:creationId xmlns:a16="http://schemas.microsoft.com/office/drawing/2014/main" id="{29B4AAA4-BBF8-29A3-3DA7-D77B9DC22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" y="2342"/>
              <a:ext cx="1538" cy="967"/>
            </a:xfrm>
            <a:custGeom>
              <a:avLst/>
              <a:gdLst>
                <a:gd name="T0" fmla="*/ 1538 w 1538"/>
                <a:gd name="T1" fmla="*/ 0 h 967"/>
                <a:gd name="T2" fmla="*/ 1538 w 1538"/>
                <a:gd name="T3" fmla="*/ 484 h 967"/>
                <a:gd name="T4" fmla="*/ 0 w 1538"/>
                <a:gd name="T5" fmla="*/ 967 h 967"/>
                <a:gd name="T6" fmla="*/ 0 60000 65536"/>
                <a:gd name="T7" fmla="*/ 0 60000 65536"/>
                <a:gd name="T8" fmla="*/ 0 60000 65536"/>
                <a:gd name="T9" fmla="*/ 0 w 1538"/>
                <a:gd name="T10" fmla="*/ 0 h 967"/>
                <a:gd name="T11" fmla="*/ 1538 w 1538"/>
                <a:gd name="T12" fmla="*/ 967 h 9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8" h="967">
                  <a:moveTo>
                    <a:pt x="1538" y="0"/>
                  </a:moveTo>
                  <a:lnTo>
                    <a:pt x="1538" y="484"/>
                  </a:lnTo>
                  <a:lnTo>
                    <a:pt x="0" y="96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3" name="Freeform 60">
              <a:extLst>
                <a:ext uri="{FF2B5EF4-FFF2-40B4-BE49-F238E27FC236}">
                  <a16:creationId xmlns:a16="http://schemas.microsoft.com/office/drawing/2014/main" id="{FAF55E4E-D6CE-B4E0-9796-3BFCDDEEF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3285"/>
              <a:ext cx="141" cy="58"/>
            </a:xfrm>
            <a:custGeom>
              <a:avLst/>
              <a:gdLst>
                <a:gd name="T0" fmla="*/ 141 w 141"/>
                <a:gd name="T1" fmla="*/ 42 h 58"/>
                <a:gd name="T2" fmla="*/ 0 w 141"/>
                <a:gd name="T3" fmla="*/ 58 h 58"/>
                <a:gd name="T4" fmla="*/ 98 w 141"/>
                <a:gd name="T5" fmla="*/ 0 h 58"/>
                <a:gd name="T6" fmla="*/ 141 w 141"/>
                <a:gd name="T7" fmla="*/ 42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"/>
                <a:gd name="T13" fmla="*/ 0 h 58"/>
                <a:gd name="T14" fmla="*/ 141 w 14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" h="58">
                  <a:moveTo>
                    <a:pt x="141" y="42"/>
                  </a:moveTo>
                  <a:lnTo>
                    <a:pt x="0" y="58"/>
                  </a:lnTo>
                  <a:lnTo>
                    <a:pt x="98" y="0"/>
                  </a:lnTo>
                  <a:lnTo>
                    <a:pt x="14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C11D80E6-53F7-78DA-4773-22A3A8611A2F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688924" y="1815950"/>
          <a:ext cx="1295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698400" imgH="431640" progId="Equation.3">
                  <p:embed/>
                </p:oleObj>
              </mc:Choice>
              <mc:Fallback>
                <p:oleObj name="Equation" r:id="rId5" imgW="698400" imgH="431640" progId="Equation.3">
                  <p:embed/>
                  <p:pic>
                    <p:nvPicPr>
                      <p:cNvPr id="2050" name="Object 2">
                        <a:extLst>
                          <a:ext uri="{FF2B5EF4-FFF2-40B4-BE49-F238E27FC236}">
                            <a16:creationId xmlns:a16="http://schemas.microsoft.com/office/drawing/2014/main" id="{C11D80E6-53F7-78DA-4773-22A3A8611A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924" y="1815950"/>
                        <a:ext cx="1295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2" name="Group 70">
            <a:extLst>
              <a:ext uri="{FF2B5EF4-FFF2-40B4-BE49-F238E27FC236}">
                <a16:creationId xmlns:a16="http://schemas.microsoft.com/office/drawing/2014/main" id="{083089DC-331B-ADC1-B804-EBF5AAF929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75475" y="2605758"/>
            <a:ext cx="6202937" cy="863352"/>
            <a:chOff x="884" y="3203"/>
            <a:chExt cx="4512" cy="628"/>
          </a:xfrm>
        </p:grpSpPr>
        <p:sp>
          <p:nvSpPr>
            <p:cNvPr id="2054" name="AutoShape 69">
              <a:extLst>
                <a:ext uri="{FF2B5EF4-FFF2-40B4-BE49-F238E27FC236}">
                  <a16:creationId xmlns:a16="http://schemas.microsoft.com/office/drawing/2014/main" id="{A6008290-01C2-8BCF-BF8A-F2BF01CA515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84" y="3203"/>
              <a:ext cx="4484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5" name="Rectangle 71">
              <a:extLst>
                <a:ext uri="{FF2B5EF4-FFF2-40B4-BE49-F238E27FC236}">
                  <a16:creationId xmlns:a16="http://schemas.microsoft.com/office/drawing/2014/main" id="{A2AD6DD4-BDD7-C3EF-0C1E-61D972B14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3494"/>
              <a:ext cx="1269" cy="321"/>
            </a:xfrm>
            <a:prstGeom prst="rect">
              <a:avLst/>
            </a:prstGeom>
            <a:solidFill>
              <a:srgbClr val="E6E6E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56" name="Rectangle 72">
              <a:extLst>
                <a:ext uri="{FF2B5EF4-FFF2-40B4-BE49-F238E27FC236}">
                  <a16:creationId xmlns:a16="http://schemas.microsoft.com/office/drawing/2014/main" id="{8A02375D-2FFE-11D8-6216-0E7BE9F8C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494"/>
              <a:ext cx="951" cy="321"/>
            </a:xfrm>
            <a:prstGeom prst="rect">
              <a:avLst/>
            </a:prstGeom>
            <a:solidFill>
              <a:srgbClr val="E6E6E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057" name="Line 73">
              <a:extLst>
                <a:ext uri="{FF2B5EF4-FFF2-40B4-BE49-F238E27FC236}">
                  <a16:creationId xmlns:a16="http://schemas.microsoft.com/office/drawing/2014/main" id="{852C3FAC-1F4E-FE3F-B203-A328DA56C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1" y="3654"/>
              <a:ext cx="53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8" name="Freeform 74">
              <a:extLst>
                <a:ext uri="{FF2B5EF4-FFF2-40B4-BE49-F238E27FC236}">
                  <a16:creationId xmlns:a16="http://schemas.microsoft.com/office/drawing/2014/main" id="{C3340CB8-3193-FD5A-1AEC-876A4B2B4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3619"/>
              <a:ext cx="109" cy="73"/>
            </a:xfrm>
            <a:custGeom>
              <a:avLst/>
              <a:gdLst>
                <a:gd name="T0" fmla="*/ 0 w 109"/>
                <a:gd name="T1" fmla="*/ 0 h 73"/>
                <a:gd name="T2" fmla="*/ 109 w 109"/>
                <a:gd name="T3" fmla="*/ 35 h 73"/>
                <a:gd name="T4" fmla="*/ 0 w 109"/>
                <a:gd name="T5" fmla="*/ 73 h 73"/>
                <a:gd name="T6" fmla="*/ 0 w 109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73"/>
                <a:gd name="T14" fmla="*/ 109 w 109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73">
                  <a:moveTo>
                    <a:pt x="0" y="0"/>
                  </a:moveTo>
                  <a:lnTo>
                    <a:pt x="109" y="35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9" name="Line 75">
              <a:extLst>
                <a:ext uri="{FF2B5EF4-FFF2-40B4-BE49-F238E27FC236}">
                  <a16:creationId xmlns:a16="http://schemas.microsoft.com/office/drawing/2014/main" id="{9233E179-F9EA-5A77-3D49-3039930D1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3" y="3654"/>
              <a:ext cx="53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0" name="Freeform 76">
              <a:extLst>
                <a:ext uri="{FF2B5EF4-FFF2-40B4-BE49-F238E27FC236}">
                  <a16:creationId xmlns:a16="http://schemas.microsoft.com/office/drawing/2014/main" id="{238D607B-6CF3-D64A-3841-BF1BCC3F8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5" y="3619"/>
              <a:ext cx="111" cy="73"/>
            </a:xfrm>
            <a:custGeom>
              <a:avLst/>
              <a:gdLst>
                <a:gd name="T0" fmla="*/ 0 w 111"/>
                <a:gd name="T1" fmla="*/ 0 h 73"/>
                <a:gd name="T2" fmla="*/ 111 w 111"/>
                <a:gd name="T3" fmla="*/ 35 h 73"/>
                <a:gd name="T4" fmla="*/ 0 w 111"/>
                <a:gd name="T5" fmla="*/ 73 h 73"/>
                <a:gd name="T6" fmla="*/ 0 w 11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"/>
                <a:gd name="T13" fmla="*/ 0 h 73"/>
                <a:gd name="T14" fmla="*/ 111 w 11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" h="73">
                  <a:moveTo>
                    <a:pt x="0" y="0"/>
                  </a:moveTo>
                  <a:lnTo>
                    <a:pt x="111" y="35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1" name="Line 77">
              <a:extLst>
                <a:ext uri="{FF2B5EF4-FFF2-40B4-BE49-F238E27FC236}">
                  <a16:creationId xmlns:a16="http://schemas.microsoft.com/office/drawing/2014/main" id="{690FDA1C-78D2-38C8-5508-F5E9EF6BA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5" y="3654"/>
              <a:ext cx="2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2" name="Freeform 78">
              <a:extLst>
                <a:ext uri="{FF2B5EF4-FFF2-40B4-BE49-F238E27FC236}">
                  <a16:creationId xmlns:a16="http://schemas.microsoft.com/office/drawing/2014/main" id="{A7B0FC62-719A-887E-C918-5ED6171C7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3619"/>
              <a:ext cx="109" cy="73"/>
            </a:xfrm>
            <a:custGeom>
              <a:avLst/>
              <a:gdLst>
                <a:gd name="T0" fmla="*/ 0 w 109"/>
                <a:gd name="T1" fmla="*/ 0 h 73"/>
                <a:gd name="T2" fmla="*/ 109 w 109"/>
                <a:gd name="T3" fmla="*/ 35 h 73"/>
                <a:gd name="T4" fmla="*/ 0 w 109"/>
                <a:gd name="T5" fmla="*/ 73 h 73"/>
                <a:gd name="T6" fmla="*/ 0 w 109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73"/>
                <a:gd name="T14" fmla="*/ 109 w 109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73">
                  <a:moveTo>
                    <a:pt x="0" y="0"/>
                  </a:moveTo>
                  <a:lnTo>
                    <a:pt x="109" y="35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3" name="Rectangle 79">
              <a:extLst>
                <a:ext uri="{FF2B5EF4-FFF2-40B4-BE49-F238E27FC236}">
                  <a16:creationId xmlns:a16="http://schemas.microsoft.com/office/drawing/2014/main" id="{58E94CD7-58C5-3708-3219-7DF5F9BB6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" y="3513"/>
              <a:ext cx="1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600">
                  <a:solidFill>
                    <a:srgbClr val="000000"/>
                  </a:solidFill>
                  <a:latin typeface="Symbol" panose="05050102010706020507" pitchFamily="18" charset="2"/>
                </a:rPr>
                <a:t>å</a:t>
              </a:r>
              <a:endParaRPr lang="en-US" altLang="ko-KR"/>
            </a:p>
          </p:txBody>
        </p:sp>
        <p:sp>
          <p:nvSpPr>
            <p:cNvPr id="2064" name="Rectangle 80">
              <a:extLst>
                <a:ext uri="{FF2B5EF4-FFF2-40B4-BE49-F238E27FC236}">
                  <a16:creationId xmlns:a16="http://schemas.microsoft.com/office/drawing/2014/main" id="{197D55EA-89B6-C150-4D84-E02027986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" y="3257"/>
              <a:ext cx="91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7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weighted sum</a:t>
              </a:r>
              <a:endParaRPr lang="en-US" altLang="ko-KR"/>
            </a:p>
          </p:txBody>
        </p:sp>
        <p:sp>
          <p:nvSpPr>
            <p:cNvPr id="2065" name="Rectangle 81">
              <a:extLst>
                <a:ext uri="{FF2B5EF4-FFF2-40B4-BE49-F238E27FC236}">
                  <a16:creationId xmlns:a16="http://schemas.microsoft.com/office/drawing/2014/main" id="{BA26CA4D-2B62-CF42-A7F8-50169EE61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" y="3274"/>
              <a:ext cx="120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7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activation function</a:t>
              </a:r>
              <a:endParaRPr lang="en-US" altLang="ko-KR"/>
            </a:p>
          </p:txBody>
        </p:sp>
        <p:grpSp>
          <p:nvGrpSpPr>
            <p:cNvPr id="2066" name="Group 86">
              <a:extLst>
                <a:ext uri="{FF2B5EF4-FFF2-40B4-BE49-F238E27FC236}">
                  <a16:creationId xmlns:a16="http://schemas.microsoft.com/office/drawing/2014/main" id="{9BB37FDD-CE8B-CD16-58CB-655B945B0D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8" y="3568"/>
              <a:ext cx="443" cy="165"/>
              <a:chOff x="3608" y="3568"/>
              <a:chExt cx="443" cy="165"/>
            </a:xfrm>
          </p:grpSpPr>
          <p:sp>
            <p:nvSpPr>
              <p:cNvPr id="2072" name="Rectangle 82">
                <a:extLst>
                  <a:ext uri="{FF2B5EF4-FFF2-40B4-BE49-F238E27FC236}">
                    <a16:creationId xmlns:a16="http://schemas.microsoft.com/office/drawing/2014/main" id="{C16E3177-0D6D-5B8F-C3A1-6E900F838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1" y="3568"/>
                <a:ext cx="5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700">
                    <a:solidFill>
                      <a:srgbClr val="000000"/>
                    </a:solidFill>
                  </a:rPr>
                  <a:t>)</a:t>
                </a:r>
                <a:endParaRPr lang="en-US" altLang="ko-KR"/>
              </a:p>
            </p:txBody>
          </p:sp>
          <p:sp>
            <p:nvSpPr>
              <p:cNvPr id="2073" name="Rectangle 83">
                <a:extLst>
                  <a:ext uri="{FF2B5EF4-FFF2-40B4-BE49-F238E27FC236}">
                    <a16:creationId xmlns:a16="http://schemas.microsoft.com/office/drawing/2014/main" id="{1621F0C9-04FF-E32C-5EEA-8C553B47E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8" y="3568"/>
                <a:ext cx="5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700">
                    <a:solidFill>
                      <a:srgbClr val="000000"/>
                    </a:solidFill>
                  </a:rPr>
                  <a:t>(</a:t>
                </a:r>
                <a:endParaRPr lang="en-US" altLang="ko-KR"/>
              </a:p>
            </p:txBody>
          </p:sp>
          <p:sp>
            <p:nvSpPr>
              <p:cNvPr id="2074" name="Rectangle 84">
                <a:extLst>
                  <a:ext uri="{FF2B5EF4-FFF2-40B4-BE49-F238E27FC236}">
                    <a16:creationId xmlns:a16="http://schemas.microsoft.com/office/drawing/2014/main" id="{BE2A807A-FEE9-7299-DAC1-5693EE0E5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2" y="3568"/>
                <a:ext cx="7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700" i="1">
                    <a:solidFill>
                      <a:srgbClr val="000000"/>
                    </a:solidFill>
                  </a:rPr>
                  <a:t>s</a:t>
                </a:r>
                <a:endParaRPr lang="en-US" altLang="ko-KR"/>
              </a:p>
            </p:txBody>
          </p:sp>
          <p:sp>
            <p:nvSpPr>
              <p:cNvPr id="2075" name="Rectangle 85">
                <a:extLst>
                  <a:ext uri="{FF2B5EF4-FFF2-40B4-BE49-F238E27FC236}">
                    <a16:creationId xmlns:a16="http://schemas.microsoft.com/office/drawing/2014/main" id="{C1BE0020-E7BE-8069-98FC-9671FAEE0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8" y="3568"/>
                <a:ext cx="46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anose="020B0600000101010101" pitchFamily="50" charset="-127"/>
                    <a:ea typeface="돋움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700" i="1">
                    <a:solidFill>
                      <a:srgbClr val="000000"/>
                    </a:solidFill>
                  </a:rPr>
                  <a:t>f</a:t>
                </a:r>
                <a:endParaRPr lang="en-US" altLang="ko-KR"/>
              </a:p>
            </p:txBody>
          </p:sp>
        </p:grpSp>
        <p:sp>
          <p:nvSpPr>
            <p:cNvPr id="2067" name="Rectangle 87">
              <a:extLst>
                <a:ext uri="{FF2B5EF4-FFF2-40B4-BE49-F238E27FC236}">
                  <a16:creationId xmlns:a16="http://schemas.microsoft.com/office/drawing/2014/main" id="{CB4DF5F9-DF3D-CAFF-8302-C312CEBE7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497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700" i="1">
                  <a:solidFill>
                    <a:srgbClr val="000000"/>
                  </a:solidFill>
                  <a:latin typeface="바탕" panose="02030600000101010101" pitchFamily="18" charset="-127"/>
                  <a:ea typeface="바탕" panose="02030600000101010101" pitchFamily="18" charset="-127"/>
                </a:rPr>
                <a:t>s</a:t>
              </a:r>
              <a:endParaRPr lang="en-US" altLang="ko-KR"/>
            </a:p>
          </p:txBody>
        </p:sp>
        <p:sp>
          <p:nvSpPr>
            <p:cNvPr id="2068" name="Rectangle 88">
              <a:extLst>
                <a:ext uri="{FF2B5EF4-FFF2-40B4-BE49-F238E27FC236}">
                  <a16:creationId xmlns:a16="http://schemas.microsoft.com/office/drawing/2014/main" id="{A7DD4353-2409-EA82-9282-507F313F9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" y="3534"/>
              <a:ext cx="8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200" i="1">
                  <a:solidFill>
                    <a:srgbClr val="000000"/>
                  </a:solidFill>
                </a:rPr>
                <a:t>x</a:t>
              </a:r>
              <a:endParaRPr lang="en-US" altLang="ko-KR"/>
            </a:p>
          </p:txBody>
        </p:sp>
        <p:sp>
          <p:nvSpPr>
            <p:cNvPr id="2069" name="Rectangle 89">
              <a:extLst>
                <a:ext uri="{FF2B5EF4-FFF2-40B4-BE49-F238E27FC236}">
                  <a16:creationId xmlns:a16="http://schemas.microsoft.com/office/drawing/2014/main" id="{71A078AD-1234-7F5C-1620-AEBBD80CC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" y="3519"/>
              <a:ext cx="8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100" i="1">
                  <a:solidFill>
                    <a:srgbClr val="000000"/>
                  </a:solidFill>
                </a:rPr>
                <a:t>y</a:t>
              </a:r>
              <a:endParaRPr lang="en-US" altLang="ko-KR"/>
            </a:p>
          </p:txBody>
        </p:sp>
        <p:sp>
          <p:nvSpPr>
            <p:cNvPr id="2070" name="Rectangle 90">
              <a:extLst>
                <a:ext uri="{FF2B5EF4-FFF2-40B4-BE49-F238E27FC236}">
                  <a16:creationId xmlns:a16="http://schemas.microsoft.com/office/drawing/2014/main" id="{D6299CBE-3302-E178-9829-5B9ACECF6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" y="3385"/>
              <a:ext cx="32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7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input</a:t>
              </a:r>
              <a:endParaRPr lang="en-US" altLang="ko-KR"/>
            </a:p>
          </p:txBody>
        </p:sp>
        <p:sp>
          <p:nvSpPr>
            <p:cNvPr id="2071" name="Rectangle 91">
              <a:extLst>
                <a:ext uri="{FF2B5EF4-FFF2-40B4-BE49-F238E27FC236}">
                  <a16:creationId xmlns:a16="http://schemas.microsoft.com/office/drawing/2014/main" id="{39FA242F-6A33-DDEA-62C3-F41391DAC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" y="3385"/>
              <a:ext cx="41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700">
                  <a:solidFill>
                    <a:srgbClr val="000000"/>
                  </a:solidFill>
                  <a:latin typeface="HY신명조" panose="02030600000101010101" pitchFamily="18" charset="-127"/>
                  <a:ea typeface="HY신명조" panose="02030600000101010101" pitchFamily="18" charset="-127"/>
                </a:rPr>
                <a:t>output</a:t>
              </a:r>
              <a:endParaRPr lang="en-US" altLang="ko-KR"/>
            </a:p>
          </p:txBody>
        </p:sp>
      </p:grpSp>
      <p:sp>
        <p:nvSpPr>
          <p:cNvPr id="2053" name="Rectangle 2">
            <a:extLst>
              <a:ext uri="{FF2B5EF4-FFF2-40B4-BE49-F238E27FC236}">
                <a16:creationId xmlns:a16="http://schemas.microsoft.com/office/drawing/2014/main" id="{4766671F-E4C3-BF84-51E7-5D131572D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77991"/>
          </a:xfrm>
        </p:spPr>
        <p:txBody>
          <a:bodyPr/>
          <a:lstStyle/>
          <a:p>
            <a:r>
              <a:rPr lang="ko-KR" altLang="en-US" dirty="0"/>
              <a:t>신경세포 모델링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DF4F73C1-F60E-B42A-6EC1-B471852030EE}"/>
              </a:ext>
            </a:extLst>
          </p:cNvPr>
          <p:cNvGrpSpPr>
            <a:grpSpLocks/>
          </p:cNvGrpSpPr>
          <p:nvPr/>
        </p:nvGrpSpPr>
        <p:grpSpPr bwMode="auto">
          <a:xfrm>
            <a:off x="8735439" y="3978625"/>
            <a:ext cx="2074326" cy="1859285"/>
            <a:chOff x="4592" y="1248"/>
            <a:chExt cx="604" cy="576"/>
          </a:xfrm>
        </p:grpSpPr>
        <p:grpSp>
          <p:nvGrpSpPr>
            <p:cNvPr id="3" name="Group 16">
              <a:extLst>
                <a:ext uri="{FF2B5EF4-FFF2-40B4-BE49-F238E27FC236}">
                  <a16:creationId xmlns:a16="http://schemas.microsoft.com/office/drawing/2014/main" id="{CC4E8C3B-B8C1-3A16-DE6C-7E39D94F3F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2" y="1296"/>
              <a:ext cx="576" cy="528"/>
              <a:chOff x="4560" y="480"/>
              <a:chExt cx="576" cy="528"/>
            </a:xfrm>
          </p:grpSpPr>
          <p:sp>
            <p:nvSpPr>
              <p:cNvPr id="9" name="Line 17">
                <a:extLst>
                  <a:ext uri="{FF2B5EF4-FFF2-40B4-BE49-F238E27FC236}">
                    <a16:creationId xmlns:a16="http://schemas.microsoft.com/office/drawing/2014/main" id="{BB3E7E1D-0211-C41F-EC16-7D9B87446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81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" name="Line 18">
                <a:extLst>
                  <a:ext uri="{FF2B5EF4-FFF2-40B4-BE49-F238E27FC236}">
                    <a16:creationId xmlns:a16="http://schemas.microsoft.com/office/drawing/2014/main" id="{1BB7495E-22B1-BFA1-3230-5CE845FAB7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48" y="480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4" name="Freeform 19">
              <a:extLst>
                <a:ext uri="{FF2B5EF4-FFF2-40B4-BE49-F238E27FC236}">
                  <a16:creationId xmlns:a16="http://schemas.microsoft.com/office/drawing/2014/main" id="{53587B0F-8A5A-D3AE-A4F3-D342A3EE6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1488"/>
              <a:ext cx="480" cy="144"/>
            </a:xfrm>
            <a:custGeom>
              <a:avLst/>
              <a:gdLst>
                <a:gd name="T0" fmla="*/ 0 w 480"/>
                <a:gd name="T1" fmla="*/ 144 h 144"/>
                <a:gd name="T2" fmla="*/ 240 w 480"/>
                <a:gd name="T3" fmla="*/ 144 h 144"/>
                <a:gd name="T4" fmla="*/ 240 w 480"/>
                <a:gd name="T5" fmla="*/ 0 h 144"/>
                <a:gd name="T6" fmla="*/ 480 w 480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144"/>
                <a:gd name="T14" fmla="*/ 480 w 48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144">
                  <a:moveTo>
                    <a:pt x="0" y="144"/>
                  </a:moveTo>
                  <a:lnTo>
                    <a:pt x="240" y="144"/>
                  </a:lnTo>
                  <a:lnTo>
                    <a:pt x="240" y="0"/>
                  </a:lnTo>
                  <a:lnTo>
                    <a:pt x="480" y="0"/>
                  </a:lnTo>
                </a:path>
              </a:pathLst>
            </a:custGeom>
            <a:noFill/>
            <a:ln w="222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086B6783-A625-1CEE-695D-B66C55E93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8" y="1392"/>
              <a:ext cx="8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kumimoji="1" lang="ko-KR" altLang="en-US" sz="900"/>
                <a:t>1</a:t>
              </a:r>
            </a:p>
          </p:txBody>
        </p:sp>
        <p:sp>
          <p:nvSpPr>
            <p:cNvPr id="6" name="Text Box 21">
              <a:extLst>
                <a:ext uri="{FF2B5EF4-FFF2-40B4-BE49-F238E27FC236}">
                  <a16:creationId xmlns:a16="http://schemas.microsoft.com/office/drawing/2014/main" id="{A8DA0837-7B2B-2FF1-7628-FDBFD238D5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" y="1606"/>
              <a:ext cx="87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eaLnBrk="1" hangingPunct="1"/>
              <a:r>
                <a:rPr kumimoji="1" lang="ko-KR" altLang="en-US" sz="900"/>
                <a:t>0</a:t>
              </a:r>
            </a:p>
          </p:txBody>
        </p:sp>
        <p:graphicFrame>
          <p:nvGraphicFramePr>
            <p:cNvPr id="7" name="Object 8">
              <a:extLst>
                <a:ext uri="{FF2B5EF4-FFF2-40B4-BE49-F238E27FC236}">
                  <a16:creationId xmlns:a16="http://schemas.microsoft.com/office/drawing/2014/main" id="{DCAE547F-39B6-E662-F962-6920CB3F7D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20" y="1680"/>
            <a:ext cx="76" cy="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수식" r:id="rId7" imgW="101520" imgH="126720" progId="Equation.3">
                    <p:embed/>
                  </p:oleObj>
                </mc:Choice>
                <mc:Fallback>
                  <p:oleObj name="수식" r:id="rId7" imgW="101520" imgH="126720" progId="Equation.3">
                    <p:embed/>
                    <p:pic>
                      <p:nvPicPr>
                        <p:cNvPr id="7" name="Object 8">
                          <a:extLst>
                            <a:ext uri="{FF2B5EF4-FFF2-40B4-BE49-F238E27FC236}">
                              <a16:creationId xmlns:a16="http://schemas.microsoft.com/office/drawing/2014/main" id="{DCAE547F-39B6-E662-F962-6920CB3F7D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0" y="1680"/>
                          <a:ext cx="76" cy="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9">
              <a:extLst>
                <a:ext uri="{FF2B5EF4-FFF2-40B4-BE49-F238E27FC236}">
                  <a16:creationId xmlns:a16="http://schemas.microsoft.com/office/drawing/2014/main" id="{F62FBD60-0885-32F7-49AC-D63775B503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28" y="1248"/>
            <a:ext cx="212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수식" r:id="rId9" imgW="317160" imgH="190440" progId="Equation.3">
                    <p:embed/>
                  </p:oleObj>
                </mc:Choice>
                <mc:Fallback>
                  <p:oleObj name="수식" r:id="rId9" imgW="317160" imgH="190440" progId="Equation.3">
                    <p:embed/>
                    <p:pic>
                      <p:nvPicPr>
                        <p:cNvPr id="8" name="Object 9">
                          <a:extLst>
                            <a:ext uri="{FF2B5EF4-FFF2-40B4-BE49-F238E27FC236}">
                              <a16:creationId xmlns:a16="http://schemas.microsoft.com/office/drawing/2014/main" id="{F62FBD60-0885-32F7-49AC-D63775B5030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8" y="1248"/>
                          <a:ext cx="212" cy="1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EC80349-BDBE-E21A-D08B-A2A5ED431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882650"/>
          </a:xfrm>
        </p:spPr>
        <p:txBody>
          <a:bodyPr/>
          <a:lstStyle/>
          <a:p>
            <a:r>
              <a:rPr lang="ko-KR" altLang="en-US" dirty="0"/>
              <a:t>신경세포 모델링</a:t>
            </a:r>
          </a:p>
        </p:txBody>
      </p:sp>
      <p:sp>
        <p:nvSpPr>
          <p:cNvPr id="37891" name="내용 개체 틀 4">
            <a:extLst>
              <a:ext uri="{FF2B5EF4-FFF2-40B4-BE49-F238E27FC236}">
                <a16:creationId xmlns:a16="http://schemas.microsoft.com/office/drawing/2014/main" id="{08F774CF-5F4F-AF06-8582-D73B01DC7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09" y="1396720"/>
            <a:ext cx="11455121" cy="509615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ko-KR" altLang="en-US" dirty="0" err="1"/>
              <a:t>맥클로크</a:t>
            </a:r>
            <a:r>
              <a:rPr lang="ko-KR" altLang="en-US" dirty="0"/>
              <a:t> </a:t>
            </a:r>
            <a:r>
              <a:rPr lang="en-US" altLang="ko-KR" dirty="0">
                <a:latin typeface="Arial" panose="020B0604020202020204" pitchFamily="34" charset="0"/>
              </a:rPr>
              <a:t>–</a:t>
            </a:r>
            <a:r>
              <a:rPr lang="ko-KR" altLang="en-US" dirty="0" err="1"/>
              <a:t>피츠</a:t>
            </a:r>
            <a:r>
              <a:rPr lang="ko-KR" altLang="en-US" dirty="0"/>
              <a:t> 모델</a:t>
            </a:r>
          </a:p>
          <a:p>
            <a:pPr lvl="1" eaLnBrk="1" hangingPunct="1"/>
            <a:r>
              <a:rPr lang="ko-KR" altLang="en-US" dirty="0"/>
              <a:t>신경세포를 모델링한 뉴런이라는 매우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ko-KR" altLang="en-US" dirty="0"/>
              <a:t>	단순한 기능을 하는 유닛을 상호 연결하여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ko-KR" altLang="en-US" dirty="0"/>
              <a:t>	네트워크를 구성할 경 우 간단한 논리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ko-KR" altLang="en-US" dirty="0"/>
              <a:t>	연산이 가능하다는 것을 보여줌</a:t>
            </a:r>
          </a:p>
          <a:p>
            <a:pPr lvl="1" eaLnBrk="1" hangingPunct="1"/>
            <a:endParaRPr lang="ko-KR" altLang="en-US" dirty="0"/>
          </a:p>
          <a:p>
            <a:pPr lvl="1" eaLnBrk="1" hangingPunct="1"/>
            <a:r>
              <a:rPr lang="ko-KR" altLang="en-US" dirty="0"/>
              <a:t>생물학적 신경 세포를 모델링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ko-KR" altLang="en-US" dirty="0"/>
              <a:t>	</a:t>
            </a:r>
            <a:r>
              <a:rPr lang="en-US" altLang="ko-KR" dirty="0"/>
              <a:t>(</a:t>
            </a:r>
            <a:r>
              <a:rPr lang="ko-KR" altLang="en-US" dirty="0"/>
              <a:t>각 유닛과 가중치 </a:t>
            </a:r>
            <a:r>
              <a:rPr lang="en-US" altLang="ko-KR" dirty="0"/>
              <a:t>: </a:t>
            </a:r>
            <a:r>
              <a:rPr lang="ko-KR" altLang="en-US" dirty="0"/>
              <a:t>모두 변수화</a:t>
            </a:r>
            <a:r>
              <a:rPr lang="en-US" altLang="ko-KR" dirty="0"/>
              <a:t>)</a:t>
            </a:r>
          </a:p>
          <a:p>
            <a:pPr lvl="2" eaLnBrk="1" hangingPunct="1"/>
            <a:endParaRPr lang="en-US" altLang="ko-KR" dirty="0"/>
          </a:p>
          <a:p>
            <a:pPr lvl="2" eaLnBrk="1" hangingPunct="1"/>
            <a:r>
              <a:rPr lang="ko-KR" altLang="en-US" dirty="0" err="1"/>
              <a:t>입력값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수치적으로 설정</a:t>
            </a:r>
          </a:p>
          <a:p>
            <a:pPr lvl="2" eaLnBrk="1" hangingPunct="1"/>
            <a:r>
              <a:rPr lang="ko-KR" altLang="en-US" dirty="0"/>
              <a:t>입력 받는 과정 </a:t>
            </a:r>
            <a:r>
              <a:rPr lang="en-US" altLang="ko-KR" dirty="0"/>
              <a:t>:  </a:t>
            </a:r>
            <a:r>
              <a:rPr lang="ko-KR" altLang="en-US" dirty="0" err="1"/>
              <a:t>입력값을</a:t>
            </a:r>
            <a:r>
              <a:rPr lang="ko-KR" altLang="en-US" dirty="0"/>
              <a:t> 변수에 저장</a:t>
            </a:r>
          </a:p>
          <a:p>
            <a:pPr lvl="2" eaLnBrk="1" hangingPunct="1"/>
            <a:r>
              <a:rPr lang="ko-KR" altLang="en-US" dirty="0"/>
              <a:t>가중치</a:t>
            </a:r>
            <a:r>
              <a:rPr lang="en-US" altLang="ko-KR" dirty="0"/>
              <a:t>(</a:t>
            </a:r>
            <a:r>
              <a:rPr lang="ko-KR" altLang="en-US" dirty="0" err="1"/>
              <a:t>뉴런간의</a:t>
            </a:r>
            <a:r>
              <a:rPr lang="ko-KR" altLang="en-US" dirty="0"/>
              <a:t> 연결 세기</a:t>
            </a:r>
            <a:r>
              <a:rPr lang="en-US" altLang="ko-KR" dirty="0"/>
              <a:t>) : 2</a:t>
            </a:r>
            <a:r>
              <a:rPr lang="ko-KR" altLang="en-US" dirty="0"/>
              <a:t>차원 배열로 처리</a:t>
            </a:r>
          </a:p>
          <a:p>
            <a:pPr lvl="2" eaLnBrk="1" hangingPunct="1"/>
            <a:r>
              <a:rPr lang="ko-KR" altLang="en-US" dirty="0"/>
              <a:t>세포체의 기능 </a:t>
            </a:r>
            <a:r>
              <a:rPr lang="en-US" altLang="ko-KR" dirty="0"/>
              <a:t>: </a:t>
            </a:r>
            <a:r>
              <a:rPr lang="ko-KR" altLang="en-US" dirty="0"/>
              <a:t>연산자를 통해 구현</a:t>
            </a:r>
          </a:p>
          <a:p>
            <a:pPr lvl="2" eaLnBrk="1" hangingPunct="1"/>
            <a:r>
              <a:rPr lang="ko-KR" altLang="en-US" dirty="0"/>
              <a:t>활성화 </a:t>
            </a:r>
            <a:r>
              <a:rPr lang="en-US" altLang="ko-KR" dirty="0"/>
              <a:t>: </a:t>
            </a:r>
            <a:r>
              <a:rPr lang="ko-KR" altLang="en-US" dirty="0"/>
              <a:t>활성화 함수 구현</a:t>
            </a:r>
            <a:r>
              <a:rPr lang="en-US" altLang="ko-KR" dirty="0"/>
              <a:t>(</a:t>
            </a:r>
            <a:r>
              <a:rPr lang="ko-KR" altLang="en-US" dirty="0" err="1"/>
              <a:t>시그모이드</a:t>
            </a:r>
            <a:r>
              <a:rPr lang="ko-KR" altLang="en-US" dirty="0"/>
              <a:t> 함수</a:t>
            </a:r>
            <a:r>
              <a:rPr lang="en-US" altLang="ko-KR" dirty="0"/>
              <a:t>)</a:t>
            </a:r>
          </a:p>
          <a:p>
            <a:pPr lvl="2" eaLnBrk="1" hangingPunct="1"/>
            <a:r>
              <a:rPr lang="ko-KR" altLang="en-US" dirty="0"/>
              <a:t>신경세포가 가지는 일종의 편견을 바이어스로 구현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ko-KR" altLang="en-US" dirty="0"/>
              <a:t>	</a:t>
            </a:r>
            <a:r>
              <a:rPr lang="en-US" altLang="ko-KR" dirty="0"/>
              <a:t>(</a:t>
            </a:r>
            <a:r>
              <a:rPr lang="ko-KR" altLang="en-US" dirty="0"/>
              <a:t>바이어스는 </a:t>
            </a:r>
            <a:r>
              <a:rPr lang="en-US" altLang="ko-KR" dirty="0"/>
              <a:t>1, </a:t>
            </a:r>
            <a:r>
              <a:rPr lang="ko-KR" altLang="en-US" dirty="0"/>
              <a:t>가중치 변경으로 구현</a:t>
            </a:r>
            <a:r>
              <a:rPr lang="en-US" altLang="ko-KR" dirty="0"/>
              <a:t>)</a:t>
            </a:r>
          </a:p>
        </p:txBody>
      </p:sp>
      <p:sp>
        <p:nvSpPr>
          <p:cNvPr id="37892" name="AutoShape 9">
            <a:extLst>
              <a:ext uri="{FF2B5EF4-FFF2-40B4-BE49-F238E27FC236}">
                <a16:creationId xmlns:a16="http://schemas.microsoft.com/office/drawing/2014/main" id="{E99A19DD-E12E-4686-B92D-C20C55623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162301"/>
            <a:ext cx="431800" cy="792163"/>
          </a:xfrm>
          <a:prstGeom prst="downArrow">
            <a:avLst>
              <a:gd name="adj1" fmla="val 50000"/>
              <a:gd name="adj2" fmla="val 45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7893" name="Picture 10">
            <a:extLst>
              <a:ext uri="{FF2B5EF4-FFF2-40B4-BE49-F238E27FC236}">
                <a16:creationId xmlns:a16="http://schemas.microsoft.com/office/drawing/2014/main" id="{7A393C1C-838C-7326-051F-3D62E008A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84" y="788986"/>
            <a:ext cx="5521207" cy="222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1">
            <a:extLst>
              <a:ext uri="{FF2B5EF4-FFF2-40B4-BE49-F238E27FC236}">
                <a16:creationId xmlns:a16="http://schemas.microsoft.com/office/drawing/2014/main" id="{08F88A9B-A3E5-E602-EC05-9DC18CFCB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282" y="4119641"/>
            <a:ext cx="3947518" cy="185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2">
            <a:extLst>
              <a:ext uri="{FF2B5EF4-FFF2-40B4-BE49-F238E27FC236}">
                <a16:creationId xmlns:a16="http://schemas.microsoft.com/office/drawing/2014/main" id="{815B4025-8E08-D041-9BAA-13CDE271F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983" y="6141845"/>
            <a:ext cx="64293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97BFD17-DFC9-72F6-14AA-6037E0C0D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015999"/>
          </a:xfrm>
        </p:spPr>
        <p:txBody>
          <a:bodyPr/>
          <a:lstStyle/>
          <a:p>
            <a:r>
              <a:rPr lang="ko-KR" altLang="en-US" dirty="0"/>
              <a:t>뉴런의 계산</a:t>
            </a:r>
          </a:p>
        </p:txBody>
      </p:sp>
      <p:pic>
        <p:nvPicPr>
          <p:cNvPr id="14340" name="그림 3" descr="ch06-그림_03.jpg">
            <a:extLst>
              <a:ext uri="{FF2B5EF4-FFF2-40B4-BE49-F238E27FC236}">
                <a16:creationId xmlns:a16="http://schemas.microsoft.com/office/drawing/2014/main" id="{CCD5BE29-ABAA-D0E4-1E7C-8A0C189A1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5"/>
          <a:stretch/>
        </p:blipFill>
        <p:spPr bwMode="auto">
          <a:xfrm>
            <a:off x="5087007" y="3624773"/>
            <a:ext cx="6422581" cy="323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내용 개체 틀 4">
            <a:extLst>
              <a:ext uri="{FF2B5EF4-FFF2-40B4-BE49-F238E27FC236}">
                <a16:creationId xmlns:a16="http://schemas.microsoft.com/office/drawing/2014/main" id="{AD2A33CC-27D4-9A14-5885-1AF06BB8A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498600"/>
            <a:ext cx="11213960" cy="2264103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/>
              <a:t>뉴런의 출력 결정</a:t>
            </a:r>
            <a:endParaRPr lang="en-US" altLang="ko-KR" dirty="0"/>
          </a:p>
          <a:p>
            <a:pPr lvl="1"/>
            <a:r>
              <a:rPr lang="ko-KR" altLang="en-US" dirty="0"/>
              <a:t>뉴런은 다음과 같은 전이 함수</a:t>
            </a:r>
            <a:r>
              <a:rPr lang="en-US" altLang="ko-KR" dirty="0"/>
              <a:t>, </a:t>
            </a:r>
            <a:r>
              <a:rPr lang="ko-KR" altLang="en-US" dirty="0"/>
              <a:t>즉 활성화 함수</a:t>
            </a:r>
            <a:r>
              <a:rPr lang="en-US" altLang="ko-KR" dirty="0"/>
              <a:t>(activation function)</a:t>
            </a:r>
            <a:r>
              <a:rPr lang="ko-KR" altLang="en-US" dirty="0"/>
              <a:t>를 사용</a:t>
            </a:r>
            <a:endParaRPr lang="en-US" altLang="ko-KR" dirty="0"/>
          </a:p>
          <a:p>
            <a:pPr lvl="1"/>
            <a:r>
              <a:rPr lang="ko-KR" altLang="en-US" dirty="0"/>
              <a:t>활성화 함수를 이용한 출력 결정 순서</a:t>
            </a:r>
            <a:endParaRPr lang="en-US" altLang="ko-KR" dirty="0"/>
          </a:p>
          <a:p>
            <a:pPr lvl="1">
              <a:buNone/>
            </a:pPr>
            <a:r>
              <a:rPr lang="en-US" altLang="ko-KR" dirty="0"/>
              <a:t>   1. </a:t>
            </a:r>
            <a:r>
              <a:rPr lang="ko-KR" altLang="en-US" dirty="0"/>
              <a:t>뉴런은 입력 신호의 가중치 합을 계산하여 </a:t>
            </a:r>
            <a:r>
              <a:rPr lang="ko-KR" altLang="en-US" dirty="0" err="1"/>
              <a:t>임계값</a:t>
            </a:r>
            <a:r>
              <a:rPr lang="ko-KR" altLang="en-US" dirty="0"/>
              <a:t> </a:t>
            </a:r>
            <a:r>
              <a:rPr lang="en-US" altLang="ko-KR" dirty="0"/>
              <a:t>θ</a:t>
            </a:r>
            <a:r>
              <a:rPr lang="ko-KR" altLang="en-US" dirty="0"/>
              <a:t>와 비교한다</a:t>
            </a:r>
            <a:r>
              <a:rPr lang="en-US" altLang="ko-KR" dirty="0"/>
              <a:t>.</a:t>
            </a:r>
          </a:p>
          <a:p>
            <a:pPr lvl="1">
              <a:buNone/>
            </a:pPr>
            <a:r>
              <a:rPr lang="en-US" altLang="ko-KR" dirty="0"/>
              <a:t>   2. </a:t>
            </a:r>
            <a:r>
              <a:rPr lang="ko-KR" altLang="en-US" dirty="0"/>
              <a:t>가중치 합이 </a:t>
            </a:r>
            <a:r>
              <a:rPr lang="ko-KR" altLang="en-US" dirty="0" err="1"/>
              <a:t>임계값보다</a:t>
            </a:r>
            <a:r>
              <a:rPr lang="ko-KR" altLang="en-US" dirty="0"/>
              <a:t> 작으면 뉴런의 출력은 </a:t>
            </a:r>
            <a:r>
              <a:rPr lang="en-US" altLang="ko-KR" dirty="0"/>
              <a:t>‘-1’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</a:p>
          <a:p>
            <a:pPr lvl="1">
              <a:buNone/>
            </a:pPr>
            <a:r>
              <a:rPr lang="en-US" altLang="ko-KR" dirty="0"/>
              <a:t>   3. </a:t>
            </a:r>
            <a:r>
              <a:rPr lang="ko-KR" altLang="en-US" dirty="0"/>
              <a:t>가중치 합이 </a:t>
            </a:r>
            <a:r>
              <a:rPr lang="ko-KR" altLang="en-US" dirty="0" err="1"/>
              <a:t>임계값과</a:t>
            </a:r>
            <a:r>
              <a:rPr lang="ko-KR" altLang="en-US" dirty="0"/>
              <a:t> 같거나 크면 뉴런은 활성화되고</a:t>
            </a:r>
            <a:r>
              <a:rPr lang="en-US" altLang="ko-KR" dirty="0"/>
              <a:t>, </a:t>
            </a:r>
            <a:r>
              <a:rPr lang="ko-KR" altLang="en-US" dirty="0"/>
              <a:t>출력은 </a:t>
            </a:r>
            <a:r>
              <a:rPr lang="en-US" altLang="ko-KR" dirty="0"/>
              <a:t>‘+1’</a:t>
            </a:r>
            <a:r>
              <a:rPr lang="ko-KR" altLang="en-US" dirty="0"/>
              <a:t>이 된다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5" name="그림 3" descr="ch06-식_01.jpg">
            <a:extLst>
              <a:ext uri="{FF2B5EF4-FFF2-40B4-BE49-F238E27FC236}">
                <a16:creationId xmlns:a16="http://schemas.microsoft.com/office/drawing/2014/main" id="{DEAB3A13-77C0-9207-90A2-EC1D05D48F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r="53883"/>
          <a:stretch/>
        </p:blipFill>
        <p:spPr bwMode="auto">
          <a:xfrm>
            <a:off x="1636089" y="3762703"/>
            <a:ext cx="2654557" cy="18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4" descr="ch06-식_02.jpg">
            <a:extLst>
              <a:ext uri="{FF2B5EF4-FFF2-40B4-BE49-F238E27FC236}">
                <a16:creationId xmlns:a16="http://schemas.microsoft.com/office/drawing/2014/main" id="{2DFB45CA-CD3B-A613-EA3E-54AB15DBDF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r="49417"/>
          <a:stretch/>
        </p:blipFill>
        <p:spPr bwMode="auto">
          <a:xfrm>
            <a:off x="1779559" y="5797899"/>
            <a:ext cx="2839219" cy="96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3">
            <a:extLst>
              <a:ext uri="{FF2B5EF4-FFF2-40B4-BE49-F238E27FC236}">
                <a16:creationId xmlns:a16="http://schemas.microsoft.com/office/drawing/2014/main" id="{7F2F2272-CC2C-E338-45FA-EDE960167A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EC778-8BA0-4A71-A056-3F1DE027EED5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E19F322B-467D-B462-79FE-05E7736FB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4013" y="1249362"/>
            <a:ext cx="10515600" cy="365125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 2" panose="05020102010507070707" pitchFamily="18" charset="2"/>
              <a:buNone/>
            </a:pPr>
            <a:r>
              <a:rPr lang="ko-KR" altLang="en-US" b="0" dirty="0">
                <a:latin typeface="신명조"/>
                <a:ea typeface="신명조"/>
                <a:cs typeface="신명조"/>
              </a:rPr>
              <a:t>임계치 </a:t>
            </a:r>
            <a:r>
              <a:rPr lang="en-US" altLang="ko-KR" b="0" dirty="0">
                <a:latin typeface="신명조"/>
                <a:ea typeface="신명조"/>
                <a:cs typeface="신명조"/>
              </a:rPr>
              <a:t>: 0</a:t>
            </a:r>
          </a:p>
        </p:txBody>
      </p:sp>
      <p:graphicFrame>
        <p:nvGraphicFramePr>
          <p:cNvPr id="145412" name="Object 4">
            <a:extLst>
              <a:ext uri="{FF2B5EF4-FFF2-40B4-BE49-F238E27FC236}">
                <a16:creationId xmlns:a16="http://schemas.microsoft.com/office/drawing/2014/main" id="{AE7987BE-F5F8-A5A6-3EC0-CEBF6471F6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3310" y="376849"/>
          <a:ext cx="49530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3" imgW="4522680" imgH="1732680" progId="Visio.Drawing.5">
                  <p:embed/>
                </p:oleObj>
              </mc:Choice>
              <mc:Fallback>
                <p:oleObj name="VISIO" r:id="rId3" imgW="4522680" imgH="1732680" progId="Visio.Drawing.5">
                  <p:embed/>
                  <p:pic>
                    <p:nvPicPr>
                      <p:cNvPr id="145412" name="Object 4">
                        <a:extLst>
                          <a:ext uri="{FF2B5EF4-FFF2-40B4-BE49-F238E27FC236}">
                            <a16:creationId xmlns:a16="http://schemas.microsoft.com/office/drawing/2014/main" id="{AE7987BE-F5F8-A5A6-3EC0-CEBF6471F6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310" y="376849"/>
                        <a:ext cx="49530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5424" name="Object 16">
                <a:extLst>
                  <a:ext uri="{FF2B5EF4-FFF2-40B4-BE49-F238E27FC236}">
                    <a16:creationId xmlns:a16="http://schemas.microsoft.com/office/drawing/2014/main" id="{90541E46-878A-E782-8419-F2339FDF206F}"/>
                  </a:ext>
                </a:extLst>
              </p:cNvPr>
              <p:cNvSpPr txBox="1"/>
              <p:nvPr/>
            </p:nvSpPr>
            <p:spPr bwMode="auto">
              <a:xfrm>
                <a:off x="8173042" y="4733474"/>
                <a:ext cx="1981200" cy="1320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𝑛𝑒𝑡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(0.4)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ko-K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5424" name="Object 16">
                <a:extLst>
                  <a:ext uri="{FF2B5EF4-FFF2-40B4-BE49-F238E27FC236}">
                    <a16:creationId xmlns:a16="http://schemas.microsoft.com/office/drawing/2014/main" id="{90541E46-878A-E782-8419-F2339FDF2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73042" y="4733474"/>
                <a:ext cx="1981200" cy="1320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780E36F-75EE-59B1-FAC6-09D1ED20E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r>
              <a:rPr lang="ko-KR" altLang="en-US" dirty="0"/>
              <a:t>뉴런의 계산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89651-4394-2161-3B8E-7373246A9A0B}"/>
              </a:ext>
            </a:extLst>
          </p:cNvPr>
          <p:cNvSpPr txBox="1"/>
          <p:nvPr/>
        </p:nvSpPr>
        <p:spPr>
          <a:xfrm>
            <a:off x="6067529" y="36512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A6355-42C9-1567-BEED-45C6E3219809}"/>
              </a:ext>
            </a:extLst>
          </p:cNvPr>
          <p:cNvSpPr txBox="1"/>
          <p:nvPr/>
        </p:nvSpPr>
        <p:spPr>
          <a:xfrm>
            <a:off x="6067529" y="96843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D6AC6-0F82-06E3-B352-5FE46DEE13B3}"/>
              </a:ext>
            </a:extLst>
          </p:cNvPr>
          <p:cNvSpPr txBox="1"/>
          <p:nvPr/>
        </p:nvSpPr>
        <p:spPr>
          <a:xfrm>
            <a:off x="6088561" y="158441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BD903AF-90E9-D236-C686-68526F36B6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8114" y="1736895"/>
            <a:ext cx="1651261" cy="2045312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209A3D7E-7523-2F38-1A9D-A3C2438EC5CC}"/>
              </a:ext>
            </a:extLst>
          </p:cNvPr>
          <p:cNvGrpSpPr/>
          <p:nvPr/>
        </p:nvGrpSpPr>
        <p:grpSpPr>
          <a:xfrm>
            <a:off x="2755245" y="4344650"/>
            <a:ext cx="3569888" cy="1734984"/>
            <a:chOff x="802933" y="2974312"/>
            <a:chExt cx="3569888" cy="1734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44B78C5-C844-874A-2229-A04623016589}"/>
                    </a:ext>
                  </a:extLst>
                </p:cNvPr>
                <p:cNvSpPr txBox="1"/>
                <p:nvPr/>
              </p:nvSpPr>
              <p:spPr>
                <a:xfrm>
                  <a:off x="802933" y="2974312"/>
                  <a:ext cx="1504130" cy="7776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𝑛𝑒𝑡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44B78C5-C844-874A-2229-A04623016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933" y="2974312"/>
                  <a:ext cx="1504130" cy="7776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D7A2095-A30C-0895-7CD6-8776EE47A996}"/>
                    </a:ext>
                  </a:extLst>
                </p:cNvPr>
                <p:cNvSpPr txBox="1"/>
                <p:nvPr/>
              </p:nvSpPr>
              <p:spPr>
                <a:xfrm>
                  <a:off x="802933" y="3887682"/>
                  <a:ext cx="35698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   =</m:t>
                      </m:r>
                    </m:oMath>
                  </a14:m>
                  <a:r>
                    <a:rPr lang="ko-KR" altLang="en-US" dirty="0"/>
                    <a:t> </a:t>
                  </a:r>
                  <a:r>
                    <a:rPr lang="en-US" altLang="ko-KR" dirty="0"/>
                    <a:t>1</a:t>
                  </a:r>
                  <a:r>
                    <a:rPr lang="en-US" altLang="ko-KR" dirty="0">
                      <a:latin typeface="굴림" panose="020B0600000101010101" pitchFamily="50" charset="-127"/>
                      <a:ea typeface="굴림" panose="020B0600000101010101" pitchFamily="50" charset="-127"/>
                    </a:rPr>
                    <a:t>∙0.1 + 1∙0.2+ 1∙0.2+1∙(-0.1)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D7A2095-A30C-0895-7CD6-8776EE47A9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933" y="3887682"/>
                  <a:ext cx="356988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71" t="-33333" r="-3242" b="-5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DE86664-A0B0-295F-86CA-87D161365815}"/>
                    </a:ext>
                  </a:extLst>
                </p:cNvPr>
                <p:cNvSpPr txBox="1"/>
                <p:nvPr/>
              </p:nvSpPr>
              <p:spPr>
                <a:xfrm>
                  <a:off x="802933" y="4432297"/>
                  <a:ext cx="7646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   =</m:t>
                      </m:r>
                    </m:oMath>
                  </a14:m>
                  <a:r>
                    <a:rPr lang="ko-KR" altLang="en-US" dirty="0"/>
                    <a:t> </a:t>
                  </a:r>
                  <a:r>
                    <a:rPr lang="en-US" altLang="ko-KR" dirty="0"/>
                    <a:t>0.4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DE86664-A0B0-295F-86CA-87D1613658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933" y="4432297"/>
                  <a:ext cx="76463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800" t="-28889" r="-17600" b="-5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86BAC73-484F-74FE-30E0-603762F6E8A4}"/>
              </a:ext>
            </a:extLst>
          </p:cNvPr>
          <p:cNvSpPr txBox="1"/>
          <p:nvPr/>
        </p:nvSpPr>
        <p:spPr>
          <a:xfrm>
            <a:off x="1888237" y="2359467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f() =</a:t>
            </a: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C7F92FF-E778-E38A-3690-29B0BCEAC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r>
              <a:rPr lang="ko-KR" altLang="en-US" dirty="0"/>
              <a:t>뉴런의 계산</a:t>
            </a:r>
          </a:p>
        </p:txBody>
      </p:sp>
      <p:sp>
        <p:nvSpPr>
          <p:cNvPr id="16387" name="내용 개체 틀 4">
            <a:extLst>
              <a:ext uri="{FF2B5EF4-FFF2-40B4-BE49-F238E27FC236}">
                <a16:creationId xmlns:a16="http://schemas.microsoft.com/office/drawing/2014/main" id="{A5B95372-3C59-4A8C-3FF4-5E1175E62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736"/>
            <a:ext cx="10515600" cy="3043866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/>
              <a:t>뉴런의 활성화 함수</a:t>
            </a:r>
            <a:endParaRPr lang="en-US" altLang="ko-KR" dirty="0"/>
          </a:p>
          <a:p>
            <a:pPr lvl="1"/>
            <a:r>
              <a:rPr lang="ko-KR" altLang="en-US" dirty="0"/>
              <a:t>가장 일반적인 활성화 함수로는 계단</a:t>
            </a:r>
            <a:r>
              <a:rPr lang="en-US" altLang="ko-KR" dirty="0"/>
              <a:t>, </a:t>
            </a:r>
            <a:r>
              <a:rPr lang="ko-KR" altLang="en-US" dirty="0"/>
              <a:t>부호</a:t>
            </a:r>
            <a:r>
              <a:rPr lang="en-US" altLang="ko-KR" dirty="0"/>
              <a:t>, </a:t>
            </a:r>
            <a:r>
              <a:rPr lang="ko-KR" altLang="en-US" dirty="0"/>
              <a:t>선형</a:t>
            </a:r>
            <a:r>
              <a:rPr lang="en-US" altLang="ko-KR" dirty="0"/>
              <a:t>, </a:t>
            </a:r>
            <a:r>
              <a:rPr lang="ko-KR" altLang="en-US" dirty="0" err="1"/>
              <a:t>시그모이드</a:t>
            </a:r>
            <a:r>
              <a:rPr lang="ko-KR" altLang="en-US" dirty="0"/>
              <a:t> 함수가 있다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계단</a:t>
            </a:r>
            <a:r>
              <a:rPr lang="en-US" altLang="ko-KR" dirty="0"/>
              <a:t>(step)</a:t>
            </a:r>
            <a:r>
              <a:rPr lang="ko-KR" altLang="en-US" dirty="0"/>
              <a:t>과 부호</a:t>
            </a:r>
            <a:r>
              <a:rPr lang="en-US" altLang="ko-KR" dirty="0"/>
              <a:t>(sign) </a:t>
            </a:r>
            <a:r>
              <a:rPr lang="ko-KR" altLang="en-US" dirty="0"/>
              <a:t>활성화 함수는 하드 </a:t>
            </a:r>
            <a:r>
              <a:rPr lang="ko-KR" altLang="en-US" dirty="0" err="1"/>
              <a:t>리밋</a:t>
            </a:r>
            <a:r>
              <a:rPr lang="ko-KR" altLang="en-US" dirty="0"/>
              <a:t> 함수</a:t>
            </a:r>
            <a:r>
              <a:rPr lang="en-US" altLang="ko-KR" dirty="0"/>
              <a:t>(hard limit function)</a:t>
            </a:r>
            <a:r>
              <a:rPr lang="ko-KR" altLang="en-US" dirty="0"/>
              <a:t>라고도 하며</a:t>
            </a:r>
            <a:r>
              <a:rPr lang="en-US" altLang="ko-KR" dirty="0"/>
              <a:t>, </a:t>
            </a:r>
            <a:r>
              <a:rPr lang="ko-KR" altLang="en-US" dirty="0"/>
              <a:t>분류와 패턴인식 작업에서 결정을 내리는 뉴런에 주로 사용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 err="1"/>
              <a:t>시그모이드</a:t>
            </a:r>
            <a:r>
              <a:rPr lang="ko-KR" altLang="en-US" dirty="0"/>
              <a:t> 함수</a:t>
            </a:r>
            <a:r>
              <a:rPr lang="en-US" altLang="ko-KR" dirty="0"/>
              <a:t>(sigmoid function)</a:t>
            </a:r>
            <a:r>
              <a:rPr lang="ko-KR" altLang="en-US" dirty="0"/>
              <a:t>는 양과 음의 무한대 사이에 있는 </a:t>
            </a:r>
            <a:r>
              <a:rPr lang="ko-KR" altLang="en-US" dirty="0" err="1"/>
              <a:t>입력값을</a:t>
            </a:r>
            <a:r>
              <a:rPr lang="ko-KR" altLang="en-US" dirty="0"/>
              <a:t> </a:t>
            </a:r>
            <a:r>
              <a:rPr lang="en-US" altLang="ko-KR" dirty="0"/>
              <a:t>0~1 </a:t>
            </a:r>
            <a:r>
              <a:rPr lang="ko-KR" altLang="en-US" dirty="0"/>
              <a:t>사이에 있는 적당한 값으로 바꾼다</a:t>
            </a:r>
            <a:r>
              <a:rPr lang="en-US" altLang="ko-KR" dirty="0"/>
              <a:t>. </a:t>
            </a:r>
            <a:r>
              <a:rPr lang="ko-KR" altLang="en-US" dirty="0" err="1"/>
              <a:t>시그모이드</a:t>
            </a:r>
            <a:r>
              <a:rPr lang="ko-KR" altLang="en-US" dirty="0"/>
              <a:t> 함수를 사용하는 뉴런은 </a:t>
            </a:r>
            <a:r>
              <a:rPr lang="ko-KR" altLang="en-US" dirty="0" err="1"/>
              <a:t>역전파</a:t>
            </a:r>
            <a:r>
              <a:rPr lang="ko-KR" altLang="en-US" dirty="0"/>
              <a:t> 신경망에 사용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선형 활성화 함수</a:t>
            </a:r>
            <a:r>
              <a:rPr lang="en-US" altLang="ko-KR" dirty="0"/>
              <a:t>(linear activation function)</a:t>
            </a:r>
            <a:r>
              <a:rPr lang="ko-KR" altLang="en-US" dirty="0"/>
              <a:t>는 뉴런의 입력에 가중치가 적용된 것과 같은 값을 출력으로 내놓는다</a:t>
            </a:r>
            <a:r>
              <a:rPr lang="en-US" altLang="ko-KR" dirty="0"/>
              <a:t>. </a:t>
            </a:r>
          </a:p>
          <a:p>
            <a:pPr lvl="1"/>
            <a:endParaRPr lang="en-US" altLang="ko-KR" dirty="0"/>
          </a:p>
        </p:txBody>
      </p:sp>
      <p:pic>
        <p:nvPicPr>
          <p:cNvPr id="16389" name="그림 5" descr="ch06-그림_04.jpg">
            <a:extLst>
              <a:ext uri="{FF2B5EF4-FFF2-40B4-BE49-F238E27FC236}">
                <a16:creationId xmlns:a16="http://schemas.microsoft.com/office/drawing/2014/main" id="{E84D933A-76EF-9D73-9928-32BF0C1136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4"/>
          <a:stretch/>
        </p:blipFill>
        <p:spPr bwMode="auto">
          <a:xfrm>
            <a:off x="1298871" y="4070368"/>
            <a:ext cx="9232517" cy="28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1586</Words>
  <Application>Microsoft Office PowerPoint</Application>
  <PresentationFormat>와이드스크린</PresentationFormat>
  <Paragraphs>331</Paragraphs>
  <Slides>29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29</vt:i4>
      </vt:variant>
    </vt:vector>
  </HeadingPairs>
  <TitlesOfParts>
    <vt:vector size="50" baseType="lpstr">
      <vt:lpstr>╜┼╕φ┴╢</vt:lpstr>
      <vt:lpstr>┴▀░φ╡±</vt:lpstr>
      <vt:lpstr>HY신명조</vt:lpstr>
      <vt:lpstr>MT Extra</vt:lpstr>
      <vt:lpstr>굴림</vt:lpstr>
      <vt:lpstr>돋움</vt:lpstr>
      <vt:lpstr>맑은 고딕</vt:lpstr>
      <vt:lpstr>바탕</vt:lpstr>
      <vt:lpstr>신명조</vt:lpstr>
      <vt:lpstr>중고딕</vt:lpstr>
      <vt:lpstr>한양신명조</vt:lpstr>
      <vt:lpstr>휴먼명조</vt:lpstr>
      <vt:lpstr>Arial</vt:lpstr>
      <vt:lpstr>Cambria Math</vt:lpstr>
      <vt:lpstr>Symbol</vt:lpstr>
      <vt:lpstr>Wingdings</vt:lpstr>
      <vt:lpstr>Wingdings 2</vt:lpstr>
      <vt:lpstr>Office 테마</vt:lpstr>
      <vt:lpstr>Equation</vt:lpstr>
      <vt:lpstr>수식</vt:lpstr>
      <vt:lpstr>VISIO</vt:lpstr>
      <vt:lpstr>7. 인공신경망1</vt:lpstr>
      <vt:lpstr>참고문헌</vt:lpstr>
      <vt:lpstr>역사</vt:lpstr>
      <vt:lpstr>신경세포 모델링</vt:lpstr>
      <vt:lpstr>신경세포 모델링</vt:lpstr>
      <vt:lpstr>신경세포 모델링</vt:lpstr>
      <vt:lpstr>뉴런의 계산</vt:lpstr>
      <vt:lpstr>뉴런의 계산</vt:lpstr>
      <vt:lpstr>뉴런의 계산</vt:lpstr>
      <vt:lpstr>뉴런의 계산</vt:lpstr>
      <vt:lpstr>뉴런의 계산</vt:lpstr>
      <vt:lpstr>뉴런의 계산</vt:lpstr>
      <vt:lpstr>뉴런의 계산</vt:lpstr>
      <vt:lpstr>단일 뉴런의 학습: 퍼셉트론</vt:lpstr>
      <vt:lpstr>PowerPoint 프레젠테이션</vt:lpstr>
      <vt:lpstr>PowerPoint 프레젠테이션</vt:lpstr>
      <vt:lpstr>PowerPoint 프레젠테이션</vt:lpstr>
      <vt:lpstr>경사하강법 연습</vt:lpstr>
      <vt:lpstr>다중 출력 퍼셉트론</vt:lpstr>
      <vt:lpstr>다층신경망의 출현</vt:lpstr>
      <vt:lpstr>다층 신경망(Multi-Layer Perceptron, MLP)</vt:lpstr>
      <vt:lpstr>다층 신경망(Multi-Layer Perceptron, MLP)</vt:lpstr>
      <vt:lpstr>다층 신경망(Multi-Layer Perceptron, MLP)</vt:lpstr>
      <vt:lpstr>다층 신경망(Multi-Layer Perceptron, MLP)</vt:lpstr>
      <vt:lpstr>다층 신경망의 학습</vt:lpstr>
      <vt:lpstr>오류 역전파(back propagation)</vt:lpstr>
      <vt:lpstr>오류 역전파(back propagation)</vt:lpstr>
      <vt:lpstr>오류 역전파(Error Back-Propagation)</vt:lpstr>
      <vt:lpstr>다층 신경망의 함정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인공신경망1</dc:title>
  <dc:creator>임종관</dc:creator>
  <cp:lastModifiedBy>osh</cp:lastModifiedBy>
  <cp:revision>9</cp:revision>
  <cp:lastPrinted>2023-10-16T00:13:14Z</cp:lastPrinted>
  <dcterms:created xsi:type="dcterms:W3CDTF">2023-10-15T11:34:08Z</dcterms:created>
  <dcterms:modified xsi:type="dcterms:W3CDTF">2026-04-29T02:35:02Z</dcterms:modified>
</cp:coreProperties>
</file>