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643" r:id="rId3"/>
    <p:sldId id="636" r:id="rId4"/>
    <p:sldId id="658" r:id="rId5"/>
    <p:sldId id="638" r:id="rId6"/>
    <p:sldId id="637" r:id="rId7"/>
    <p:sldId id="639" r:id="rId8"/>
    <p:sldId id="640" r:id="rId9"/>
    <p:sldId id="303" r:id="rId10"/>
    <p:sldId id="304" r:id="rId11"/>
    <p:sldId id="642" r:id="rId12"/>
    <p:sldId id="660" r:id="rId13"/>
    <p:sldId id="661" r:id="rId14"/>
    <p:sldId id="337" r:id="rId15"/>
    <p:sldId id="648" r:id="rId16"/>
    <p:sldId id="649" r:id="rId17"/>
    <p:sldId id="644" r:id="rId18"/>
    <p:sldId id="650" r:id="rId19"/>
    <p:sldId id="651" r:id="rId20"/>
    <p:sldId id="652" r:id="rId21"/>
    <p:sldId id="653" r:id="rId22"/>
    <p:sldId id="654" r:id="rId23"/>
    <p:sldId id="659" r:id="rId24"/>
    <p:sldId id="662" r:id="rId25"/>
    <p:sldId id="656" r:id="rId26"/>
    <p:sldId id="341" r:id="rId27"/>
    <p:sldId id="657" r:id="rId28"/>
    <p:sldId id="664" r:id="rId29"/>
    <p:sldId id="663" r:id="rId30"/>
    <p:sldId id="665" r:id="rId31"/>
    <p:sldId id="666" r:id="rId32"/>
    <p:sldId id="667" r:id="rId33"/>
    <p:sldId id="668" r:id="rId34"/>
    <p:sldId id="669" r:id="rId35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FC67BB-ABFF-40DA-F06B-7D0579BAE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1880E53-15B9-C17A-F3E3-9A34C00DA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75E394-9C25-1B67-8DD6-CE695A68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9347A9-4438-FF2B-F8FA-948C937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D2A5F5-D30D-FF54-DBF7-9E0E0EA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92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A48EDD-B8A0-7891-CAEE-1D454E21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8C135A-3475-9672-15CA-0BF718C9D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7F9F24-A72E-61A5-28EE-013CB0E5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7C41C8-970D-0129-3A9E-8EDC6657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F78897-980F-2859-AE12-70E1E6B9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60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C04227-9448-D70E-1A9B-E16397D9C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465815-FF20-78D5-7C2E-51BCA5F00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6E55BF-1A50-EDAD-DDA5-224FE34D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5FC3B8-CC73-C8B4-3626-AB453478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950B95-75C2-22E2-5C4F-5F5D3E33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35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8D83E7-08AE-5B3A-3CF3-28F44753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E3C9B-40A3-B645-4B0C-334B28C2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7AABD7-F92F-3E52-53DD-B107618B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6C3866-94D6-ABAF-08E5-B9A063E7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12DE3B-1D6A-A862-5976-EF1B4C4A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2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50C9A-EABD-84F6-3AFE-D5BAAA9F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25F17C-11E1-323A-9065-2B32E4BF2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ADE760-B894-D322-6D40-027B10BE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CE9A45-3FA4-2EBA-8DBC-FF8521CF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9CFDFE-53C0-6251-CFDE-F6C7B84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7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594505-44A2-05F6-BE5C-33852E63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F354E8-CC1F-5633-22FF-BD18144D4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F1C25C-A853-06DC-4733-835308CF3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386089-5882-3E82-4645-6019DA21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3D1ACC-F41D-FBFF-5D75-9DC2B343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37C1E4-86AF-5CD4-4F5C-78D8BBAB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6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BE7C51-A856-AB66-D4F1-2F4BFAEE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6C39FC-FF1F-6EFF-DE9E-855DBA9F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5909EC-8C0D-BD24-20F9-3E7959D6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8269F3D-F71B-4179-FE78-80772FD09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592518E-D4F0-A99B-BFA7-0538C7F63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8521E7D-E76F-35F7-0108-56C83DE0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1E54DB9-86F2-8B0D-1924-16EF7010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A9250CF-287B-D4F3-DB4B-68FE4072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16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0FFCB8-9FA3-D1D5-7740-75B9D33B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C07479E-0870-B588-41D7-186A9D37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618A711-A774-F267-F664-2F27AFFB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85F398-F06E-B017-258E-FEFC94B3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45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0B81297-C76D-B558-1B89-E7648F5B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9C77A6-29B1-806B-BC45-C4738BC9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B70F47-F3A3-EF12-229C-6F258E58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27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408B3C-7634-33D2-6B61-93982706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2357E1-F640-6116-F9EE-C065F2E7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C1A76C-44AC-F296-4EEE-265506C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E1BD7C-D20C-CCD2-E903-B88C3D0E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969B75-C4B7-427A-C70B-216F014C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8C454F-015F-C186-C5D6-D8FDC669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59AD8-64C4-1C91-51C1-EF5A0C06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72E67EC-34E0-C4F3-0BC4-091FAE066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FC8D23-72B4-D75D-0BCA-296EA0961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8317FB-6E69-E9F4-9399-C52E382F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83A5BA-E704-6E79-9669-6372CDAC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92EAB4-9C06-44FF-8103-4755D775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75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A77166-D500-AC5D-CCF9-C00433B4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15E0DF-7D5C-398F-9176-3FA956E54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F28001-03ED-ECBF-14AC-1F8B4F6E5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66E30F-0EFC-DA5C-3321-A37DD379F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178269-87F9-AE96-2B2D-BF5FC32A6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8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oono.tistory.com/104" TargetMode="External"/><Relationship Id="rId2" Type="http://schemas.openxmlformats.org/officeDocument/2006/relationships/hyperlink" Target="https://blog.eunsukim.me/posts/understanding-logistic-regress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6.</a:t>
            </a:r>
            <a:r>
              <a:rPr lang="ko-KR" altLang="en-US" dirty="0"/>
              <a:t>분류</a:t>
            </a:r>
          </a:p>
        </p:txBody>
      </p:sp>
    </p:spTree>
    <p:extLst>
      <p:ext uri="{BB962C8B-B14F-4D97-AF65-F5344CB8AC3E}">
        <p14:creationId xmlns:p14="http://schemas.microsoft.com/office/powerpoint/2010/main" val="45929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 - testing</a:t>
            </a:r>
            <a:endParaRPr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 flipV="1">
            <a:off x="535015" y="1206230"/>
            <a:ext cx="3378" cy="546735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51056" y="6384659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73350" y="1316569"/>
            <a:ext cx="461665" cy="11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307494" y="6457684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875693" y="1216194"/>
            <a:ext cx="1643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Decision Tree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H="1">
            <a:off x="6370869" y="1433681"/>
            <a:ext cx="36036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711" y="38360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010516" y="635385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805264" y="63620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</a:t>
            </a:r>
            <a:endParaRPr lang="ko-KR" altLang="en-US" dirty="0"/>
          </a:p>
        </p:txBody>
      </p:sp>
      <p:cxnSp>
        <p:nvCxnSpPr>
          <p:cNvPr id="81" name="꺾인 연결선 80"/>
          <p:cNvCxnSpPr/>
          <p:nvPr/>
        </p:nvCxnSpPr>
        <p:spPr>
          <a:xfrm rot="16200000" flipH="1">
            <a:off x="1770947" y="2339052"/>
            <a:ext cx="5208751" cy="2837241"/>
          </a:xfrm>
          <a:prstGeom prst="bentConnector3">
            <a:avLst>
              <a:gd name="adj1" fmla="val 57844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33040" y="264795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1620678" y="393990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5272537" y="333258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5005837" y="508751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6602900" y="510533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81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  <p:bldP spid="57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화살표 연결선 6"/>
          <p:cNvCxnSpPr/>
          <p:nvPr/>
        </p:nvCxnSpPr>
        <p:spPr>
          <a:xfrm flipV="1">
            <a:off x="2279650" y="333376"/>
            <a:ext cx="0" cy="604837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1992313" y="6092825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351089" y="260350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9048751" y="6165850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863976" y="2565401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575051" y="2997201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216276" y="2636838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016376" y="4149726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951538" y="4076701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591176" y="42211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951538" y="4508501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4367213" y="5157789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175501" y="5445126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863976" y="46529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224339" y="3284538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7175501" y="50847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6" name="이등변 삼각형 25"/>
          <p:cNvSpPr/>
          <p:nvPr/>
        </p:nvSpPr>
        <p:spPr>
          <a:xfrm>
            <a:off x="5303838" y="1557339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이등변 삼각형 26"/>
          <p:cNvSpPr/>
          <p:nvPr/>
        </p:nvSpPr>
        <p:spPr>
          <a:xfrm>
            <a:off x="5303838" y="2060576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8" name="이등변 삼각형 27"/>
          <p:cNvSpPr/>
          <p:nvPr/>
        </p:nvSpPr>
        <p:spPr>
          <a:xfrm>
            <a:off x="6816726" y="2924176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9" name="이등변 삼각형 28"/>
          <p:cNvSpPr/>
          <p:nvPr/>
        </p:nvSpPr>
        <p:spPr>
          <a:xfrm>
            <a:off x="6672263" y="3500438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0" name="이등변 삼각형 29"/>
          <p:cNvSpPr/>
          <p:nvPr/>
        </p:nvSpPr>
        <p:spPr>
          <a:xfrm>
            <a:off x="7824789" y="4149726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1" name="이등변 삼각형 30"/>
          <p:cNvSpPr/>
          <p:nvPr/>
        </p:nvSpPr>
        <p:spPr>
          <a:xfrm>
            <a:off x="8112126" y="4221163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2" name="이등변 삼각형 31"/>
          <p:cNvSpPr/>
          <p:nvPr/>
        </p:nvSpPr>
        <p:spPr>
          <a:xfrm>
            <a:off x="7751763" y="2708276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3" name="이등변 삼각형 32"/>
          <p:cNvSpPr/>
          <p:nvPr/>
        </p:nvSpPr>
        <p:spPr>
          <a:xfrm>
            <a:off x="4800601" y="1773239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4" name="이등변 삼각형 33"/>
          <p:cNvSpPr/>
          <p:nvPr/>
        </p:nvSpPr>
        <p:spPr>
          <a:xfrm>
            <a:off x="5951538" y="3213101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5" name="이등변 삼각형 34"/>
          <p:cNvSpPr/>
          <p:nvPr/>
        </p:nvSpPr>
        <p:spPr>
          <a:xfrm>
            <a:off x="7680326" y="2133601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6" name="이등변 삼각형 35"/>
          <p:cNvSpPr/>
          <p:nvPr/>
        </p:nvSpPr>
        <p:spPr>
          <a:xfrm>
            <a:off x="8472488" y="2636838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92688" y="125413"/>
            <a:ext cx="5074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Logistic Regression, Support Vector Machine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자유형 43"/>
          <p:cNvSpPr/>
          <p:nvPr/>
        </p:nvSpPr>
        <p:spPr>
          <a:xfrm>
            <a:off x="3711575" y="1452564"/>
            <a:ext cx="4446588" cy="3773487"/>
          </a:xfrm>
          <a:custGeom>
            <a:avLst/>
            <a:gdLst>
              <a:gd name="connsiteX0" fmla="*/ 0 w 4446494"/>
              <a:gd name="connsiteY0" fmla="*/ 0 h 3774142"/>
              <a:gd name="connsiteX1" fmla="*/ 1488141 w 4446494"/>
              <a:gd name="connsiteY1" fmla="*/ 1479177 h 3774142"/>
              <a:gd name="connsiteX2" fmla="*/ 1828800 w 4446494"/>
              <a:gd name="connsiteY2" fmla="*/ 2286000 h 3774142"/>
              <a:gd name="connsiteX3" fmla="*/ 3030071 w 4446494"/>
              <a:gd name="connsiteY3" fmla="*/ 2626659 h 3774142"/>
              <a:gd name="connsiteX4" fmla="*/ 4446494 w 4446494"/>
              <a:gd name="connsiteY4" fmla="*/ 3774142 h 3774142"/>
              <a:gd name="connsiteX0" fmla="*/ 0 w 4446494"/>
              <a:gd name="connsiteY0" fmla="*/ 0 h 3774142"/>
              <a:gd name="connsiteX1" fmla="*/ 872444 w 4446494"/>
              <a:gd name="connsiteY1" fmla="*/ 1472662 h 3774142"/>
              <a:gd name="connsiteX2" fmla="*/ 1828800 w 4446494"/>
              <a:gd name="connsiteY2" fmla="*/ 2286000 h 3774142"/>
              <a:gd name="connsiteX3" fmla="*/ 3030071 w 4446494"/>
              <a:gd name="connsiteY3" fmla="*/ 2626659 h 3774142"/>
              <a:gd name="connsiteX4" fmla="*/ 4446494 w 4446494"/>
              <a:gd name="connsiteY4" fmla="*/ 3774142 h 3774142"/>
              <a:gd name="connsiteX0" fmla="*/ 0 w 4446494"/>
              <a:gd name="connsiteY0" fmla="*/ 0 h 3774142"/>
              <a:gd name="connsiteX1" fmla="*/ 872444 w 4446494"/>
              <a:gd name="connsiteY1" fmla="*/ 1472662 h 3774142"/>
              <a:gd name="connsiteX2" fmla="*/ 1448508 w 4446494"/>
              <a:gd name="connsiteY2" fmla="*/ 2408766 h 3774142"/>
              <a:gd name="connsiteX3" fmla="*/ 3030071 w 4446494"/>
              <a:gd name="connsiteY3" fmla="*/ 2626659 h 3774142"/>
              <a:gd name="connsiteX4" fmla="*/ 4446494 w 4446494"/>
              <a:gd name="connsiteY4" fmla="*/ 3774142 h 3774142"/>
              <a:gd name="connsiteX0" fmla="*/ 0 w 4446494"/>
              <a:gd name="connsiteY0" fmla="*/ 0 h 3774142"/>
              <a:gd name="connsiteX1" fmla="*/ 872444 w 4446494"/>
              <a:gd name="connsiteY1" fmla="*/ 1472662 h 3774142"/>
              <a:gd name="connsiteX2" fmla="*/ 1448508 w 4446494"/>
              <a:gd name="connsiteY2" fmla="*/ 2408766 h 3774142"/>
              <a:gd name="connsiteX3" fmla="*/ 3032684 w 4446494"/>
              <a:gd name="connsiteY3" fmla="*/ 2480774 h 3774142"/>
              <a:gd name="connsiteX4" fmla="*/ 4446494 w 4446494"/>
              <a:gd name="connsiteY4" fmla="*/ 3774142 h 3774142"/>
              <a:gd name="connsiteX0" fmla="*/ 0 w 4446494"/>
              <a:gd name="connsiteY0" fmla="*/ 0 h 3774142"/>
              <a:gd name="connsiteX1" fmla="*/ 944452 w 4446494"/>
              <a:gd name="connsiteY1" fmla="*/ 1256638 h 3774142"/>
              <a:gd name="connsiteX2" fmla="*/ 1448508 w 4446494"/>
              <a:gd name="connsiteY2" fmla="*/ 2408766 h 3774142"/>
              <a:gd name="connsiteX3" fmla="*/ 3032684 w 4446494"/>
              <a:gd name="connsiteY3" fmla="*/ 2480774 h 3774142"/>
              <a:gd name="connsiteX4" fmla="*/ 4446494 w 4446494"/>
              <a:gd name="connsiteY4" fmla="*/ 3774142 h 377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6494" h="3774142">
                <a:moveTo>
                  <a:pt x="0" y="0"/>
                </a:moveTo>
                <a:lnTo>
                  <a:pt x="944452" y="1256638"/>
                </a:lnTo>
                <a:lnTo>
                  <a:pt x="1448508" y="2408766"/>
                </a:lnTo>
                <a:lnTo>
                  <a:pt x="3032684" y="2480774"/>
                </a:lnTo>
                <a:lnTo>
                  <a:pt x="4446494" y="3774142"/>
                </a:lnTo>
              </a:path>
            </a:pathLst>
          </a:cu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629775" y="476250"/>
            <a:ext cx="242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Multilayer Perceptron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8953501" y="692150"/>
            <a:ext cx="50482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503614" y="1628776"/>
            <a:ext cx="5113337" cy="417671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6334935" y="331654"/>
            <a:ext cx="553228" cy="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/>
          <p:cNvSpPr/>
          <p:nvPr/>
        </p:nvSpPr>
        <p:spPr>
          <a:xfrm>
            <a:off x="2495600" y="3356992"/>
            <a:ext cx="5256584" cy="20162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4151784" y="1772816"/>
            <a:ext cx="5256584" cy="20882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9827896" y="836613"/>
            <a:ext cx="2209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Bayesian Classifier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9169084" y="1052513"/>
            <a:ext cx="504825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/>
          <p:cNvSpPr/>
          <p:nvPr/>
        </p:nvSpPr>
        <p:spPr>
          <a:xfrm>
            <a:off x="3071664" y="2492896"/>
            <a:ext cx="1512168" cy="936104"/>
          </a:xfrm>
          <a:prstGeom prst="ellipse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3503712" y="4437112"/>
            <a:ext cx="1512168" cy="648072"/>
          </a:xfrm>
          <a:prstGeom prst="ellipse">
            <a:avLst/>
          </a:prstGeom>
          <a:noFill/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519936" y="4005064"/>
            <a:ext cx="720080" cy="648072"/>
          </a:xfrm>
          <a:prstGeom prst="ellipse">
            <a:avLst/>
          </a:prstGeom>
          <a:noFill/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7032104" y="5013176"/>
            <a:ext cx="432048" cy="648072"/>
          </a:xfrm>
          <a:prstGeom prst="ellipse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4799856" y="1556792"/>
            <a:ext cx="792088" cy="720080"/>
          </a:xfrm>
          <a:prstGeom prst="ellipse">
            <a:avLst/>
          </a:prstGeom>
          <a:noFill/>
          <a:ln>
            <a:prstDash val="dash"/>
          </a:ln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5951984" y="2924944"/>
            <a:ext cx="1080120" cy="792088"/>
          </a:xfrm>
          <a:prstGeom prst="ellipse">
            <a:avLst/>
          </a:prstGeom>
          <a:noFill/>
          <a:ln>
            <a:prstDash val="dash"/>
          </a:ln>
          <a:scene3d>
            <a:camera prst="orthographicFront">
              <a:rot lat="0" lon="0" rev="126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7392144" y="2132856"/>
            <a:ext cx="1296144" cy="792088"/>
          </a:xfrm>
          <a:prstGeom prst="ellipse">
            <a:avLst/>
          </a:prstGeom>
          <a:noFill/>
          <a:ln>
            <a:prstDash val="dash"/>
          </a:ln>
          <a:scene3d>
            <a:camera prst="orthographicFront">
              <a:rot lat="0" lon="0" rev="9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5936" y="1196975"/>
            <a:ext cx="5214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Gaussian Mixture Model, Radial Basis Function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6187124" y="1412875"/>
            <a:ext cx="50482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타원 64"/>
          <p:cNvSpPr/>
          <p:nvPr/>
        </p:nvSpPr>
        <p:spPr>
          <a:xfrm>
            <a:off x="7680176" y="4077072"/>
            <a:ext cx="648072" cy="360040"/>
          </a:xfrm>
          <a:prstGeom prst="ellipse">
            <a:avLst/>
          </a:prstGeom>
          <a:noFill/>
          <a:ln>
            <a:prstDash val="dash"/>
          </a:ln>
          <a:scene3d>
            <a:camera prst="orthographicFront">
              <a:rot lat="0" lon="0" rev="9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9" name="자유형 68"/>
          <p:cNvSpPr/>
          <p:nvPr/>
        </p:nvSpPr>
        <p:spPr>
          <a:xfrm>
            <a:off x="4210050" y="538163"/>
            <a:ext cx="5557838" cy="4114800"/>
          </a:xfrm>
          <a:custGeom>
            <a:avLst/>
            <a:gdLst>
              <a:gd name="connsiteX0" fmla="*/ 0 w 5558118"/>
              <a:gd name="connsiteY0" fmla="*/ 0 h 4114800"/>
              <a:gd name="connsiteX1" fmla="*/ 1039906 w 5558118"/>
              <a:gd name="connsiteY1" fmla="*/ 3065930 h 4114800"/>
              <a:gd name="connsiteX2" fmla="*/ 5558118 w 5558118"/>
              <a:gd name="connsiteY2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8118" h="4114800">
                <a:moveTo>
                  <a:pt x="0" y="0"/>
                </a:moveTo>
                <a:cubicBezTo>
                  <a:pt x="56776" y="1190065"/>
                  <a:pt x="113553" y="2380130"/>
                  <a:pt x="1039906" y="3065930"/>
                </a:cubicBezTo>
                <a:cubicBezTo>
                  <a:pt x="1966259" y="3751730"/>
                  <a:pt x="3762188" y="3933265"/>
                  <a:pt x="5558118" y="411480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cxnSp>
        <p:nvCxnSpPr>
          <p:cNvPr id="66" name="직선 연결선 65"/>
          <p:cNvCxnSpPr/>
          <p:nvPr/>
        </p:nvCxnSpPr>
        <p:spPr>
          <a:xfrm>
            <a:off x="8223416" y="692150"/>
            <a:ext cx="5048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4" grpId="1" animBg="1"/>
      <p:bldP spid="45" grpId="0"/>
      <p:bldP spid="52" grpId="0" animBg="1"/>
      <p:bldP spid="52" grpId="1" animBg="1"/>
      <p:bldP spid="53" grpId="0" animBg="1"/>
      <p:bldP spid="53" grpId="1" animBg="1"/>
      <p:bldP spid="54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5" grpId="0" animBg="1"/>
      <p:bldP spid="69" grpId="0" animBg="1"/>
      <p:bldP spid="6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- training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689ADEBD-A9A4-DCBD-D34E-00506912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5" y="1807409"/>
            <a:ext cx="4210638" cy="421063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356310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161366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3941395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B2936A1-D162-2079-8927-3D4B61391969}"/>
              </a:ext>
            </a:extLst>
          </p:cNvPr>
          <p:cNvSpPr/>
          <p:nvPr/>
        </p:nvSpPr>
        <p:spPr>
          <a:xfrm>
            <a:off x="10543221" y="3851165"/>
            <a:ext cx="1373795" cy="705720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진짜타겟</a:t>
            </a:r>
            <a:r>
              <a:rPr lang="en-US" altLang="ko-KR" dirty="0">
                <a:solidFill>
                  <a:schemeClr val="tx1"/>
                </a:solidFill>
              </a:rPr>
              <a:t>, Label, 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9425043" y="5401819"/>
            <a:ext cx="1419100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Loss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356310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D2035A1-E45B-8EC9-B438-855F6CD0507D}"/>
              </a:ext>
            </a:extLst>
          </p:cNvPr>
          <p:cNvSpPr/>
          <p:nvPr/>
        </p:nvSpPr>
        <p:spPr>
          <a:xfrm>
            <a:off x="5373322" y="3826338"/>
            <a:ext cx="1771527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갱신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686627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269974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65B9DB5-519E-1947-A935-548E826AA33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466656"/>
            <a:ext cx="1334058" cy="93516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B260CAF-40B6-ED2C-4262-23F2F9F8B34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0134593" y="4556885"/>
            <a:ext cx="1095526" cy="8449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B9E259BF-EBC2-1C9D-7FCB-7F4E5E1F4EB8}"/>
              </a:ext>
            </a:extLst>
          </p:cNvPr>
          <p:cNvCxnSpPr>
            <a:cxnSpLocks/>
            <a:stCxn id="7" idx="2"/>
            <a:endCxn id="9" idx="4"/>
          </p:cNvCxnSpPr>
          <p:nvPr/>
        </p:nvCxnSpPr>
        <p:spPr>
          <a:xfrm rot="10800000">
            <a:off x="6259087" y="4581712"/>
            <a:ext cx="3165957" cy="119779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5AD1EF46-093C-DE48-C60D-A2B391DBED02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rot="5400000" flipH="1" flipV="1">
            <a:off x="6323965" y="2441069"/>
            <a:ext cx="1320390" cy="1450149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AB897ED-472E-C257-604F-2D3F6F0BDD21}"/>
              </a:ext>
            </a:extLst>
          </p:cNvPr>
          <p:cNvSpPr/>
          <p:nvPr/>
        </p:nvSpPr>
        <p:spPr>
          <a:xfrm>
            <a:off x="8318487" y="550507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1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- testing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466838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271894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4051923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7902218" y="5281901"/>
            <a:ext cx="1796634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성능지표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466838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797155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380502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724C6CFC-2A07-15FD-DDB4-7AE68484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1" y="1686627"/>
            <a:ext cx="5837426" cy="413801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205F7766-CF8E-A90C-CC9A-B5FD088CF1E1}"/>
              </a:ext>
            </a:extLst>
          </p:cNvPr>
          <p:cNvSpPr/>
          <p:nvPr/>
        </p:nvSpPr>
        <p:spPr>
          <a:xfrm>
            <a:off x="954801" y="3605684"/>
            <a:ext cx="1409714" cy="168496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9D40F84-0A4B-5002-E0BE-7FEA5FD9A2B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577184"/>
            <a:ext cx="0" cy="7047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685C121-23C8-8025-DA5C-2B44392DEC45}"/>
              </a:ext>
            </a:extLst>
          </p:cNvPr>
          <p:cNvSpPr/>
          <p:nvPr/>
        </p:nvSpPr>
        <p:spPr>
          <a:xfrm>
            <a:off x="8318487" y="661035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1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504728" cy="148764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머신러닝</a:t>
            </a:r>
            <a:r>
              <a:rPr lang="ko-KR" altLang="en-US" dirty="0"/>
              <a:t> 중에서도 이용 빈도가 높은 알고리즘</a:t>
            </a:r>
            <a:endParaRPr lang="en-US" altLang="ko-KR" dirty="0"/>
          </a:p>
          <a:p>
            <a:r>
              <a:rPr lang="ko-KR" altLang="en-US" dirty="0"/>
              <a:t>선형 모델과 비선형모델</a:t>
            </a:r>
            <a:endParaRPr lang="en-US" altLang="ko-KR" dirty="0"/>
          </a:p>
          <a:p>
            <a:pPr lvl="1"/>
            <a:r>
              <a:rPr lang="ko-KR" altLang="en-US" dirty="0"/>
              <a:t>선형 모델은 그래프로 볼 때 데이터를 직선을 기준으로 나눌 수 있는 형태</a:t>
            </a:r>
            <a:endParaRPr lang="en-US" altLang="ko-KR" dirty="0"/>
          </a:p>
          <a:p>
            <a:pPr lvl="1"/>
            <a:r>
              <a:rPr lang="ko-KR" altLang="en-US" dirty="0"/>
              <a:t>비선형 모델은 선이 아닌 다른 기준으로 데이터를 분류해야 하는 모델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60" y="2654756"/>
            <a:ext cx="3257085" cy="39140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11319E-3EAF-80DC-9CF6-098BC7E4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3" y="2406595"/>
            <a:ext cx="5164614" cy="20610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5796598-6212-29E7-F3D1-1F2E6234C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1"/>
            <a:ext cx="5100457" cy="21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선형모델</a:t>
            </a:r>
            <a:r>
              <a:rPr lang="en-US" altLang="ko-KR" dirty="0"/>
              <a:t>(1</a:t>
            </a:r>
            <a:r>
              <a:rPr lang="ko-KR" altLang="en-US" dirty="0"/>
              <a:t>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7653257-51FF-DA18-2E27-FA0E41AF855F}"/>
              </a:ext>
            </a:extLst>
          </p:cNvPr>
          <p:cNvCxnSpPr>
            <a:cxnSpLocks/>
          </p:cNvCxnSpPr>
          <p:nvPr/>
        </p:nvCxnSpPr>
        <p:spPr>
          <a:xfrm flipV="1">
            <a:off x="6573490" y="2165304"/>
            <a:ext cx="0" cy="338455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3029280-2DE2-A36F-37BA-7EF9386B609A}"/>
              </a:ext>
            </a:extLst>
          </p:cNvPr>
          <p:cNvCxnSpPr>
            <a:cxnSpLocks/>
          </p:cNvCxnSpPr>
          <p:nvPr/>
        </p:nvCxnSpPr>
        <p:spPr>
          <a:xfrm>
            <a:off x="6286153" y="5260928"/>
            <a:ext cx="5098487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>
            <a:extLst>
              <a:ext uri="{FF2B5EF4-FFF2-40B4-BE49-F238E27FC236}">
                <a16:creationId xmlns:a16="http://schemas.microsoft.com/office/drawing/2014/main" id="{CA02503D-2104-88F4-C3A1-A818B7C6B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40" y="1670818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89368EFD-2C11-D888-BD24-34AE90F3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73" y="5343156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1013CC-BEB5-F956-6287-AE890C3389BF}"/>
              </a:ext>
            </a:extLst>
          </p:cNvPr>
          <p:cNvSpPr/>
          <p:nvPr/>
        </p:nvSpPr>
        <p:spPr>
          <a:xfrm>
            <a:off x="7744669" y="3067234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1DE5B09-90A1-A7B3-FC3F-F4C2D15B2F57}"/>
              </a:ext>
            </a:extLst>
          </p:cNvPr>
          <p:cNvSpPr/>
          <p:nvPr/>
        </p:nvSpPr>
        <p:spPr>
          <a:xfrm>
            <a:off x="7455744" y="3499034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F94C585-B049-7511-2F57-E1218FF6194D}"/>
              </a:ext>
            </a:extLst>
          </p:cNvPr>
          <p:cNvSpPr/>
          <p:nvPr/>
        </p:nvSpPr>
        <p:spPr>
          <a:xfrm>
            <a:off x="7096969" y="3138671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F1B1994-BD80-0BCD-75F8-2E18C97BBB38}"/>
              </a:ext>
            </a:extLst>
          </p:cNvPr>
          <p:cNvSpPr/>
          <p:nvPr/>
        </p:nvSpPr>
        <p:spPr>
          <a:xfrm>
            <a:off x="7279065" y="4153399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156BBAF-2289-10F2-9E6E-9E10E08569CF}"/>
              </a:ext>
            </a:extLst>
          </p:cNvPr>
          <p:cNvSpPr/>
          <p:nvPr/>
        </p:nvSpPr>
        <p:spPr>
          <a:xfrm>
            <a:off x="8539617" y="4011150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8D0C1DD-6B2C-F5B5-E0C1-CCBB025C12BC}"/>
              </a:ext>
            </a:extLst>
          </p:cNvPr>
          <p:cNvSpPr/>
          <p:nvPr/>
        </p:nvSpPr>
        <p:spPr>
          <a:xfrm>
            <a:off x="8296530" y="410796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28282DE-6551-C498-EF1F-8FE11F0B7D21}"/>
              </a:ext>
            </a:extLst>
          </p:cNvPr>
          <p:cNvSpPr/>
          <p:nvPr/>
        </p:nvSpPr>
        <p:spPr>
          <a:xfrm>
            <a:off x="8503106" y="432213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2425040F-F99F-4E3C-1FC5-DA91EED14BB5}"/>
              </a:ext>
            </a:extLst>
          </p:cNvPr>
          <p:cNvSpPr/>
          <p:nvPr/>
        </p:nvSpPr>
        <p:spPr>
          <a:xfrm>
            <a:off x="7629902" y="4788927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8CF5A0A-D3AD-C652-792C-46CA5133E682}"/>
              </a:ext>
            </a:extLst>
          </p:cNvPr>
          <p:cNvSpPr/>
          <p:nvPr/>
        </p:nvSpPr>
        <p:spPr>
          <a:xfrm>
            <a:off x="8974447" y="4898373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17E2D4C-D07A-802B-0A18-1BEBBE4B72D4}"/>
              </a:ext>
            </a:extLst>
          </p:cNvPr>
          <p:cNvSpPr/>
          <p:nvPr/>
        </p:nvSpPr>
        <p:spPr>
          <a:xfrm>
            <a:off x="7126665" y="4656636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C57A390-E5CC-3E98-EC84-9E90625B688C}"/>
              </a:ext>
            </a:extLst>
          </p:cNvPr>
          <p:cNvSpPr/>
          <p:nvPr/>
        </p:nvSpPr>
        <p:spPr>
          <a:xfrm>
            <a:off x="8105032" y="3786371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B564F09-55FD-9686-1F47-F5A47A76DCF4}"/>
              </a:ext>
            </a:extLst>
          </p:cNvPr>
          <p:cNvSpPr/>
          <p:nvPr/>
        </p:nvSpPr>
        <p:spPr>
          <a:xfrm>
            <a:off x="8974447" y="4538010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4A5A0BB2-0247-DBED-EDCC-8F88C6E06A79}"/>
              </a:ext>
            </a:extLst>
          </p:cNvPr>
          <p:cNvSpPr/>
          <p:nvPr/>
        </p:nvSpPr>
        <p:spPr>
          <a:xfrm>
            <a:off x="8270527" y="2171935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E50A1F52-9C63-1E7E-CA4C-A6FE9384C943}"/>
              </a:ext>
            </a:extLst>
          </p:cNvPr>
          <p:cNvSpPr/>
          <p:nvPr/>
        </p:nvSpPr>
        <p:spPr>
          <a:xfrm>
            <a:off x="8270527" y="2675172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BC7077F3-3437-AFC5-F1F0-0540E3EA956F}"/>
              </a:ext>
            </a:extLst>
          </p:cNvPr>
          <p:cNvSpPr/>
          <p:nvPr/>
        </p:nvSpPr>
        <p:spPr>
          <a:xfrm>
            <a:off x="9535304" y="3496422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95E12459-DCDA-1D98-5E1E-2622A7322C7C}"/>
              </a:ext>
            </a:extLst>
          </p:cNvPr>
          <p:cNvSpPr/>
          <p:nvPr/>
        </p:nvSpPr>
        <p:spPr>
          <a:xfrm>
            <a:off x="9646165" y="3913224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이등변 삼각형 24">
            <a:extLst>
              <a:ext uri="{FF2B5EF4-FFF2-40B4-BE49-F238E27FC236}">
                <a16:creationId xmlns:a16="http://schemas.microsoft.com/office/drawing/2014/main" id="{674C461C-1803-5BD3-6920-6DB30DCB8201}"/>
              </a:ext>
            </a:extLst>
          </p:cNvPr>
          <p:cNvSpPr/>
          <p:nvPr/>
        </p:nvSpPr>
        <p:spPr>
          <a:xfrm>
            <a:off x="10392084" y="4729660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6" name="이등변 삼각형 25">
            <a:extLst>
              <a:ext uri="{FF2B5EF4-FFF2-40B4-BE49-F238E27FC236}">
                <a16:creationId xmlns:a16="http://schemas.microsoft.com/office/drawing/2014/main" id="{07CC6E55-78A8-D17F-A27A-AFE99ED3182D}"/>
              </a:ext>
            </a:extLst>
          </p:cNvPr>
          <p:cNvSpPr/>
          <p:nvPr/>
        </p:nvSpPr>
        <p:spPr>
          <a:xfrm>
            <a:off x="10679421" y="4801097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이등변 삼각형 26">
            <a:extLst>
              <a:ext uri="{FF2B5EF4-FFF2-40B4-BE49-F238E27FC236}">
                <a16:creationId xmlns:a16="http://schemas.microsoft.com/office/drawing/2014/main" id="{E4DA632B-ED0F-DF9A-5D67-31C54203FF88}"/>
              </a:ext>
            </a:extLst>
          </p:cNvPr>
          <p:cNvSpPr/>
          <p:nvPr/>
        </p:nvSpPr>
        <p:spPr>
          <a:xfrm>
            <a:off x="10286256" y="3077039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A889A17C-9AB4-96BF-AD8F-A917E1E1C9DE}"/>
              </a:ext>
            </a:extLst>
          </p:cNvPr>
          <p:cNvSpPr/>
          <p:nvPr/>
        </p:nvSpPr>
        <p:spPr>
          <a:xfrm>
            <a:off x="7767290" y="2387835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1A4CE98D-B9F7-5003-6635-CA02A6D84D95}"/>
              </a:ext>
            </a:extLst>
          </p:cNvPr>
          <p:cNvSpPr/>
          <p:nvPr/>
        </p:nvSpPr>
        <p:spPr>
          <a:xfrm>
            <a:off x="8925440" y="3625887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B798316A-AD4B-D211-AA8F-A40C2D8D56AB}"/>
              </a:ext>
            </a:extLst>
          </p:cNvPr>
          <p:cNvSpPr/>
          <p:nvPr/>
        </p:nvSpPr>
        <p:spPr>
          <a:xfrm>
            <a:off x="9998124" y="2748197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FBAC27EF-9654-BB76-7172-D07FCECC81D2}"/>
              </a:ext>
            </a:extLst>
          </p:cNvPr>
          <p:cNvSpPr/>
          <p:nvPr/>
        </p:nvSpPr>
        <p:spPr>
          <a:xfrm>
            <a:off x="10720305" y="3004808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C5060F1D-AF12-5995-39A9-4A839AE63AB1}"/>
              </a:ext>
            </a:extLst>
          </p:cNvPr>
          <p:cNvCxnSpPr>
            <a:cxnSpLocks/>
          </p:cNvCxnSpPr>
          <p:nvPr/>
        </p:nvCxnSpPr>
        <p:spPr>
          <a:xfrm>
            <a:off x="6860828" y="3483549"/>
            <a:ext cx="4429647" cy="1414824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029262B-1BED-F41D-1DA6-3CAEC1FB2D35}"/>
              </a:ext>
            </a:extLst>
          </p:cNvPr>
          <p:cNvSpPr txBox="1"/>
          <p:nvPr/>
        </p:nvSpPr>
        <p:spPr>
          <a:xfrm>
            <a:off x="1438023" y="2200093"/>
            <a:ext cx="2545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y = </a:t>
            </a:r>
            <a:r>
              <a:rPr lang="en-US" altLang="ko-KR" sz="4400" dirty="0" err="1"/>
              <a:t>ax+b</a:t>
            </a:r>
            <a:endParaRPr lang="ko-KR" altLang="en-US" sz="4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B509D-0F80-8791-A2B5-1D9575E876A6}"/>
              </a:ext>
            </a:extLst>
          </p:cNvPr>
          <p:cNvSpPr txBox="1"/>
          <p:nvPr/>
        </p:nvSpPr>
        <p:spPr>
          <a:xfrm>
            <a:off x="1514361" y="3108115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임의의 결정경계를 적용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E30AC5-2CDE-C757-D4F2-57090CA75FB7}"/>
                  </a:ext>
                </a:extLst>
              </p:cNvPr>
              <p:cNvSpPr txBox="1"/>
              <p:nvPr/>
            </p:nvSpPr>
            <p:spPr>
              <a:xfrm>
                <a:off x="1490647" y="3517745"/>
                <a:ext cx="4472635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성능을 평가 </a:t>
                </a:r>
                <a:r>
                  <a:rPr lang="en-US" altLang="ko-KR" dirty="0"/>
                  <a:t>Loss(error)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US" altLang="ko-KR" dirty="0"/>
                  <a:t>=0.26087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E30AC5-2CDE-C757-D4F2-57090CA75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47" y="3517745"/>
                <a:ext cx="4472635" cy="484876"/>
              </a:xfrm>
              <a:prstGeom prst="rect">
                <a:avLst/>
              </a:prstGeom>
              <a:blipFill>
                <a:blip r:embed="rId2"/>
                <a:stretch>
                  <a:fillRect l="-1228" r="-682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E8654-DABF-276A-3AAC-10F21E5E7D4F}"/>
              </a:ext>
            </a:extLst>
          </p:cNvPr>
          <p:cNvSpPr txBox="1"/>
          <p:nvPr/>
        </p:nvSpPr>
        <p:spPr>
          <a:xfrm>
            <a:off x="1519139" y="3962463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파라미터를 갱신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6DC3DE3-B169-6DC0-851E-419C90C8DF11}"/>
              </a:ext>
            </a:extLst>
          </p:cNvPr>
          <p:cNvSpPr/>
          <p:nvPr/>
        </p:nvSpPr>
        <p:spPr>
          <a:xfrm>
            <a:off x="2511562" y="2267428"/>
            <a:ext cx="419815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A0625DC-61A1-1399-6AE5-5F48659B2EC8}"/>
              </a:ext>
            </a:extLst>
          </p:cNvPr>
          <p:cNvSpPr/>
          <p:nvPr/>
        </p:nvSpPr>
        <p:spPr>
          <a:xfrm>
            <a:off x="3491867" y="2271544"/>
            <a:ext cx="419815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ADECAA67-C255-8F55-97B0-5A391566DB9E}"/>
              </a:ext>
            </a:extLst>
          </p:cNvPr>
          <p:cNvCxnSpPr>
            <a:cxnSpLocks/>
          </p:cNvCxnSpPr>
          <p:nvPr/>
        </p:nvCxnSpPr>
        <p:spPr>
          <a:xfrm>
            <a:off x="7041231" y="2938255"/>
            <a:ext cx="4128761" cy="2104581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F73556D-DF14-8CE3-07A3-72064BA1655F}"/>
              </a:ext>
            </a:extLst>
          </p:cNvPr>
          <p:cNvSpPr txBox="1"/>
          <p:nvPr/>
        </p:nvSpPr>
        <p:spPr>
          <a:xfrm>
            <a:off x="1506942" y="441001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새 결정경계를 적용</a:t>
            </a: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420A0FAB-403B-70E2-113B-0BD61FDBB22B}"/>
              </a:ext>
            </a:extLst>
          </p:cNvPr>
          <p:cNvGrpSpPr/>
          <p:nvPr/>
        </p:nvGrpSpPr>
        <p:grpSpPr>
          <a:xfrm>
            <a:off x="641133" y="3575259"/>
            <a:ext cx="821986" cy="1204087"/>
            <a:chOff x="7974015" y="2564500"/>
            <a:chExt cx="821986" cy="1204087"/>
          </a:xfrm>
        </p:grpSpPr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C7A3F91E-97BC-520D-E777-9D74EAB3BA46}"/>
                </a:ext>
              </a:extLst>
            </p:cNvPr>
            <p:cNvSpPr/>
            <p:nvPr/>
          </p:nvSpPr>
          <p:spPr>
            <a:xfrm>
              <a:off x="8140242" y="2564500"/>
              <a:ext cx="655759" cy="120408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DA87939E-40A9-F1FF-5496-03F1C66033B3}"/>
                </a:ext>
              </a:extLst>
            </p:cNvPr>
            <p:cNvCxnSpPr>
              <a:stCxn id="55" idx="2"/>
            </p:cNvCxnSpPr>
            <p:nvPr/>
          </p:nvCxnSpPr>
          <p:spPr>
            <a:xfrm flipH="1">
              <a:off x="7974015" y="3166544"/>
              <a:ext cx="166227" cy="1893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41794D87-858A-EB40-AA42-AB65182769B4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8140242" y="3166544"/>
              <a:ext cx="238458" cy="16091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3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2" grpId="0"/>
      <p:bldP spid="44" grpId="0"/>
      <p:bldP spid="45" grpId="0" animBg="1"/>
      <p:bldP spid="46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457200" y="147861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파라미터를 갱신하는 방법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F9495A0-6E1B-82CC-E339-E4D343860670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경사하강법</a:t>
            </a:r>
            <a:r>
              <a:rPr lang="en-US" altLang="ko-KR" dirty="0"/>
              <a:t>(Gradient descent)</a:t>
            </a:r>
            <a:endParaRPr lang="ko-KR" altLang="en-US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C77C8C7-3C35-085D-209E-998F69C47C92}"/>
              </a:ext>
            </a:extLst>
          </p:cNvPr>
          <p:cNvCxnSpPr>
            <a:cxnSpLocks/>
          </p:cNvCxnSpPr>
          <p:nvPr/>
        </p:nvCxnSpPr>
        <p:spPr>
          <a:xfrm flipV="1">
            <a:off x="1057432" y="1941419"/>
            <a:ext cx="0" cy="468174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61C86AC-94E2-9002-CCE2-2E0A145FB03E}"/>
              </a:ext>
            </a:extLst>
          </p:cNvPr>
          <p:cNvCxnSpPr>
            <a:cxnSpLocks/>
          </p:cNvCxnSpPr>
          <p:nvPr/>
        </p:nvCxnSpPr>
        <p:spPr>
          <a:xfrm flipV="1">
            <a:off x="770095" y="6318278"/>
            <a:ext cx="6082881" cy="1595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F88218-705B-3E2C-FA76-9F95018957C6}"/>
              </a:ext>
            </a:extLst>
          </p:cNvPr>
          <p:cNvSpPr txBox="1"/>
          <p:nvPr/>
        </p:nvSpPr>
        <p:spPr>
          <a:xfrm>
            <a:off x="6541477" y="634080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3080328-3829-C4FB-E74E-8794FE3CD7BB}"/>
              </a:ext>
            </a:extLst>
          </p:cNvPr>
          <p:cNvSpPr/>
          <p:nvPr/>
        </p:nvSpPr>
        <p:spPr>
          <a:xfrm>
            <a:off x="1892346" y="1902783"/>
            <a:ext cx="4649131" cy="3894231"/>
          </a:xfrm>
          <a:custGeom>
            <a:avLst/>
            <a:gdLst>
              <a:gd name="connsiteX0" fmla="*/ 0 w 5537915"/>
              <a:gd name="connsiteY0" fmla="*/ 64394 h 3812191"/>
              <a:gd name="connsiteX1" fmla="*/ 2833352 w 5537915"/>
              <a:gd name="connsiteY1" fmla="*/ 3812146 h 3812191"/>
              <a:gd name="connsiteX2" fmla="*/ 5537915 w 5537915"/>
              <a:gd name="connsiteY2" fmla="*/ 0 h 3812191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628067"/>
              <a:gd name="connsiteY0" fmla="*/ 103031 h 3850839"/>
              <a:gd name="connsiteX1" fmla="*/ 2833352 w 5628067"/>
              <a:gd name="connsiteY1" fmla="*/ 3850783 h 3850839"/>
              <a:gd name="connsiteX2" fmla="*/ 5628067 w 5628067"/>
              <a:gd name="connsiteY2" fmla="*/ 0 h 3850839"/>
              <a:gd name="connsiteX0" fmla="*/ 0 w 5628067"/>
              <a:gd name="connsiteY0" fmla="*/ 103031 h 3850844"/>
              <a:gd name="connsiteX1" fmla="*/ 2833352 w 5628067"/>
              <a:gd name="connsiteY1" fmla="*/ 3850783 h 3850844"/>
              <a:gd name="connsiteX2" fmla="*/ 5628067 w 5628067"/>
              <a:gd name="connsiteY2" fmla="*/ 0 h 3850844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60757"/>
              <a:gd name="connsiteX1" fmla="*/ 2833352 w 5628067"/>
              <a:gd name="connsiteY1" fmla="*/ 3850783 h 3860757"/>
              <a:gd name="connsiteX2" fmla="*/ 5628067 w 5628067"/>
              <a:gd name="connsiteY2" fmla="*/ 0 h 3860757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8067" h="3894231">
                <a:moveTo>
                  <a:pt x="0" y="141667"/>
                </a:moveTo>
                <a:cubicBezTo>
                  <a:pt x="311239" y="2497427"/>
                  <a:pt x="1562637" y="3990303"/>
                  <a:pt x="2833352" y="3889419"/>
                </a:cubicBezTo>
                <a:cubicBezTo>
                  <a:pt x="4361644" y="3943082"/>
                  <a:pt x="5162280" y="2338588"/>
                  <a:pt x="5628067" y="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9EF5D-84A6-127A-C91D-1F0047341A04}"/>
              </a:ext>
            </a:extLst>
          </p:cNvPr>
          <p:cNvSpPr txBox="1"/>
          <p:nvPr/>
        </p:nvSpPr>
        <p:spPr>
          <a:xfrm>
            <a:off x="337964" y="198850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</a:t>
            </a:r>
            <a:endParaRPr lang="ko-KR" altLang="en-US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74707AC-FE6C-B70B-91D5-333C7C939424}"/>
              </a:ext>
            </a:extLst>
          </p:cNvPr>
          <p:cNvSpPr/>
          <p:nvPr/>
        </p:nvSpPr>
        <p:spPr>
          <a:xfrm>
            <a:off x="1068521" y="3575078"/>
            <a:ext cx="1122019" cy="2756917"/>
          </a:xfrm>
          <a:prstGeom prst="rect">
            <a:avLst/>
          </a:prstGeom>
          <a:noFill/>
          <a:ln w="2222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A52323C-7B4A-6DBA-36D4-EAEBBD50EEBA}"/>
              </a:ext>
            </a:extLst>
          </p:cNvPr>
          <p:cNvSpPr txBox="1"/>
          <p:nvPr/>
        </p:nvSpPr>
        <p:spPr>
          <a:xfrm>
            <a:off x="1961047" y="634080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-0.2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80333D-CAFC-7A25-087B-307FB8652F3C}"/>
              </a:ext>
            </a:extLst>
          </p:cNvPr>
          <p:cNvSpPr txBox="1"/>
          <p:nvPr/>
        </p:nvSpPr>
        <p:spPr>
          <a:xfrm>
            <a:off x="7857811" y="3563839"/>
            <a:ext cx="38769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y = </a:t>
            </a:r>
            <a:r>
              <a:rPr lang="en-US" altLang="ko-KR" sz="2800" dirty="0" err="1"/>
              <a:t>ax+b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a</a:t>
            </a:r>
            <a:r>
              <a:rPr lang="en-US" altLang="ko-KR" sz="2800" baseline="-25000" dirty="0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a+D</a:t>
            </a:r>
            <a:r>
              <a:rPr lang="en-US" altLang="ko-KR" sz="2800" baseline="-25000" dirty="0" err="1"/>
              <a:t>a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•Loss</a:t>
            </a:r>
          </a:p>
          <a:p>
            <a:r>
              <a:rPr lang="en-US" altLang="ko-KR" sz="2800" dirty="0" err="1"/>
              <a:t>b</a:t>
            </a:r>
            <a:r>
              <a:rPr lang="en-US" altLang="ko-KR" sz="2800" baseline="-25000" dirty="0" err="1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b+D</a:t>
            </a:r>
            <a:r>
              <a:rPr lang="en-US" altLang="ko-KR" sz="2800" baseline="-25000" dirty="0" err="1"/>
              <a:t>b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 Loss</a:t>
            </a:r>
            <a:endParaRPr lang="ko-KR" alt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3B2A76-F23C-3301-77B1-E82262009164}"/>
              </a:ext>
            </a:extLst>
          </p:cNvPr>
          <p:cNvSpPr txBox="1"/>
          <p:nvPr/>
        </p:nvSpPr>
        <p:spPr>
          <a:xfrm>
            <a:off x="72736" y="334843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0.26087</a:t>
            </a:r>
            <a:endParaRPr lang="ko-KR" altLang="en-US" dirty="0"/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5E9DA61-269A-5214-A0C2-0A98C500FD16}"/>
              </a:ext>
            </a:extLst>
          </p:cNvPr>
          <p:cNvCxnSpPr>
            <a:cxnSpLocks/>
          </p:cNvCxnSpPr>
          <p:nvPr/>
        </p:nvCxnSpPr>
        <p:spPr>
          <a:xfrm>
            <a:off x="2053829" y="3267943"/>
            <a:ext cx="283336" cy="70833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/>
              <p:nvPr/>
            </p:nvSpPr>
            <p:spPr>
              <a:xfrm>
                <a:off x="2344626" y="3163973"/>
                <a:ext cx="14211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26" y="3163973"/>
                <a:ext cx="1421158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55EF047B-5AE3-92FB-3C41-C211E6A62954}"/>
              </a:ext>
            </a:extLst>
          </p:cNvPr>
          <p:cNvSpPr txBox="1"/>
          <p:nvPr/>
        </p:nvSpPr>
        <p:spPr>
          <a:xfrm>
            <a:off x="8223867" y="5823969"/>
            <a:ext cx="2189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2800" dirty="0"/>
              <a:t>ξ</a:t>
            </a:r>
            <a:r>
              <a:rPr lang="en-US" altLang="ko-KR" sz="2800" dirty="0"/>
              <a:t>  : </a:t>
            </a:r>
            <a:r>
              <a:rPr lang="ko-KR" altLang="en-US" sz="2800" dirty="0" err="1"/>
              <a:t>학습률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FE10C7-57A6-2ABC-79B7-C24249B317CE}"/>
                  </a:ext>
                </a:extLst>
              </p:cNvPr>
              <p:cNvSpPr txBox="1"/>
              <p:nvPr/>
            </p:nvSpPr>
            <p:spPr>
              <a:xfrm>
                <a:off x="7070742" y="976536"/>
                <a:ext cx="4751622" cy="2531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점 </a:t>
                </a:r>
                <a:r>
                  <a:rPr lang="en-US" altLang="ko-KR" dirty="0"/>
                  <a:t>a=-0.2 </a:t>
                </a:r>
                <a:r>
                  <a:rPr lang="ko-KR" altLang="en-US" dirty="0"/>
                  <a:t>의 순간 기울기를 </a:t>
                </a:r>
                <a:r>
                  <a:rPr lang="ko-KR" altLang="en-US" dirty="0" err="1"/>
                  <a:t>구해야하나</a:t>
                </a:r>
                <a:endParaRPr lang="en-US" altLang="ko-KR" dirty="0"/>
              </a:p>
              <a:p>
                <a:r>
                  <a:rPr lang="en-US" altLang="ko-KR" dirty="0"/>
                  <a:t>Loss</a:t>
                </a:r>
                <a:r>
                  <a:rPr lang="ko-KR" altLang="en-US" dirty="0"/>
                  <a:t>의 도함수를 계산할 수 없으므로</a:t>
                </a:r>
                <a:endParaRPr lang="en-US" altLang="ko-KR" dirty="0"/>
              </a:p>
              <a:p>
                <a:r>
                  <a:rPr lang="en-US" altLang="ko-KR" dirty="0"/>
                  <a:t>a’ = -0.25 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를 계산 후 사용</a:t>
                </a:r>
                <a:endParaRPr lang="en-US" altLang="ko-KR" dirty="0"/>
              </a:p>
              <a:p>
                <a:endParaRPr lang="en-US" altLang="ko-KR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altLang="ko-KR" sz="2800" i="1" smtClean="0">
                        <a:latin typeface="Cambria Math" panose="02040503050406030204" pitchFamily="18" charset="0"/>
                      </a:rPr>
                      <m:t>≒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num>
                      <m:den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0.2687−0.2174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−0.2+0.25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FE10C7-57A6-2ABC-79B7-C24249B3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742" y="976536"/>
                <a:ext cx="4751622" cy="2531206"/>
              </a:xfrm>
              <a:prstGeom prst="rect">
                <a:avLst/>
              </a:prstGeom>
              <a:blipFill>
                <a:blip r:embed="rId3"/>
                <a:stretch>
                  <a:fillRect l="-1155" t="-12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91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59"/>
            <a:ext cx="11504728" cy="2190373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데이터가 어떤 범주에 속할 확률을 </a:t>
            </a:r>
            <a:r>
              <a:rPr lang="en-US" altLang="ko-KR" dirty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1 </a:t>
            </a:r>
            <a:r>
              <a:rPr lang="ko-KR" altLang="en-US" dirty="0"/>
              <a:t>사이의 값으로 예측하고 그 확률에 따라 가능성이 더 높은 범주에 속하는 것으로 분류해주는 지도 학습 알고리즘</a:t>
            </a:r>
          </a:p>
          <a:p>
            <a:r>
              <a:rPr lang="ko-KR" altLang="en-US" dirty="0"/>
              <a:t>데이터 샘플을 양성</a:t>
            </a:r>
            <a:r>
              <a:rPr lang="en-US" altLang="ko-KR" dirty="0"/>
              <a:t>(1) </a:t>
            </a:r>
            <a:r>
              <a:rPr lang="ko-KR" altLang="en-US" dirty="0"/>
              <a:t>또는 음성</a:t>
            </a:r>
            <a:r>
              <a:rPr lang="en-US" altLang="ko-KR" dirty="0"/>
              <a:t>(0) </a:t>
            </a:r>
            <a:r>
              <a:rPr lang="ko-KR" altLang="en-US" dirty="0"/>
              <a:t>클래스 둘 중 어디에 속하는지 예측</a:t>
            </a:r>
            <a:endParaRPr lang="en-US" altLang="ko-KR" dirty="0"/>
          </a:p>
          <a:p>
            <a:pPr lvl="1"/>
            <a:r>
              <a:rPr lang="en-US" altLang="ko-KR" dirty="0"/>
              <a:t>Binary classification</a:t>
            </a:r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728A378-ED91-CC30-5081-D5B36BEECB28}"/>
              </a:ext>
            </a:extLst>
          </p:cNvPr>
          <p:cNvCxnSpPr>
            <a:cxnSpLocks/>
          </p:cNvCxnSpPr>
          <p:nvPr/>
        </p:nvCxnSpPr>
        <p:spPr>
          <a:xfrm flipV="1">
            <a:off x="2130563" y="3320019"/>
            <a:ext cx="0" cy="338455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4B71C1B5-19E3-0F36-85C8-C7CBB62ACE7A}"/>
              </a:ext>
            </a:extLst>
          </p:cNvPr>
          <p:cNvCxnSpPr/>
          <p:nvPr/>
        </p:nvCxnSpPr>
        <p:spPr>
          <a:xfrm>
            <a:off x="1843226" y="6415643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1">
            <a:extLst>
              <a:ext uri="{FF2B5EF4-FFF2-40B4-BE49-F238E27FC236}">
                <a16:creationId xmlns:a16="http://schemas.microsoft.com/office/drawing/2014/main" id="{17388A8C-F7B5-541F-9C24-8D2F4833A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198" y="3422690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0FEE7E54-5D21-0D90-666F-77978F63C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664" y="6488668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1B42DEA6-38BA-74D3-EFAA-25A8E6D308CE}"/>
              </a:ext>
            </a:extLst>
          </p:cNvPr>
          <p:cNvSpPr/>
          <p:nvPr/>
        </p:nvSpPr>
        <p:spPr>
          <a:xfrm>
            <a:off x="3301742" y="4221949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99324C20-3881-456A-A768-30F8C063F8FE}"/>
              </a:ext>
            </a:extLst>
          </p:cNvPr>
          <p:cNvSpPr/>
          <p:nvPr/>
        </p:nvSpPr>
        <p:spPr>
          <a:xfrm>
            <a:off x="3012817" y="4653749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5CEC669E-2B47-4F98-751C-4D7E778CD284}"/>
              </a:ext>
            </a:extLst>
          </p:cNvPr>
          <p:cNvSpPr/>
          <p:nvPr/>
        </p:nvSpPr>
        <p:spPr>
          <a:xfrm>
            <a:off x="2654042" y="4293386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8E9DD7D1-4D77-66B7-934C-463DE1C6F3DA}"/>
              </a:ext>
            </a:extLst>
          </p:cNvPr>
          <p:cNvSpPr/>
          <p:nvPr/>
        </p:nvSpPr>
        <p:spPr>
          <a:xfrm>
            <a:off x="3183869" y="5308114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E7665A04-2C99-A34D-4A8D-462DDCEF5A17}"/>
              </a:ext>
            </a:extLst>
          </p:cNvPr>
          <p:cNvSpPr/>
          <p:nvPr/>
        </p:nvSpPr>
        <p:spPr>
          <a:xfrm>
            <a:off x="4624724" y="5152986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651F1801-A9DD-4094-F798-9C222BC835C9}"/>
              </a:ext>
            </a:extLst>
          </p:cNvPr>
          <p:cNvSpPr/>
          <p:nvPr/>
        </p:nvSpPr>
        <p:spPr>
          <a:xfrm>
            <a:off x="4381637" y="524980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F47C75DA-32B7-FCDD-2AA8-E289FB7309D5}"/>
              </a:ext>
            </a:extLst>
          </p:cNvPr>
          <p:cNvSpPr/>
          <p:nvPr/>
        </p:nvSpPr>
        <p:spPr>
          <a:xfrm>
            <a:off x="4588213" y="5463971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FC8A132E-2993-0DCC-793C-FF4167192D8F}"/>
              </a:ext>
            </a:extLst>
          </p:cNvPr>
          <p:cNvSpPr/>
          <p:nvPr/>
        </p:nvSpPr>
        <p:spPr>
          <a:xfrm>
            <a:off x="3534706" y="5943642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716FF9BF-3A8B-F664-B6D7-B08443213B1E}"/>
              </a:ext>
            </a:extLst>
          </p:cNvPr>
          <p:cNvSpPr/>
          <p:nvPr/>
        </p:nvSpPr>
        <p:spPr>
          <a:xfrm>
            <a:off x="5226981" y="6040209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80829A78-D9CF-EBEB-C040-5473E4D68F3E}"/>
              </a:ext>
            </a:extLst>
          </p:cNvPr>
          <p:cNvSpPr/>
          <p:nvPr/>
        </p:nvSpPr>
        <p:spPr>
          <a:xfrm>
            <a:off x="3031469" y="5811351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35611B8E-8457-D568-6B9C-69DFA2C809CD}"/>
              </a:ext>
            </a:extLst>
          </p:cNvPr>
          <p:cNvSpPr/>
          <p:nvPr/>
        </p:nvSpPr>
        <p:spPr>
          <a:xfrm>
            <a:off x="3662105" y="4941086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8970FA5F-0356-39B4-B176-84DB498FC5AB}"/>
              </a:ext>
            </a:extLst>
          </p:cNvPr>
          <p:cNvSpPr/>
          <p:nvPr/>
        </p:nvSpPr>
        <p:spPr>
          <a:xfrm>
            <a:off x="5226981" y="5679846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3" name="이등변 삼각형 72">
            <a:extLst>
              <a:ext uri="{FF2B5EF4-FFF2-40B4-BE49-F238E27FC236}">
                <a16:creationId xmlns:a16="http://schemas.microsoft.com/office/drawing/2014/main" id="{965B0435-7B0C-6328-0622-0E6ABF8B17E4}"/>
              </a:ext>
            </a:extLst>
          </p:cNvPr>
          <p:cNvSpPr/>
          <p:nvPr/>
        </p:nvSpPr>
        <p:spPr>
          <a:xfrm>
            <a:off x="4741999" y="3326650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4" name="이등변 삼각형 73">
            <a:extLst>
              <a:ext uri="{FF2B5EF4-FFF2-40B4-BE49-F238E27FC236}">
                <a16:creationId xmlns:a16="http://schemas.microsoft.com/office/drawing/2014/main" id="{E064499F-B135-462A-6D3B-BACE0295B2A4}"/>
              </a:ext>
            </a:extLst>
          </p:cNvPr>
          <p:cNvSpPr/>
          <p:nvPr/>
        </p:nvSpPr>
        <p:spPr>
          <a:xfrm>
            <a:off x="4741999" y="3829887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5" name="이등변 삼각형 74">
            <a:extLst>
              <a:ext uri="{FF2B5EF4-FFF2-40B4-BE49-F238E27FC236}">
                <a16:creationId xmlns:a16="http://schemas.microsoft.com/office/drawing/2014/main" id="{6F229F46-CFB1-D8AE-2A87-DAD789D18EB3}"/>
              </a:ext>
            </a:extLst>
          </p:cNvPr>
          <p:cNvSpPr/>
          <p:nvPr/>
        </p:nvSpPr>
        <p:spPr>
          <a:xfrm>
            <a:off x="6006776" y="4651137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6" name="이등변 삼각형 75">
            <a:extLst>
              <a:ext uri="{FF2B5EF4-FFF2-40B4-BE49-F238E27FC236}">
                <a16:creationId xmlns:a16="http://schemas.microsoft.com/office/drawing/2014/main" id="{FCBA36BD-E706-94E8-AE30-F2ECC6FD30F5}"/>
              </a:ext>
            </a:extLst>
          </p:cNvPr>
          <p:cNvSpPr/>
          <p:nvPr/>
        </p:nvSpPr>
        <p:spPr>
          <a:xfrm>
            <a:off x="6117637" y="5067939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7" name="이등변 삼각형 76">
            <a:extLst>
              <a:ext uri="{FF2B5EF4-FFF2-40B4-BE49-F238E27FC236}">
                <a16:creationId xmlns:a16="http://schemas.microsoft.com/office/drawing/2014/main" id="{99DA011D-D2BE-C4B5-E5E8-27649D8E6D7C}"/>
              </a:ext>
            </a:extLst>
          </p:cNvPr>
          <p:cNvSpPr/>
          <p:nvPr/>
        </p:nvSpPr>
        <p:spPr>
          <a:xfrm>
            <a:off x="7121133" y="5884375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8" name="이등변 삼각형 77">
            <a:extLst>
              <a:ext uri="{FF2B5EF4-FFF2-40B4-BE49-F238E27FC236}">
                <a16:creationId xmlns:a16="http://schemas.microsoft.com/office/drawing/2014/main" id="{1620A2FC-3ED0-1EA2-78C5-88F795ED9726}"/>
              </a:ext>
            </a:extLst>
          </p:cNvPr>
          <p:cNvSpPr/>
          <p:nvPr/>
        </p:nvSpPr>
        <p:spPr>
          <a:xfrm>
            <a:off x="7408470" y="5955812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9" name="이등변 삼각형 78">
            <a:extLst>
              <a:ext uri="{FF2B5EF4-FFF2-40B4-BE49-F238E27FC236}">
                <a16:creationId xmlns:a16="http://schemas.microsoft.com/office/drawing/2014/main" id="{98E54A1F-97A9-1112-F4B2-B924FAED9C72}"/>
              </a:ext>
            </a:extLst>
          </p:cNvPr>
          <p:cNvSpPr/>
          <p:nvPr/>
        </p:nvSpPr>
        <p:spPr>
          <a:xfrm>
            <a:off x="6757728" y="4231754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0" name="이등변 삼각형 79">
            <a:extLst>
              <a:ext uri="{FF2B5EF4-FFF2-40B4-BE49-F238E27FC236}">
                <a16:creationId xmlns:a16="http://schemas.microsoft.com/office/drawing/2014/main" id="{DAB70B25-47F6-659F-D06D-CB7A39E12D47}"/>
              </a:ext>
            </a:extLst>
          </p:cNvPr>
          <p:cNvSpPr/>
          <p:nvPr/>
        </p:nvSpPr>
        <p:spPr>
          <a:xfrm>
            <a:off x="4238762" y="3542550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1" name="이등변 삼각형 80">
            <a:extLst>
              <a:ext uri="{FF2B5EF4-FFF2-40B4-BE49-F238E27FC236}">
                <a16:creationId xmlns:a16="http://schemas.microsoft.com/office/drawing/2014/main" id="{210D6252-FF14-0FD5-667F-42DAE6876962}"/>
              </a:ext>
            </a:extLst>
          </p:cNvPr>
          <p:cNvSpPr/>
          <p:nvPr/>
        </p:nvSpPr>
        <p:spPr>
          <a:xfrm>
            <a:off x="5396912" y="4780602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2" name="이등변 삼각형 81">
            <a:extLst>
              <a:ext uri="{FF2B5EF4-FFF2-40B4-BE49-F238E27FC236}">
                <a16:creationId xmlns:a16="http://schemas.microsoft.com/office/drawing/2014/main" id="{29581FE0-3226-3106-5BE2-7C2C26216476}"/>
              </a:ext>
            </a:extLst>
          </p:cNvPr>
          <p:cNvSpPr/>
          <p:nvPr/>
        </p:nvSpPr>
        <p:spPr>
          <a:xfrm>
            <a:off x="6469596" y="3902912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3" name="이등변 삼각형 82">
            <a:extLst>
              <a:ext uri="{FF2B5EF4-FFF2-40B4-BE49-F238E27FC236}">
                <a16:creationId xmlns:a16="http://schemas.microsoft.com/office/drawing/2014/main" id="{1AF5D6E9-7344-75C1-6779-D8E8B8EF8C2C}"/>
              </a:ext>
            </a:extLst>
          </p:cNvPr>
          <p:cNvSpPr/>
          <p:nvPr/>
        </p:nvSpPr>
        <p:spPr>
          <a:xfrm>
            <a:off x="7191777" y="4159523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05F71F91-7C0F-E485-C5F6-340E49D746FB}"/>
              </a:ext>
            </a:extLst>
          </p:cNvPr>
          <p:cNvCxnSpPr>
            <a:cxnSpLocks/>
          </p:cNvCxnSpPr>
          <p:nvPr/>
        </p:nvCxnSpPr>
        <p:spPr>
          <a:xfrm>
            <a:off x="3031469" y="3319225"/>
            <a:ext cx="3563938" cy="286544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CD54D3F8-BFB7-4B99-9C6C-758FFEEB0205}"/>
              </a:ext>
            </a:extLst>
          </p:cNvPr>
          <p:cNvCxnSpPr/>
          <p:nvPr/>
        </p:nvCxnSpPr>
        <p:spPr>
          <a:xfrm>
            <a:off x="5538939" y="3422690"/>
            <a:ext cx="55322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627EB18-98FA-A10A-F105-166E303D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692" y="3216449"/>
            <a:ext cx="5074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Logistic Regression, Support Vector Machine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018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DBBFAC3-8F97-25F0-618A-D9A4458D9EBE}"/>
              </a:ext>
            </a:extLst>
          </p:cNvPr>
          <p:cNvSpPr/>
          <p:nvPr/>
        </p:nvSpPr>
        <p:spPr>
          <a:xfrm>
            <a:off x="5000763" y="1234160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Log odds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B3DF29-362B-B85A-35EA-B4D6B63853B1}"/>
              </a:ext>
            </a:extLst>
          </p:cNvPr>
          <p:cNvSpPr/>
          <p:nvPr/>
        </p:nvSpPr>
        <p:spPr>
          <a:xfrm>
            <a:off x="8884280" y="1234160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0~1 </a:t>
            </a:r>
            <a:r>
              <a:rPr lang="ko-KR" altLang="en-US" dirty="0">
                <a:solidFill>
                  <a:schemeClr val="tx1"/>
                </a:solidFill>
              </a:rPr>
              <a:t>범위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정규화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F658244-1C55-A5F1-386B-BAD7230B956F}"/>
              </a:ext>
            </a:extLst>
          </p:cNvPr>
          <p:cNvSpPr/>
          <p:nvPr/>
        </p:nvSpPr>
        <p:spPr>
          <a:xfrm>
            <a:off x="8884280" y="3460191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Loss </a:t>
            </a:r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D79CF3D-5B3D-D561-4F16-C666D5631148}"/>
              </a:ext>
            </a:extLst>
          </p:cNvPr>
          <p:cNvSpPr/>
          <p:nvPr/>
        </p:nvSpPr>
        <p:spPr>
          <a:xfrm>
            <a:off x="1339406" y="1234160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임의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설정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309ADE9-5F8A-46DD-EC87-D3A8E845516D}"/>
              </a:ext>
            </a:extLst>
          </p:cNvPr>
          <p:cNvSpPr/>
          <p:nvPr/>
        </p:nvSpPr>
        <p:spPr>
          <a:xfrm>
            <a:off x="5000763" y="3460191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갱신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B9D9ABC-BF0F-5C21-CE7F-A02428DFA027}"/>
              </a:ext>
            </a:extLst>
          </p:cNvPr>
          <p:cNvCxnSpPr>
            <a:stCxn id="8" idx="3"/>
            <a:endCxn id="5" idx="1"/>
          </p:cNvCxnSpPr>
          <p:nvPr/>
        </p:nvCxnSpPr>
        <p:spPr>
          <a:xfrm>
            <a:off x="2936386" y="1775073"/>
            <a:ext cx="206437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2F98BB7-0246-EC16-727D-0D65E2C09C4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597743" y="1775073"/>
            <a:ext cx="228653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2F000DA-63DE-9115-BAE1-0882D1C719D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682770" y="2315985"/>
            <a:ext cx="0" cy="11442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C9AC559-AA4E-348A-F375-8CCCD3A56BFB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6597743" y="4001104"/>
            <a:ext cx="228653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79C99B0-66DF-9686-E56A-3D96B2DCBDF3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flipV="1">
            <a:off x="5799253" y="2315985"/>
            <a:ext cx="0" cy="11442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4AF7F2-41E7-47A6-1B4A-6504B9C410F4}"/>
              </a:ext>
            </a:extLst>
          </p:cNvPr>
          <p:cNvSpPr txBox="1"/>
          <p:nvPr/>
        </p:nvSpPr>
        <p:spPr>
          <a:xfrm>
            <a:off x="7417846" y="27710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반복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0F4BA51F-E47B-D144-6302-CBF2E6D27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22" y="5220459"/>
            <a:ext cx="6715770" cy="10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DCB28D17-B359-9953-7A15-CFB624D6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2" y="3067889"/>
            <a:ext cx="4219422" cy="363411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31C62-A0C3-25AF-5336-CECE3ECFABC8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10339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Log odds </a:t>
            </a:r>
            <a:r>
              <a:rPr lang="ko-KR" altLang="en-US" dirty="0"/>
              <a:t>계산</a:t>
            </a:r>
            <a:endParaRPr lang="en-US" altLang="ko-KR" dirty="0"/>
          </a:p>
          <a:p>
            <a:pPr lvl="1"/>
            <a:r>
              <a:rPr lang="en-US" altLang="ko-KR" dirty="0"/>
              <a:t>Log-odds:</a:t>
            </a:r>
            <a:r>
              <a:rPr lang="ko-KR" altLang="en-US" dirty="0"/>
              <a:t>데이터에 계수를 곱하고 절편을 더해 </a:t>
            </a:r>
            <a:r>
              <a:rPr lang="en-US" altLang="ko-KR" dirty="0"/>
              <a:t>log-odds, z</a:t>
            </a:r>
            <a:r>
              <a:rPr lang="ko-KR" altLang="en-US" dirty="0"/>
              <a:t>를 계산</a:t>
            </a:r>
          </a:p>
          <a:p>
            <a:pPr lvl="1"/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7FF1B9-85DA-1EA3-1C53-BD8CC7005948}"/>
                  </a:ext>
                </a:extLst>
              </p:cNvPr>
              <p:cNvSpPr txBox="1"/>
              <p:nvPr/>
            </p:nvSpPr>
            <p:spPr>
              <a:xfrm>
                <a:off x="978785" y="2013027"/>
                <a:ext cx="5755935" cy="788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3200" dirty="0"/>
                  <a:t>log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ko-KR" sz="3200" dirty="0"/>
                  <a:t>=z=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7FF1B9-85DA-1EA3-1C53-BD8CC700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85" y="2013027"/>
                <a:ext cx="5755935" cy="788357"/>
              </a:xfrm>
              <a:prstGeom prst="rect">
                <a:avLst/>
              </a:prstGeom>
              <a:blipFill>
                <a:blip r:embed="rId3"/>
                <a:stretch>
                  <a:fillRect l="-4343" t="-1538" b="-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29B5A17-01F0-B6AF-4390-29176D82F994}"/>
              </a:ext>
            </a:extLst>
          </p:cNvPr>
          <p:cNvGraphicFramePr>
            <a:graphicFrameLocks noGrp="1"/>
          </p:cNvGraphicFramePr>
          <p:nvPr/>
        </p:nvGraphicFramePr>
        <p:xfrm>
          <a:off x="683206" y="3863547"/>
          <a:ext cx="2057400" cy="2333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111482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65708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2121505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96191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4967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034559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6688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56066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3151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368303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1123C352-5B1A-9FD0-10A8-27B0D4FA6B67}"/>
              </a:ext>
            </a:extLst>
          </p:cNvPr>
          <p:cNvSpPr/>
          <p:nvPr/>
        </p:nvSpPr>
        <p:spPr>
          <a:xfrm>
            <a:off x="4984116" y="2150768"/>
            <a:ext cx="39924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2CF3ED1-9311-2B68-3F71-76CAB1FA4242}"/>
              </a:ext>
            </a:extLst>
          </p:cNvPr>
          <p:cNvSpPr/>
          <p:nvPr/>
        </p:nvSpPr>
        <p:spPr>
          <a:xfrm>
            <a:off x="1512283" y="3802786"/>
            <a:ext cx="399245" cy="2547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DA53A40-F3F4-6ED7-82A8-054E992D9F28}"/>
              </a:ext>
            </a:extLst>
          </p:cNvPr>
          <p:cNvSpPr/>
          <p:nvPr/>
        </p:nvSpPr>
        <p:spPr>
          <a:xfrm>
            <a:off x="6269857" y="2135742"/>
            <a:ext cx="399245" cy="5409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26988E7-4FF3-7C50-6DF4-986DADF5D968}"/>
              </a:ext>
            </a:extLst>
          </p:cNvPr>
          <p:cNvSpPr/>
          <p:nvPr/>
        </p:nvSpPr>
        <p:spPr>
          <a:xfrm>
            <a:off x="2179839" y="3802786"/>
            <a:ext cx="399245" cy="25476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0588B-5823-6CD3-3982-792CE84B1B74}"/>
              </a:ext>
            </a:extLst>
          </p:cNvPr>
          <p:cNvSpPr txBox="1"/>
          <p:nvPr/>
        </p:nvSpPr>
        <p:spPr>
          <a:xfrm>
            <a:off x="7210049" y="614435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x1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BE4275-1168-E71D-34AD-1A9891479ADF}"/>
              </a:ext>
            </a:extLst>
          </p:cNvPr>
          <p:cNvSpPr txBox="1"/>
          <p:nvPr/>
        </p:nvSpPr>
        <p:spPr>
          <a:xfrm>
            <a:off x="3078675" y="3648824"/>
            <a:ext cx="4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x2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47B84B3-E917-CF87-B3E4-FE0424B63C4B}"/>
              </a:ext>
            </a:extLst>
          </p:cNvPr>
          <p:cNvSpPr/>
          <p:nvPr/>
        </p:nvSpPr>
        <p:spPr>
          <a:xfrm>
            <a:off x="7199911" y="6063026"/>
            <a:ext cx="39924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6E62F05-DDF3-1CCD-27D6-AD642894915E}"/>
              </a:ext>
            </a:extLst>
          </p:cNvPr>
          <p:cNvSpPr/>
          <p:nvPr/>
        </p:nvSpPr>
        <p:spPr>
          <a:xfrm>
            <a:off x="3050768" y="3562373"/>
            <a:ext cx="399245" cy="5409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0747902-E2A1-9E34-DC55-15D503C39A44}"/>
              </a:ext>
            </a:extLst>
          </p:cNvPr>
          <p:cNvSpPr/>
          <p:nvPr/>
        </p:nvSpPr>
        <p:spPr>
          <a:xfrm>
            <a:off x="3719843" y="2148620"/>
            <a:ext cx="399245" cy="5409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AF73FA2-A318-814D-7726-19ECE9A76CB2}"/>
              </a:ext>
            </a:extLst>
          </p:cNvPr>
          <p:cNvSpPr/>
          <p:nvPr/>
        </p:nvSpPr>
        <p:spPr>
          <a:xfrm>
            <a:off x="4554823" y="2146472"/>
            <a:ext cx="399245" cy="5409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A0F63C2-9703-A480-CE67-6C5B55A1A2BC}"/>
              </a:ext>
            </a:extLst>
          </p:cNvPr>
          <p:cNvSpPr/>
          <p:nvPr/>
        </p:nvSpPr>
        <p:spPr>
          <a:xfrm>
            <a:off x="5879199" y="2144324"/>
            <a:ext cx="399245" cy="5409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69A9AED-5E02-70C0-364B-2A1DD4EB15DD}"/>
              </a:ext>
            </a:extLst>
          </p:cNvPr>
          <p:cNvSpPr/>
          <p:nvPr/>
        </p:nvSpPr>
        <p:spPr>
          <a:xfrm>
            <a:off x="9942465" y="2118426"/>
            <a:ext cx="399245" cy="5409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A4C4C2-42C5-ED26-609A-C452B3C4D5B3}"/>
              </a:ext>
            </a:extLst>
          </p:cNvPr>
          <p:cNvSpPr txBox="1"/>
          <p:nvPr/>
        </p:nvSpPr>
        <p:spPr>
          <a:xfrm>
            <a:off x="10365193" y="23630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파라미터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2669BA5-EC3D-12C9-2730-3DB0E37A430E}"/>
              </a:ext>
            </a:extLst>
          </p:cNvPr>
          <p:cNvSpPr/>
          <p:nvPr/>
        </p:nvSpPr>
        <p:spPr>
          <a:xfrm>
            <a:off x="7420494" y="2127084"/>
            <a:ext cx="39924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D82111-3CA7-EBB6-4D1B-DDDDE3A19869}"/>
              </a:ext>
            </a:extLst>
          </p:cNvPr>
          <p:cNvSpPr txBox="1"/>
          <p:nvPr/>
        </p:nvSpPr>
        <p:spPr>
          <a:xfrm>
            <a:off x="7791706" y="230732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ABA39FB-6723-278E-E102-F0DE893735B9}"/>
              </a:ext>
            </a:extLst>
          </p:cNvPr>
          <p:cNvSpPr/>
          <p:nvPr/>
        </p:nvSpPr>
        <p:spPr>
          <a:xfrm>
            <a:off x="8698000" y="2142110"/>
            <a:ext cx="399245" cy="5409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5AA87A-28DF-06E1-085E-67425E5E0075}"/>
              </a:ext>
            </a:extLst>
          </p:cNvPr>
          <p:cNvSpPr txBox="1"/>
          <p:nvPr/>
        </p:nvSpPr>
        <p:spPr>
          <a:xfrm>
            <a:off x="9082091" y="232234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91CF7E1F-2509-FE17-C6ED-BD70621A3759}"/>
              </a:ext>
            </a:extLst>
          </p:cNvPr>
          <p:cNvGraphicFramePr>
            <a:graphicFrameLocks noGrp="1"/>
          </p:cNvGraphicFramePr>
          <p:nvPr/>
        </p:nvGraphicFramePr>
        <p:xfrm>
          <a:off x="8673822" y="3563110"/>
          <a:ext cx="2743200" cy="2333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9556553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9149324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3712531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4544503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146559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869814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21104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2.7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522223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16936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849335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835147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4D726FB7-E789-92B3-AF09-76E69E4EC309}"/>
              </a:ext>
            </a:extLst>
          </p:cNvPr>
          <p:cNvSpPr txBox="1"/>
          <p:nvPr/>
        </p:nvSpPr>
        <p:spPr>
          <a:xfrm>
            <a:off x="9417178" y="6074111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b0=b1=b2=1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85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en-US" altLang="ko-KR" dirty="0" err="1"/>
              <a:t>Eunsu</a:t>
            </a:r>
            <a:r>
              <a:rPr lang="en-US" altLang="ko-KR" dirty="0"/>
              <a:t> Kim, Logistic Regression(</a:t>
            </a:r>
            <a:r>
              <a:rPr lang="ko-KR" altLang="en-US" dirty="0"/>
              <a:t>로지스틱 회귀</a:t>
            </a:r>
            <a:r>
              <a:rPr lang="en-US" altLang="ko-KR" dirty="0"/>
              <a:t>) </a:t>
            </a:r>
            <a:r>
              <a:rPr lang="ko-KR" altLang="en-US" dirty="0"/>
              <a:t>개념 정리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>
                <a:hlinkClick r:id="rId2"/>
              </a:rPr>
              <a:t>https://blog.eunsukim.me/posts/understanding-logistic-regression</a:t>
            </a:r>
            <a:r>
              <a:rPr lang="en-US" altLang="ko-KR" dirty="0"/>
              <a:t>, 2023.10.10 18:21</a:t>
            </a:r>
          </a:p>
          <a:p>
            <a:r>
              <a:rPr lang="ko-KR" altLang="en-US" dirty="0" err="1"/>
              <a:t>우노</a:t>
            </a:r>
            <a:r>
              <a:rPr lang="en-US" altLang="ko-KR" dirty="0"/>
              <a:t>, [ML] </a:t>
            </a:r>
            <a:r>
              <a:rPr lang="ko-KR" altLang="en-US" dirty="0" err="1"/>
              <a:t>의사결정트리</a:t>
            </a:r>
            <a:r>
              <a:rPr lang="en-US" altLang="ko-KR" dirty="0"/>
              <a:t>(Decision Tree)</a:t>
            </a:r>
            <a:r>
              <a:rPr lang="ko-KR" altLang="en-US" dirty="0"/>
              <a:t>란</a:t>
            </a:r>
            <a:r>
              <a:rPr lang="en-US" altLang="ko-KR" dirty="0"/>
              <a:t>?,</a:t>
            </a:r>
            <a:r>
              <a:rPr lang="ko-KR" altLang="en-US" dirty="0"/>
              <a:t> </a:t>
            </a:r>
            <a:r>
              <a:rPr lang="en-US" altLang="ko-KR" dirty="0">
                <a:hlinkClick r:id="rId3"/>
              </a:rPr>
              <a:t>https://wooono.tistory.com/104</a:t>
            </a:r>
            <a:r>
              <a:rPr lang="en-US" altLang="ko-KR" dirty="0"/>
              <a:t>, 2023.10.10 22:30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36816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31C62-A0C3-25AF-5336-CECE3ECFABC8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3634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0~1</a:t>
            </a:r>
            <a:r>
              <a:rPr lang="ko-KR" altLang="en-US" dirty="0"/>
              <a:t>범위 정규화</a:t>
            </a:r>
            <a:endParaRPr lang="en-US" altLang="ko-KR" dirty="0"/>
          </a:p>
          <a:p>
            <a:pPr lvl="1"/>
            <a:r>
              <a:rPr lang="en-US" altLang="ko-KR" dirty="0"/>
              <a:t>z</a:t>
            </a:r>
            <a:r>
              <a:rPr lang="ko-KR" altLang="en-US" dirty="0"/>
              <a:t>를 </a:t>
            </a:r>
            <a:r>
              <a:rPr lang="en-US" altLang="ko-KR" dirty="0"/>
              <a:t>sigmoid </a:t>
            </a:r>
            <a:r>
              <a:rPr lang="ko-KR" altLang="en-US" dirty="0"/>
              <a:t>함수</a:t>
            </a:r>
            <a:r>
              <a:rPr lang="en-US" altLang="ko-KR" dirty="0"/>
              <a:t>, h()</a:t>
            </a:r>
            <a:r>
              <a:rPr lang="ko-KR" altLang="en-US" dirty="0"/>
              <a:t>에 넣어서 </a:t>
            </a:r>
            <a:r>
              <a:rPr lang="en-US" altLang="ko-KR" dirty="0"/>
              <a:t>0~1 </a:t>
            </a:r>
            <a:r>
              <a:rPr lang="ko-KR" altLang="en-US" dirty="0"/>
              <a:t>범위의 확률을 계산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0973BB-1BA5-C152-AC1C-78218182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2" y="2257024"/>
            <a:ext cx="5204813" cy="4120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D4492-B29C-5E78-4776-D5E40EE68CA4}"/>
              </a:ext>
            </a:extLst>
          </p:cNvPr>
          <p:cNvSpPr txBox="1"/>
          <p:nvPr/>
        </p:nvSpPr>
        <p:spPr>
          <a:xfrm>
            <a:off x="5698974" y="2306154"/>
            <a:ext cx="211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z</a:t>
            </a:r>
            <a:r>
              <a:rPr lang="ko-KR" altLang="en-US" dirty="0"/>
              <a:t>의 범위 </a:t>
            </a:r>
            <a:r>
              <a:rPr lang="en-US" altLang="ko-KR" dirty="0"/>
              <a:t>: -∞ ~ ∞</a:t>
            </a:r>
          </a:p>
          <a:p>
            <a:endParaRPr lang="en-US" altLang="ko-KR" dirty="0"/>
          </a:p>
          <a:p>
            <a:r>
              <a:rPr lang="en-US" altLang="ko-KR" dirty="0"/>
              <a:t>h(z)</a:t>
            </a:r>
            <a:r>
              <a:rPr lang="ko-KR" altLang="en-US" dirty="0"/>
              <a:t>의 범위 </a:t>
            </a:r>
            <a:r>
              <a:rPr lang="en-US" altLang="ko-KR" dirty="0"/>
              <a:t>: 0 ~ 1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E3DA9-08AB-DBC9-24A9-8DA215932059}"/>
              </a:ext>
            </a:extLst>
          </p:cNvPr>
          <p:cNvSpPr txBox="1"/>
          <p:nvPr/>
        </p:nvSpPr>
        <p:spPr>
          <a:xfrm>
            <a:off x="7212168" y="53060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Z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41A1EB49-4EED-A8C5-0529-667D4BD1CCB8}"/>
              </a:ext>
            </a:extLst>
          </p:cNvPr>
          <p:cNvGraphicFramePr>
            <a:graphicFrameLocks noGrp="1"/>
          </p:cNvGraphicFramePr>
          <p:nvPr/>
        </p:nvGraphicFramePr>
        <p:xfrm>
          <a:off x="7880295" y="3251916"/>
          <a:ext cx="3986550" cy="28753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7310">
                  <a:extLst>
                    <a:ext uri="{9D8B030D-6E8A-4147-A177-3AD203B41FA5}">
                      <a16:colId xmlns:a16="http://schemas.microsoft.com/office/drawing/2014/main" val="1057507609"/>
                    </a:ext>
                  </a:extLst>
                </a:gridCol>
                <a:gridCol w="797310">
                  <a:extLst>
                    <a:ext uri="{9D8B030D-6E8A-4147-A177-3AD203B41FA5}">
                      <a16:colId xmlns:a16="http://schemas.microsoft.com/office/drawing/2014/main" val="193871704"/>
                    </a:ext>
                  </a:extLst>
                </a:gridCol>
                <a:gridCol w="797310">
                  <a:extLst>
                    <a:ext uri="{9D8B030D-6E8A-4147-A177-3AD203B41FA5}">
                      <a16:colId xmlns:a16="http://schemas.microsoft.com/office/drawing/2014/main" val="2413788040"/>
                    </a:ext>
                  </a:extLst>
                </a:gridCol>
                <a:gridCol w="797310">
                  <a:extLst>
                    <a:ext uri="{9D8B030D-6E8A-4147-A177-3AD203B41FA5}">
                      <a16:colId xmlns:a16="http://schemas.microsoft.com/office/drawing/2014/main" val="349121348"/>
                    </a:ext>
                  </a:extLst>
                </a:gridCol>
                <a:gridCol w="797310">
                  <a:extLst>
                    <a:ext uri="{9D8B030D-6E8A-4147-A177-3AD203B41FA5}">
                      <a16:colId xmlns:a16="http://schemas.microsoft.com/office/drawing/2014/main" val="1248587836"/>
                    </a:ext>
                  </a:extLst>
                </a:gridCol>
              </a:tblGrid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Label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h(z)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5181937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3.100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6708221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5090831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2.700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730607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4.500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8492186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3.700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687337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5.000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769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3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31C62-A0C3-25AF-5336-CECE3ECFABC8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3634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Loss </a:t>
            </a:r>
            <a:r>
              <a:rPr lang="ko-KR" altLang="en-US" dirty="0"/>
              <a:t>계산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A1EF0-5166-0442-4C46-03B44046DFC0}"/>
              </a:ext>
            </a:extLst>
          </p:cNvPr>
          <p:cNvSpPr txBox="1"/>
          <p:nvPr/>
        </p:nvSpPr>
        <p:spPr>
          <a:xfrm>
            <a:off x="1056067" y="1779435"/>
            <a:ext cx="807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Log loss = </a:t>
            </a:r>
            <a:r>
              <a:rPr lang="en-US" altLang="ko-KR" sz="2800" dirty="0" err="1"/>
              <a:t>label•log</a:t>
            </a:r>
            <a:r>
              <a:rPr lang="en-US" altLang="ko-KR" sz="2800" dirty="0"/>
              <a:t>(h(z)) + (1-label) •log(1-h(z))</a:t>
            </a:r>
            <a:endParaRPr lang="ko-KR" altLang="en-US" sz="2800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5DA8EE7-029D-D85C-42EA-9B3DA7C6C30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388533"/>
          <a:ext cx="2057400" cy="2333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111482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65708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2121505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96191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4967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034559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6688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56066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3151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368303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A51826D6-DB38-4AC6-9856-E1CCE084741E}"/>
              </a:ext>
            </a:extLst>
          </p:cNvPr>
          <p:cNvSpPr/>
          <p:nvPr/>
        </p:nvSpPr>
        <p:spPr>
          <a:xfrm>
            <a:off x="505242" y="3284112"/>
            <a:ext cx="550825" cy="2623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BB1DCC9-E549-24AE-0358-E0571429B53E}"/>
              </a:ext>
            </a:extLst>
          </p:cNvPr>
          <p:cNvSpPr/>
          <p:nvPr/>
        </p:nvSpPr>
        <p:spPr>
          <a:xfrm>
            <a:off x="2897746" y="1779435"/>
            <a:ext cx="86288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426101-6B73-8480-F682-5C474FF28AA6}"/>
              </a:ext>
            </a:extLst>
          </p:cNvPr>
          <p:cNvSpPr/>
          <p:nvPr/>
        </p:nvSpPr>
        <p:spPr>
          <a:xfrm>
            <a:off x="6096000" y="1764408"/>
            <a:ext cx="85644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0938F-01E1-7E79-6C39-619913D0F990}"/>
              </a:ext>
            </a:extLst>
          </p:cNvPr>
          <p:cNvSpPr txBox="1"/>
          <p:nvPr/>
        </p:nvSpPr>
        <p:spPr>
          <a:xfrm>
            <a:off x="3555976" y="2690993"/>
            <a:ext cx="43075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만약 데이터의 </a:t>
            </a:r>
            <a:r>
              <a:rPr lang="en-US" altLang="ko-KR" dirty="0"/>
              <a:t>label</a:t>
            </a:r>
            <a:r>
              <a:rPr lang="ko-KR" altLang="en-US" dirty="0"/>
              <a:t>이 </a:t>
            </a:r>
            <a:r>
              <a:rPr lang="en-US" altLang="ko-KR" dirty="0"/>
              <a:t>0</a:t>
            </a:r>
            <a:r>
              <a:rPr lang="ko-KR" altLang="en-US" dirty="0"/>
              <a:t>이라면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만약 데이터의 </a:t>
            </a:r>
            <a:r>
              <a:rPr lang="en-US" altLang="ko-KR" dirty="0"/>
              <a:t>label</a:t>
            </a:r>
            <a:r>
              <a:rPr lang="ko-KR" altLang="en-US" dirty="0"/>
              <a:t>이 </a:t>
            </a:r>
            <a:r>
              <a:rPr lang="en-US" altLang="ko-KR" dirty="0"/>
              <a:t>1</a:t>
            </a:r>
            <a:r>
              <a:rPr lang="ko-KR" altLang="en-US" dirty="0"/>
              <a:t>이라면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모든 데이터의 </a:t>
            </a:r>
            <a:r>
              <a:rPr lang="en-US" altLang="ko-KR" dirty="0"/>
              <a:t>loss</a:t>
            </a:r>
            <a:r>
              <a:rPr lang="ko-KR" altLang="en-US" dirty="0"/>
              <a:t>의 평균을 계산 </a:t>
            </a:r>
            <a:r>
              <a:rPr lang="en-US" altLang="ko-KR" dirty="0"/>
              <a:t>x (-1)</a:t>
            </a:r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245F9-1DF9-69A4-7200-A256FE2BE7F1}"/>
              </a:ext>
            </a:extLst>
          </p:cNvPr>
          <p:cNvSpPr txBox="1"/>
          <p:nvPr/>
        </p:nvSpPr>
        <p:spPr>
          <a:xfrm>
            <a:off x="4349340" y="3182157"/>
            <a:ext cx="5331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Log loss = log(1-h(z))</a:t>
            </a:r>
            <a:endParaRPr lang="ko-KR" alt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91EE7-D29C-6CCA-B2E7-9CCC9E17BD87}"/>
              </a:ext>
            </a:extLst>
          </p:cNvPr>
          <p:cNvSpPr txBox="1"/>
          <p:nvPr/>
        </p:nvSpPr>
        <p:spPr>
          <a:xfrm>
            <a:off x="4377107" y="4708941"/>
            <a:ext cx="4472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Log loss = log(h(z))</a:t>
            </a:r>
            <a:endParaRPr lang="ko-KR" altLang="en-US" sz="28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903636B-D304-1126-4503-B3242098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27" y="4146196"/>
            <a:ext cx="2254843" cy="271180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60F548F-F53B-D3E2-A0C6-1A776A1F2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564" y="1306525"/>
            <a:ext cx="2331999" cy="27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31C62-A0C3-25AF-5336-CECE3ECFABC8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3634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Loss </a:t>
            </a:r>
            <a:r>
              <a:rPr lang="ko-KR" altLang="en-US" dirty="0"/>
              <a:t>계산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D5978AB-8AFF-2705-7225-C24DE8C3F7AC}"/>
              </a:ext>
            </a:extLst>
          </p:cNvPr>
          <p:cNvGraphicFramePr>
            <a:graphicFrameLocks noGrp="1"/>
          </p:cNvGraphicFramePr>
          <p:nvPr/>
        </p:nvGraphicFramePr>
        <p:xfrm>
          <a:off x="611997" y="2414819"/>
          <a:ext cx="4748009" cy="26938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8883">
                  <a:extLst>
                    <a:ext uri="{9D8B030D-6E8A-4147-A177-3AD203B41FA5}">
                      <a16:colId xmlns:a16="http://schemas.microsoft.com/office/drawing/2014/main" val="3457013975"/>
                    </a:ext>
                  </a:extLst>
                </a:gridCol>
                <a:gridCol w="738883">
                  <a:extLst>
                    <a:ext uri="{9D8B030D-6E8A-4147-A177-3AD203B41FA5}">
                      <a16:colId xmlns:a16="http://schemas.microsoft.com/office/drawing/2014/main" val="2573095853"/>
                    </a:ext>
                  </a:extLst>
                </a:gridCol>
                <a:gridCol w="738883">
                  <a:extLst>
                    <a:ext uri="{9D8B030D-6E8A-4147-A177-3AD203B41FA5}">
                      <a16:colId xmlns:a16="http://schemas.microsoft.com/office/drawing/2014/main" val="1232480854"/>
                    </a:ext>
                  </a:extLst>
                </a:gridCol>
                <a:gridCol w="738883">
                  <a:extLst>
                    <a:ext uri="{9D8B030D-6E8A-4147-A177-3AD203B41FA5}">
                      <a16:colId xmlns:a16="http://schemas.microsoft.com/office/drawing/2014/main" val="417897698"/>
                    </a:ext>
                  </a:extLst>
                </a:gridCol>
                <a:gridCol w="1012544">
                  <a:extLst>
                    <a:ext uri="{9D8B030D-6E8A-4147-A177-3AD203B41FA5}">
                      <a16:colId xmlns:a16="http://schemas.microsoft.com/office/drawing/2014/main" val="4060837674"/>
                    </a:ext>
                  </a:extLst>
                </a:gridCol>
                <a:gridCol w="779933">
                  <a:extLst>
                    <a:ext uri="{9D8B030D-6E8A-4147-A177-3AD203B41FA5}">
                      <a16:colId xmlns:a16="http://schemas.microsoft.com/office/drawing/2014/main" val="2528271298"/>
                    </a:ext>
                  </a:extLst>
                </a:gridCol>
              </a:tblGrid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h(z)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Loss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4618261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3.100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-1.365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044891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3.000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-1.324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902837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2.700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-1.201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6910451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4.500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-0.005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8916477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3.700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-0.011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7630816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5.000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-0.003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853904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 Loss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7216187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F7B981F6-D582-6BFA-0E37-998663E1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234" y="2038886"/>
            <a:ext cx="5620769" cy="36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8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ED78A-2CAC-E15F-E486-0E0650970422}"/>
                  </a:ext>
                </a:extLst>
              </p:cNvPr>
              <p:cNvSpPr txBox="1"/>
              <p:nvPr/>
            </p:nvSpPr>
            <p:spPr>
              <a:xfrm>
                <a:off x="743755" y="950760"/>
                <a:ext cx="33259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800" dirty="0"/>
                  <a:t>z=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ED78A-2CAC-E15F-E486-0E0650970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5" y="950760"/>
                <a:ext cx="3325969" cy="523220"/>
              </a:xfrm>
              <a:prstGeom prst="rect">
                <a:avLst/>
              </a:prstGeom>
              <a:blipFill>
                <a:blip r:embed="rId2"/>
                <a:stretch>
                  <a:fillRect l="-3663" t="-12791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91DA5B-9DA3-9EB2-43BA-69AE5331981B}"/>
                  </a:ext>
                </a:extLst>
              </p:cNvPr>
              <p:cNvSpPr txBox="1"/>
              <p:nvPr/>
            </p:nvSpPr>
            <p:spPr>
              <a:xfrm>
                <a:off x="743754" y="2225381"/>
                <a:ext cx="46589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91DA5B-9DA3-9EB2-43BA-69AE5331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4" y="2225381"/>
                <a:ext cx="4658932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D6AB11-27DF-7CC4-61A6-53889789AA2C}"/>
                  </a:ext>
                </a:extLst>
              </p:cNvPr>
              <p:cNvSpPr txBox="1"/>
              <p:nvPr/>
            </p:nvSpPr>
            <p:spPr>
              <a:xfrm>
                <a:off x="743754" y="1593981"/>
                <a:ext cx="33259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800" dirty="0"/>
                  <a:t>0=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D6AB11-27DF-7CC4-61A6-53889789A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4" y="1593981"/>
                <a:ext cx="3325969" cy="523220"/>
              </a:xfrm>
              <a:prstGeom prst="rect">
                <a:avLst/>
              </a:prstGeom>
              <a:blipFill>
                <a:blip r:embed="rId4"/>
                <a:stretch>
                  <a:fillRect l="-3663"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738D6EE9-EECE-1537-1740-24ED400CA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842" y="1225249"/>
            <a:ext cx="6374445" cy="4995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41F1B4-8612-EAE0-D035-4D51AE66DBDE}"/>
              </a:ext>
            </a:extLst>
          </p:cNvPr>
          <p:cNvSpPr txBox="1"/>
          <p:nvPr/>
        </p:nvSpPr>
        <p:spPr>
          <a:xfrm>
            <a:off x="4607436" y="4250861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b0=b1=b2=1</a:t>
            </a:r>
          </a:p>
          <a:p>
            <a:r>
              <a:rPr lang="en-US" altLang="ko-KR" dirty="0"/>
              <a:t>Loss = 0.651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94DAC-114A-1A0E-366A-0C9B37C84318}"/>
              </a:ext>
            </a:extLst>
          </p:cNvPr>
          <p:cNvSpPr txBox="1"/>
          <p:nvPr/>
        </p:nvSpPr>
        <p:spPr>
          <a:xfrm>
            <a:off x="9419642" y="2965631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b0=-2, b1=b2=1</a:t>
            </a:r>
          </a:p>
          <a:p>
            <a:r>
              <a:rPr lang="en-US" altLang="ko-KR" dirty="0"/>
              <a:t>Loss = 0.197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35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457200" y="147861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파라미터를 갱신하는 방법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F9495A0-6E1B-82CC-E339-E4D343860670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경사하강법</a:t>
            </a:r>
            <a:r>
              <a:rPr lang="en-US" altLang="ko-KR" dirty="0"/>
              <a:t>(Gradient descent)</a:t>
            </a:r>
            <a:endParaRPr lang="ko-KR" altLang="en-US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C77C8C7-3C35-085D-209E-998F69C47C92}"/>
              </a:ext>
            </a:extLst>
          </p:cNvPr>
          <p:cNvCxnSpPr>
            <a:cxnSpLocks/>
          </p:cNvCxnSpPr>
          <p:nvPr/>
        </p:nvCxnSpPr>
        <p:spPr>
          <a:xfrm flipV="1">
            <a:off x="1057432" y="1941419"/>
            <a:ext cx="0" cy="468174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61C86AC-94E2-9002-CCE2-2E0A145FB03E}"/>
              </a:ext>
            </a:extLst>
          </p:cNvPr>
          <p:cNvCxnSpPr>
            <a:cxnSpLocks/>
          </p:cNvCxnSpPr>
          <p:nvPr/>
        </p:nvCxnSpPr>
        <p:spPr>
          <a:xfrm flipV="1">
            <a:off x="770095" y="6318278"/>
            <a:ext cx="6082881" cy="1595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F88218-705B-3E2C-FA76-9F95018957C6}"/>
              </a:ext>
            </a:extLst>
          </p:cNvPr>
          <p:cNvSpPr txBox="1"/>
          <p:nvPr/>
        </p:nvSpPr>
        <p:spPr>
          <a:xfrm>
            <a:off x="6541477" y="634080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b0</a:t>
            </a:r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3080328-3829-C4FB-E74E-8794FE3CD7BB}"/>
              </a:ext>
            </a:extLst>
          </p:cNvPr>
          <p:cNvSpPr/>
          <p:nvPr/>
        </p:nvSpPr>
        <p:spPr>
          <a:xfrm>
            <a:off x="1892346" y="1902783"/>
            <a:ext cx="4649131" cy="3894231"/>
          </a:xfrm>
          <a:custGeom>
            <a:avLst/>
            <a:gdLst>
              <a:gd name="connsiteX0" fmla="*/ 0 w 5537915"/>
              <a:gd name="connsiteY0" fmla="*/ 64394 h 3812191"/>
              <a:gd name="connsiteX1" fmla="*/ 2833352 w 5537915"/>
              <a:gd name="connsiteY1" fmla="*/ 3812146 h 3812191"/>
              <a:gd name="connsiteX2" fmla="*/ 5537915 w 5537915"/>
              <a:gd name="connsiteY2" fmla="*/ 0 h 3812191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628067"/>
              <a:gd name="connsiteY0" fmla="*/ 103031 h 3850839"/>
              <a:gd name="connsiteX1" fmla="*/ 2833352 w 5628067"/>
              <a:gd name="connsiteY1" fmla="*/ 3850783 h 3850839"/>
              <a:gd name="connsiteX2" fmla="*/ 5628067 w 5628067"/>
              <a:gd name="connsiteY2" fmla="*/ 0 h 3850839"/>
              <a:gd name="connsiteX0" fmla="*/ 0 w 5628067"/>
              <a:gd name="connsiteY0" fmla="*/ 103031 h 3850844"/>
              <a:gd name="connsiteX1" fmla="*/ 2833352 w 5628067"/>
              <a:gd name="connsiteY1" fmla="*/ 3850783 h 3850844"/>
              <a:gd name="connsiteX2" fmla="*/ 5628067 w 5628067"/>
              <a:gd name="connsiteY2" fmla="*/ 0 h 3850844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60757"/>
              <a:gd name="connsiteX1" fmla="*/ 2833352 w 5628067"/>
              <a:gd name="connsiteY1" fmla="*/ 3850783 h 3860757"/>
              <a:gd name="connsiteX2" fmla="*/ 5628067 w 5628067"/>
              <a:gd name="connsiteY2" fmla="*/ 0 h 3860757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8067" h="3894231">
                <a:moveTo>
                  <a:pt x="0" y="141667"/>
                </a:moveTo>
                <a:cubicBezTo>
                  <a:pt x="311239" y="2497427"/>
                  <a:pt x="1562637" y="3990303"/>
                  <a:pt x="2833352" y="3889419"/>
                </a:cubicBezTo>
                <a:cubicBezTo>
                  <a:pt x="4361644" y="3943082"/>
                  <a:pt x="5162280" y="2338588"/>
                  <a:pt x="5628067" y="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9EF5D-84A6-127A-C91D-1F0047341A04}"/>
              </a:ext>
            </a:extLst>
          </p:cNvPr>
          <p:cNvSpPr txBox="1"/>
          <p:nvPr/>
        </p:nvSpPr>
        <p:spPr>
          <a:xfrm>
            <a:off x="337964" y="198850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</a:t>
            </a:r>
            <a:endParaRPr lang="ko-KR" altLang="en-US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74707AC-FE6C-B70B-91D5-333C7C939424}"/>
              </a:ext>
            </a:extLst>
          </p:cNvPr>
          <p:cNvSpPr/>
          <p:nvPr/>
        </p:nvSpPr>
        <p:spPr>
          <a:xfrm>
            <a:off x="1068521" y="3575078"/>
            <a:ext cx="1122019" cy="2756917"/>
          </a:xfrm>
          <a:prstGeom prst="rect">
            <a:avLst/>
          </a:prstGeom>
          <a:noFill/>
          <a:ln w="2222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A52323C-7B4A-6DBA-36D4-EAEBBD50EEBA}"/>
              </a:ext>
            </a:extLst>
          </p:cNvPr>
          <p:cNvSpPr txBox="1"/>
          <p:nvPr/>
        </p:nvSpPr>
        <p:spPr>
          <a:xfrm>
            <a:off x="1961047" y="63408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3B2A76-F23C-3301-77B1-E82262009164}"/>
              </a:ext>
            </a:extLst>
          </p:cNvPr>
          <p:cNvSpPr txBox="1"/>
          <p:nvPr/>
        </p:nvSpPr>
        <p:spPr>
          <a:xfrm>
            <a:off x="337964" y="337882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0.651</a:t>
            </a:r>
            <a:endParaRPr lang="ko-KR" altLang="en-US" dirty="0"/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5E9DA61-269A-5214-A0C2-0A98C500FD16}"/>
              </a:ext>
            </a:extLst>
          </p:cNvPr>
          <p:cNvCxnSpPr>
            <a:cxnSpLocks/>
          </p:cNvCxnSpPr>
          <p:nvPr/>
        </p:nvCxnSpPr>
        <p:spPr>
          <a:xfrm>
            <a:off x="2053829" y="3267943"/>
            <a:ext cx="283336" cy="70833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/>
              <p:nvPr/>
            </p:nvSpPr>
            <p:spPr>
              <a:xfrm>
                <a:off x="2344626" y="3163973"/>
                <a:ext cx="158614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  <m:r>
                            <a:rPr lang="en-US" altLang="ko-KR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26" y="3163973"/>
                <a:ext cx="1586140" cy="525913"/>
              </a:xfrm>
              <a:prstGeom prst="rect">
                <a:avLst/>
              </a:prstGeom>
              <a:blipFill>
                <a:blip r:embed="rId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FE10C7-57A6-2ABC-79B7-C24249B317CE}"/>
                  </a:ext>
                </a:extLst>
              </p:cNvPr>
              <p:cNvSpPr txBox="1"/>
              <p:nvPr/>
            </p:nvSpPr>
            <p:spPr>
              <a:xfrm>
                <a:off x="7074914" y="888852"/>
                <a:ext cx="4617354" cy="1822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점 </a:t>
                </a:r>
                <a:r>
                  <a:rPr lang="en-US" altLang="ko-KR" dirty="0"/>
                  <a:t>b</a:t>
                </a:r>
                <a:r>
                  <a:rPr lang="en-US" altLang="ko-KR" baseline="-25000" dirty="0"/>
                  <a:t>0</a:t>
                </a:r>
                <a:r>
                  <a:rPr lang="en-US" altLang="ko-KR" dirty="0"/>
                  <a:t>=1 </a:t>
                </a:r>
                <a:r>
                  <a:rPr lang="ko-KR" altLang="en-US" dirty="0"/>
                  <a:t>의 순간 기울기를 </a:t>
                </a:r>
                <a:r>
                  <a:rPr lang="ko-KR" altLang="en-US" dirty="0" err="1"/>
                  <a:t>구해야하나</a:t>
                </a:r>
                <a:endParaRPr lang="en-US" altLang="ko-KR" dirty="0"/>
              </a:p>
              <a:p>
                <a:r>
                  <a:rPr lang="en-US" altLang="ko-KR" dirty="0"/>
                  <a:t>Loss</a:t>
                </a:r>
                <a:r>
                  <a:rPr lang="ko-KR" altLang="en-US" dirty="0"/>
                  <a:t>함수가 불연속이라 미분 불가능</a:t>
                </a:r>
                <a:endParaRPr lang="en-US" altLang="ko-KR" dirty="0"/>
              </a:p>
              <a:p>
                <a:r>
                  <a:rPr lang="en-US" altLang="ko-KR" dirty="0"/>
                  <a:t>b</a:t>
                </a:r>
                <a:r>
                  <a:rPr lang="en-US" altLang="ko-KR" baseline="-25000" dirty="0"/>
                  <a:t>0</a:t>
                </a:r>
                <a:r>
                  <a:rPr lang="en-US" altLang="ko-KR" dirty="0"/>
                  <a:t>‘= 1.2 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를 계산 후 사용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≒ </m:t>
                    </m:r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num>
                      <m:den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0.651−0.692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1−1.2</m:t>
                        </m:r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FE10C7-57A6-2ABC-79B7-C24249B3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14" y="888852"/>
                <a:ext cx="4617354" cy="1822935"/>
              </a:xfrm>
              <a:prstGeom prst="rect">
                <a:avLst/>
              </a:prstGeom>
              <a:blipFill>
                <a:blip r:embed="rId3"/>
                <a:stretch>
                  <a:fillRect l="-1189" t="-20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69E1B16-1661-892E-0B20-B88E1882FDA2}"/>
              </a:ext>
            </a:extLst>
          </p:cNvPr>
          <p:cNvSpPr txBox="1"/>
          <p:nvPr/>
        </p:nvSpPr>
        <p:spPr>
          <a:xfrm>
            <a:off x="7784689" y="3342062"/>
            <a:ext cx="41474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z = b0+b1 •x1+b2 •x2</a:t>
            </a:r>
          </a:p>
          <a:p>
            <a:endParaRPr lang="en-US" altLang="ko-KR" sz="2800" dirty="0"/>
          </a:p>
          <a:p>
            <a:r>
              <a:rPr lang="en-US" altLang="ko-KR" sz="2800" dirty="0"/>
              <a:t>b</a:t>
            </a:r>
            <a:r>
              <a:rPr lang="en-US" altLang="ko-KR" sz="2800" baseline="-25000" dirty="0"/>
              <a:t>0</a:t>
            </a:r>
            <a:r>
              <a:rPr lang="en-US" altLang="ko-KR" sz="2800" baseline="30000" dirty="0"/>
              <a:t>new</a:t>
            </a:r>
            <a:r>
              <a:rPr lang="en-US" altLang="ko-KR" sz="2800" dirty="0"/>
              <a:t>=b0+D</a:t>
            </a:r>
            <a:r>
              <a:rPr lang="en-US" altLang="ko-KR" sz="2800" baseline="-25000" dirty="0"/>
              <a:t>b0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•Loss</a:t>
            </a:r>
          </a:p>
          <a:p>
            <a:r>
              <a:rPr lang="en-US" altLang="ko-KR" sz="2800" dirty="0"/>
              <a:t>b</a:t>
            </a:r>
            <a:r>
              <a:rPr lang="en-US" altLang="ko-KR" sz="2800" baseline="-25000" dirty="0"/>
              <a:t>1</a:t>
            </a:r>
            <a:r>
              <a:rPr lang="en-US" altLang="ko-KR" sz="2800" baseline="30000" dirty="0"/>
              <a:t>new</a:t>
            </a:r>
            <a:r>
              <a:rPr lang="en-US" altLang="ko-KR" sz="2800" dirty="0"/>
              <a:t>=b1+D</a:t>
            </a:r>
            <a:r>
              <a:rPr lang="en-US" altLang="ko-KR" sz="2800" baseline="-25000" dirty="0"/>
              <a:t>b1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 Loss</a:t>
            </a:r>
          </a:p>
          <a:p>
            <a:r>
              <a:rPr lang="en-US" altLang="ko-KR" sz="2800" dirty="0"/>
              <a:t>b</a:t>
            </a:r>
            <a:r>
              <a:rPr lang="en-US" altLang="ko-KR" sz="2800" baseline="-25000" dirty="0"/>
              <a:t>2</a:t>
            </a:r>
            <a:r>
              <a:rPr lang="en-US" altLang="ko-KR" sz="2800" baseline="30000" dirty="0"/>
              <a:t>new</a:t>
            </a:r>
            <a:r>
              <a:rPr lang="en-US" altLang="ko-KR" sz="2800" dirty="0"/>
              <a:t>=b2+D</a:t>
            </a:r>
            <a:r>
              <a:rPr lang="en-US" altLang="ko-KR" sz="2800" baseline="-25000" dirty="0"/>
              <a:t>b2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 Loss</a:t>
            </a:r>
            <a:endParaRPr lang="ko-KR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2725B-DC5A-EF88-A6DE-4D085AED9506}"/>
              </a:ext>
            </a:extLst>
          </p:cNvPr>
          <p:cNvSpPr txBox="1"/>
          <p:nvPr/>
        </p:nvSpPr>
        <p:spPr>
          <a:xfrm>
            <a:off x="7687889" y="6056668"/>
            <a:ext cx="2189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2800" dirty="0"/>
              <a:t>ξ</a:t>
            </a:r>
            <a:r>
              <a:rPr lang="en-US" altLang="ko-KR" sz="2800" dirty="0"/>
              <a:t>  : </a:t>
            </a:r>
            <a:r>
              <a:rPr lang="ko-KR" altLang="en-US" sz="2800" dirty="0" err="1"/>
              <a:t>학습률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6997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결정트리</a:t>
            </a:r>
            <a:r>
              <a:rPr lang="en-US" altLang="ko-KR" dirty="0"/>
              <a:t>(Decision Tree)</a:t>
            </a:r>
          </a:p>
          <a:p>
            <a:pPr lvl="1"/>
            <a:r>
              <a:rPr lang="ko-KR" altLang="en-US" dirty="0"/>
              <a:t>의사 결정 규칙과 그 결과들을 나뭇가지 형태로 표현한 의사 결정 도구 중 하나</a:t>
            </a:r>
            <a:endParaRPr lang="en-US" altLang="ko-KR" dirty="0"/>
          </a:p>
          <a:p>
            <a:pPr lvl="1"/>
            <a:r>
              <a:rPr lang="ko-KR" altLang="en-US" dirty="0"/>
              <a:t>데이터의 </a:t>
            </a:r>
            <a:r>
              <a:rPr lang="ko-KR" altLang="en-US" dirty="0" err="1"/>
              <a:t>전처리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정규화</a:t>
            </a:r>
            <a:r>
              <a:rPr lang="en-US" altLang="ko-KR" dirty="0"/>
              <a:t>, </a:t>
            </a:r>
            <a:r>
              <a:rPr lang="ko-KR" altLang="en-US" dirty="0" err="1"/>
              <a:t>결측치</a:t>
            </a:r>
            <a:r>
              <a:rPr lang="en-US" altLang="ko-KR" dirty="0"/>
              <a:t>, </a:t>
            </a:r>
            <a:r>
              <a:rPr lang="ko-KR" altLang="en-US" dirty="0"/>
              <a:t>이상치 등</a:t>
            </a:r>
            <a:r>
              <a:rPr lang="en-US" altLang="ko-KR" dirty="0"/>
              <a:t>) </a:t>
            </a:r>
            <a:r>
              <a:rPr lang="ko-KR" altLang="en-US" dirty="0"/>
              <a:t>를 하지 않아도 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수치형과 범주형 변수를 한꺼번에 다룰 수 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작동 방식을 설명가능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593" y="3132880"/>
            <a:ext cx="4421907" cy="360303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0C9C44C-BAB4-5C54-E92E-4A4D9F845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86" y="3264619"/>
            <a:ext cx="4216723" cy="359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209" y="2560471"/>
            <a:ext cx="5191125" cy="254317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C682ED-3784-982E-562F-ECC8EAB8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결정트리는</a:t>
            </a:r>
            <a:r>
              <a:rPr lang="ko-KR" altLang="en-US" dirty="0"/>
              <a:t> </a:t>
            </a:r>
            <a:r>
              <a:rPr lang="en-US" altLang="ko-KR" dirty="0"/>
              <a:t>Loss </a:t>
            </a:r>
            <a:r>
              <a:rPr lang="ko-KR" altLang="en-US" dirty="0"/>
              <a:t>대신 불순도</a:t>
            </a:r>
            <a:r>
              <a:rPr lang="en-US" altLang="ko-KR" dirty="0"/>
              <a:t>(impurity)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1"/>
            <a:r>
              <a:rPr lang="ko-KR" altLang="en-US" dirty="0"/>
              <a:t>분기할 특징과 값을 </a:t>
            </a:r>
            <a:r>
              <a:rPr lang="ko-KR" altLang="en-US" dirty="0" err="1"/>
              <a:t>선택시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1"/>
            <a:r>
              <a:rPr lang="ko-KR" altLang="en-US" dirty="0"/>
              <a:t>해당 범주 안에 서로 다른 데이터가 얼마나 섞여 있는지를 뜻함</a:t>
            </a:r>
            <a:endParaRPr lang="en-US" altLang="ko-KR" dirty="0"/>
          </a:p>
          <a:p>
            <a:pPr lvl="1"/>
            <a:r>
              <a:rPr lang="ko-KR" altLang="en-US" dirty="0" err="1"/>
              <a:t>지니지수</a:t>
            </a:r>
            <a:r>
              <a:rPr lang="ko-KR" altLang="en-US" dirty="0"/>
              <a:t> 혹은 엔트로피 지수를 사용</a:t>
            </a:r>
            <a:endParaRPr lang="en-US" altLang="ko-KR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550F1B9-8890-A766-51B5-6C79E29A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5571BC-1749-9239-F429-B8589C648A26}"/>
                  </a:ext>
                </a:extLst>
              </p:cNvPr>
              <p:cNvSpPr txBox="1"/>
              <p:nvPr/>
            </p:nvSpPr>
            <p:spPr>
              <a:xfrm>
                <a:off x="1738645" y="3074356"/>
                <a:ext cx="3812147" cy="513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3200" dirty="0"/>
                  <a:t>=1-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altLang="ko-KR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5571BC-1749-9239-F429-B8589C64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5" y="3074356"/>
                <a:ext cx="3812147" cy="513346"/>
              </a:xfrm>
              <a:prstGeom prst="rect">
                <a:avLst/>
              </a:prstGeom>
              <a:blipFill>
                <a:blip r:embed="rId3"/>
                <a:stretch>
                  <a:fillRect t="-22353" b="-4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5D6D0D3F-A47E-20C6-8012-7AE98BB8A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93" y="4302485"/>
            <a:ext cx="2228478" cy="2304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D9976-3406-278D-F9FC-1FC047E136DA}"/>
                  </a:ext>
                </a:extLst>
              </p:cNvPr>
              <p:cNvSpPr txBox="1"/>
              <p:nvPr/>
            </p:nvSpPr>
            <p:spPr>
              <a:xfrm>
                <a:off x="3644718" y="5360319"/>
                <a:ext cx="8187616" cy="8342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3200" dirty="0"/>
                  <a:t>=1-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altLang="ko-KR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=1−</m:t>
                        </m:r>
                        <m:sSup>
                          <m:sSupPr>
                            <m:ctrlPr>
                              <a:rPr lang="en-US" altLang="ko-KR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=0.47</m:t>
                        </m:r>
                      </m:e>
                    </m:nary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D9976-3406-278D-F9FC-1FC047E13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718" y="5360319"/>
                <a:ext cx="8187616" cy="834203"/>
              </a:xfrm>
              <a:prstGeom prst="rect">
                <a:avLst/>
              </a:prstGeom>
              <a:blipFill>
                <a:blip r:embed="rId5"/>
                <a:stretch>
                  <a:fillRect b="-131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7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AECEAAD-20C3-0A60-E684-D58BE9AE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42" y="1407500"/>
            <a:ext cx="8293316" cy="51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9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8F3163C-728E-F647-B258-B329EE7E660B}"/>
              </a:ext>
            </a:extLst>
          </p:cNvPr>
          <p:cNvGraphicFramePr>
            <a:graphicFrameLocks noGrp="1"/>
          </p:cNvGraphicFramePr>
          <p:nvPr/>
        </p:nvGraphicFramePr>
        <p:xfrm>
          <a:off x="623033" y="1551673"/>
          <a:ext cx="2869980" cy="375465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56660">
                  <a:extLst>
                    <a:ext uri="{9D8B030D-6E8A-4147-A177-3AD203B41FA5}">
                      <a16:colId xmlns:a16="http://schemas.microsoft.com/office/drawing/2014/main" val="3194374454"/>
                    </a:ext>
                  </a:extLst>
                </a:gridCol>
                <a:gridCol w="952491">
                  <a:extLst>
                    <a:ext uri="{9D8B030D-6E8A-4147-A177-3AD203B41FA5}">
                      <a16:colId xmlns:a16="http://schemas.microsoft.com/office/drawing/2014/main" val="656593870"/>
                    </a:ext>
                  </a:extLst>
                </a:gridCol>
                <a:gridCol w="960829">
                  <a:extLst>
                    <a:ext uri="{9D8B030D-6E8A-4147-A177-3AD203B41FA5}">
                      <a16:colId xmlns:a16="http://schemas.microsoft.com/office/drawing/2014/main" val="1697544299"/>
                    </a:ext>
                  </a:extLst>
                </a:gridCol>
              </a:tblGrid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특징</a:t>
                      </a: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특징</a:t>
                      </a:r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3832837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2277741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9613931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4977008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3108398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2402261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0524843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75B8E771-5000-2F84-6D3B-3E0521B2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038" y="1551673"/>
            <a:ext cx="6482929" cy="422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A383D-A794-2E32-B7A1-193459939643}"/>
              </a:ext>
            </a:extLst>
          </p:cNvPr>
          <p:cNvSpPr txBox="1"/>
          <p:nvPr/>
        </p:nvSpPr>
        <p:spPr>
          <a:xfrm>
            <a:off x="10955372" y="585865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29EB2-00F0-9E98-FD6D-08AF3C83E57A}"/>
              </a:ext>
            </a:extLst>
          </p:cNvPr>
          <p:cNvSpPr txBox="1"/>
          <p:nvPr/>
        </p:nvSpPr>
        <p:spPr>
          <a:xfrm>
            <a:off x="4435667" y="151727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2117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B8E771-5000-2F84-6D3B-3E0521B2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11" y="1316164"/>
            <a:ext cx="6482929" cy="422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A383D-A794-2E32-B7A1-193459939643}"/>
              </a:ext>
            </a:extLst>
          </p:cNvPr>
          <p:cNvSpPr txBox="1"/>
          <p:nvPr/>
        </p:nvSpPr>
        <p:spPr>
          <a:xfrm>
            <a:off x="6855645" y="562314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29EB2-00F0-9E98-FD6D-08AF3C83E57A}"/>
              </a:ext>
            </a:extLst>
          </p:cNvPr>
          <p:cNvSpPr txBox="1"/>
          <p:nvPr/>
        </p:nvSpPr>
        <p:spPr>
          <a:xfrm>
            <a:off x="335940" y="128176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15D13-E539-12EA-3A0E-2AB02024F677}"/>
              </a:ext>
            </a:extLst>
          </p:cNvPr>
          <p:cNvSpPr txBox="1"/>
          <p:nvPr/>
        </p:nvSpPr>
        <p:spPr>
          <a:xfrm>
            <a:off x="7738749" y="402216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각 특징의 최소값</a:t>
            </a:r>
            <a:r>
              <a:rPr lang="en-US" altLang="ko-KR" dirty="0"/>
              <a:t>~</a:t>
            </a:r>
            <a:r>
              <a:rPr lang="ko-KR" altLang="en-US" dirty="0"/>
              <a:t>최대값을 범위로</a:t>
            </a:r>
            <a:endParaRPr lang="en-US" altLang="ko-KR" dirty="0"/>
          </a:p>
          <a:p>
            <a:r>
              <a:rPr lang="ko-KR" altLang="en-US" dirty="0"/>
              <a:t>   두고 </a:t>
            </a:r>
            <a:r>
              <a:rPr lang="en-US" altLang="ko-KR" dirty="0"/>
              <a:t>N</a:t>
            </a:r>
            <a:r>
              <a:rPr lang="ko-KR" altLang="en-US" dirty="0"/>
              <a:t>등분</a:t>
            </a:r>
            <a:endParaRPr lang="en-US" altLang="ko-KR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B1375A3-0420-D892-A09A-3424E6ED45A8}"/>
              </a:ext>
            </a:extLst>
          </p:cNvPr>
          <p:cNvCxnSpPr>
            <a:cxnSpLocks/>
          </p:cNvCxnSpPr>
          <p:nvPr/>
        </p:nvCxnSpPr>
        <p:spPr>
          <a:xfrm>
            <a:off x="2944167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403942A-E166-FC0A-0CA6-0DF18053B2B3}"/>
              </a:ext>
            </a:extLst>
          </p:cNvPr>
          <p:cNvCxnSpPr>
            <a:cxnSpLocks/>
          </p:cNvCxnSpPr>
          <p:nvPr/>
        </p:nvCxnSpPr>
        <p:spPr>
          <a:xfrm>
            <a:off x="6359809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833B17C-179B-6655-D271-C2DBA02487C4}"/>
              </a:ext>
            </a:extLst>
          </p:cNvPr>
          <p:cNvCxnSpPr>
            <a:cxnSpLocks/>
          </p:cNvCxnSpPr>
          <p:nvPr/>
        </p:nvCxnSpPr>
        <p:spPr>
          <a:xfrm>
            <a:off x="3831325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B45DC32-714C-BC26-DA5D-02A0237BF31B}"/>
              </a:ext>
            </a:extLst>
          </p:cNvPr>
          <p:cNvCxnSpPr>
            <a:cxnSpLocks/>
          </p:cNvCxnSpPr>
          <p:nvPr/>
        </p:nvCxnSpPr>
        <p:spPr>
          <a:xfrm>
            <a:off x="4678319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E1BD630-01D7-F838-FAF5-35D57809FB52}"/>
              </a:ext>
            </a:extLst>
          </p:cNvPr>
          <p:cNvCxnSpPr>
            <a:cxnSpLocks/>
          </p:cNvCxnSpPr>
          <p:nvPr/>
        </p:nvCxnSpPr>
        <p:spPr>
          <a:xfrm>
            <a:off x="5512814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9C366C-781E-C067-4C64-2BCD564C5ACB}"/>
                  </a:ext>
                </a:extLst>
              </p:cNvPr>
              <p:cNvSpPr txBox="1"/>
              <p:nvPr/>
            </p:nvSpPr>
            <p:spPr>
              <a:xfrm>
                <a:off x="8696169" y="2061649"/>
                <a:ext cx="1894794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ko-K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9C366C-781E-C067-4C64-2BCD564C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69" y="2061649"/>
                <a:ext cx="1894794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9C2EC32-B85E-5E96-FFCA-3C34984FBF7E}"/>
              </a:ext>
            </a:extLst>
          </p:cNvPr>
          <p:cNvSpPr txBox="1"/>
          <p:nvPr/>
        </p:nvSpPr>
        <p:spPr>
          <a:xfrm>
            <a:off x="7738749" y="1402248"/>
            <a:ext cx="4117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각 경계선으로 분할되는 데이터에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ko-KR" altLang="en-US" dirty="0"/>
              <a:t>대해 불순도의 평균을 계산</a:t>
            </a:r>
            <a:endParaRPr lang="en-US" altLang="ko-K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D7A2CA-B91C-E3C9-9E0D-ECB348B9A707}"/>
              </a:ext>
            </a:extLst>
          </p:cNvPr>
          <p:cNvSpPr txBox="1"/>
          <p:nvPr/>
        </p:nvSpPr>
        <p:spPr>
          <a:xfrm>
            <a:off x="7966432" y="4788882"/>
            <a:ext cx="4016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가장 낮은 불순도를 보이는 특징과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 err="1"/>
              <a:t>분할값을</a:t>
            </a:r>
            <a:r>
              <a:rPr lang="ko-KR" altLang="en-US" dirty="0"/>
              <a:t> 선택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661B9A-822E-4139-0834-20B44B125CD7}"/>
                  </a:ext>
                </a:extLst>
              </p:cNvPr>
              <p:cNvSpPr txBox="1"/>
              <p:nvPr/>
            </p:nvSpPr>
            <p:spPr>
              <a:xfrm>
                <a:off x="8272986" y="2890485"/>
                <a:ext cx="3048836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ko-K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ko-K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=0.48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661B9A-822E-4139-0834-20B44B12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986" y="2890485"/>
                <a:ext cx="3048836" cy="769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F98A77-4F00-236B-3AC3-9BCA86B1E116}"/>
                  </a:ext>
                </a:extLst>
              </p:cNvPr>
              <p:cNvSpPr txBox="1"/>
              <p:nvPr/>
            </p:nvSpPr>
            <p:spPr>
              <a:xfrm>
                <a:off x="8272986" y="3975729"/>
                <a:ext cx="3048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불</m:t>
                    </m:r>
                  </m:oMath>
                </a14:m>
                <a:r>
                  <a:rPr lang="ko-KR" altLang="en-US" dirty="0"/>
                  <a:t>순도 </a:t>
                </a:r>
                <a:r>
                  <a:rPr lang="en-US" altLang="ko-KR" dirty="0"/>
                  <a:t>=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F98A77-4F00-236B-3AC3-9BCA86B1E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986" y="3975729"/>
                <a:ext cx="3048836" cy="369332"/>
              </a:xfrm>
              <a:prstGeom prst="rect">
                <a:avLst/>
              </a:prstGeom>
              <a:blipFill>
                <a:blip r:embed="rId5"/>
                <a:stretch>
                  <a:fillRect l="-400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EC53A2-67FC-D012-2C2E-E7CBA5BD8DCA}"/>
                  </a:ext>
                </a:extLst>
              </p:cNvPr>
              <p:cNvSpPr txBox="1"/>
              <p:nvPr/>
            </p:nvSpPr>
            <p:spPr>
              <a:xfrm>
                <a:off x="9427096" y="3846174"/>
                <a:ext cx="1994136" cy="628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(0+0.48)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2800" dirty="0"/>
                  <a:t>=0.24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EC53A2-67FC-D012-2C2E-E7CBA5BD8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96" y="3846174"/>
                <a:ext cx="1994136" cy="628442"/>
              </a:xfrm>
              <a:prstGeom prst="rect">
                <a:avLst/>
              </a:prstGeom>
              <a:blipFill>
                <a:blip r:embed="rId6"/>
                <a:stretch>
                  <a:fillRect t="-1942" r="-9756" b="-174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869160A-5EA0-E4A1-61C6-7653263BB9A0}"/>
              </a:ext>
            </a:extLst>
          </p:cNvPr>
          <p:cNvSpPr txBox="1"/>
          <p:nvPr/>
        </p:nvSpPr>
        <p:spPr>
          <a:xfrm>
            <a:off x="2636230" y="590724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0.24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AE8C5-320D-8A32-463F-A135CB73A4CA}"/>
              </a:ext>
            </a:extLst>
          </p:cNvPr>
          <p:cNvSpPr txBox="1"/>
          <p:nvPr/>
        </p:nvSpPr>
        <p:spPr>
          <a:xfrm>
            <a:off x="3507831" y="590724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0.44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BD38D3-12A5-13D5-0B19-26897DD5E559}"/>
              </a:ext>
            </a:extLst>
          </p:cNvPr>
          <p:cNvSpPr txBox="1"/>
          <p:nvPr/>
        </p:nvSpPr>
        <p:spPr>
          <a:xfrm>
            <a:off x="4339268" y="590724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0.188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64C60-A836-631C-47DF-A4DEF4215493}"/>
              </a:ext>
            </a:extLst>
          </p:cNvPr>
          <p:cNvSpPr txBox="1"/>
          <p:nvPr/>
        </p:nvSpPr>
        <p:spPr>
          <a:xfrm>
            <a:off x="5161352" y="592217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0.24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3191DB-E5E4-8F83-6A5F-6B0A10985F44}"/>
              </a:ext>
            </a:extLst>
          </p:cNvPr>
          <p:cNvSpPr txBox="1"/>
          <p:nvPr/>
        </p:nvSpPr>
        <p:spPr>
          <a:xfrm>
            <a:off x="6036707" y="592217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0.24</a:t>
            </a:r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3715013-194C-72E7-21CF-4AEA5CDB5DB3}"/>
              </a:ext>
            </a:extLst>
          </p:cNvPr>
          <p:cNvSpPr/>
          <p:nvPr/>
        </p:nvSpPr>
        <p:spPr>
          <a:xfrm>
            <a:off x="4274619" y="5888165"/>
            <a:ext cx="862885" cy="474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88B506-33AF-DE61-F39B-BAFF4FFCA61F}"/>
              </a:ext>
            </a:extLst>
          </p:cNvPr>
          <p:cNvSpPr txBox="1"/>
          <p:nvPr/>
        </p:nvSpPr>
        <p:spPr>
          <a:xfrm>
            <a:off x="7995411" y="5749479"/>
            <a:ext cx="4016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반복</a:t>
            </a:r>
            <a:endParaRPr lang="en-US" altLang="ko-KR" dirty="0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6D007880-4ECE-1985-260F-FC5D5BA4AAA6}"/>
              </a:ext>
            </a:extLst>
          </p:cNvPr>
          <p:cNvCxnSpPr>
            <a:cxnSpLocks/>
          </p:cNvCxnSpPr>
          <p:nvPr/>
        </p:nvCxnSpPr>
        <p:spPr>
          <a:xfrm>
            <a:off x="1200320" y="2334329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142C4358-6E0E-E0FB-01D6-BC2033EA7CD5}"/>
              </a:ext>
            </a:extLst>
          </p:cNvPr>
          <p:cNvCxnSpPr>
            <a:cxnSpLocks/>
          </p:cNvCxnSpPr>
          <p:nvPr/>
        </p:nvCxnSpPr>
        <p:spPr>
          <a:xfrm>
            <a:off x="1200320" y="4564136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04BAA87B-4362-97B0-471F-23FF25B16641}"/>
              </a:ext>
            </a:extLst>
          </p:cNvPr>
          <p:cNvCxnSpPr>
            <a:cxnSpLocks/>
          </p:cNvCxnSpPr>
          <p:nvPr/>
        </p:nvCxnSpPr>
        <p:spPr>
          <a:xfrm>
            <a:off x="1190625" y="3096329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0313AF46-5931-231E-5C1A-368BA6D8506C}"/>
              </a:ext>
            </a:extLst>
          </p:cNvPr>
          <p:cNvCxnSpPr>
            <a:cxnSpLocks/>
          </p:cNvCxnSpPr>
          <p:nvPr/>
        </p:nvCxnSpPr>
        <p:spPr>
          <a:xfrm>
            <a:off x="1200320" y="3810704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  <p:bldP spid="23" grpId="0"/>
      <p:bldP spid="25" grpId="0"/>
      <p:bldP spid="26" grpId="0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3" grpId="1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A08D90E-E94C-46C6-7B2E-666BDC55F010}"/>
              </a:ext>
            </a:extLst>
          </p:cNvPr>
          <p:cNvSpPr/>
          <p:nvPr/>
        </p:nvSpPr>
        <p:spPr>
          <a:xfrm>
            <a:off x="5943600" y="1523071"/>
            <a:ext cx="4655976" cy="465379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64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B8E771-5000-2F84-6D3B-3E0521B2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1" y="1611439"/>
            <a:ext cx="6482929" cy="422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A383D-A794-2E32-B7A1-193459939643}"/>
              </a:ext>
            </a:extLst>
          </p:cNvPr>
          <p:cNvSpPr txBox="1"/>
          <p:nvPr/>
        </p:nvSpPr>
        <p:spPr>
          <a:xfrm>
            <a:off x="6360345" y="59184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29EB2-00F0-9E98-FD6D-08AF3C83E57A}"/>
              </a:ext>
            </a:extLst>
          </p:cNvPr>
          <p:cNvSpPr txBox="1"/>
          <p:nvPr/>
        </p:nvSpPr>
        <p:spPr>
          <a:xfrm>
            <a:off x="-159360" y="157704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B45DC32-714C-BC26-DA5D-02A0237BF31B}"/>
              </a:ext>
            </a:extLst>
          </p:cNvPr>
          <p:cNvCxnSpPr>
            <a:cxnSpLocks/>
          </p:cNvCxnSpPr>
          <p:nvPr/>
        </p:nvCxnSpPr>
        <p:spPr>
          <a:xfrm>
            <a:off x="4183019" y="1496061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04BAA87B-4362-97B0-471F-23FF25B16641}"/>
              </a:ext>
            </a:extLst>
          </p:cNvPr>
          <p:cNvCxnSpPr>
            <a:cxnSpLocks/>
          </p:cNvCxnSpPr>
          <p:nvPr/>
        </p:nvCxnSpPr>
        <p:spPr>
          <a:xfrm>
            <a:off x="695325" y="3391604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0313AF46-5931-231E-5C1A-368BA6D8506C}"/>
              </a:ext>
            </a:extLst>
          </p:cNvPr>
          <p:cNvCxnSpPr>
            <a:cxnSpLocks/>
          </p:cNvCxnSpPr>
          <p:nvPr/>
        </p:nvCxnSpPr>
        <p:spPr>
          <a:xfrm>
            <a:off x="705020" y="4105979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36707C-2077-C115-850F-F2195D13F407}"/>
              </a:ext>
            </a:extLst>
          </p:cNvPr>
          <p:cNvSpPr txBox="1"/>
          <p:nvPr/>
        </p:nvSpPr>
        <p:spPr>
          <a:xfrm>
            <a:off x="3996987" y="615991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t1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D0FC4-D869-68BD-0645-4E18FAF44165}"/>
              </a:ext>
            </a:extLst>
          </p:cNvPr>
          <p:cNvSpPr txBox="1"/>
          <p:nvPr/>
        </p:nvSpPr>
        <p:spPr>
          <a:xfrm>
            <a:off x="184108" y="392131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t2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C6067-C33C-4EF2-D1C2-58A5DC33FCA2}"/>
              </a:ext>
            </a:extLst>
          </p:cNvPr>
          <p:cNvSpPr txBox="1"/>
          <p:nvPr/>
        </p:nvSpPr>
        <p:spPr>
          <a:xfrm>
            <a:off x="168897" y="320693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t3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4F7715D-0FD8-E7E1-E366-80562873CDCD}"/>
              </a:ext>
            </a:extLst>
          </p:cNvPr>
          <p:cNvSpPr/>
          <p:nvPr/>
        </p:nvSpPr>
        <p:spPr>
          <a:xfrm>
            <a:off x="9590851" y="1347369"/>
            <a:ext cx="952499" cy="82867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27C9DE71-7672-DF76-6DDB-BB8F4B51B5B3}"/>
              </a:ext>
            </a:extLst>
          </p:cNvPr>
          <p:cNvSpPr/>
          <p:nvPr/>
        </p:nvSpPr>
        <p:spPr>
          <a:xfrm>
            <a:off x="8362951" y="2792600"/>
            <a:ext cx="952499" cy="82867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9F81841-D2C1-587A-8449-02AE49E0DAD6}"/>
              </a:ext>
            </a:extLst>
          </p:cNvPr>
          <p:cNvSpPr/>
          <p:nvPr/>
        </p:nvSpPr>
        <p:spPr>
          <a:xfrm>
            <a:off x="9499440" y="4294512"/>
            <a:ext cx="952499" cy="82867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20E899-951A-0920-B657-41D5BD56384A}"/>
              </a:ext>
            </a:extLst>
          </p:cNvPr>
          <p:cNvSpPr txBox="1"/>
          <p:nvPr/>
        </p:nvSpPr>
        <p:spPr>
          <a:xfrm>
            <a:off x="10581397" y="157704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1 1.4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070EDC-3484-AE2B-17E6-237832782B7E}"/>
              </a:ext>
            </a:extLst>
          </p:cNvPr>
          <p:cNvSpPr txBox="1"/>
          <p:nvPr/>
        </p:nvSpPr>
        <p:spPr>
          <a:xfrm>
            <a:off x="9315450" y="3022271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2 1.17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CE1B3B-882F-D23D-C4A4-2CA502F4A861}"/>
              </a:ext>
            </a:extLst>
          </p:cNvPr>
          <p:cNvSpPr txBox="1"/>
          <p:nvPr/>
        </p:nvSpPr>
        <p:spPr>
          <a:xfrm>
            <a:off x="10451939" y="451774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2 1.4</a:t>
            </a:r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825B658-1569-1D76-7361-8885605F882C}"/>
              </a:ext>
            </a:extLst>
          </p:cNvPr>
          <p:cNvCxnSpPr>
            <a:cxnSpLocks/>
            <a:stCxn id="10" idx="4"/>
            <a:endCxn id="16" idx="0"/>
          </p:cNvCxnSpPr>
          <p:nvPr/>
        </p:nvCxnSpPr>
        <p:spPr>
          <a:xfrm flipH="1">
            <a:off x="8839201" y="2176044"/>
            <a:ext cx="1227900" cy="61655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2934E74D-3ECA-649E-E33D-BDE2DD362A78}"/>
              </a:ext>
            </a:extLst>
          </p:cNvPr>
          <p:cNvSpPr/>
          <p:nvPr/>
        </p:nvSpPr>
        <p:spPr>
          <a:xfrm>
            <a:off x="10874286" y="2829715"/>
            <a:ext cx="999001" cy="599003"/>
          </a:xfrm>
          <a:prstGeom prst="roundRect">
            <a:avLst>
              <a:gd name="adj" fmla="val 451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7AF09DB3-1D0C-5723-656D-611F14E2AC86}"/>
              </a:ext>
            </a:extLst>
          </p:cNvPr>
          <p:cNvCxnSpPr>
            <a:cxnSpLocks/>
            <a:stCxn id="10" idx="4"/>
            <a:endCxn id="41" idx="0"/>
          </p:cNvCxnSpPr>
          <p:nvPr/>
        </p:nvCxnSpPr>
        <p:spPr>
          <a:xfrm>
            <a:off x="10067101" y="2176044"/>
            <a:ext cx="1306686" cy="65367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D245071D-ABC8-279E-2657-CE961840CC44}"/>
              </a:ext>
            </a:extLst>
          </p:cNvPr>
          <p:cNvCxnSpPr>
            <a:cxnSpLocks/>
            <a:stCxn id="16" idx="4"/>
            <a:endCxn id="54" idx="0"/>
          </p:cNvCxnSpPr>
          <p:nvPr/>
        </p:nvCxnSpPr>
        <p:spPr>
          <a:xfrm flipH="1">
            <a:off x="7881811" y="3621275"/>
            <a:ext cx="957390" cy="75792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2622E05F-93BD-6F0D-4E8D-0CC0C0634CB4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8839201" y="3621275"/>
            <a:ext cx="1136489" cy="67323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395CFD44-52C5-2F75-7C71-0459257D86A7}"/>
              </a:ext>
            </a:extLst>
          </p:cNvPr>
          <p:cNvSpPr/>
          <p:nvPr/>
        </p:nvSpPr>
        <p:spPr>
          <a:xfrm>
            <a:off x="7382310" y="4379203"/>
            <a:ext cx="999001" cy="599003"/>
          </a:xfrm>
          <a:prstGeom prst="roundRect">
            <a:avLst>
              <a:gd name="adj" fmla="val 451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EC62413E-A92C-111C-2FC6-52028AD45717}"/>
              </a:ext>
            </a:extLst>
          </p:cNvPr>
          <p:cNvSpPr/>
          <p:nvPr/>
        </p:nvSpPr>
        <p:spPr>
          <a:xfrm>
            <a:off x="10220943" y="5837111"/>
            <a:ext cx="999001" cy="599003"/>
          </a:xfrm>
          <a:prstGeom prst="roundRect">
            <a:avLst>
              <a:gd name="adj" fmla="val 451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6ACC01BA-A394-112C-3968-045F622D557D}"/>
              </a:ext>
            </a:extLst>
          </p:cNvPr>
          <p:cNvSpPr/>
          <p:nvPr/>
        </p:nvSpPr>
        <p:spPr>
          <a:xfrm>
            <a:off x="8878246" y="5860415"/>
            <a:ext cx="999001" cy="599003"/>
          </a:xfrm>
          <a:prstGeom prst="roundRect">
            <a:avLst>
              <a:gd name="adj" fmla="val 451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7B72B132-C0E7-E1CF-52D7-3D35069403E1}"/>
              </a:ext>
            </a:extLst>
          </p:cNvPr>
          <p:cNvCxnSpPr>
            <a:cxnSpLocks/>
            <a:stCxn id="18" idx="4"/>
            <a:endCxn id="56" idx="0"/>
          </p:cNvCxnSpPr>
          <p:nvPr/>
        </p:nvCxnSpPr>
        <p:spPr>
          <a:xfrm>
            <a:off x="9975690" y="5123187"/>
            <a:ext cx="744754" cy="7139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18349831-E602-B3ED-762A-4DB314A6BF0D}"/>
              </a:ext>
            </a:extLst>
          </p:cNvPr>
          <p:cNvCxnSpPr>
            <a:cxnSpLocks/>
            <a:stCxn id="18" idx="4"/>
            <a:endCxn id="57" idx="0"/>
          </p:cNvCxnSpPr>
          <p:nvPr/>
        </p:nvCxnSpPr>
        <p:spPr>
          <a:xfrm flipH="1">
            <a:off x="9377747" y="5123187"/>
            <a:ext cx="597943" cy="73722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42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  <a:r>
              <a:rPr lang="ko-KR" altLang="en-US" dirty="0"/>
              <a:t>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59"/>
            <a:ext cx="11638467" cy="3802215"/>
          </a:xfrm>
        </p:spPr>
        <p:txBody>
          <a:bodyPr>
            <a:normAutofit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</a:p>
          <a:p>
            <a:pPr lvl="1"/>
            <a:r>
              <a:rPr lang="ko-KR" altLang="en-US" dirty="0"/>
              <a:t>주변의 가장 가까운 </a:t>
            </a:r>
            <a:r>
              <a:rPr lang="en-US" altLang="ko-KR" dirty="0"/>
              <a:t>k</a:t>
            </a:r>
            <a:r>
              <a:rPr lang="ko-KR" altLang="en-US" dirty="0"/>
              <a:t>개의 데이터를 보고 데이터가 속할 그룹을 판단</a:t>
            </a:r>
            <a:endParaRPr lang="en-US" altLang="ko-KR" dirty="0"/>
          </a:p>
          <a:p>
            <a:pPr lvl="1"/>
            <a:r>
              <a:rPr lang="ko-KR" altLang="en-US" dirty="0"/>
              <a:t>별도의 </a:t>
            </a:r>
            <a:r>
              <a:rPr lang="en-US" altLang="ko-KR" dirty="0"/>
              <a:t>training</a:t>
            </a:r>
            <a:r>
              <a:rPr lang="ko-KR" altLang="en-US" dirty="0"/>
              <a:t>과정이 불필요</a:t>
            </a:r>
            <a:endParaRPr lang="en-US" altLang="ko-KR" dirty="0"/>
          </a:p>
          <a:p>
            <a:pPr lvl="1"/>
            <a:r>
              <a:rPr lang="ko-KR" altLang="en-US" dirty="0"/>
              <a:t>단순하고 구현이 쉽다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데이터가 많아지면 속도가 오래 걸린다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   </a:t>
            </a:r>
            <a:r>
              <a:rPr lang="en-US" altLang="ko-KR" dirty="0">
                <a:sym typeface="Wingdings" panose="05000000000000000000" pitchFamily="2" charset="2"/>
              </a:rPr>
              <a:t> k</a:t>
            </a:r>
            <a:r>
              <a:rPr lang="ko-KR" altLang="en-US" dirty="0">
                <a:sym typeface="Wingdings" panose="05000000000000000000" pitchFamily="2" charset="2"/>
              </a:rPr>
              <a:t>개의 이웃을 찾기 위해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ko-KR" altLang="en-US" dirty="0">
                <a:sym typeface="Wingdings" panose="05000000000000000000" pitchFamily="2" charset="2"/>
              </a:rPr>
              <a:t>       새로운 입력에 대해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       </a:t>
            </a:r>
            <a:r>
              <a:rPr lang="ko-KR" altLang="en-US" dirty="0">
                <a:sym typeface="Wingdings" panose="05000000000000000000" pitchFamily="2" charset="2"/>
              </a:rPr>
              <a:t>모든 데이터간 </a:t>
            </a:r>
            <a:r>
              <a:rPr lang="ko-KR" altLang="en-US" dirty="0" err="1">
                <a:sym typeface="Wingdings" panose="05000000000000000000" pitchFamily="2" charset="2"/>
              </a:rPr>
              <a:t>유클리디안</a:t>
            </a:r>
            <a:r>
              <a:rPr lang="ko-KR" altLang="en-US" dirty="0">
                <a:sym typeface="Wingdings" panose="05000000000000000000" pitchFamily="2" charset="2"/>
              </a:rPr>
              <a:t> 거리를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       </a:t>
            </a:r>
            <a:r>
              <a:rPr lang="ko-KR" altLang="en-US" dirty="0">
                <a:sym typeface="Wingdings" panose="05000000000000000000" pitchFamily="2" charset="2"/>
              </a:rPr>
              <a:t>계산하므로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1D6576-0AD0-26E7-DBEA-FE349A68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47" y="2834137"/>
            <a:ext cx="465622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3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  <a:r>
              <a:rPr lang="ko-KR" altLang="en-US" dirty="0"/>
              <a:t>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en-US" altLang="ko-KR" dirty="0"/>
              <a:t>N</a:t>
            </a:r>
            <a:r>
              <a:rPr lang="ko-KR" altLang="en-US" dirty="0"/>
              <a:t>의 클래스는</a:t>
            </a:r>
            <a:r>
              <a:rPr lang="en-US" altLang="ko-KR" dirty="0"/>
              <a:t>? 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1513F4-08FC-2F74-5E44-12824C7DB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05" y="1218365"/>
            <a:ext cx="2702944" cy="26484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7382148-BA0C-9E85-6647-DB634FB1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77" y="1203940"/>
            <a:ext cx="2583055" cy="25830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B1AD5E-71A5-DF32-AC1F-AC26E169C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501" y="1182955"/>
            <a:ext cx="2692045" cy="2593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D5148-D402-2C10-3D4C-60BD604506BC}"/>
              </a:ext>
            </a:extLst>
          </p:cNvPr>
          <p:cNvSpPr txBox="1"/>
          <p:nvPr/>
        </p:nvSpPr>
        <p:spPr>
          <a:xfrm>
            <a:off x="4490941" y="385494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57831-4049-8A2A-8961-CADFFDCEB8EA}"/>
              </a:ext>
            </a:extLst>
          </p:cNvPr>
          <p:cNvSpPr txBox="1"/>
          <p:nvPr/>
        </p:nvSpPr>
        <p:spPr>
          <a:xfrm>
            <a:off x="7463627" y="386681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K=3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D02CA-932B-5D2A-5454-44D38476A7E4}"/>
              </a:ext>
            </a:extLst>
          </p:cNvPr>
          <p:cNvSpPr txBox="1"/>
          <p:nvPr/>
        </p:nvSpPr>
        <p:spPr>
          <a:xfrm>
            <a:off x="10660420" y="385494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K=5</a:t>
            </a:r>
            <a:endParaRPr lang="ko-KR" altLang="en-US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54D473A5-DB17-C2BD-6FE7-3FC62312AA6F}"/>
              </a:ext>
            </a:extLst>
          </p:cNvPr>
          <p:cNvGraphicFramePr>
            <a:graphicFrameLocks noGrp="1"/>
          </p:cNvGraphicFramePr>
          <p:nvPr/>
        </p:nvGraphicFramePr>
        <p:xfrm>
          <a:off x="848139" y="2147118"/>
          <a:ext cx="2257424" cy="28910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28712">
                  <a:extLst>
                    <a:ext uri="{9D8B030D-6E8A-4147-A177-3AD203B41FA5}">
                      <a16:colId xmlns:a16="http://schemas.microsoft.com/office/drawing/2014/main" val="2852191798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581401588"/>
                    </a:ext>
                  </a:extLst>
                </a:gridCol>
              </a:tblGrid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Label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082069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0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8537431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0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5585890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0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8460523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3672979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1892283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34444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B4F2EC-16C4-177E-602C-9D1E6C0718EB}"/>
                  </a:ext>
                </a:extLst>
              </p:cNvPr>
              <p:cNvSpPr txBox="1"/>
              <p:nvPr/>
            </p:nvSpPr>
            <p:spPr>
              <a:xfrm>
                <a:off x="4482976" y="4984360"/>
                <a:ext cx="14370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∈  0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B4F2EC-16C4-177E-602C-9D1E6C07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976" y="4984360"/>
                <a:ext cx="143706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10DDBC-B22B-D166-017D-1128190E4BEA}"/>
                  </a:ext>
                </a:extLst>
              </p:cNvPr>
              <p:cNvSpPr txBox="1"/>
              <p:nvPr/>
            </p:nvSpPr>
            <p:spPr>
              <a:xfrm>
                <a:off x="7298513" y="5023362"/>
                <a:ext cx="14370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∈  1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10DDBC-B22B-D166-017D-1128190E4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513" y="5023362"/>
                <a:ext cx="143706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BCCDE1-055E-E3D0-6EFE-CD3EB9C6005A}"/>
                  </a:ext>
                </a:extLst>
              </p:cNvPr>
              <p:cNvSpPr txBox="1"/>
              <p:nvPr/>
            </p:nvSpPr>
            <p:spPr>
              <a:xfrm>
                <a:off x="10050994" y="4965992"/>
                <a:ext cx="14370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∈  0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BCCDE1-055E-E3D0-6EFE-CD3EB9C60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994" y="4965992"/>
                <a:ext cx="143706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480967D-269F-9D8D-5F37-E74B7CCBC0E3}"/>
              </a:ext>
            </a:extLst>
          </p:cNvPr>
          <p:cNvSpPr txBox="1"/>
          <p:nvPr/>
        </p:nvSpPr>
        <p:spPr>
          <a:xfrm>
            <a:off x="2430911" y="6397039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</a:t>
            </a:r>
            <a:r>
              <a:rPr lang="ko-KR" altLang="en-US" dirty="0"/>
              <a:t>의 선택에 따라 결과가 달라지므로 가장 높은 성능을 보이는 </a:t>
            </a:r>
            <a:r>
              <a:rPr lang="en-US" altLang="ko-KR" dirty="0"/>
              <a:t>k</a:t>
            </a:r>
            <a:r>
              <a:rPr lang="ko-KR" altLang="en-US" dirty="0"/>
              <a:t>를 선택해야</a:t>
            </a:r>
          </a:p>
        </p:txBody>
      </p:sp>
    </p:spTree>
    <p:extLst>
      <p:ext uri="{BB962C8B-B14F-4D97-AF65-F5344CB8AC3E}">
        <p14:creationId xmlns:p14="http://schemas.microsoft.com/office/powerpoint/2010/main" val="8414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  <a:r>
              <a:rPr lang="ko-KR" altLang="en-US" dirty="0"/>
              <a:t>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en-US" altLang="ko-KR" dirty="0"/>
              <a:t>N(1.3, 1.3)</a:t>
            </a:r>
            <a:r>
              <a:rPr lang="ko-KR" altLang="en-US" dirty="0"/>
              <a:t>의 클래스는</a:t>
            </a:r>
            <a:r>
              <a:rPr lang="en-US" altLang="ko-KR" dirty="0"/>
              <a:t>? 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80EEF77-623E-7BB1-4A04-D688F283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62" y="1490662"/>
            <a:ext cx="6695401" cy="4416577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6C8C7E17-E7A7-A2B9-D77C-91849EB7AD2E}"/>
              </a:ext>
            </a:extLst>
          </p:cNvPr>
          <p:cNvGraphicFramePr>
            <a:graphicFrameLocks noGrp="1"/>
          </p:cNvGraphicFramePr>
          <p:nvPr/>
        </p:nvGraphicFramePr>
        <p:xfrm>
          <a:off x="647699" y="1787525"/>
          <a:ext cx="3152775" cy="42608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0925">
                  <a:extLst>
                    <a:ext uri="{9D8B030D-6E8A-4147-A177-3AD203B41FA5}">
                      <a16:colId xmlns:a16="http://schemas.microsoft.com/office/drawing/2014/main" val="1020646330"/>
                    </a:ext>
                  </a:extLst>
                </a:gridCol>
                <a:gridCol w="1046345">
                  <a:extLst>
                    <a:ext uri="{9D8B030D-6E8A-4147-A177-3AD203B41FA5}">
                      <a16:colId xmlns:a16="http://schemas.microsoft.com/office/drawing/2014/main" val="3876523377"/>
                    </a:ext>
                  </a:extLst>
                </a:gridCol>
                <a:gridCol w="1055505">
                  <a:extLst>
                    <a:ext uri="{9D8B030D-6E8A-4147-A177-3AD203B41FA5}">
                      <a16:colId xmlns:a16="http://schemas.microsoft.com/office/drawing/2014/main" val="1952729296"/>
                    </a:ext>
                  </a:extLst>
                </a:gridCol>
              </a:tblGrid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특징</a:t>
                      </a: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특징</a:t>
                      </a:r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488202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5971097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7404694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1442046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6338177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5365452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45799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F72A846-D4B3-412E-9BEF-F8663F882BF2}"/>
              </a:ext>
            </a:extLst>
          </p:cNvPr>
          <p:cNvSpPr txBox="1"/>
          <p:nvPr/>
        </p:nvSpPr>
        <p:spPr>
          <a:xfrm>
            <a:off x="8667750" y="2994620"/>
            <a:ext cx="50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/>
              <a:t>?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91333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  <a:r>
              <a:rPr lang="ko-KR" altLang="en-US" dirty="0"/>
              <a:t>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N(1.3, 1.3)</a:t>
            </a:r>
            <a:r>
              <a:rPr lang="ko-KR" altLang="en-US" dirty="0"/>
              <a:t>의 클래스는</a:t>
            </a:r>
            <a:r>
              <a:rPr lang="en-US" altLang="ko-KR" dirty="0"/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7914D0-03EB-5419-E956-E65F79D33FB8}"/>
                  </a:ext>
                </a:extLst>
              </p:cNvPr>
              <p:cNvSpPr txBox="1"/>
              <p:nvPr/>
            </p:nvSpPr>
            <p:spPr>
              <a:xfrm>
                <a:off x="5800963" y="2278811"/>
                <a:ext cx="3557641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7914D0-03EB-5419-E956-E65F79D33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63" y="2278811"/>
                <a:ext cx="3557641" cy="521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500ECA0-630C-BF33-6740-7E97CCDDDB86}"/>
              </a:ext>
            </a:extLst>
          </p:cNvPr>
          <p:cNvSpPr txBox="1"/>
          <p:nvPr/>
        </p:nvSpPr>
        <p:spPr>
          <a:xfrm>
            <a:off x="5585501" y="1445279"/>
            <a:ext cx="518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두 점 </a:t>
            </a:r>
            <a:r>
              <a:rPr lang="en-US" altLang="ko-KR" sz="2800" dirty="0"/>
              <a:t>(x1, x2)</a:t>
            </a:r>
            <a:r>
              <a:rPr lang="ko-KR" altLang="en-US" sz="2800" dirty="0"/>
              <a:t>와 </a:t>
            </a:r>
            <a:r>
              <a:rPr lang="en-US" altLang="ko-KR" sz="2800" dirty="0"/>
              <a:t>(a, b)</a:t>
            </a:r>
            <a:r>
              <a:rPr lang="ko-KR" altLang="en-US" sz="2800" dirty="0"/>
              <a:t>간의 거리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4B9686F-584D-F03F-B112-582E04F3229A}"/>
              </a:ext>
            </a:extLst>
          </p:cNvPr>
          <p:cNvGraphicFramePr>
            <a:graphicFrameLocks noGrp="1"/>
          </p:cNvGraphicFramePr>
          <p:nvPr/>
        </p:nvGraphicFramePr>
        <p:xfrm>
          <a:off x="514131" y="1928757"/>
          <a:ext cx="3557640" cy="4387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9410">
                  <a:extLst>
                    <a:ext uri="{9D8B030D-6E8A-4147-A177-3AD203B41FA5}">
                      <a16:colId xmlns:a16="http://schemas.microsoft.com/office/drawing/2014/main" val="3210962503"/>
                    </a:ext>
                  </a:extLst>
                </a:gridCol>
                <a:gridCol w="889410">
                  <a:extLst>
                    <a:ext uri="{9D8B030D-6E8A-4147-A177-3AD203B41FA5}">
                      <a16:colId xmlns:a16="http://schemas.microsoft.com/office/drawing/2014/main" val="3953835855"/>
                    </a:ext>
                  </a:extLst>
                </a:gridCol>
                <a:gridCol w="889410">
                  <a:extLst>
                    <a:ext uri="{9D8B030D-6E8A-4147-A177-3AD203B41FA5}">
                      <a16:colId xmlns:a16="http://schemas.microsoft.com/office/drawing/2014/main" val="360675167"/>
                    </a:ext>
                  </a:extLst>
                </a:gridCol>
                <a:gridCol w="889410">
                  <a:extLst>
                    <a:ext uri="{9D8B030D-6E8A-4147-A177-3AD203B41FA5}">
                      <a16:colId xmlns:a16="http://schemas.microsoft.com/office/drawing/2014/main" val="1697529582"/>
                    </a:ext>
                  </a:extLst>
                </a:gridCol>
              </a:tblGrid>
              <a:tr h="548495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0974256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Label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거리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5999773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0980476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0.806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46285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0.721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6737950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0.566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4693099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0.361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4174265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1.044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1749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7BE738-3802-AA73-D06E-8D702179F008}"/>
              </a:ext>
            </a:extLst>
          </p:cNvPr>
          <p:cNvSpPr txBox="1"/>
          <p:nvPr/>
        </p:nvSpPr>
        <p:spPr>
          <a:xfrm>
            <a:off x="5585502" y="3489436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 =1,  N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∈ 0</a:t>
            </a:r>
            <a:endParaRPr lang="ko-KR" altLang="en-US" sz="28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92DDD29-090F-37EC-94AB-C7B2C388F6C9}"/>
              </a:ext>
            </a:extLst>
          </p:cNvPr>
          <p:cNvSpPr/>
          <p:nvPr/>
        </p:nvSpPr>
        <p:spPr>
          <a:xfrm>
            <a:off x="416696" y="2987605"/>
            <a:ext cx="3745401" cy="627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79F20-41EE-4C09-8822-58CA4F82AD95}"/>
              </a:ext>
            </a:extLst>
          </p:cNvPr>
          <p:cNvSpPr txBox="1"/>
          <p:nvPr/>
        </p:nvSpPr>
        <p:spPr>
          <a:xfrm>
            <a:off x="5585502" y="4321558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 =2,  N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∈ ???</a:t>
            </a:r>
            <a:endParaRPr lang="ko-KR" altLang="en-US" sz="28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6CD28CA-0D31-89CB-6639-C0464003FBA4}"/>
              </a:ext>
            </a:extLst>
          </p:cNvPr>
          <p:cNvSpPr/>
          <p:nvPr/>
        </p:nvSpPr>
        <p:spPr>
          <a:xfrm>
            <a:off x="400929" y="5179011"/>
            <a:ext cx="3745401" cy="627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63238-8B6C-40B3-8511-FE40C99B1615}"/>
              </a:ext>
            </a:extLst>
          </p:cNvPr>
          <p:cNvSpPr txBox="1"/>
          <p:nvPr/>
        </p:nvSpPr>
        <p:spPr>
          <a:xfrm>
            <a:off x="5585501" y="5078565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 =3,  N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∈ 1</a:t>
            </a:r>
            <a:endParaRPr lang="ko-KR" altLang="en-US" sz="28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7569A5-7194-26EF-A5E7-5356B1745FA0}"/>
              </a:ext>
            </a:extLst>
          </p:cNvPr>
          <p:cNvSpPr/>
          <p:nvPr/>
        </p:nvSpPr>
        <p:spPr>
          <a:xfrm>
            <a:off x="384363" y="4625732"/>
            <a:ext cx="3745401" cy="627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94E40-E439-5E06-5BF3-185E8872F849}"/>
              </a:ext>
            </a:extLst>
          </p:cNvPr>
          <p:cNvSpPr txBox="1"/>
          <p:nvPr/>
        </p:nvSpPr>
        <p:spPr>
          <a:xfrm>
            <a:off x="5585501" y="5793497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 =4,  N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∈ ???</a:t>
            </a:r>
            <a:endParaRPr lang="ko-KR" altLang="en-US" sz="28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596C5B2-D09A-A2E4-44FE-3446B2362180}"/>
              </a:ext>
            </a:extLst>
          </p:cNvPr>
          <p:cNvSpPr/>
          <p:nvPr/>
        </p:nvSpPr>
        <p:spPr>
          <a:xfrm>
            <a:off x="384362" y="4083308"/>
            <a:ext cx="3745401" cy="627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14BC7-0E9D-E5AA-6C0C-87F830457033}"/>
              </a:ext>
            </a:extLst>
          </p:cNvPr>
          <p:cNvSpPr txBox="1"/>
          <p:nvPr/>
        </p:nvSpPr>
        <p:spPr>
          <a:xfrm>
            <a:off x="9358604" y="5492988"/>
            <a:ext cx="2656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</a:t>
            </a:r>
            <a:r>
              <a:rPr lang="ko-KR" altLang="en-US" dirty="0"/>
              <a:t>는 홀수로 선택하고</a:t>
            </a:r>
            <a:endParaRPr lang="en-US" altLang="ko-KR" dirty="0"/>
          </a:p>
          <a:p>
            <a:r>
              <a:rPr lang="ko-KR" altLang="en-US" dirty="0"/>
              <a:t>투표결과가 같을 경우를</a:t>
            </a:r>
            <a:endParaRPr lang="en-US" altLang="ko-KR" dirty="0"/>
          </a:p>
          <a:p>
            <a:r>
              <a:rPr lang="ko-KR" altLang="en-US" dirty="0"/>
              <a:t>대비한 대책이 필요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B30D682-1000-C3AF-A62D-3DFC539FB513}"/>
              </a:ext>
            </a:extLst>
          </p:cNvPr>
          <p:cNvSpPr/>
          <p:nvPr/>
        </p:nvSpPr>
        <p:spPr>
          <a:xfrm>
            <a:off x="3190461" y="1706889"/>
            <a:ext cx="1101404" cy="491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0" grpId="0"/>
      <p:bldP spid="11" grpId="0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지도학습의</a:t>
            </a:r>
            <a:r>
              <a:rPr lang="ko-KR" altLang="en-US" dirty="0"/>
              <a:t> 대표적인 모델들 </a:t>
            </a:r>
            <a:r>
              <a:rPr lang="en-US" altLang="ko-KR" dirty="0"/>
              <a:t>: </a:t>
            </a:r>
            <a:r>
              <a:rPr lang="ko-KR" altLang="en-US" dirty="0"/>
              <a:t>분류와 회귀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5003799" y="1207558"/>
            <a:ext cx="6897353" cy="38385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</a:t>
            </a:r>
            <a:endParaRPr lang="en-US" altLang="ko-KR" dirty="0"/>
          </a:p>
          <a:p>
            <a:pPr lvl="1"/>
            <a:r>
              <a:rPr lang="ko-KR" altLang="en-US" dirty="0"/>
              <a:t>데이터와 함께 학습한 라벨을 바탕으로 새로운 데이터가 입력되었을 때</a:t>
            </a:r>
            <a:r>
              <a:rPr lang="en-US" altLang="ko-KR" dirty="0"/>
              <a:t>,</a:t>
            </a:r>
            <a:r>
              <a:rPr lang="ko-KR" altLang="en-US" dirty="0"/>
              <a:t> 사전에 정의된 범주 중 하나로 답을 내리는 모델</a:t>
            </a:r>
            <a:endParaRPr lang="en-US" altLang="ko-KR" dirty="0"/>
          </a:p>
          <a:p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ko-KR" altLang="en-US" dirty="0"/>
              <a:t>라벨 사이에 연속성이 존재하는 경우</a:t>
            </a:r>
            <a:r>
              <a:rPr lang="en-US" altLang="ko-KR" dirty="0"/>
              <a:t>, </a:t>
            </a:r>
            <a:r>
              <a:rPr lang="ko-KR" altLang="en-US" dirty="0"/>
              <a:t>주어진 라벨을 바탕으로 새로운 결과값을 예측 하는 모델</a:t>
            </a:r>
            <a:endParaRPr lang="en-US" altLang="ko-KR" dirty="0"/>
          </a:p>
          <a:p>
            <a:pPr lvl="1"/>
            <a:r>
              <a:rPr lang="ko-KR" altLang="en-US" dirty="0"/>
              <a:t>주로 숫자를 예측할 때 사용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9" y="2147358"/>
            <a:ext cx="46005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>
                <a:solidFill>
                  <a:srgbClr val="594F48"/>
                </a:solidFill>
                <a:latin typeface="NanumBarun Pen"/>
              </a:rPr>
              <a:t>Machine</a:t>
            </a:r>
            <a:r>
              <a:rPr lang="ko-KR" altLang="en-US" dirty="0">
                <a:solidFill>
                  <a:srgbClr val="594F48"/>
                </a:solidFill>
                <a:latin typeface="NanumBarun Pen"/>
              </a:rPr>
              <a:t> </a:t>
            </a:r>
            <a:r>
              <a:rPr lang="en-US" altLang="ko-KR" dirty="0">
                <a:solidFill>
                  <a:srgbClr val="594F48"/>
                </a:solidFill>
                <a:latin typeface="NanumBarun Pen"/>
              </a:rPr>
              <a:t>Learning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99" y="1275936"/>
            <a:ext cx="6048375" cy="291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2329069" y="4793802"/>
                <a:ext cx="1640898" cy="384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solidFill>
                      <a:srgbClr val="594F48"/>
                    </a:solidFill>
                    <a:latin typeface="MJXc-TeX-math-I"/>
                  </a:rPr>
                  <a:t>D</a:t>
                </a:r>
                <a:r>
                  <a:rPr lang="en-US" altLang="ko-KR" dirty="0">
                    <a:solidFill>
                      <a:srgbClr val="594F48"/>
                    </a:solidFill>
                    <a:latin typeface="MJXc-TeX-main-R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69" y="4793802"/>
                <a:ext cx="1640898" cy="384657"/>
              </a:xfrm>
              <a:prstGeom prst="rect">
                <a:avLst/>
              </a:prstGeom>
              <a:blipFill>
                <a:blip r:embed="rId3"/>
                <a:stretch>
                  <a:fillRect l="-2974" t="-3175" b="-253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329069" y="5416826"/>
            <a:ext cx="8335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분류는 레이블이 이산적인 변수 </a:t>
            </a:r>
            <a:r>
              <a:rPr lang="en-US" altLang="ko-KR" dirty="0"/>
              <a:t>(e.g. </a:t>
            </a:r>
            <a:r>
              <a:rPr lang="ko-KR" altLang="en-US" dirty="0"/>
              <a:t>남성</a:t>
            </a:r>
            <a:r>
              <a:rPr lang="en-US" altLang="ko-KR" dirty="0"/>
              <a:t>, </a:t>
            </a:r>
            <a:r>
              <a:rPr lang="ko-KR" altLang="en-US" dirty="0"/>
              <a:t>여성</a:t>
            </a:r>
            <a:r>
              <a:rPr lang="en-US" altLang="ko-KR" dirty="0"/>
              <a:t>,  1, 2, 3, 4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회귀는 레이블이 연속적인 </a:t>
            </a:r>
            <a:r>
              <a:rPr lang="ko-KR" altLang="en-US" dirty="0" err="1"/>
              <a:t>실수값</a:t>
            </a:r>
            <a:r>
              <a:rPr lang="ko-KR" altLang="en-US" dirty="0"/>
              <a:t> </a:t>
            </a:r>
            <a:r>
              <a:rPr lang="en-US" altLang="ko-KR" dirty="0"/>
              <a:t>(e.g. </a:t>
            </a:r>
            <a:r>
              <a:rPr lang="ko-KR" altLang="en-US" dirty="0"/>
              <a:t>집의 가격</a:t>
            </a:r>
            <a:r>
              <a:rPr lang="en-US" altLang="ko-KR" dirty="0"/>
              <a:t>, </a:t>
            </a:r>
            <a:r>
              <a:rPr lang="ko-KR" altLang="en-US" dirty="0"/>
              <a:t>코로나 </a:t>
            </a:r>
            <a:r>
              <a:rPr lang="ko-KR" altLang="en-US" dirty="0" err="1"/>
              <a:t>확진자</a:t>
            </a:r>
            <a:r>
              <a:rPr lang="ko-KR" altLang="en-US" dirty="0"/>
              <a:t> 수 등의 실수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23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>
                <a:solidFill>
                  <a:srgbClr val="594F48"/>
                </a:solidFill>
                <a:latin typeface="NanumBarun Pen"/>
              </a:rPr>
              <a:t>Supervised learning</a:t>
            </a:r>
            <a:endParaRPr lang="ko-KR" altLang="en-US" dirty="0"/>
          </a:p>
        </p:txBody>
      </p:sp>
      <p:grpSp>
        <p:nvGrpSpPr>
          <p:cNvPr id="5" name="그룹 59"/>
          <p:cNvGrpSpPr>
            <a:grpSpLocks/>
          </p:cNvGrpSpPr>
          <p:nvPr/>
        </p:nvGrpSpPr>
        <p:grpSpPr bwMode="auto">
          <a:xfrm>
            <a:off x="1498603" y="2688387"/>
            <a:ext cx="3832259" cy="2661827"/>
            <a:chOff x="4860032" y="1484784"/>
            <a:chExt cx="2376264" cy="1944216"/>
          </a:xfrm>
        </p:grpSpPr>
        <p:cxnSp>
          <p:nvCxnSpPr>
            <p:cNvPr id="6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직선 화살표 연결선 61"/>
          <p:cNvCxnSpPr>
            <a:cxnSpLocks noChangeShapeType="1"/>
          </p:cNvCxnSpPr>
          <p:nvPr/>
        </p:nvCxnSpPr>
        <p:spPr bwMode="auto">
          <a:xfrm>
            <a:off x="2086779" y="2632733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64"/>
          <p:cNvCxnSpPr>
            <a:cxnSpLocks noChangeShapeType="1"/>
          </p:cNvCxnSpPr>
          <p:nvPr/>
        </p:nvCxnSpPr>
        <p:spPr bwMode="auto">
          <a:xfrm>
            <a:off x="4737870" y="4955869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타원 17"/>
          <p:cNvSpPr/>
          <p:nvPr/>
        </p:nvSpPr>
        <p:spPr>
          <a:xfrm>
            <a:off x="1984256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TextBox 65"/>
          <p:cNvSpPr txBox="1">
            <a:spLocks noChangeArrowheads="1"/>
          </p:cNvSpPr>
          <p:nvPr/>
        </p:nvSpPr>
        <p:spPr bwMode="auto">
          <a:xfrm>
            <a:off x="3839057" y="5501062"/>
            <a:ext cx="1717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1, 2, 3, 2, 1, 1</a:t>
            </a:r>
            <a:endParaRPr lang="ko-KR" altLang="en-US" b="1" i="1" dirty="0"/>
          </a:p>
        </p:txBody>
      </p:sp>
      <p:sp>
        <p:nvSpPr>
          <p:cNvPr id="20" name="타원 19"/>
          <p:cNvSpPr/>
          <p:nvPr/>
        </p:nvSpPr>
        <p:spPr>
          <a:xfrm>
            <a:off x="2435761" y="2122453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2925247" y="2122453"/>
            <a:ext cx="301763" cy="31430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3414733" y="2122453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856835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346321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8" name="TextBox 65"/>
          <p:cNvSpPr txBox="1">
            <a:spLocks noChangeArrowheads="1"/>
          </p:cNvSpPr>
          <p:nvPr/>
        </p:nvSpPr>
        <p:spPr bwMode="auto">
          <a:xfrm>
            <a:off x="1984256" y="1557143"/>
            <a:ext cx="12522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1,   2,    3</a:t>
            </a:r>
            <a:endParaRPr lang="ko-KR" altLang="en-US" b="1" i="1" dirty="0"/>
          </a:p>
        </p:txBody>
      </p:sp>
      <p:sp>
        <p:nvSpPr>
          <p:cNvPr id="72" name="내용 개체 틀 2"/>
          <p:cNvSpPr>
            <a:spLocks noGrp="1"/>
          </p:cNvSpPr>
          <p:nvPr>
            <p:ph idx="1"/>
          </p:nvPr>
        </p:nvSpPr>
        <p:spPr>
          <a:xfrm>
            <a:off x="5679249" y="1086420"/>
            <a:ext cx="6371884" cy="1680109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/>
              <a:t>클래스 </a:t>
            </a:r>
            <a:r>
              <a:rPr lang="en-US" altLang="ko-KR" dirty="0"/>
              <a:t>class (</a:t>
            </a:r>
            <a:r>
              <a:rPr lang="ko-KR" altLang="en-US" dirty="0"/>
              <a:t>혹은 범주 </a:t>
            </a:r>
            <a:r>
              <a:rPr lang="en-US" altLang="ko-KR" dirty="0"/>
              <a:t>category)</a:t>
            </a:r>
          </a:p>
          <a:p>
            <a:endParaRPr lang="en-US" altLang="ko-KR" dirty="0"/>
          </a:p>
          <a:p>
            <a:r>
              <a:rPr lang="ko-KR" altLang="en-US" dirty="0"/>
              <a:t>데이터에 따른 레이블을 바탕으로 범주가 정의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새로운 데이터는 분류 모델을 통해 알맞은 범주로 분류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6369097" y="3487824"/>
                <a:ext cx="5406152" cy="2339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600" dirty="0" err="1">
                    <a:solidFill>
                      <a:srgbClr val="594F48"/>
                    </a:solidFill>
                    <a:latin typeface="NanumBarun Pen"/>
                  </a:rPr>
                  <a:t>머신러닝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 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NanumBarun Pen"/>
                  </a:rPr>
                  <a:t>= 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입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NanumBarun Pen"/>
                  </a:rPr>
                  <a:t>-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출력 데이터 쌍 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MJXc-TeX-math-I"/>
                  </a:rPr>
                  <a:t>D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MJXc-TeX-main-R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360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3600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3600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600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600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ko-KR" sz="3600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3600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sz="3600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ko-KR" sz="3600" dirty="0">
                    <a:solidFill>
                      <a:srgbClr val="594F48"/>
                    </a:solidFill>
                    <a:latin typeface="MJXc-TeX-math-I"/>
                  </a:rPr>
                  <a:t> 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이 있을 때 입력 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MJXc-TeX-math-I"/>
                  </a:rPr>
                  <a:t>x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를 출력 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MJXc-TeX-math-I"/>
                  </a:rPr>
                  <a:t>y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로 </a:t>
                </a:r>
                <a:r>
                  <a:rPr lang="ko-KR" altLang="en-US" sz="3600" dirty="0" err="1">
                    <a:solidFill>
                      <a:srgbClr val="594F48"/>
                    </a:solidFill>
                    <a:latin typeface="NanumBarun Pen"/>
                  </a:rPr>
                  <a:t>맵핑시키는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 </a:t>
                </a:r>
                <a:r>
                  <a:rPr lang="ko-KR" altLang="en-US" sz="3600" dirty="0">
                    <a:solidFill>
                      <a:srgbClr val="FF0000"/>
                    </a:solidFill>
                    <a:latin typeface="NanumBarun Pen"/>
                  </a:rPr>
                  <a:t>함수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를 도출</a:t>
                </a:r>
                <a:endParaRPr lang="ko-KR" altLang="en-US" sz="3600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097" y="3487824"/>
                <a:ext cx="5406152" cy="2339230"/>
              </a:xfrm>
              <a:prstGeom prst="rect">
                <a:avLst/>
              </a:prstGeom>
              <a:blipFill>
                <a:blip r:embed="rId2"/>
                <a:stretch>
                  <a:fillRect l="-3495" t="-4688" r="-1804" b="-80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3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grpSp>
        <p:nvGrpSpPr>
          <p:cNvPr id="56" name="그룹 59"/>
          <p:cNvGrpSpPr>
            <a:grpSpLocks/>
          </p:cNvGrpSpPr>
          <p:nvPr/>
        </p:nvGrpSpPr>
        <p:grpSpPr bwMode="auto">
          <a:xfrm>
            <a:off x="88594" y="2818768"/>
            <a:ext cx="3832259" cy="2661827"/>
            <a:chOff x="4860032" y="1484784"/>
            <a:chExt cx="2376264" cy="1944216"/>
          </a:xfrm>
        </p:grpSpPr>
        <p:cxnSp>
          <p:nvCxnSpPr>
            <p:cNvPr id="63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7" name="직선 화살표 연결선 61"/>
          <p:cNvCxnSpPr>
            <a:cxnSpLocks noChangeShapeType="1"/>
          </p:cNvCxnSpPr>
          <p:nvPr/>
        </p:nvCxnSpPr>
        <p:spPr bwMode="auto">
          <a:xfrm>
            <a:off x="676770" y="276311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63"/>
          <p:cNvSpPr txBox="1">
            <a:spLocks noChangeArrowheads="1"/>
          </p:cNvSpPr>
          <p:nvPr/>
        </p:nvSpPr>
        <p:spPr bwMode="auto">
          <a:xfrm>
            <a:off x="479381" y="2257461"/>
            <a:ext cx="844231" cy="50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X</a:t>
            </a:r>
            <a:endParaRPr lang="ko-KR" altLang="en-US" b="1" i="1" dirty="0"/>
          </a:p>
        </p:txBody>
      </p:sp>
      <p:cxnSp>
        <p:nvCxnSpPr>
          <p:cNvPr id="60" name="직선 화살표 연결선 64"/>
          <p:cNvCxnSpPr>
            <a:cxnSpLocks noChangeShapeType="1"/>
          </p:cNvCxnSpPr>
          <p:nvPr/>
        </p:nvCxnSpPr>
        <p:spPr bwMode="auto">
          <a:xfrm>
            <a:off x="3347739" y="5133378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5"/>
          <p:cNvSpPr txBox="1">
            <a:spLocks noChangeArrowheads="1"/>
          </p:cNvSpPr>
          <p:nvPr/>
        </p:nvSpPr>
        <p:spPr bwMode="auto">
          <a:xfrm>
            <a:off x="3150350" y="5722274"/>
            <a:ext cx="844231" cy="50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/>
              <a:t>Y</a:t>
            </a:r>
            <a:endParaRPr lang="ko-KR" altLang="en-US" b="1" i="1"/>
          </a:p>
        </p:txBody>
      </p:sp>
      <p:sp>
        <p:nvSpPr>
          <p:cNvPr id="73" name="TextBox 37"/>
          <p:cNvSpPr txBox="1">
            <a:spLocks noChangeArrowheads="1"/>
          </p:cNvSpPr>
          <p:nvPr/>
        </p:nvSpPr>
        <p:spPr bwMode="auto">
          <a:xfrm>
            <a:off x="1740448" y="2093876"/>
            <a:ext cx="2180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4000" dirty="0"/>
              <a:t>Y = F(X)</a:t>
            </a:r>
            <a:endParaRPr lang="ko-KR" altLang="en-US" sz="4000" dirty="0"/>
          </a:p>
        </p:txBody>
      </p:sp>
      <p:grpSp>
        <p:nvGrpSpPr>
          <p:cNvPr id="74" name="그룹 59"/>
          <p:cNvGrpSpPr>
            <a:grpSpLocks/>
          </p:cNvGrpSpPr>
          <p:nvPr/>
        </p:nvGrpSpPr>
        <p:grpSpPr bwMode="auto">
          <a:xfrm>
            <a:off x="4189297" y="2763114"/>
            <a:ext cx="3832259" cy="2661827"/>
            <a:chOff x="4860032" y="1484784"/>
            <a:chExt cx="2376264" cy="1944216"/>
          </a:xfrm>
        </p:grpSpPr>
        <p:cxnSp>
          <p:nvCxnSpPr>
            <p:cNvPr id="75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0" name="직선 화살표 연결선 61"/>
          <p:cNvCxnSpPr>
            <a:cxnSpLocks noChangeShapeType="1"/>
          </p:cNvCxnSpPr>
          <p:nvPr/>
        </p:nvCxnSpPr>
        <p:spPr bwMode="auto">
          <a:xfrm>
            <a:off x="4777473" y="2707460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직선 화살표 연결선 64"/>
          <p:cNvCxnSpPr>
            <a:cxnSpLocks noChangeShapeType="1"/>
          </p:cNvCxnSpPr>
          <p:nvPr/>
        </p:nvCxnSpPr>
        <p:spPr bwMode="auto">
          <a:xfrm>
            <a:off x="7448442" y="507772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" name="그룹 59"/>
          <p:cNvGrpSpPr>
            <a:grpSpLocks/>
          </p:cNvGrpSpPr>
          <p:nvPr/>
        </p:nvGrpSpPr>
        <p:grpSpPr bwMode="auto">
          <a:xfrm>
            <a:off x="8291645" y="2763114"/>
            <a:ext cx="3832259" cy="2661827"/>
            <a:chOff x="4860032" y="1484784"/>
            <a:chExt cx="2376264" cy="1944216"/>
          </a:xfrm>
        </p:grpSpPr>
        <p:cxnSp>
          <p:nvCxnSpPr>
            <p:cNvPr id="93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3" name="직선 화살표 연결선 61"/>
          <p:cNvCxnSpPr>
            <a:cxnSpLocks noChangeShapeType="1"/>
          </p:cNvCxnSpPr>
          <p:nvPr/>
        </p:nvCxnSpPr>
        <p:spPr bwMode="auto">
          <a:xfrm>
            <a:off x="8879821" y="2707460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직선 화살표 연결선 64"/>
          <p:cNvCxnSpPr>
            <a:cxnSpLocks noChangeShapeType="1"/>
          </p:cNvCxnSpPr>
          <p:nvPr/>
        </p:nvCxnSpPr>
        <p:spPr bwMode="auto">
          <a:xfrm>
            <a:off x="11550790" y="507772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타원 104"/>
          <p:cNvSpPr/>
          <p:nvPr/>
        </p:nvSpPr>
        <p:spPr>
          <a:xfrm>
            <a:off x="4617370" y="2251640"/>
            <a:ext cx="384830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6" name="TextBox 65"/>
          <p:cNvSpPr txBox="1">
            <a:spLocks noChangeArrowheads="1"/>
          </p:cNvSpPr>
          <p:nvPr/>
        </p:nvSpPr>
        <p:spPr bwMode="auto">
          <a:xfrm>
            <a:off x="7251053" y="5714771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</a:t>
            </a:r>
            <a:endParaRPr lang="ko-KR" altLang="en-US" b="1" i="1" dirty="0"/>
          </a:p>
        </p:txBody>
      </p:sp>
      <p:sp>
        <p:nvSpPr>
          <p:cNvPr id="107" name="이등변 삼각형 106"/>
          <p:cNvSpPr/>
          <p:nvPr/>
        </p:nvSpPr>
        <p:spPr>
          <a:xfrm>
            <a:off x="8685267" y="2238244"/>
            <a:ext cx="389107" cy="3108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8" name="TextBox 65"/>
          <p:cNvSpPr txBox="1">
            <a:spLocks noChangeArrowheads="1"/>
          </p:cNvSpPr>
          <p:nvPr/>
        </p:nvSpPr>
        <p:spPr bwMode="auto">
          <a:xfrm>
            <a:off x="11393535" y="5714771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2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8834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5" grpId="0" animBg="1"/>
      <p:bldP spid="106" grpId="0"/>
      <p:bldP spid="107" grpId="0" animBg="1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sp>
        <p:nvSpPr>
          <p:cNvPr id="105" name="타원 104"/>
          <p:cNvSpPr/>
          <p:nvPr/>
        </p:nvSpPr>
        <p:spPr>
          <a:xfrm>
            <a:off x="5286647" y="1633454"/>
            <a:ext cx="384830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7" name="이등변 삼각형 106"/>
          <p:cNvSpPr/>
          <p:nvPr/>
        </p:nvSpPr>
        <p:spPr>
          <a:xfrm>
            <a:off x="5843485" y="1629736"/>
            <a:ext cx="389107" cy="3108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45665" y="1170827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50</a:t>
            </a:r>
            <a:endParaRPr lang="ko-KR" alt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804641" y="1153298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50</a:t>
            </a:r>
            <a:endParaRPr lang="ko-KR" altLang="en-US" sz="2000" dirty="0"/>
          </a:p>
        </p:txBody>
      </p:sp>
      <p:cxnSp>
        <p:nvCxnSpPr>
          <p:cNvPr id="5" name="꺾인 연결선 4"/>
          <p:cNvCxnSpPr/>
          <p:nvPr/>
        </p:nvCxnSpPr>
        <p:spPr>
          <a:xfrm>
            <a:off x="5795010" y="2057970"/>
            <a:ext cx="2880360" cy="1816800"/>
          </a:xfrm>
          <a:prstGeom prst="bentConnector3">
            <a:avLst>
              <a:gd name="adj1" fmla="val 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58"/>
          <p:cNvCxnSpPr/>
          <p:nvPr/>
        </p:nvCxnSpPr>
        <p:spPr>
          <a:xfrm rot="10800000" flipV="1">
            <a:off x="3298190" y="2099287"/>
            <a:ext cx="2503170" cy="1773896"/>
          </a:xfrm>
          <a:prstGeom prst="bentConnector3">
            <a:avLst>
              <a:gd name="adj1" fmla="val 228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/>
          <p:cNvSpPr/>
          <p:nvPr/>
        </p:nvSpPr>
        <p:spPr>
          <a:xfrm>
            <a:off x="3060767" y="4561872"/>
            <a:ext cx="384830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7" name="이등변 삼각형 76"/>
          <p:cNvSpPr/>
          <p:nvPr/>
        </p:nvSpPr>
        <p:spPr>
          <a:xfrm>
            <a:off x="3631780" y="4531035"/>
            <a:ext cx="389107" cy="3108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3000477" y="4068702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30</a:t>
            </a:r>
            <a:endParaRPr lang="ko-KR" alt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3588173" y="406331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30</a:t>
            </a:r>
            <a:endParaRPr lang="ko-KR" altLang="en-US" sz="2000" dirty="0"/>
          </a:p>
        </p:txBody>
      </p:sp>
      <p:sp>
        <p:nvSpPr>
          <p:cNvPr id="81" name="타원 80"/>
          <p:cNvSpPr/>
          <p:nvPr/>
        </p:nvSpPr>
        <p:spPr>
          <a:xfrm>
            <a:off x="8065202" y="4496108"/>
            <a:ext cx="384830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3" name="이등변 삼각형 82"/>
          <p:cNvSpPr/>
          <p:nvPr/>
        </p:nvSpPr>
        <p:spPr>
          <a:xfrm>
            <a:off x="8750515" y="4510991"/>
            <a:ext cx="389107" cy="3108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9" name="TextBox 108"/>
          <p:cNvSpPr txBox="1"/>
          <p:nvPr/>
        </p:nvSpPr>
        <p:spPr>
          <a:xfrm>
            <a:off x="8036324" y="397314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20</a:t>
            </a:r>
            <a:endParaRPr lang="ko-KR" alt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8675582" y="397314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20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4600" y="157093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Dataset</a:t>
            </a:r>
            <a:endParaRPr lang="ko-KR" alt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840339" y="5117704"/>
            <a:ext cx="139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set</a:t>
            </a:r>
            <a:endParaRPr lang="ko-KR" alt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7995820" y="5128816"/>
            <a:ext cx="129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Testing set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23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7" grpId="0" animBg="1"/>
      <p:bldP spid="78" grpId="0"/>
      <p:bldP spid="79" grpId="0"/>
      <p:bldP spid="81" grpId="0" animBg="1"/>
      <p:bldP spid="83" grpId="0" animBg="1"/>
      <p:bldP spid="109" grpId="0"/>
      <p:bldP spid="110" grpId="0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 - training</a:t>
            </a:r>
            <a:endParaRPr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 flipV="1">
            <a:off x="535015" y="1206230"/>
            <a:ext cx="3378" cy="546735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51056" y="6384659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73350" y="1316569"/>
            <a:ext cx="461665" cy="11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307494" y="6457684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122719" y="285723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1833794" y="3289035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475019" y="2928672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2275119" y="444156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4210281" y="436853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3849919" y="45129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4210281" y="480033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2625956" y="544962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5434244" y="5736960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2122719" y="49447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2483082" y="3576372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5434244" y="53765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>
            <a:off x="3562581" y="1849173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>
            <a:off x="3562581" y="2352410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>
            <a:off x="5075469" y="3216010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>
            <a:off x="4931006" y="3792272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7" name="이등변 삼각형 46"/>
          <p:cNvSpPr/>
          <p:nvPr/>
        </p:nvSpPr>
        <p:spPr>
          <a:xfrm>
            <a:off x="6083532" y="4441560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8" name="이등변 삼각형 47"/>
          <p:cNvSpPr/>
          <p:nvPr/>
        </p:nvSpPr>
        <p:spPr>
          <a:xfrm>
            <a:off x="6370869" y="4512997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9" name="이등변 삼각형 48"/>
          <p:cNvSpPr/>
          <p:nvPr/>
        </p:nvSpPr>
        <p:spPr>
          <a:xfrm>
            <a:off x="6010506" y="3000110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0" name="이등변 삼각형 49"/>
          <p:cNvSpPr/>
          <p:nvPr/>
        </p:nvSpPr>
        <p:spPr>
          <a:xfrm>
            <a:off x="3059344" y="2065073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1" name="이등변 삼각형 50"/>
          <p:cNvSpPr/>
          <p:nvPr/>
        </p:nvSpPr>
        <p:spPr>
          <a:xfrm>
            <a:off x="4210281" y="3504935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2" name="이등변 삼각형 51"/>
          <p:cNvSpPr/>
          <p:nvPr/>
        </p:nvSpPr>
        <p:spPr>
          <a:xfrm>
            <a:off x="5939069" y="2425435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3" name="이등변 삼각형 52"/>
          <p:cNvSpPr/>
          <p:nvPr/>
        </p:nvSpPr>
        <p:spPr>
          <a:xfrm>
            <a:off x="6731231" y="2928672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875693" y="1216194"/>
            <a:ext cx="1643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Decision Tree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H="1">
            <a:off x="6370869" y="1433681"/>
            <a:ext cx="36036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956702" y="1153298"/>
            <a:ext cx="0" cy="539341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50190" y="4173168"/>
            <a:ext cx="6887189" cy="1299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5793943" y="1169508"/>
            <a:ext cx="0" cy="539341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711" y="38360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010516" y="635385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805264" y="63620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</a:t>
            </a:r>
            <a:endParaRPr lang="ko-KR" altLang="en-US" dirty="0"/>
          </a:p>
        </p:txBody>
      </p:sp>
      <p:cxnSp>
        <p:nvCxnSpPr>
          <p:cNvPr id="81" name="꺾인 연결선 80"/>
          <p:cNvCxnSpPr/>
          <p:nvPr/>
        </p:nvCxnSpPr>
        <p:spPr>
          <a:xfrm rot="16200000" flipH="1">
            <a:off x="1770947" y="2339052"/>
            <a:ext cx="5208751" cy="2837241"/>
          </a:xfrm>
          <a:prstGeom prst="bentConnector3">
            <a:avLst>
              <a:gd name="adj1" fmla="val 57844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857151" y="1920610"/>
            <a:ext cx="42606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if feature1 &lt; b</a:t>
            </a:r>
          </a:p>
          <a:p>
            <a:r>
              <a:rPr lang="en-US" altLang="ko-KR" sz="1400" dirty="0"/>
              <a:t>   result &lt;= O</a:t>
            </a:r>
          </a:p>
          <a:p>
            <a:endParaRPr lang="en-US" altLang="ko-KR" sz="1400" dirty="0"/>
          </a:p>
          <a:p>
            <a:r>
              <a:rPr lang="en-US" altLang="ko-KR" sz="1400" dirty="0"/>
              <a:t>if feature1 &gt; b and feature2 &gt; a</a:t>
            </a:r>
          </a:p>
          <a:p>
            <a:r>
              <a:rPr lang="en-US" altLang="ko-KR" sz="1400" dirty="0"/>
              <a:t>   result &lt;= </a:t>
            </a:r>
            <a:r>
              <a:rPr lang="el-GR" altLang="ko-KR" sz="1400" dirty="0"/>
              <a:t>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if feature1 &gt; b and feature1 &lt; c and feature2 &lt; a</a:t>
            </a:r>
          </a:p>
          <a:p>
            <a:r>
              <a:rPr lang="en-US" altLang="ko-KR" sz="1400" dirty="0"/>
              <a:t>   result &lt;= O</a:t>
            </a:r>
            <a:endParaRPr lang="ko-KR" altLang="en-US" sz="1400" dirty="0"/>
          </a:p>
          <a:p>
            <a:endParaRPr lang="en-US" altLang="ko-KR" sz="1400" dirty="0"/>
          </a:p>
          <a:p>
            <a:r>
              <a:rPr lang="en-US" altLang="ko-KR" sz="1400" dirty="0"/>
              <a:t>if feature1 &gt; c</a:t>
            </a:r>
          </a:p>
          <a:p>
            <a:r>
              <a:rPr lang="en-US" altLang="ko-KR" sz="1400" dirty="0"/>
              <a:t>   result &lt;= </a:t>
            </a:r>
            <a:r>
              <a:rPr lang="el-GR" altLang="ko-KR" sz="1400" dirty="0"/>
              <a:t>Δ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BBC68-908B-5115-86CE-4BC238F8248B}"/>
              </a:ext>
            </a:extLst>
          </p:cNvPr>
          <p:cNvSpPr txBox="1"/>
          <p:nvPr/>
        </p:nvSpPr>
        <p:spPr>
          <a:xfrm>
            <a:off x="8631184" y="5552294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특징점</a:t>
            </a:r>
            <a:r>
              <a:rPr lang="en-US" altLang="ko-KR" dirty="0"/>
              <a:t>? </a:t>
            </a:r>
            <a:r>
              <a:rPr lang="ko-KR" altLang="en-US" dirty="0"/>
              <a:t>결정경계</a:t>
            </a:r>
            <a:r>
              <a:rPr lang="en-US" altLang="ko-KR" dirty="0"/>
              <a:t>? </a:t>
            </a:r>
            <a:r>
              <a:rPr lang="ko-KR" altLang="en-US" dirty="0"/>
              <a:t>규칙</a:t>
            </a:r>
            <a:r>
              <a:rPr lang="en-US" altLang="ko-KR" dirty="0"/>
              <a:t>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5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1369</Words>
  <Application>Microsoft Office PowerPoint</Application>
  <PresentationFormat>와이드스크린</PresentationFormat>
  <Paragraphs>530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4" baseType="lpstr">
      <vt:lpstr>MJXc-TeX-main-R</vt:lpstr>
      <vt:lpstr>MJXc-TeX-math-I</vt:lpstr>
      <vt:lpstr>NanumBarun Pen</vt:lpstr>
      <vt:lpstr>굴림</vt:lpstr>
      <vt:lpstr>돋움</vt:lpstr>
      <vt:lpstr>맑은 고딕</vt:lpstr>
      <vt:lpstr>Arial</vt:lpstr>
      <vt:lpstr>Cambria Math</vt:lpstr>
      <vt:lpstr>Wingdings</vt:lpstr>
      <vt:lpstr>Office 테마</vt:lpstr>
      <vt:lpstr>6.분류</vt:lpstr>
      <vt:lpstr>참고문헌</vt:lpstr>
      <vt:lpstr>머신러닝의 개발 과정</vt:lpstr>
      <vt:lpstr>지도학습의 대표적인 모델들 : 분류와 회귀</vt:lpstr>
      <vt:lpstr>Machine Learning</vt:lpstr>
      <vt:lpstr>Supervised learning</vt:lpstr>
      <vt:lpstr>Classification</vt:lpstr>
      <vt:lpstr>Classification</vt:lpstr>
      <vt:lpstr>Classification - training</vt:lpstr>
      <vt:lpstr>Classification - testing</vt:lpstr>
      <vt:lpstr>PowerPoint 프레젠테이션</vt:lpstr>
      <vt:lpstr>PowerPoint 프레젠테이션</vt:lpstr>
      <vt:lpstr>PowerPoint 프레젠테이션</vt:lpstr>
      <vt:lpstr>분류</vt:lpstr>
      <vt:lpstr>PowerPoint 프레젠테이션</vt:lpstr>
      <vt:lpstr>PowerPoint 프레젠테이션</vt:lpstr>
      <vt:lpstr>로지스틱 회귀(Logistic Regression)</vt:lpstr>
      <vt:lpstr>로지스틱 회귀(Logistic Regression)</vt:lpstr>
      <vt:lpstr>로지스틱 회귀(Logistic Regression)</vt:lpstr>
      <vt:lpstr>로지스틱 회귀(Logistic Regression)</vt:lpstr>
      <vt:lpstr>로지스틱 회귀(Logistic Regression)</vt:lpstr>
      <vt:lpstr>로지스틱 회귀(Logistic Regression)</vt:lpstr>
      <vt:lpstr>로지스틱 회귀(Logistic Regression)</vt:lpstr>
      <vt:lpstr>PowerPoint 프레젠테이션</vt:lpstr>
      <vt:lpstr>결정 트리 분류 모델 </vt:lpstr>
      <vt:lpstr>결정 트리 분류 모델 </vt:lpstr>
      <vt:lpstr>결정 트리 분류 모델 </vt:lpstr>
      <vt:lpstr>결정 트리 분류 모델 </vt:lpstr>
      <vt:lpstr>결정 트리 분류 모델 </vt:lpstr>
      <vt:lpstr>결정 트리 분류 모델 </vt:lpstr>
      <vt:lpstr>K 최근접 이웃 모델(k nearest neighbor, KNN) </vt:lpstr>
      <vt:lpstr>K 최근접 이웃 모델(k nearest neighbor, KNN) </vt:lpstr>
      <vt:lpstr>K 최근접 이웃 모델(k nearest neighbor, KNN) </vt:lpstr>
      <vt:lpstr>K 최근접 이웃 모델(k nearest neighbor, KNN)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분류</dc:title>
  <dc:creator>임종관</dc:creator>
  <cp:lastModifiedBy>osh</cp:lastModifiedBy>
  <cp:revision>2</cp:revision>
  <cp:lastPrinted>2023-10-15T23:57:17Z</cp:lastPrinted>
  <dcterms:created xsi:type="dcterms:W3CDTF">2023-10-15T11:32:19Z</dcterms:created>
  <dcterms:modified xsi:type="dcterms:W3CDTF">2023-10-16T04:37:26Z</dcterms:modified>
</cp:coreProperties>
</file>