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564" r:id="rId3"/>
    <p:sldId id="565" r:id="rId4"/>
    <p:sldId id="302" r:id="rId5"/>
    <p:sldId id="566" r:id="rId6"/>
    <p:sldId id="567" r:id="rId7"/>
    <p:sldId id="568" r:id="rId8"/>
    <p:sldId id="301" r:id="rId9"/>
    <p:sldId id="307" r:id="rId10"/>
    <p:sldId id="308" r:id="rId11"/>
    <p:sldId id="309" r:id="rId12"/>
    <p:sldId id="310" r:id="rId13"/>
    <p:sldId id="570" r:id="rId14"/>
    <p:sldId id="571" r:id="rId15"/>
    <p:sldId id="299" r:id="rId16"/>
    <p:sldId id="573" r:id="rId17"/>
    <p:sldId id="574" r:id="rId18"/>
    <p:sldId id="305" r:id="rId19"/>
    <p:sldId id="575" r:id="rId20"/>
    <p:sldId id="576" r:id="rId21"/>
    <p:sldId id="577" r:id="rId22"/>
    <p:sldId id="312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FA643-BB5E-0193-C92A-B8679BF48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48C798-AC87-765F-CABD-8AADD1739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F587CD-193A-8CCA-D81B-F8F5A064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8698E0-7D55-83B3-4DB0-9781DAB9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35C20F-D852-852A-6712-201312D8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4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C4A63-33AF-04E3-BAC5-306257C7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622960-1748-B96A-BB42-E7B5EC77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01F3A5-84D7-CB8F-F12D-2039A184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300E4C-7438-D97A-369C-571072FD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5255B6-84FE-533F-BAB6-057AFE39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71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2161E49-2D31-4E1D-E15A-69267D79E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9BD318-94F1-E804-423D-DE1887876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BA886C-0E2B-4AA9-513F-38BA0300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ABB8EB-AECD-E4DD-1D4D-771F259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0D009F-47A2-83CE-4338-5F0DA184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20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CA4B8C-DD70-EDB4-9621-B69C7F7D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AF462B-20A4-EC3E-8680-B0117A21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B9E0AE-DC3F-8102-EC1F-497CE62B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A70951-3AE4-960B-8767-40415F45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B94144-86E9-A0E4-62D8-C35AC4C5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02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899663-5309-0E84-3FDA-3476D567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C44C39-51B2-F202-16AA-AA781D162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A97EE9-62E7-1B5B-CDB0-415F5E76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FD593F-45FF-8921-EF09-DBFEDBCC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443A19-2F7C-509A-3281-2B64BCF1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04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E16C86-5D49-F889-B3D7-1FC4EC9E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9CAB02-2B3B-F8ED-7412-733BE6C75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258B65-7CFF-C77E-B096-18DA146F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FDC503-9363-E2B1-F5C1-00DF8CFD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5177FA-B2F7-1734-9E53-D7DBC8C7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ADE8D1-16C9-9BEE-106E-3E81B702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24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D87B1-EF49-84B2-1F8D-157F550E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8D1936-BE11-45CD-B688-EC03E43D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A52A66-0343-511D-DC12-C601667FA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AB6CA-C2C0-A3D0-F198-86399CFDE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B1345D-B3DF-8709-4871-28F8B8975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4217DF-3F35-026F-A642-53DDB4D9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D089499-34EC-1426-3BA3-6D2E08A2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AE35D9-0094-5FAC-A9CA-5424F43B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1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F09F20-27AD-9BCC-2487-5E2951A4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C5F215A-1359-12FB-0CC6-D02D32C8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03669C6-49F2-4B93-6118-9E58031A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74522D-520B-EAEE-3A66-9B0D96C0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8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E51D34A-E570-01D6-5CFD-9331D472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14FB1BF-73DD-F64D-FBE4-77B721EB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7472C4-9B20-BA80-E2DC-5725AE29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3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1AD931-D374-297E-91E2-9CEADC0C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1DDD0E-FB85-78A9-475E-4156AD93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4D4580-29E6-4760-454D-7090D7983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CA2263-AFD3-583C-739E-4F5CB8D2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80ECB3-ABE6-8592-FC87-73066F39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5A92E3-4691-61F6-D34A-F9A6D762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18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137DE-365F-FEA5-47FE-A7345225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CCFBDE4-BF9D-96AB-7E74-C56BCFF10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F59E63B-505D-D526-5309-BEB8D89B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F87977-6E67-BCAB-EE46-ADC64026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7C8890-F87D-3FE6-CAA4-102241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6FA73A-0072-7D5E-3E5D-DDDD3431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75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D4976E4-D1C3-E2EE-DD60-895B57BC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F49847-C389-815F-1EC8-C96211EFA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AF27F2-BB51-558A-44C9-BFAA47106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70D6-C611-4FC2-B147-4A636B7B83D4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32A823-F54F-4E70-1588-4A45639A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16C27B-4E8B-C040-0D1F-6574C9673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C7BC-1436-44E0-A72F-34292FA70C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46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rl.kr/edl2p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데이터 전처리</a:t>
            </a:r>
          </a:p>
        </p:txBody>
      </p:sp>
    </p:spTree>
    <p:extLst>
      <p:ext uri="{BB962C8B-B14F-4D97-AF65-F5344CB8AC3E}">
        <p14:creationId xmlns:p14="http://schemas.microsoft.com/office/powerpoint/2010/main" val="270629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데이터의 정형화 </a:t>
            </a:r>
            <a:r>
              <a:rPr lang="en-US" altLang="ko-KR" dirty="0"/>
              <a:t>– </a:t>
            </a:r>
            <a:r>
              <a:rPr lang="ko-KR" altLang="en-US" dirty="0"/>
              <a:t>자연어 처리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8" y="2123868"/>
            <a:ext cx="3105150" cy="2828925"/>
          </a:xfrm>
          <a:prstGeom prst="rect">
            <a:avLst/>
          </a:prstGeom>
        </p:spPr>
      </p:pic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4631636" y="1410620"/>
            <a:ext cx="6977268" cy="4672680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토큰화</a:t>
            </a:r>
            <a:r>
              <a:rPr lang="en-US" altLang="ko-KR" dirty="0"/>
              <a:t>(Tokenization)</a:t>
            </a:r>
          </a:p>
          <a:p>
            <a:pPr lvl="1"/>
            <a:r>
              <a:rPr lang="ko-KR" altLang="en-US" dirty="0"/>
              <a:t>텍스트를 </a:t>
            </a:r>
            <a:r>
              <a:rPr lang="ko-KR" altLang="en-US" dirty="0" err="1"/>
              <a:t>전처리하기</a:t>
            </a:r>
            <a:r>
              <a:rPr lang="ko-KR" altLang="en-US" dirty="0"/>
              <a:t> 위해 많이 쓰이는 방법</a:t>
            </a:r>
            <a:endParaRPr lang="en-US" altLang="ko-KR" dirty="0"/>
          </a:p>
          <a:p>
            <a:pPr lvl="1"/>
            <a:r>
              <a:rPr lang="ko-KR" altLang="en-US" dirty="0"/>
              <a:t>정렬되어 있는 텍스트를 최소 의미 단위로 잘라주는 방법</a:t>
            </a:r>
            <a:endParaRPr lang="en-US" altLang="ko-KR" dirty="0"/>
          </a:p>
          <a:p>
            <a:pPr lvl="1"/>
            <a:r>
              <a:rPr lang="ko-KR" altLang="en-US" dirty="0"/>
              <a:t>‘최소 의미 </a:t>
            </a:r>
            <a:r>
              <a:rPr lang="ko-KR" altLang="en-US" dirty="0" err="1"/>
              <a:t>단위’는</a:t>
            </a:r>
            <a:r>
              <a:rPr lang="ko-KR" altLang="en-US" dirty="0"/>
              <a:t> 언어마다 달라</a:t>
            </a:r>
            <a:r>
              <a:rPr lang="en-US" altLang="ko-KR" dirty="0"/>
              <a:t> </a:t>
            </a:r>
          </a:p>
          <a:p>
            <a:pPr lvl="2"/>
            <a:r>
              <a:rPr lang="ko-KR" altLang="en-US" dirty="0"/>
              <a:t>영어는 단어를 최소 의미 단위로 인식</a:t>
            </a:r>
            <a:endParaRPr lang="en-US" altLang="ko-KR" dirty="0"/>
          </a:p>
          <a:p>
            <a:pPr lvl="2"/>
            <a:r>
              <a:rPr lang="ko-KR" altLang="en-US" dirty="0"/>
              <a:t>한국어는 품사를 최소 의미 단위로 인식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819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데이터의 정형화 </a:t>
            </a:r>
            <a:r>
              <a:rPr lang="en-US" altLang="ko-KR" dirty="0"/>
              <a:t>– </a:t>
            </a:r>
            <a:r>
              <a:rPr lang="ko-KR" altLang="en-US" dirty="0"/>
              <a:t>자연어 처리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82" y="3729834"/>
            <a:ext cx="6886575" cy="1847850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27993" y="1082629"/>
            <a:ext cx="11268694" cy="2515336"/>
          </a:xfrm>
        </p:spPr>
        <p:txBody>
          <a:bodyPr>
            <a:normAutofit/>
          </a:bodyPr>
          <a:lstStyle/>
          <a:p>
            <a:r>
              <a:rPr lang="ko-KR" altLang="en-US" dirty="0"/>
              <a:t>자연어 처리</a:t>
            </a:r>
            <a:r>
              <a:rPr lang="en-US" altLang="ko-KR" dirty="0"/>
              <a:t>(Natural Language Processing)</a:t>
            </a:r>
            <a:r>
              <a:rPr lang="ko-KR" altLang="en-US" dirty="0"/>
              <a:t>분야에서 </a:t>
            </a:r>
            <a:r>
              <a:rPr lang="ko-KR" altLang="en-US" dirty="0" err="1"/>
              <a:t>임베딩</a:t>
            </a:r>
            <a:r>
              <a:rPr lang="en-US" altLang="ko-KR" dirty="0"/>
              <a:t>(Embedding)</a:t>
            </a:r>
            <a:r>
              <a:rPr lang="ko-KR" altLang="en-US" dirty="0"/>
              <a:t>은 사람이 쓰는 자연어를 기계가 이해할 수 있는 </a:t>
            </a:r>
            <a:r>
              <a:rPr lang="ko-KR" altLang="en-US" dirty="0" err="1"/>
              <a:t>숫자형태인</a:t>
            </a:r>
            <a:r>
              <a:rPr lang="ko-KR" altLang="en-US" dirty="0"/>
              <a:t> </a:t>
            </a:r>
            <a:r>
              <a:rPr lang="en-US" altLang="ko-KR" dirty="0"/>
              <a:t>vector</a:t>
            </a:r>
            <a:r>
              <a:rPr lang="ko-KR" altLang="en-US" dirty="0"/>
              <a:t>로 바꾼 결과 혹은 그 일련의 과정 전체를 의미</a:t>
            </a:r>
            <a:endParaRPr lang="en-US" altLang="ko-KR" dirty="0"/>
          </a:p>
          <a:p>
            <a:r>
              <a:rPr lang="ko-KR" altLang="en-US" dirty="0"/>
              <a:t>가장 간단한 형태의 </a:t>
            </a:r>
            <a:r>
              <a:rPr lang="ko-KR" altLang="en-US" dirty="0" err="1"/>
              <a:t>임베딩은</a:t>
            </a:r>
            <a:r>
              <a:rPr lang="ko-KR" altLang="en-US" dirty="0"/>
              <a:t> 단어의 빈도를 그대로 벡터로 사용</a:t>
            </a:r>
            <a:endParaRPr lang="en-US" altLang="ko-KR" dirty="0"/>
          </a:p>
          <a:p>
            <a:pPr lvl="1"/>
            <a:r>
              <a:rPr lang="ko-KR" altLang="en-US" dirty="0"/>
              <a:t>단어</a:t>
            </a:r>
            <a:r>
              <a:rPr lang="en-US" altLang="ko-KR" dirty="0"/>
              <a:t>-</a:t>
            </a:r>
            <a:r>
              <a:rPr lang="ko-KR" altLang="en-US" dirty="0"/>
              <a:t>문서 행렬</a:t>
            </a:r>
            <a:r>
              <a:rPr lang="en-US" altLang="ko-KR" dirty="0"/>
              <a:t>(Term-Document Matrix)</a:t>
            </a:r>
            <a:r>
              <a:rPr lang="ko-KR" altLang="en-US" dirty="0"/>
              <a:t>는 </a:t>
            </a:r>
            <a:r>
              <a:rPr lang="en-US" altLang="ko-KR" dirty="0"/>
              <a:t>row</a:t>
            </a:r>
            <a:r>
              <a:rPr lang="ko-KR" altLang="en-US" dirty="0"/>
              <a:t>는 단어 </a:t>
            </a:r>
            <a:r>
              <a:rPr lang="en-US" altLang="ko-KR" dirty="0"/>
              <a:t>column</a:t>
            </a:r>
            <a:r>
              <a:rPr lang="ko-KR" altLang="en-US" dirty="0"/>
              <a:t>은 문서에 대응 </a:t>
            </a:r>
          </a:p>
        </p:txBody>
      </p:sp>
    </p:spTree>
    <p:extLst>
      <p:ext uri="{BB962C8B-B14F-4D97-AF65-F5344CB8AC3E}">
        <p14:creationId xmlns:p14="http://schemas.microsoft.com/office/powerpoint/2010/main" val="169457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데이터의 정형화 </a:t>
            </a:r>
            <a:r>
              <a:rPr lang="en-US" altLang="ko-KR" dirty="0"/>
              <a:t>– </a:t>
            </a:r>
            <a:r>
              <a:rPr lang="ko-KR" altLang="en-US" dirty="0"/>
              <a:t>자연어 처리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27993" y="1082629"/>
            <a:ext cx="11268694" cy="1163614"/>
          </a:xfrm>
        </p:spPr>
        <p:txBody>
          <a:bodyPr>
            <a:normAutofit/>
          </a:bodyPr>
          <a:lstStyle/>
          <a:p>
            <a:r>
              <a:rPr lang="en-US" altLang="ko-KR" dirty="0"/>
              <a:t>BOW(Bag of Words)</a:t>
            </a:r>
          </a:p>
          <a:p>
            <a:pPr lvl="1"/>
            <a:r>
              <a:rPr lang="ko-KR" altLang="en-US" dirty="0"/>
              <a:t>단어의 출현 빈도에만 집중하여 숫자로 나타내는 전처리 방법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89" y="2378112"/>
            <a:ext cx="68961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분할</a:t>
            </a:r>
            <a:r>
              <a:rPr lang="en-US" altLang="ko-KR" dirty="0"/>
              <a:t>(data segmentation)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959C2A7-25DD-F606-F940-2BDA8D19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8" y="1410619"/>
            <a:ext cx="10870096" cy="2960413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분할 </a:t>
            </a:r>
            <a:r>
              <a:rPr lang="en-US" altLang="ko-KR" dirty="0"/>
              <a:t>: </a:t>
            </a:r>
          </a:p>
          <a:p>
            <a:pPr lvl="1"/>
            <a:r>
              <a:rPr lang="ko-KR" altLang="en-US" dirty="0" err="1"/>
              <a:t>입력받은</a:t>
            </a:r>
            <a:r>
              <a:rPr lang="ko-KR" altLang="en-US" dirty="0"/>
              <a:t> 데이터 중 필요로 하는 영역만 발췌하는 과정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사용하는 데이터의 종류에 따라 다양한 기법이 존재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목적에 따라 발췌하는 데이터가 달라진다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8169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분할</a:t>
            </a:r>
            <a:r>
              <a:rPr lang="en-US" altLang="ko-KR" dirty="0"/>
              <a:t>(data segmentation)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436C4E-AB23-C663-2012-9100DF67E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5" y="1193801"/>
            <a:ext cx="3628055" cy="2723885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6B2B3B6-F8D9-9D73-C786-1223F5BAABD8}"/>
              </a:ext>
            </a:extLst>
          </p:cNvPr>
          <p:cNvGrpSpPr/>
          <p:nvPr/>
        </p:nvGrpSpPr>
        <p:grpSpPr>
          <a:xfrm>
            <a:off x="5525064" y="973408"/>
            <a:ext cx="5444761" cy="3064189"/>
            <a:chOff x="5516227" y="3142530"/>
            <a:chExt cx="5982852" cy="34625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79DF55-1F01-447F-B6B5-E119E97FF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16227" y="3142530"/>
              <a:ext cx="5982852" cy="346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B313E3E-FB3B-4F85-F1C1-235922D84098}"/>
                </a:ext>
              </a:extLst>
            </p:cNvPr>
            <p:cNvSpPr/>
            <p:nvPr/>
          </p:nvSpPr>
          <p:spPr>
            <a:xfrm>
              <a:off x="6049108" y="3665968"/>
              <a:ext cx="582804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2422AC3-80B2-6856-6EA8-465D150C1BB1}"/>
                </a:ext>
              </a:extLst>
            </p:cNvPr>
            <p:cNvSpPr/>
            <p:nvPr/>
          </p:nvSpPr>
          <p:spPr>
            <a:xfrm>
              <a:off x="6764211" y="3667648"/>
              <a:ext cx="582804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E4F2CDE-518D-1AA8-762B-EB7957679F65}"/>
                </a:ext>
              </a:extLst>
            </p:cNvPr>
            <p:cNvSpPr/>
            <p:nvPr/>
          </p:nvSpPr>
          <p:spPr>
            <a:xfrm>
              <a:off x="7388875" y="3669328"/>
              <a:ext cx="338307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C4FE0C1-0F6A-EF2E-DEF2-1CAEA51DBF41}"/>
                </a:ext>
              </a:extLst>
            </p:cNvPr>
            <p:cNvSpPr/>
            <p:nvPr/>
          </p:nvSpPr>
          <p:spPr>
            <a:xfrm>
              <a:off x="7862826" y="3671001"/>
              <a:ext cx="338307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0F1E941-6D98-9E0C-07DF-4F7995D54AAF}"/>
                </a:ext>
              </a:extLst>
            </p:cNvPr>
            <p:cNvSpPr/>
            <p:nvPr/>
          </p:nvSpPr>
          <p:spPr>
            <a:xfrm>
              <a:off x="8567887" y="3642530"/>
              <a:ext cx="338307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95E5692-BB0E-C230-D2CF-1B0B76207AE2}"/>
                </a:ext>
              </a:extLst>
            </p:cNvPr>
            <p:cNvSpPr/>
            <p:nvPr/>
          </p:nvSpPr>
          <p:spPr>
            <a:xfrm>
              <a:off x="9061931" y="3644210"/>
              <a:ext cx="574438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4DD11D2-E208-47C3-A54B-E4737A44F536}"/>
                </a:ext>
              </a:extLst>
            </p:cNvPr>
            <p:cNvSpPr/>
            <p:nvPr/>
          </p:nvSpPr>
          <p:spPr>
            <a:xfrm>
              <a:off x="9817232" y="3645889"/>
              <a:ext cx="442135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87713F9-4A50-C075-25A5-737416C96C8F}"/>
                </a:ext>
              </a:extLst>
            </p:cNvPr>
            <p:cNvSpPr/>
            <p:nvPr/>
          </p:nvSpPr>
          <p:spPr>
            <a:xfrm>
              <a:off x="10482091" y="3647564"/>
              <a:ext cx="442135" cy="25740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F3517852-D25D-1F56-8C6A-1615BA249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26" y="4062230"/>
            <a:ext cx="4267570" cy="27053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6C16E67-BBF2-FC1D-7736-7C50CE48E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266" y="3977595"/>
            <a:ext cx="5677392" cy="28196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35169F-3F6D-BBFB-F416-36D21705FCC3}"/>
              </a:ext>
            </a:extLst>
          </p:cNvPr>
          <p:cNvSpPr txBox="1"/>
          <p:nvPr/>
        </p:nvSpPr>
        <p:spPr>
          <a:xfrm>
            <a:off x="54822" y="1193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영상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5ED26-CC54-BFCD-2F5A-9254488A8F55}"/>
              </a:ext>
            </a:extLst>
          </p:cNvPr>
          <p:cNvSpPr txBox="1"/>
          <p:nvPr/>
        </p:nvSpPr>
        <p:spPr>
          <a:xfrm>
            <a:off x="4850937" y="11697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가속도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B4C8E7-3273-BF51-2C98-F6E2C0751D6C}"/>
              </a:ext>
            </a:extLst>
          </p:cNvPr>
          <p:cNvSpPr txBox="1"/>
          <p:nvPr/>
        </p:nvSpPr>
        <p:spPr>
          <a:xfrm>
            <a:off x="170080" y="42468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텍스트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76A6D4-2B24-C85B-805A-374552BD278F}"/>
              </a:ext>
            </a:extLst>
          </p:cNvPr>
          <p:cNvSpPr txBox="1"/>
          <p:nvPr/>
        </p:nvSpPr>
        <p:spPr>
          <a:xfrm>
            <a:off x="10883988" y="406223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20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분할</a:t>
            </a:r>
            <a:r>
              <a:rPr lang="en-US" altLang="ko-KR" dirty="0"/>
              <a:t>(data segmentation)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212850"/>
            <a:ext cx="4495800" cy="3086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1193800"/>
            <a:ext cx="4524375" cy="310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73947-58B7-C996-8AD0-B215C774C061}"/>
              </a:ext>
            </a:extLst>
          </p:cNvPr>
          <p:cNvSpPr txBox="1"/>
          <p:nvPr/>
        </p:nvSpPr>
        <p:spPr>
          <a:xfrm>
            <a:off x="2160396" y="4883499"/>
            <a:ext cx="549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Object </a:t>
            </a:r>
            <a:r>
              <a:rPr lang="en-US" altLang="ko-KR" dirty="0" err="1"/>
              <a:t>detectio</a:t>
            </a:r>
            <a:r>
              <a:rPr lang="ko-KR" altLang="en-US" dirty="0"/>
              <a:t>이 목적이라면 사람 데이터가 필요</a:t>
            </a:r>
            <a:r>
              <a:rPr lang="en-US" altLang="ko-KR" dirty="0"/>
              <a:t>!!</a:t>
            </a:r>
          </a:p>
          <a:p>
            <a:r>
              <a:rPr lang="en-US" altLang="ko-KR" dirty="0"/>
              <a:t>Localization</a:t>
            </a:r>
            <a:r>
              <a:rPr lang="ko-KR" altLang="en-US" dirty="0"/>
              <a:t>이 목적이라면 배경 데이터가 필요</a:t>
            </a:r>
            <a:r>
              <a:rPr lang="en-US" altLang="ko-KR" dirty="0"/>
              <a:t>!!!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20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정규화</a:t>
            </a:r>
            <a:r>
              <a:rPr lang="en-US" altLang="ko-KR" dirty="0"/>
              <a:t>(data normalization)</a:t>
            </a:r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BF6BEA5F-50AE-8BC3-EC4F-5840214F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8" y="1410619"/>
            <a:ext cx="10870096" cy="3749960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정규화 </a:t>
            </a:r>
            <a:r>
              <a:rPr lang="en-US" altLang="ko-KR" dirty="0"/>
              <a:t>: </a:t>
            </a:r>
          </a:p>
          <a:p>
            <a:pPr lvl="1"/>
            <a:r>
              <a:rPr lang="ko-KR" altLang="en-US" dirty="0"/>
              <a:t>모든 데이터가 동일한 범위의 스케일</a:t>
            </a:r>
            <a:r>
              <a:rPr lang="en-US" altLang="ko-KR" dirty="0"/>
              <a:t>(</a:t>
            </a:r>
            <a:r>
              <a:rPr lang="ko-KR" altLang="en-US" dirty="0"/>
              <a:t>중요도</a:t>
            </a:r>
            <a:r>
              <a:rPr lang="en-US" altLang="ko-KR" dirty="0"/>
              <a:t>)</a:t>
            </a:r>
            <a:r>
              <a:rPr lang="ko-KR" altLang="en-US" dirty="0"/>
              <a:t>로 반영되도록 조절해주는 것</a:t>
            </a:r>
            <a:endParaRPr lang="en-US" altLang="ko-KR" dirty="0"/>
          </a:p>
          <a:p>
            <a:pPr lvl="1"/>
            <a:r>
              <a:rPr lang="ko-KR" altLang="en-US" dirty="0"/>
              <a:t>최소</a:t>
            </a:r>
            <a:r>
              <a:rPr lang="en-US" altLang="ko-KR" dirty="0"/>
              <a:t>-</a:t>
            </a:r>
            <a:r>
              <a:rPr lang="ko-KR" altLang="en-US" dirty="0"/>
              <a:t>최대 정규화</a:t>
            </a:r>
            <a:r>
              <a:rPr lang="en-US" altLang="ko-KR" dirty="0"/>
              <a:t>(Min-max scaling)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표준화</a:t>
            </a:r>
            <a:r>
              <a:rPr lang="en-US" altLang="ko-KR" dirty="0"/>
              <a:t>(Standardization, Z-score normalization)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3807130-D642-7C7D-26BC-68918006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278" y="3038350"/>
            <a:ext cx="3497883" cy="134885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751CD14-81C2-4BDE-BD1A-1C4E5BFB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275" y="5047316"/>
            <a:ext cx="2408129" cy="16308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3AF8F1-7607-34E6-4020-9EEB7FA8A342}"/>
              </a:ext>
            </a:extLst>
          </p:cNvPr>
          <p:cNvSpPr txBox="1"/>
          <p:nvPr/>
        </p:nvSpPr>
        <p:spPr>
          <a:xfrm>
            <a:off x="7887956" y="567731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μ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=0, </a:t>
            </a:r>
            <a:r>
              <a:rPr lang="el-GR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σ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=1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4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정규화</a:t>
            </a:r>
            <a:r>
              <a:rPr lang="en-US" altLang="ko-KR" dirty="0"/>
              <a:t>(data normalization)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5F6CB80-A88A-3C5E-FA64-C882289B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11" y="1005630"/>
            <a:ext cx="4061812" cy="24233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08F267D-14A6-30BB-2403-2F0C17EC8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289" y="999670"/>
            <a:ext cx="3955123" cy="240812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DF8B139-999E-EDD5-0280-13C0FE509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83" y="3899007"/>
            <a:ext cx="3924640" cy="2392887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775169B1-9649-B803-65DA-FEB4CD7050DA}"/>
              </a:ext>
            </a:extLst>
          </p:cNvPr>
          <p:cNvSpPr/>
          <p:nvPr/>
        </p:nvSpPr>
        <p:spPr>
          <a:xfrm>
            <a:off x="6712299" y="2773345"/>
            <a:ext cx="633046" cy="68336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설명선: 선 12">
            <a:extLst>
              <a:ext uri="{FF2B5EF4-FFF2-40B4-BE49-F238E27FC236}">
                <a16:creationId xmlns:a16="http://schemas.microsoft.com/office/drawing/2014/main" id="{24425444-0A41-4149-8C81-A3B9FAEB554D}"/>
              </a:ext>
            </a:extLst>
          </p:cNvPr>
          <p:cNvSpPr/>
          <p:nvPr/>
        </p:nvSpPr>
        <p:spPr>
          <a:xfrm>
            <a:off x="7124281" y="4230356"/>
            <a:ext cx="3924640" cy="2170444"/>
          </a:xfrm>
          <a:prstGeom prst="borderCallout1">
            <a:avLst>
              <a:gd name="adj1" fmla="val -231"/>
              <a:gd name="adj2" fmla="val 12662"/>
              <a:gd name="adj3" fmla="val -37037"/>
              <a:gd name="adj4" fmla="val -1976"/>
            </a:avLst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최소</a:t>
            </a:r>
            <a:r>
              <a:rPr lang="en-US" altLang="ko-KR" dirty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최대 정규화는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이상치에 민감하다</a:t>
            </a:r>
          </a:p>
        </p:txBody>
      </p:sp>
    </p:spTree>
    <p:extLst>
      <p:ext uri="{BB962C8B-B14F-4D97-AF65-F5344CB8AC3E}">
        <p14:creationId xmlns:p14="http://schemas.microsoft.com/office/powerpoint/2010/main" val="368068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0" y="950760"/>
          <a:ext cx="500932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1072014065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1696666199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val="2281185516"/>
                    </a:ext>
                  </a:extLst>
                </a:gridCol>
              </a:tblGrid>
              <a:tr h="326344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영어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수학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638900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철수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70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02024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영희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55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17015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동수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85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63863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미연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55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93798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길동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541079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평균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63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493075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표준편차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9.35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15.03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297911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783458" y="950760"/>
          <a:ext cx="523295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317">
                  <a:extLst>
                    <a:ext uri="{9D8B030D-6E8A-4147-A177-3AD203B41FA5}">
                      <a16:colId xmlns:a16="http://schemas.microsoft.com/office/drawing/2014/main" val="1072014065"/>
                    </a:ext>
                  </a:extLst>
                </a:gridCol>
                <a:gridCol w="1744317">
                  <a:extLst>
                    <a:ext uri="{9D8B030D-6E8A-4147-A177-3AD203B41FA5}">
                      <a16:colId xmlns:a16="http://schemas.microsoft.com/office/drawing/2014/main" val="1696666199"/>
                    </a:ext>
                  </a:extLst>
                </a:gridCol>
                <a:gridCol w="1744317">
                  <a:extLst>
                    <a:ext uri="{9D8B030D-6E8A-4147-A177-3AD203B41FA5}">
                      <a16:colId xmlns:a16="http://schemas.microsoft.com/office/drawing/2014/main" val="2281185516"/>
                    </a:ext>
                  </a:extLst>
                </a:gridCol>
              </a:tblGrid>
              <a:tr h="306194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영어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수학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638900"/>
                  </a:ext>
                </a:extLst>
              </a:tr>
              <a:tr h="3061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철수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302024"/>
                  </a:ext>
                </a:extLst>
              </a:tr>
              <a:tr h="3061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영희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217015"/>
                  </a:ext>
                </a:extLst>
              </a:tr>
              <a:tr h="3061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동수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3263863"/>
                  </a:ext>
                </a:extLst>
              </a:tr>
              <a:tr h="3061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미연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593798"/>
                  </a:ext>
                </a:extLst>
              </a:tr>
              <a:tr h="3061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길동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541079"/>
                  </a:ext>
                </a:extLst>
              </a:tr>
              <a:tr h="3061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평균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493075"/>
                  </a:ext>
                </a:extLst>
              </a:tr>
              <a:tr h="3061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표준편차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4297911"/>
                  </a:ext>
                </a:extLst>
              </a:tr>
            </a:tbl>
          </a:graphicData>
        </a:graphic>
      </p:graphicFrame>
      <p:sp>
        <p:nvSpPr>
          <p:cNvPr id="6" name="굽은 화살표 5"/>
          <p:cNvSpPr/>
          <p:nvPr/>
        </p:nvSpPr>
        <p:spPr>
          <a:xfrm>
            <a:off x="10046340" y="4081796"/>
            <a:ext cx="1317399" cy="1792467"/>
          </a:xfrm>
          <a:prstGeom prst="bentArrow">
            <a:avLst>
              <a:gd name="adj1" fmla="val 25000"/>
              <a:gd name="adj2" fmla="val 23688"/>
              <a:gd name="adj3" fmla="val 25000"/>
              <a:gd name="adj4" fmla="val 43750"/>
            </a:avLst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3794" y="4593109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최소</a:t>
            </a:r>
            <a:r>
              <a:rPr lang="en-US" altLang="ko-KR" dirty="0"/>
              <a:t>-</a:t>
            </a:r>
            <a:r>
              <a:rPr lang="ko-KR" altLang="en-US" dirty="0"/>
              <a:t>최대정규화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917135" y="4176881"/>
          <a:ext cx="519816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233">
                  <a:extLst>
                    <a:ext uri="{9D8B030D-6E8A-4147-A177-3AD203B41FA5}">
                      <a16:colId xmlns:a16="http://schemas.microsoft.com/office/drawing/2014/main" val="1072014065"/>
                    </a:ext>
                  </a:extLst>
                </a:gridCol>
                <a:gridCol w="1909233">
                  <a:extLst>
                    <a:ext uri="{9D8B030D-6E8A-4147-A177-3AD203B41FA5}">
                      <a16:colId xmlns:a16="http://schemas.microsoft.com/office/drawing/2014/main" val="1696666199"/>
                    </a:ext>
                  </a:extLst>
                </a:gridCol>
                <a:gridCol w="1379698">
                  <a:extLst>
                    <a:ext uri="{9D8B030D-6E8A-4147-A177-3AD203B41FA5}">
                      <a16:colId xmlns:a16="http://schemas.microsoft.com/office/drawing/2014/main" val="2281185516"/>
                    </a:ext>
                  </a:extLst>
                </a:gridCol>
              </a:tblGrid>
              <a:tr h="326666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영어</a:t>
                      </a:r>
                      <a:r>
                        <a:rPr lang="en-US" altLang="ko-KR" sz="1600" dirty="0"/>
                        <a:t>(100</a:t>
                      </a:r>
                      <a:r>
                        <a:rPr lang="ko-KR" altLang="en-US" sz="1600" dirty="0"/>
                        <a:t>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수학</a:t>
                      </a:r>
                      <a:r>
                        <a:rPr lang="en-US" altLang="ko-KR" sz="1600" dirty="0"/>
                        <a:t>(150</a:t>
                      </a:r>
                      <a:r>
                        <a:rPr lang="ko-KR" altLang="en-US" sz="1600" dirty="0"/>
                        <a:t>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6389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철수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30202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영희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21701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동수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326386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미연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59379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길동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54107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평균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49307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표준편차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4297911"/>
                  </a:ext>
                </a:extLst>
              </a:tr>
            </a:tbl>
          </a:graphicData>
        </a:graphic>
      </p:graphicFrame>
      <p:sp>
        <p:nvSpPr>
          <p:cNvPr id="3" name="오른쪽 화살표 2"/>
          <p:cNvSpPr/>
          <p:nvPr/>
        </p:nvSpPr>
        <p:spPr>
          <a:xfrm>
            <a:off x="5516217" y="1739348"/>
            <a:ext cx="964096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17939" y="2835761"/>
            <a:ext cx="17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영점 조정</a:t>
            </a:r>
            <a:endParaRPr lang="en-US" altLang="ko-KR" dirty="0"/>
          </a:p>
          <a:p>
            <a:r>
              <a:rPr lang="en-US" altLang="ko-KR" dirty="0"/>
              <a:t>(zero-centered)</a:t>
            </a:r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8235A065-E088-6718-24A9-BF0FFC2F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정규화</a:t>
            </a:r>
            <a:r>
              <a:rPr lang="en-US" altLang="ko-KR" dirty="0"/>
              <a:t>(data normalization)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2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Data annotation(class labeling)</a:t>
            </a:r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BF6BEA5F-50AE-8BC3-EC4F-5840214F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99" y="1410619"/>
            <a:ext cx="11297405" cy="3749960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</a:t>
            </a:r>
            <a:r>
              <a:rPr lang="ko-KR" altLang="en-US" dirty="0" err="1"/>
              <a:t>라벨링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en-US" altLang="ko-KR" dirty="0"/>
              <a:t>AI </a:t>
            </a:r>
            <a:r>
              <a:rPr lang="ko-KR" altLang="en-US" dirty="0"/>
              <a:t>애플리케이션을 위한 데이터 분류와 데이터 설명을 추가하는 것을 의미</a:t>
            </a:r>
            <a:endParaRPr lang="en-US" altLang="ko-KR" dirty="0"/>
          </a:p>
          <a:p>
            <a:pPr lvl="1"/>
            <a:r>
              <a:rPr lang="ko-KR" altLang="en-US" dirty="0"/>
              <a:t>사람처럼 행동하는 인공지능이나  </a:t>
            </a:r>
            <a:r>
              <a:rPr lang="ko-KR" altLang="en-US" dirty="0" err="1"/>
              <a:t>머신러닝</a:t>
            </a:r>
            <a:r>
              <a:rPr lang="ko-KR" altLang="en-US" dirty="0"/>
              <a:t> 모델을 구축하기 위해서는 많은 양의 학습 데이터가 필요</a:t>
            </a:r>
            <a:endParaRPr lang="en-US" altLang="ko-KR" dirty="0"/>
          </a:p>
          <a:p>
            <a:pPr lvl="1"/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 err="1"/>
              <a:t>머신러닝</a:t>
            </a:r>
            <a:r>
              <a:rPr lang="ko-KR" altLang="en-US" dirty="0"/>
              <a:t> 모델이 스스로 결정을 내리고 조치를 취하게 하기 위해서는 특정 정보를 이해하도록 학습되어야 </a:t>
            </a:r>
            <a:endParaRPr lang="en-US" altLang="ko-KR" dirty="0"/>
          </a:p>
          <a:p>
            <a:pPr lvl="1"/>
            <a:r>
              <a:rPr lang="ko-KR" altLang="en-US" dirty="0"/>
              <a:t>이때</a:t>
            </a:r>
            <a:r>
              <a:rPr lang="en-US" altLang="ko-KR" dirty="0"/>
              <a:t>, </a:t>
            </a:r>
            <a:r>
              <a:rPr lang="ko-KR" altLang="en-US" dirty="0"/>
              <a:t>학습 데이터는 사용 용도에 맞게 적절하게 분류되고 </a:t>
            </a:r>
            <a:r>
              <a:rPr lang="ko-KR" altLang="en-US" dirty="0" err="1"/>
              <a:t>라벨링</a:t>
            </a:r>
            <a:r>
              <a:rPr lang="ko-KR" altLang="en-US" dirty="0"/>
              <a:t> 되는 것이 중요</a:t>
            </a:r>
            <a:endParaRPr lang="en-US" altLang="ko-KR" dirty="0"/>
          </a:p>
          <a:p>
            <a:pPr lvl="1"/>
            <a:r>
              <a:rPr lang="ko-KR" altLang="en-US" dirty="0"/>
              <a:t>라벨링의</a:t>
            </a:r>
            <a:r>
              <a:rPr lang="en-US" altLang="ko-KR" dirty="0"/>
              <a:t> </a:t>
            </a:r>
            <a:r>
              <a:rPr lang="ko-KR" altLang="en-US" dirty="0"/>
              <a:t>품질이 </a:t>
            </a:r>
            <a:r>
              <a:rPr lang="ko-KR" altLang="en-US" dirty="0" err="1"/>
              <a:t>머신러닝의</a:t>
            </a:r>
            <a:r>
              <a:rPr lang="ko-KR" altLang="en-US" dirty="0"/>
              <a:t> 성능과 직결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5401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9098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en-US" altLang="ko-KR" b="0" i="0" dirty="0" err="1">
                <a:solidFill>
                  <a:srgbClr val="383838"/>
                </a:solidFill>
                <a:effectLst/>
                <a:latin typeface="-apple-system"/>
              </a:rPr>
              <a:t>heeee</a:t>
            </a:r>
            <a:r>
              <a:rPr lang="en-US" altLang="ko-KR" b="0" i="0" dirty="0">
                <a:solidFill>
                  <a:srgbClr val="383838"/>
                </a:solidFill>
                <a:effectLst/>
                <a:latin typeface="-apple-system"/>
              </a:rPr>
              <a:t>__</a:t>
            </a:r>
            <a:r>
              <a:rPr lang="en-US" altLang="ko-KR" b="0" i="0" dirty="0" err="1">
                <a:solidFill>
                  <a:srgbClr val="383838"/>
                </a:solidFill>
                <a:effectLst/>
                <a:latin typeface="-apple-system"/>
              </a:rPr>
              <a:t>ya</a:t>
            </a:r>
            <a:r>
              <a:rPr lang="en-US" altLang="ko-KR" b="0" i="0" dirty="0">
                <a:solidFill>
                  <a:srgbClr val="383838"/>
                </a:solidFill>
                <a:effectLst/>
                <a:latin typeface="-apple-system"/>
              </a:rPr>
              <a:t> </a:t>
            </a:r>
            <a:r>
              <a:rPr lang="en-US" altLang="ko-KR" dirty="0"/>
              <a:t>, </a:t>
            </a:r>
            <a:r>
              <a:rPr lang="ko-KR" altLang="en-US" dirty="0"/>
              <a:t>정규화 </a:t>
            </a:r>
            <a:r>
              <a:rPr lang="en-US" altLang="ko-KR" dirty="0"/>
              <a:t>vs </a:t>
            </a:r>
            <a:r>
              <a:rPr lang="ko-KR" altLang="en-US" dirty="0"/>
              <a:t>표준화</a:t>
            </a:r>
            <a:r>
              <a:rPr lang="en-US" altLang="ko-KR" dirty="0"/>
              <a:t>, https://url.kr/f24x1u, 2023.09.16 21:15</a:t>
            </a:r>
          </a:p>
          <a:p>
            <a:r>
              <a:rPr lang="en-US" altLang="ko-KR" dirty="0" err="1"/>
              <a:t>Madhumita</a:t>
            </a:r>
            <a:r>
              <a:rPr lang="en-US" altLang="ko-KR" dirty="0"/>
              <a:t> </a:t>
            </a:r>
            <a:r>
              <a:rPr lang="en-US" altLang="ko-KR" dirty="0" err="1"/>
              <a:t>Murgia</a:t>
            </a:r>
            <a:r>
              <a:rPr lang="en-US" altLang="ko-KR" dirty="0"/>
              <a:t>, AI’s new workforce: the data-labelling industry spreads globally, Financial Times, </a:t>
            </a:r>
            <a:r>
              <a:rPr lang="en-US" altLang="ko-KR" dirty="0">
                <a:hlinkClick r:id="rId2"/>
              </a:rPr>
              <a:t>https://url.kr/edl2pi</a:t>
            </a:r>
            <a:r>
              <a:rPr lang="en-US" altLang="ko-KR" dirty="0"/>
              <a:t>, 2023.09.16 21:55</a:t>
            </a:r>
            <a:endParaRPr lang="ko-KR" altLang="en-US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951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Data annotation(class labeling)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FBE88D0-1BEE-90DE-34B2-C529FDF7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8" y="1394284"/>
            <a:ext cx="4808637" cy="203471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0FA22B-16A9-5A64-D5E4-E84EBFE48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95067"/>
            <a:ext cx="4816257" cy="275867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707FE9F-802F-6229-F709-0C05DDF00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08" y="3982499"/>
            <a:ext cx="7712108" cy="2857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55F62-52DA-B0A1-EFC9-5FD79DED5110}"/>
              </a:ext>
            </a:extLst>
          </p:cNvPr>
          <p:cNvSpPr txBox="1"/>
          <p:nvPr/>
        </p:nvSpPr>
        <p:spPr>
          <a:xfrm>
            <a:off x="1195754" y="950760"/>
            <a:ext cx="5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CCE7E-EE9A-7F26-4EF5-0DF92F2EB7AE}"/>
              </a:ext>
            </a:extLst>
          </p:cNvPr>
          <p:cNvSpPr txBox="1"/>
          <p:nvPr/>
        </p:nvSpPr>
        <p:spPr>
          <a:xfrm>
            <a:off x="11165394" y="113542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speech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FB959-EC22-E6BD-DEFD-DC5541AD909D}"/>
              </a:ext>
            </a:extLst>
          </p:cNvPr>
          <p:cNvSpPr txBox="1"/>
          <p:nvPr/>
        </p:nvSpPr>
        <p:spPr>
          <a:xfrm>
            <a:off x="8122418" y="410136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vision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52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Data annotation(class labeling)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A53443E-D1B6-EF3C-4265-7A271C69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7" y="1089160"/>
            <a:ext cx="7011008" cy="57688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A76F650-91F3-6CF4-010E-CCDF71FA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475" y="2395150"/>
            <a:ext cx="5014395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4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전처리</a:t>
            </a:r>
            <a:r>
              <a:rPr lang="en-US" altLang="ko-KR" dirty="0"/>
              <a:t> </a:t>
            </a:r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영상 처리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1050234"/>
            <a:ext cx="9963751" cy="223961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C9E28D2-4074-44E9-B281-CAEDAFF09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" r="891"/>
          <a:stretch/>
        </p:blipFill>
        <p:spPr>
          <a:xfrm>
            <a:off x="2117034" y="4116088"/>
            <a:ext cx="2396461" cy="24049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654C83A-B4AA-4CBC-B173-49558444D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800" y="4116088"/>
            <a:ext cx="2385998" cy="24049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8" name="직선 화살표 연결선 7"/>
          <p:cNvCxnSpPr>
            <a:stCxn id="5" idx="3"/>
            <a:endCxn id="6" idx="1"/>
          </p:cNvCxnSpPr>
          <p:nvPr/>
        </p:nvCxnSpPr>
        <p:spPr>
          <a:xfrm>
            <a:off x="4513495" y="5318555"/>
            <a:ext cx="320930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5574" y="4760843"/>
            <a:ext cx="1401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이진화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err="1"/>
              <a:t>Binarization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70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A08D90E-E94C-46C6-7B2E-666BDC55F010}"/>
              </a:ext>
            </a:extLst>
          </p:cNvPr>
          <p:cNvSpPr/>
          <p:nvPr/>
        </p:nvSpPr>
        <p:spPr>
          <a:xfrm>
            <a:off x="3496825" y="1597716"/>
            <a:ext cx="2120203" cy="215319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9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>
            <a:extLst>
              <a:ext uri="{FF2B5EF4-FFF2-40B4-BE49-F238E27FC236}">
                <a16:creationId xmlns:a16="http://schemas.microsoft.com/office/drawing/2014/main" id="{AB00817E-3655-010D-687E-8784275C3711}"/>
              </a:ext>
            </a:extLst>
          </p:cNvPr>
          <p:cNvSpPr/>
          <p:nvPr/>
        </p:nvSpPr>
        <p:spPr>
          <a:xfrm>
            <a:off x="9183062" y="4115829"/>
            <a:ext cx="1708220" cy="11662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Label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CC01F16-F79A-3470-EFA6-EB723B16FAF9}"/>
              </a:ext>
            </a:extLst>
          </p:cNvPr>
          <p:cNvSpPr/>
          <p:nvPr/>
        </p:nvSpPr>
        <p:spPr>
          <a:xfrm>
            <a:off x="9125371" y="2094120"/>
            <a:ext cx="1708220" cy="11662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Label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</a:t>
            </a:r>
            <a:r>
              <a:rPr lang="ko-KR" altLang="en-US" dirty="0" err="1"/>
              <a:t>전처리란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3FDD649-9165-2AC2-BAE5-9DFBB7465623}"/>
              </a:ext>
            </a:extLst>
          </p:cNvPr>
          <p:cNvSpPr/>
          <p:nvPr/>
        </p:nvSpPr>
        <p:spPr>
          <a:xfrm>
            <a:off x="462231" y="2899647"/>
            <a:ext cx="2080009" cy="120580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Semi-structured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data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49B05E-CD20-3404-C312-A95B3F11B9CD}"/>
              </a:ext>
            </a:extLst>
          </p:cNvPr>
          <p:cNvSpPr/>
          <p:nvPr/>
        </p:nvSpPr>
        <p:spPr>
          <a:xfrm>
            <a:off x="58622" y="1971572"/>
            <a:ext cx="2080009" cy="120580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Unstructured 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data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3D4B60-9F12-80F2-6A14-FB888E5094FE}"/>
              </a:ext>
            </a:extLst>
          </p:cNvPr>
          <p:cNvSpPr/>
          <p:nvPr/>
        </p:nvSpPr>
        <p:spPr>
          <a:xfrm>
            <a:off x="3080088" y="1971572"/>
            <a:ext cx="2080009" cy="120580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Structured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data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B5DBEF-F769-5A5F-8B88-B23B6F98C48C}"/>
              </a:ext>
            </a:extLst>
          </p:cNvPr>
          <p:cNvSpPr/>
          <p:nvPr/>
        </p:nvSpPr>
        <p:spPr>
          <a:xfrm>
            <a:off x="9961261" y="2929791"/>
            <a:ext cx="2080009" cy="120580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Validation 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AE9F228-A1A2-2AA8-2CA3-2FDEA7DAEED1}"/>
              </a:ext>
            </a:extLst>
          </p:cNvPr>
          <p:cNvSpPr/>
          <p:nvPr/>
        </p:nvSpPr>
        <p:spPr>
          <a:xfrm>
            <a:off x="9961261" y="4931087"/>
            <a:ext cx="2080009" cy="120580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 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0FB618B-A23D-48DB-7E83-81F6721A06E7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138631" y="2574474"/>
            <a:ext cx="94145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03F6A58-9146-83AB-53E8-9D04685C13B5}"/>
              </a:ext>
            </a:extLst>
          </p:cNvPr>
          <p:cNvCxnSpPr>
            <a:cxnSpLocks/>
            <a:stCxn id="14" idx="3"/>
            <a:endCxn id="8" idx="1"/>
          </p:cNvCxnSpPr>
          <p:nvPr/>
        </p:nvCxnSpPr>
        <p:spPr>
          <a:xfrm flipV="1">
            <a:off x="8232552" y="1531397"/>
            <a:ext cx="1728710" cy="10291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62DB2A0-4223-80C8-1DDE-14B74244C162}"/>
              </a:ext>
            </a:extLst>
          </p:cNvPr>
          <p:cNvCxnSpPr>
            <a:cxnSpLocks/>
            <a:stCxn id="14" idx="3"/>
            <a:endCxn id="9" idx="1"/>
          </p:cNvCxnSpPr>
          <p:nvPr/>
        </p:nvCxnSpPr>
        <p:spPr>
          <a:xfrm>
            <a:off x="8232552" y="2560522"/>
            <a:ext cx="1728709" cy="97217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6A73734-564F-912A-0CAE-23703B9E9318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>
            <a:off x="8232552" y="2560522"/>
            <a:ext cx="1728709" cy="297346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C05BF0-A28D-C012-2A31-08F46DC59D91}"/>
              </a:ext>
            </a:extLst>
          </p:cNvPr>
          <p:cNvSpPr txBox="1"/>
          <p:nvPr/>
        </p:nvSpPr>
        <p:spPr>
          <a:xfrm>
            <a:off x="4110342" y="3429000"/>
            <a:ext cx="29417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Data cleansing/ correction</a:t>
            </a:r>
          </a:p>
          <a:p>
            <a:r>
              <a:rPr lang="en-US" altLang="ko-KR" dirty="0"/>
              <a:t>Data segmentation</a:t>
            </a:r>
          </a:p>
          <a:p>
            <a:r>
              <a:rPr lang="en-US" altLang="ko-KR" dirty="0"/>
              <a:t>Data grouping</a:t>
            </a:r>
          </a:p>
          <a:p>
            <a:r>
              <a:rPr lang="en-US" altLang="ko-KR" dirty="0"/>
              <a:t>Outlier detection	</a:t>
            </a:r>
          </a:p>
          <a:p>
            <a:r>
              <a:rPr lang="en-US" altLang="ko-KR" dirty="0"/>
              <a:t>Data normalization</a:t>
            </a:r>
          </a:p>
          <a:p>
            <a:r>
              <a:rPr lang="en-US" altLang="ko-KR" dirty="0"/>
              <a:t>Feature Engineering</a:t>
            </a:r>
          </a:p>
          <a:p>
            <a:r>
              <a:rPr lang="en-US" altLang="ko-KR" dirty="0"/>
              <a:t>Data annotation</a:t>
            </a:r>
          </a:p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0A643C-BAF0-D949-68C2-D28054BB9822}"/>
              </a:ext>
            </a:extLst>
          </p:cNvPr>
          <p:cNvSpPr txBox="1"/>
          <p:nvPr/>
        </p:nvSpPr>
        <p:spPr>
          <a:xfrm>
            <a:off x="673240" y="6039059"/>
            <a:ext cx="854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데이터를 </a:t>
            </a:r>
            <a:r>
              <a:rPr lang="ko-KR" altLang="en-US" dirty="0" err="1"/>
              <a:t>머신러닝용</a:t>
            </a:r>
            <a:r>
              <a:rPr lang="ko-KR" altLang="en-US" dirty="0"/>
              <a:t> 데이터로 변환시키기 위해 적용하는 모든 처리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62FE793-8138-D686-CE01-6C05E9C8E858}"/>
              </a:ext>
            </a:extLst>
          </p:cNvPr>
          <p:cNvSpPr/>
          <p:nvPr/>
        </p:nvSpPr>
        <p:spPr>
          <a:xfrm>
            <a:off x="9065630" y="125922"/>
            <a:ext cx="1708220" cy="11662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Label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7D65FE-FF06-E1E9-08F1-91868C2D4184}"/>
              </a:ext>
            </a:extLst>
          </p:cNvPr>
          <p:cNvSpPr/>
          <p:nvPr/>
        </p:nvSpPr>
        <p:spPr>
          <a:xfrm>
            <a:off x="9961262" y="928495"/>
            <a:ext cx="2080009" cy="120580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 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1B3CDA8-A242-82B5-32C9-0A40F9E3E0A0}"/>
              </a:ext>
            </a:extLst>
          </p:cNvPr>
          <p:cNvSpPr/>
          <p:nvPr/>
        </p:nvSpPr>
        <p:spPr>
          <a:xfrm>
            <a:off x="6152543" y="1957620"/>
            <a:ext cx="2080009" cy="1205803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Feature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117B175-A1BF-3D74-27A3-ED2A19DC744A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5160097" y="2560522"/>
            <a:ext cx="992446" cy="139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7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</a:t>
            </a:r>
            <a:r>
              <a:rPr lang="ko-KR" altLang="en-US" dirty="0" err="1"/>
              <a:t>전처리란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41872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데이터 </a:t>
            </a:r>
            <a:r>
              <a:rPr lang="ko-KR" altLang="en-US" dirty="0" err="1"/>
              <a:t>전처리의</a:t>
            </a:r>
            <a:r>
              <a:rPr lang="ko-KR" altLang="en-US" dirty="0"/>
              <a:t> 정의  </a:t>
            </a:r>
            <a:endParaRPr lang="en-US" altLang="ko-KR" dirty="0"/>
          </a:p>
          <a:p>
            <a:pPr lvl="1"/>
            <a:r>
              <a:rPr lang="ko-KR" altLang="en-US" dirty="0"/>
              <a:t>데이터 전처리 </a:t>
            </a:r>
            <a:r>
              <a:rPr lang="en-US" altLang="ko-KR" dirty="0"/>
              <a:t>: </a:t>
            </a:r>
            <a:r>
              <a:rPr lang="ko-KR" altLang="en-US" dirty="0"/>
              <a:t>컴퓨터가 이미지 같은 비정형 데이터를 처리하게 하기 위해서는 데이터를 미리 컴퓨터가 인식할 수 있는 형식으로 변경 해주는 작업</a:t>
            </a:r>
            <a:endParaRPr lang="en-US" altLang="ko-KR" dirty="0"/>
          </a:p>
          <a:p>
            <a:pPr lvl="1"/>
            <a:r>
              <a:rPr lang="ko-KR" altLang="en-US" dirty="0">
                <a:solidFill>
                  <a:srgbClr val="FF0000"/>
                </a:solidFill>
              </a:rPr>
              <a:t>실제로 데이터 분석가들은 데이터를 처리하는 데 필요한 전체 시간 중 </a:t>
            </a:r>
            <a:r>
              <a:rPr lang="en-US" altLang="ko-KR" dirty="0">
                <a:solidFill>
                  <a:srgbClr val="FF0000"/>
                </a:solidFill>
              </a:rPr>
              <a:t>80%</a:t>
            </a:r>
            <a:r>
              <a:rPr lang="ko-KR" altLang="en-US" dirty="0">
                <a:solidFill>
                  <a:srgbClr val="FF0000"/>
                </a:solidFill>
              </a:rPr>
              <a:t>를 전처리에 할애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/>
              <a:t>데이터 </a:t>
            </a:r>
            <a:r>
              <a:rPr lang="ko-KR" altLang="en-US" dirty="0" err="1"/>
              <a:t>전처리가</a:t>
            </a:r>
            <a:r>
              <a:rPr lang="ko-KR" altLang="en-US" dirty="0"/>
              <a:t> 중요한 이유</a:t>
            </a:r>
            <a:endParaRPr lang="en-US" altLang="ko-KR" dirty="0"/>
          </a:p>
          <a:p>
            <a:pPr lvl="1"/>
            <a:r>
              <a:rPr lang="ko-KR" altLang="en-US" dirty="0"/>
              <a:t>데이터 </a:t>
            </a:r>
            <a:r>
              <a:rPr lang="ko-KR" altLang="en-US" dirty="0" err="1"/>
              <a:t>전처리는</a:t>
            </a:r>
            <a:r>
              <a:rPr lang="ko-KR" altLang="en-US" dirty="0"/>
              <a:t> 원본 데이터를 변형하는 작업</a:t>
            </a:r>
            <a:endParaRPr lang="en-US" altLang="ko-KR" dirty="0"/>
          </a:p>
          <a:p>
            <a:pPr lvl="1"/>
            <a:r>
              <a:rPr lang="ko-KR" altLang="en-US" dirty="0"/>
              <a:t>원본 데이터 간의 관계를 정확하게 살릴수록 산출되는 결과의 질이 높아지고 분석에 막대한 영향</a:t>
            </a:r>
            <a:endParaRPr lang="en-US" altLang="ko-KR" dirty="0"/>
          </a:p>
          <a:p>
            <a:r>
              <a:rPr lang="ko-KR" altLang="en-US" dirty="0"/>
              <a:t>데이터 전처리는 데이터의 종류와 모델의 목적에 따라 다양</a:t>
            </a:r>
            <a:endParaRPr lang="en-US" altLang="ko-KR" dirty="0"/>
          </a:p>
          <a:p>
            <a:pPr lvl="1"/>
            <a:r>
              <a:rPr lang="ko-KR" altLang="en-US" dirty="0"/>
              <a:t>수치 비교</a:t>
            </a:r>
            <a:endParaRPr lang="en-US" altLang="ko-KR" dirty="0"/>
          </a:p>
          <a:p>
            <a:pPr lvl="1"/>
            <a:r>
              <a:rPr lang="ko-KR" altLang="en-US" dirty="0"/>
              <a:t>자연어 처리</a:t>
            </a:r>
            <a:endParaRPr lang="en-US" altLang="ko-KR" dirty="0"/>
          </a:p>
          <a:p>
            <a:pPr lvl="1"/>
            <a:r>
              <a:rPr lang="ko-KR" altLang="en-US" dirty="0"/>
              <a:t>이미지 처리</a:t>
            </a:r>
            <a:endParaRPr lang="en-US" altLang="ko-KR" dirty="0"/>
          </a:p>
          <a:p>
            <a:pPr lvl="1"/>
            <a:r>
              <a:rPr lang="ko-KR" altLang="en-US" dirty="0"/>
              <a:t>음성 처리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0313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정제</a:t>
            </a:r>
            <a:r>
              <a:rPr lang="en-US" altLang="ko-KR" dirty="0"/>
              <a:t>(data cleansing)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E61AC-A2B2-57BD-16E1-96A46825B2A9}"/>
              </a:ext>
            </a:extLst>
          </p:cNvPr>
          <p:cNvSpPr txBox="1"/>
          <p:nvPr/>
        </p:nvSpPr>
        <p:spPr>
          <a:xfrm>
            <a:off x="803985" y="527554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결측치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(missing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data)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F649C1F-CE15-18D8-D8AD-7AA36B025015}"/>
              </a:ext>
            </a:extLst>
          </p:cNvPr>
          <p:cNvGraphicFramePr>
            <a:graphicFrameLocks noGrp="1"/>
          </p:cNvGraphicFramePr>
          <p:nvPr/>
        </p:nvGraphicFramePr>
        <p:xfrm>
          <a:off x="1808065" y="1494107"/>
          <a:ext cx="8128002" cy="270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303074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90274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682560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036947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2479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3771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응답자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나이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수면시간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퇴근시간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체온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80770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4203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61266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9C0EC83C-58D8-BD86-894D-8763B03DCB57}"/>
              </a:ext>
            </a:extLst>
          </p:cNvPr>
          <p:cNvSpPr/>
          <p:nvPr/>
        </p:nvSpPr>
        <p:spPr>
          <a:xfrm>
            <a:off x="5673011" y="3298319"/>
            <a:ext cx="1642189" cy="648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57D57-9E54-0B60-5F3A-3794518ED73E}"/>
              </a:ext>
            </a:extLst>
          </p:cNvPr>
          <p:cNvSpPr txBox="1"/>
          <p:nvPr/>
        </p:nvSpPr>
        <p:spPr>
          <a:xfrm>
            <a:off x="838200" y="4854338"/>
            <a:ext cx="20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B050"/>
                </a:solidFill>
              </a:rPr>
              <a:t>중복치 </a:t>
            </a:r>
            <a:r>
              <a:rPr lang="en-US" altLang="ko-KR" dirty="0">
                <a:solidFill>
                  <a:srgbClr val="00B050"/>
                </a:solidFill>
              </a:rPr>
              <a:t>(duplicate)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AEB437B-AF62-10C4-FA03-64723FFBE1C0}"/>
              </a:ext>
            </a:extLst>
          </p:cNvPr>
          <p:cNvSpPr/>
          <p:nvPr/>
        </p:nvSpPr>
        <p:spPr>
          <a:xfrm>
            <a:off x="1765879" y="3681842"/>
            <a:ext cx="8302569" cy="6485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67850-AF6F-CDE1-3F66-6317DDD5F2A8}"/>
              </a:ext>
            </a:extLst>
          </p:cNvPr>
          <p:cNvSpPr txBox="1"/>
          <p:nvPr/>
        </p:nvSpPr>
        <p:spPr>
          <a:xfrm>
            <a:off x="838200" y="44604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C000"/>
                </a:solidFill>
              </a:rPr>
              <a:t>오입력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C486388-3598-8D7D-FEF2-1F95E6CE82FA}"/>
              </a:ext>
            </a:extLst>
          </p:cNvPr>
          <p:cNvSpPr/>
          <p:nvPr/>
        </p:nvSpPr>
        <p:spPr>
          <a:xfrm>
            <a:off x="1767557" y="2457621"/>
            <a:ext cx="8302569" cy="6485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81AFE-45D1-8395-AED8-A46E040153D0}"/>
              </a:ext>
            </a:extLst>
          </p:cNvPr>
          <p:cNvSpPr txBox="1"/>
          <p:nvPr/>
        </p:nvSpPr>
        <p:spPr>
          <a:xfrm>
            <a:off x="803985" y="5780933"/>
            <a:ext cx="9517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7030A0"/>
                </a:solidFill>
              </a:rPr>
              <a:t>이상치 </a:t>
            </a:r>
            <a:r>
              <a:rPr lang="en-US" altLang="ko-KR" dirty="0">
                <a:solidFill>
                  <a:srgbClr val="7030A0"/>
                </a:solidFill>
              </a:rPr>
              <a:t>(outlier) : </a:t>
            </a:r>
            <a:r>
              <a:rPr lang="ko-KR" altLang="en-US" dirty="0">
                <a:solidFill>
                  <a:srgbClr val="7030A0"/>
                </a:solidFill>
              </a:rPr>
              <a:t>평균적인 범위에서 크게 벗어나 다른 데이터와 확연히 구분되는 데이터</a:t>
            </a:r>
            <a:endParaRPr lang="en-US" altLang="ko-KR" dirty="0">
              <a:solidFill>
                <a:srgbClr val="7030A0"/>
              </a:solidFill>
            </a:endParaRPr>
          </a:p>
          <a:p>
            <a:r>
              <a:rPr lang="en-US" altLang="ko-KR" dirty="0">
                <a:solidFill>
                  <a:srgbClr val="7030A0"/>
                </a:solidFill>
              </a:rPr>
              <a:t>                 </a:t>
            </a:r>
            <a:r>
              <a:rPr lang="ko-KR" altLang="en-US" dirty="0">
                <a:solidFill>
                  <a:srgbClr val="7030A0"/>
                </a:solidFill>
              </a:rPr>
              <a:t>소수이나 유의미한 사례가 될 수 있으므로 개별 데이터의 중요도를 파악해야</a:t>
            </a:r>
            <a:r>
              <a:rPr lang="en-US" altLang="ko-KR" dirty="0">
                <a:solidFill>
                  <a:srgbClr val="7030A0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                 </a:t>
            </a:r>
            <a:r>
              <a:rPr lang="ko-KR" altLang="en-US" dirty="0">
                <a:solidFill>
                  <a:srgbClr val="7030A0"/>
                </a:solidFill>
              </a:rPr>
              <a:t>새로운 패턴이 될 수 있고 미지의</a:t>
            </a:r>
            <a:r>
              <a:rPr lang="en-US" altLang="ko-KR" dirty="0">
                <a:solidFill>
                  <a:srgbClr val="7030A0"/>
                </a:solidFill>
              </a:rPr>
              <a:t> </a:t>
            </a:r>
            <a:r>
              <a:rPr lang="ko-KR" altLang="en-US" dirty="0">
                <a:solidFill>
                  <a:srgbClr val="7030A0"/>
                </a:solidFill>
              </a:rPr>
              <a:t>패턴을 예측하는 지표가 될 수도</a:t>
            </a:r>
            <a:endParaRPr lang="en-US" altLang="ko-KR" dirty="0">
              <a:solidFill>
                <a:srgbClr val="7030A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68B6AB1-6339-1E7D-FD3D-13786A8981D5}"/>
              </a:ext>
            </a:extLst>
          </p:cNvPr>
          <p:cNvSpPr/>
          <p:nvPr/>
        </p:nvSpPr>
        <p:spPr>
          <a:xfrm>
            <a:off x="3052144" y="2848359"/>
            <a:ext cx="1642189" cy="6485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494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정제</a:t>
            </a:r>
            <a:r>
              <a:rPr lang="en-US" altLang="ko-KR" dirty="0"/>
              <a:t>(data cleansing)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959C2A7-25DD-F606-F940-2BDA8D19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41872"/>
          </a:xfrm>
        </p:spPr>
        <p:txBody>
          <a:bodyPr>
            <a:normAutofit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 상태  </a:t>
            </a:r>
            <a:endParaRPr lang="en-US" altLang="ko-KR" dirty="0"/>
          </a:p>
          <a:p>
            <a:pPr lvl="1"/>
            <a:r>
              <a:rPr lang="ko-KR" altLang="en-US" dirty="0" err="1"/>
              <a:t>오입력의</a:t>
            </a:r>
            <a:r>
              <a:rPr lang="ko-KR" altLang="en-US" dirty="0"/>
              <a:t> 제거</a:t>
            </a:r>
            <a:endParaRPr lang="en-US" altLang="ko-KR" dirty="0"/>
          </a:p>
          <a:p>
            <a:pPr lvl="1"/>
            <a:r>
              <a:rPr lang="ko-KR" altLang="en-US" dirty="0"/>
              <a:t>중복치의 제거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정형 데이터 상태  </a:t>
            </a:r>
            <a:endParaRPr lang="en-US" altLang="ko-KR" dirty="0"/>
          </a:p>
          <a:p>
            <a:pPr lvl="1"/>
            <a:r>
              <a:rPr lang="ko-KR" altLang="en-US" dirty="0" err="1"/>
              <a:t>결측치</a:t>
            </a:r>
            <a:endParaRPr lang="en-US" altLang="ko-KR" dirty="0"/>
          </a:p>
          <a:p>
            <a:pPr lvl="1"/>
            <a:r>
              <a:rPr lang="ko-KR" altLang="en-US" dirty="0"/>
              <a:t>이상치</a:t>
            </a:r>
            <a:endParaRPr lang="en-US" altLang="ko-KR" dirty="0"/>
          </a:p>
          <a:p>
            <a:pPr lvl="1"/>
            <a:r>
              <a:rPr lang="ko-KR" altLang="en-US" dirty="0"/>
              <a:t>어떻게 처리할 것인가</a:t>
            </a:r>
            <a:r>
              <a:rPr lang="en-US" altLang="ko-KR" dirty="0"/>
              <a:t>? </a:t>
            </a:r>
          </a:p>
          <a:p>
            <a:pPr lvl="2"/>
            <a:r>
              <a:rPr lang="ko-KR" altLang="en-US" dirty="0" err="1"/>
              <a:t>결측치가</a:t>
            </a:r>
            <a:r>
              <a:rPr lang="ko-KR" altLang="en-US" dirty="0"/>
              <a:t> 적을 경우</a:t>
            </a:r>
            <a:r>
              <a:rPr lang="en-US" altLang="ko-KR" dirty="0"/>
              <a:t>, </a:t>
            </a:r>
            <a:r>
              <a:rPr lang="ko-KR" altLang="en-US" dirty="0"/>
              <a:t>평균 등을 사용한 보간</a:t>
            </a:r>
            <a:endParaRPr lang="en-US" altLang="ko-KR" dirty="0"/>
          </a:p>
          <a:p>
            <a:pPr lvl="2"/>
            <a:r>
              <a:rPr lang="ko-KR" altLang="en-US" dirty="0" err="1"/>
              <a:t>결측치가</a:t>
            </a:r>
            <a:r>
              <a:rPr lang="ko-KR" altLang="en-US" dirty="0"/>
              <a:t> 많을 경우</a:t>
            </a:r>
            <a:r>
              <a:rPr lang="en-US" altLang="ko-KR" dirty="0"/>
              <a:t>, </a:t>
            </a:r>
            <a:r>
              <a:rPr lang="ko-KR" altLang="en-US" dirty="0"/>
              <a:t>제거</a:t>
            </a:r>
            <a:endParaRPr lang="en-US" altLang="ko-KR" dirty="0"/>
          </a:p>
          <a:p>
            <a:pPr lvl="1"/>
            <a:r>
              <a:rPr lang="ko-KR" altLang="en-US" dirty="0"/>
              <a:t>이상치는 탐지 자체가 별도의 분석 목표가 된다</a:t>
            </a:r>
            <a:r>
              <a:rPr lang="en-US" altLang="ko-KR" dirty="0"/>
              <a:t> : outlier detection </a:t>
            </a:r>
          </a:p>
          <a:p>
            <a:pPr lvl="2"/>
            <a:r>
              <a:rPr lang="ko-KR" altLang="en-US" dirty="0"/>
              <a:t>이상치를 발견하면 상황에 따라 처리 방법이 달라진다</a:t>
            </a:r>
            <a:r>
              <a:rPr lang="en-US" altLang="ko-KR" dirty="0"/>
              <a:t>. </a:t>
            </a:r>
          </a:p>
          <a:p>
            <a:pPr lvl="2"/>
            <a:r>
              <a:rPr lang="ko-KR" altLang="en-US" dirty="0"/>
              <a:t>제거</a:t>
            </a:r>
            <a:r>
              <a:rPr lang="en-US" altLang="ko-KR" dirty="0"/>
              <a:t>? </a:t>
            </a:r>
            <a:r>
              <a:rPr lang="ko-KR" altLang="en-US" dirty="0"/>
              <a:t>정규화를 통한 보정</a:t>
            </a:r>
            <a:r>
              <a:rPr lang="en-US" altLang="ko-K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527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데이터의 정형화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2518285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데이터에서 필요한 부분만 발췌하여 구조화된 수치로 변환하는 작업</a:t>
            </a:r>
            <a:endParaRPr lang="en-US" altLang="ko-KR" dirty="0"/>
          </a:p>
          <a:p>
            <a:pPr lvl="1"/>
            <a:r>
              <a:rPr lang="ko-KR" altLang="en-US" dirty="0"/>
              <a:t>아날로그 데이터의 양자화</a:t>
            </a:r>
            <a:r>
              <a:rPr lang="en-US" altLang="ko-KR" dirty="0"/>
              <a:t>/ </a:t>
            </a:r>
            <a:r>
              <a:rPr lang="ko-KR" altLang="en-US" dirty="0"/>
              <a:t>이산화</a:t>
            </a:r>
            <a:endParaRPr lang="en-US" altLang="ko-KR" dirty="0"/>
          </a:p>
          <a:p>
            <a:pPr lvl="1"/>
            <a:r>
              <a:rPr lang="ko-KR" altLang="en-US" dirty="0"/>
              <a:t>데이터 파싱</a:t>
            </a:r>
            <a:r>
              <a:rPr lang="en-US" altLang="ko-KR" dirty="0"/>
              <a:t>(parsing)</a:t>
            </a:r>
            <a:r>
              <a:rPr lang="ko-KR" altLang="en-US" dirty="0"/>
              <a:t> </a:t>
            </a:r>
            <a:endParaRPr lang="en-US" altLang="ko-KR" dirty="0"/>
          </a:p>
          <a:p>
            <a:pPr lvl="2"/>
            <a:r>
              <a:rPr lang="ko-KR" altLang="en-US" dirty="0"/>
              <a:t>어떤</a:t>
            </a:r>
            <a:r>
              <a:rPr lang="en-US" altLang="ko-KR" dirty="0"/>
              <a:t> </a:t>
            </a:r>
            <a:r>
              <a:rPr lang="ko-KR" altLang="en-US" dirty="0"/>
              <a:t>형식으로 있는 데이터를 다른 형식으로 변환하는 과정</a:t>
            </a:r>
            <a:endParaRPr lang="en-US" altLang="ko-KR" dirty="0"/>
          </a:p>
          <a:p>
            <a:pPr lvl="1"/>
            <a:r>
              <a:rPr lang="ko-KR" altLang="en-US" dirty="0"/>
              <a:t>데이터 분할</a:t>
            </a:r>
            <a:r>
              <a:rPr lang="en-US" altLang="ko-KR" dirty="0"/>
              <a:t>(data segmentation)</a:t>
            </a:r>
          </a:p>
          <a:p>
            <a:endParaRPr lang="en-US" altLang="ko-KR" dirty="0"/>
          </a:p>
          <a:p>
            <a:r>
              <a:rPr lang="ko-KR" altLang="en-US" dirty="0"/>
              <a:t>현재 수준의 </a:t>
            </a:r>
            <a:r>
              <a:rPr lang="en-US" altLang="ko-KR" dirty="0"/>
              <a:t>AI</a:t>
            </a:r>
            <a:r>
              <a:rPr lang="ko-KR" altLang="en-US" dirty="0"/>
              <a:t>는 비정형 데이터를 정형 데이터로 변형시키는데 집중</a:t>
            </a:r>
            <a:endParaRPr lang="en-US" altLang="ko-KR" dirty="0"/>
          </a:p>
          <a:p>
            <a:pPr lvl="1"/>
            <a:r>
              <a:rPr lang="ko-KR" altLang="en-US" dirty="0"/>
              <a:t>불가능할 경우 수작업</a:t>
            </a:r>
            <a:endParaRPr lang="en-US" altLang="ko-KR" dirty="0"/>
          </a:p>
          <a:p>
            <a:pPr lvl="1"/>
            <a:r>
              <a:rPr lang="en-US" altLang="ko-KR" dirty="0"/>
              <a:t>Ex) </a:t>
            </a:r>
            <a:r>
              <a:rPr lang="ko-KR" altLang="en-US" dirty="0"/>
              <a:t>유튜브의 저작권 침해 동영상 검출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229654D-6148-0D07-A566-6C2E79AE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1" y="4145725"/>
            <a:ext cx="5160579" cy="230188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E7FE1B6-AE3F-C176-695A-2EE6F74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045" y="3873660"/>
            <a:ext cx="5369859" cy="26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7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비</a:t>
            </a:r>
            <a:r>
              <a:rPr lang="en-US" altLang="ko-KR" dirty="0"/>
              <a:t>/</a:t>
            </a:r>
            <a:r>
              <a:rPr lang="ko-KR" altLang="en-US" dirty="0"/>
              <a:t>반정형 데이터의 정형화 </a:t>
            </a:r>
            <a:r>
              <a:rPr lang="en-US" altLang="ko-KR" dirty="0"/>
              <a:t>– </a:t>
            </a:r>
            <a:r>
              <a:rPr lang="ko-KR" altLang="en-US" dirty="0"/>
              <a:t>자연어 처리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1" y="1039882"/>
            <a:ext cx="4314825" cy="53149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827105" y="13174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rgbClr val="555555"/>
                </a:solidFill>
                <a:latin typeface="NanumSquareRound"/>
              </a:rPr>
              <a:t>글자가 어떤 글자인지를 표시할 수 있고 그에 따른 특성을 갖게 하려면 우선 계산할 수 있게 숫자로 만들어 주어야 할 것 </a:t>
            </a:r>
            <a:r>
              <a:rPr lang="en-US" altLang="ko-KR" dirty="0">
                <a:solidFill>
                  <a:srgbClr val="555555"/>
                </a:solidFill>
                <a:latin typeface="NanumSquareRound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555555"/>
                </a:solidFill>
                <a:latin typeface="NanumSquareRound"/>
                <a:sym typeface="Wingdings" panose="05000000000000000000" pitchFamily="2" charset="2"/>
              </a:rPr>
              <a:t>가장 단순한 방법이 </a:t>
            </a:r>
            <a:r>
              <a:rPr lang="en-US" altLang="ko-KR" dirty="0">
                <a:solidFill>
                  <a:srgbClr val="555555"/>
                </a:solidFill>
                <a:latin typeface="NanumSquareRound"/>
                <a:sym typeface="Wingdings" panose="05000000000000000000" pitchFamily="2" charset="2"/>
              </a:rPr>
              <a:t>One-hot encoding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05" y="2490581"/>
            <a:ext cx="6600825" cy="2552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9869" y="5565913"/>
            <a:ext cx="710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</a:t>
            </a:r>
            <a:r>
              <a:rPr lang="ko-KR" altLang="en-US" dirty="0"/>
              <a:t>개의 단어를 위처럼 표현하면 희소 표현</a:t>
            </a:r>
            <a:r>
              <a:rPr lang="en-US" altLang="ko-KR" dirty="0"/>
              <a:t>(Sparse representation)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763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884</Words>
  <Application>Microsoft Office PowerPoint</Application>
  <PresentationFormat>와이드스크린</PresentationFormat>
  <Paragraphs>249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-apple-system</vt:lpstr>
      <vt:lpstr>NanumSquareRound</vt:lpstr>
      <vt:lpstr>굴림</vt:lpstr>
      <vt:lpstr>맑은 고딕</vt:lpstr>
      <vt:lpstr>Arial</vt:lpstr>
      <vt:lpstr>Office 테마</vt:lpstr>
      <vt:lpstr>데이터 전처리</vt:lpstr>
      <vt:lpstr>참고문헌</vt:lpstr>
      <vt:lpstr>머신러닝의 개발 과정</vt:lpstr>
      <vt:lpstr>데이터 전처리란?</vt:lpstr>
      <vt:lpstr>데이터 전처리란?</vt:lpstr>
      <vt:lpstr>데이터의 정제(data cleansing)</vt:lpstr>
      <vt:lpstr>데이터의 정제(data cleansing)</vt:lpstr>
      <vt:lpstr>비/반정형 데이터의 정형화</vt:lpstr>
      <vt:lpstr>비/반정형 데이터의 정형화 – 자연어 처리</vt:lpstr>
      <vt:lpstr>비/반정형 데이터의 정형화 – 자연어 처리</vt:lpstr>
      <vt:lpstr>비/반정형 데이터의 정형화 – 자연어 처리</vt:lpstr>
      <vt:lpstr>비/반정형 데이터의 정형화 – 자연어 처리</vt:lpstr>
      <vt:lpstr>데이터의 분할(data segmentation)</vt:lpstr>
      <vt:lpstr>데이터의 분할(data segmentation)</vt:lpstr>
      <vt:lpstr>데이터의 분할(data segmentation)</vt:lpstr>
      <vt:lpstr>데이터 정규화(data normalization)</vt:lpstr>
      <vt:lpstr>데이터 정규화(data normalization)</vt:lpstr>
      <vt:lpstr>데이터 정규화(data normalization)</vt:lpstr>
      <vt:lpstr>Data annotation(class labeling)</vt:lpstr>
      <vt:lpstr>Data annotation(class labeling)</vt:lpstr>
      <vt:lpstr>Data annotation(class labeling)</vt:lpstr>
      <vt:lpstr>데이터 전처리 예시 – 영상 처리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데이터 전처리</dc:title>
  <dc:creator>임종관</dc:creator>
  <cp:lastModifiedBy>임종관</cp:lastModifiedBy>
  <cp:revision>1</cp:revision>
  <dcterms:created xsi:type="dcterms:W3CDTF">2023-09-15T13:01:50Z</dcterms:created>
  <dcterms:modified xsi:type="dcterms:W3CDTF">2023-09-15T13:03:43Z</dcterms:modified>
</cp:coreProperties>
</file>