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4" r:id="rId4"/>
    <p:sldId id="283" r:id="rId5"/>
    <p:sldId id="550" r:id="rId6"/>
    <p:sldId id="551" r:id="rId7"/>
    <p:sldId id="552" r:id="rId8"/>
    <p:sldId id="553" r:id="rId9"/>
    <p:sldId id="554" r:id="rId10"/>
    <p:sldId id="555" r:id="rId11"/>
    <p:sldId id="285" r:id="rId12"/>
    <p:sldId id="286" r:id="rId13"/>
    <p:sldId id="556" r:id="rId14"/>
    <p:sldId id="288" r:id="rId15"/>
    <p:sldId id="295" r:id="rId16"/>
    <p:sldId id="294" r:id="rId17"/>
    <p:sldId id="296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15352A-11EF-98C7-100C-6B4E5B9C2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9CB368-E71B-F386-1BD6-A9CD3BE65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363A34-6D0E-3E00-95E0-36BE7CAB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DA8F75-5F32-6281-7EF5-EC7F7263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FCBEE0-9942-BA79-EB35-E41F4007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63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380029-C397-1C89-F54C-3149AC58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37372CD-5331-5B37-5B62-82FE6B41A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472DE7-3ACC-FBC8-72E1-206CB50F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B691A0-CD47-A1B7-6D44-70633E58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6A8F4-F4A9-BEA4-4654-E430C44E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313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DE5E4DF-B018-8B08-25CE-4195F7FAB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16C909-8656-7A19-A946-ECA772023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05B3C7-BC50-EED4-D43C-44115F7A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399BDE-0304-9586-34CE-051EAFA8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119307-38EE-5C62-D4FE-ED7474AB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93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610ACA-EAF2-FC8C-42C8-F8E789814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A8EB90-6504-AA79-0146-6118CC18B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69D323-54B2-545B-1C03-7221946F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FDA4DE-5616-BC60-699D-EF5D5468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CB664F-01CF-0F7A-060D-63E687F6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3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4EFA1-1F32-B7D6-4943-FE8B18527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03E1D4-43EE-F7FE-D7B4-8F59DADD0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141F27-3743-8A7B-5BE0-E0892FEB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F8B4B9-5FD1-DFB3-4610-06DE1EC6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E70F47-9776-5DB7-A8A0-94081A3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03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53E11B-9E9A-8B22-32F0-02ED8D76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CC6681-306B-822E-B1B6-243DE2552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08547E-8D97-0AA8-432D-ED84D0F16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50580AB-DD45-AC3D-9BDA-481D64CC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748CF2-71CC-3842-0901-768D4FD2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7B7238-1232-5216-00F4-3D24FC50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44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B4F2E8-17FE-B4D3-9DA0-4339BE0A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975AFC-7044-D69D-A1EA-F12A6F42C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EE4C5E-32CE-4425-F3DB-2E091BE2A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12F44A6-3369-0DDB-B312-EDFE4DFD8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68413F1-2E36-AC9C-EF40-A3CB7D625B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5CD3A68-1F04-F36A-4C3D-1CA61354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114E7CF-8206-5C97-5D85-D651D09D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0BD29C8-1DD3-E7F5-6FD3-87BA26A6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53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72272B-D69C-89D0-67E0-AD4360CC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7AC42F3-B0CB-E22F-4D83-55C83C23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6C5C6C2-DF97-D0CE-662B-D4A9A4AF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A95F92-94D7-780C-4A1F-2FF05E9D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8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EBCAC7B-7575-9F7A-C235-33F2D46C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1185C1A-FF05-9207-A4F5-A7A7E461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7114D2-B0AF-EE70-8C60-9522A913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92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E6BECD-0D7F-846E-2DC6-B078D73D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726110-46B8-A4BE-4CA0-4C9ADD1E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00C4727-CE55-E18E-03D4-F315F3D5C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1EA99A-D776-B8A7-E27C-CC77466E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1A482F-F535-1E2F-5B01-2764F2DB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684BCF-2B7E-57D7-4CC7-7E7FA87C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66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8B1504-AE4D-EEC8-98F7-7F3DF715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8B3D0A7-3FA7-43FF-5BE6-4BBCF2524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649C3-0427-AD73-9AA6-E73DC0FF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B11EF5-08EB-FE77-1537-F423276A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D5123C-A052-6B7B-26AB-D0D4F1D9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869AD0-C90B-FA0B-631D-09387F6B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22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B1819B1-C630-85C0-B332-EA9CEDD9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5C3AE0-36BB-C447-F319-7716203E9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79BCEB-004F-B783-954F-85CF0751F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6FFF1-1B5C-41A2-8B8F-006FA2722F2F}" type="datetimeFigureOut">
              <a:rPr lang="ko-KR" altLang="en-US" smtClean="0"/>
              <a:t>2023-09-11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559540-29AF-0EE5-A9E3-CE4ED7405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16DA08-782E-6FB9-5D08-B703A1AFC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42FC-B293-4E22-A16B-F0A40CDCE8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6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데이터의 모든 것</a:t>
            </a:r>
          </a:p>
        </p:txBody>
      </p:sp>
    </p:spTree>
    <p:extLst>
      <p:ext uri="{BB962C8B-B14F-4D97-AF65-F5344CB8AC3E}">
        <p14:creationId xmlns:p14="http://schemas.microsoft.com/office/powerpoint/2010/main" val="234817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오픈 데이터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8965AF1-DCF2-4951-5913-C390532319AF}"/>
              </a:ext>
            </a:extLst>
          </p:cNvPr>
          <p:cNvSpPr/>
          <p:nvPr/>
        </p:nvSpPr>
        <p:spPr>
          <a:xfrm>
            <a:off x="574312" y="1269077"/>
            <a:ext cx="6096000" cy="258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</a:t>
            </a:r>
            <a:r>
              <a:rPr lang="ko-KR" altLang="en-US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분야에 컴퓨터 프로그래밍 시작 과정에서 가장 쉽게 접하는 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“Hello World”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같은 오픈 데이터</a:t>
            </a:r>
            <a:r>
              <a:rPr lang="ko-KR" altLang="en-US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 존재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파이썬 라이브러리 또는 </a:t>
            </a:r>
            <a:r>
              <a:rPr lang="ko-KR" altLang="ko-KR" sz="2133" dirty="0" err="1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캐글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 </a:t>
            </a:r>
            <a:r>
              <a:rPr lang="ko-KR" altLang="ko-KR" sz="2133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머신러닝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실습에 많이 사용되는 데이터 셋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ECC05D3-3E55-9A85-19AC-D33897739C2A}"/>
              </a:ext>
            </a:extLst>
          </p:cNvPr>
          <p:cNvSpPr/>
          <p:nvPr/>
        </p:nvSpPr>
        <p:spPr>
          <a:xfrm>
            <a:off x="1716142" y="4743374"/>
            <a:ext cx="1881692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67"/>
              </a:spcBef>
            </a:pPr>
            <a:r>
              <a:rPr lang="ko-KR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아이리스</a:t>
            </a:r>
            <a:r>
              <a:rPr lang="en-US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(Iris)</a:t>
            </a:r>
            <a:endParaRPr lang="ko-KR" altLang="en-US" sz="186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 descr="https://gadictos.com/wp-content/uploads/2019/03/iris-machinelearning-1060x397.png">
            <a:extLst>
              <a:ext uri="{FF2B5EF4-FFF2-40B4-BE49-F238E27FC236}">
                <a16:creationId xmlns:a16="http://schemas.microsoft.com/office/drawing/2014/main" id="{E010284F-7847-F896-43DF-C59BB371B8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1" y="5233119"/>
            <a:ext cx="3605227" cy="13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7E7F982-E7D4-681C-0340-657603B04F8E}"/>
              </a:ext>
            </a:extLst>
          </p:cNvPr>
          <p:cNvSpPr/>
          <p:nvPr/>
        </p:nvSpPr>
        <p:spPr>
          <a:xfrm>
            <a:off x="6135094" y="4498032"/>
            <a:ext cx="90922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MNIST</a:t>
            </a:r>
            <a:endParaRPr lang="ko-KR" altLang="ko-KR" sz="1867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 descr="mnist dataset 이미지 검색결과">
            <a:extLst>
              <a:ext uri="{FF2B5EF4-FFF2-40B4-BE49-F238E27FC236}">
                <a16:creationId xmlns:a16="http://schemas.microsoft.com/office/drawing/2014/main" id="{45A13997-7AF9-3B5A-5D39-D4FA1B4656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47" y="4936563"/>
            <a:ext cx="2789717" cy="1776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36B0408-54BB-AD08-CCAF-F40947CCE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33" y="4449249"/>
            <a:ext cx="2895600" cy="226372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9861E06-E165-2BB1-FE74-BD2E072C7A81}"/>
              </a:ext>
            </a:extLst>
          </p:cNvPr>
          <p:cNvSpPr/>
          <p:nvPr/>
        </p:nvSpPr>
        <p:spPr>
          <a:xfrm>
            <a:off x="9052036" y="3837945"/>
            <a:ext cx="260539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67"/>
              </a:spcBef>
            </a:pPr>
            <a:r>
              <a:rPr lang="en-US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CIFAR-10/CIFAR-100</a:t>
            </a:r>
            <a:endParaRPr lang="ko-KR" altLang="en-US" sz="1867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ED99675-3059-5DA1-CEAD-81716338DC78}"/>
              </a:ext>
            </a:extLst>
          </p:cNvPr>
          <p:cNvSpPr/>
          <p:nvPr/>
        </p:nvSpPr>
        <p:spPr>
          <a:xfrm>
            <a:off x="9202195" y="891361"/>
            <a:ext cx="195949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67"/>
              </a:spcBef>
            </a:pPr>
            <a:r>
              <a:rPr lang="ko-KR" altLang="ko-KR" sz="186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캐글</a:t>
            </a:r>
            <a:r>
              <a:rPr lang="en-US" altLang="ko-KR" sz="186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86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Kaggle</a:t>
            </a:r>
            <a:r>
              <a:rPr lang="en-US" altLang="ko-KR" sz="1867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67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D7D4038-806B-1E78-AAA1-46EB85715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400" y="1381563"/>
            <a:ext cx="3586765" cy="17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6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양과 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양</a:t>
            </a:r>
            <a:endParaRPr lang="en-US" altLang="ko-KR" dirty="0"/>
          </a:p>
          <a:p>
            <a:pPr lvl="1"/>
            <a:r>
              <a:rPr lang="ko-KR" altLang="en-US" dirty="0"/>
              <a:t>설문 조사는 표본의 크기가 클수록</a:t>
            </a:r>
            <a:r>
              <a:rPr lang="en-US" altLang="ko-KR" dirty="0"/>
              <a:t>, </a:t>
            </a:r>
            <a:r>
              <a:rPr lang="ko-KR" altLang="en-US" dirty="0"/>
              <a:t>그리고 완성도가 높을수록 더 신뢰할 만한 결론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데이터의 양은 </a:t>
            </a:r>
            <a:r>
              <a:rPr lang="ko-KR" altLang="en-US" dirty="0" err="1"/>
              <a:t>머신러닝</a:t>
            </a:r>
            <a:r>
              <a:rPr lang="ko-KR" altLang="en-US" dirty="0"/>
              <a:t> 모델의 성능에 직접적인 영향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적은 양의 데이터로 학습 시</a:t>
            </a:r>
            <a:r>
              <a:rPr lang="en-US" altLang="ko-KR" dirty="0"/>
              <a:t>,</a:t>
            </a:r>
            <a:r>
              <a:rPr lang="ko-KR" altLang="en-US" dirty="0"/>
              <a:t> 부정확한 결론 혹은 의미가 없는 패턴을 학습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 err="1"/>
              <a:t>머신러닝은</a:t>
            </a:r>
            <a:r>
              <a:rPr lang="ko-KR" altLang="en-US" dirty="0"/>
              <a:t> 좋은 질을 가진 데이터가 많아질수록 성능과 정확성 향상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ko-KR" altLang="en-US" dirty="0"/>
              <a:t>음성 </a:t>
            </a:r>
            <a:r>
              <a:rPr lang="en-US" altLang="ko-KR" dirty="0"/>
              <a:t>– </a:t>
            </a:r>
            <a:r>
              <a:rPr lang="ko-KR" altLang="en-US" dirty="0"/>
              <a:t>최소 </a:t>
            </a:r>
            <a:r>
              <a:rPr lang="en-US" altLang="ko-KR" dirty="0"/>
              <a:t>10,000</a:t>
            </a:r>
            <a:r>
              <a:rPr lang="ko-KR" altLang="en-US" dirty="0"/>
              <a:t>시간</a:t>
            </a:r>
            <a:r>
              <a:rPr lang="en-US" altLang="ko-KR" dirty="0"/>
              <a:t>, </a:t>
            </a:r>
            <a:r>
              <a:rPr lang="ko-KR" altLang="en-US" dirty="0"/>
              <a:t>영상 </a:t>
            </a:r>
            <a:r>
              <a:rPr lang="en-US" altLang="ko-KR" dirty="0"/>
              <a:t>– </a:t>
            </a:r>
            <a:r>
              <a:rPr lang="ko-KR" altLang="en-US" dirty="0"/>
              <a:t>최소 </a:t>
            </a:r>
            <a:r>
              <a:rPr lang="en-US" altLang="ko-KR" dirty="0"/>
              <a:t>100,000 </a:t>
            </a:r>
            <a:r>
              <a:rPr lang="ko-KR" altLang="en-US" dirty="0"/>
              <a:t>시간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544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양과 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질</a:t>
            </a:r>
            <a:endParaRPr lang="en-US" altLang="ko-KR" dirty="0"/>
          </a:p>
          <a:p>
            <a:pPr lvl="1"/>
            <a:r>
              <a:rPr lang="ko-KR" altLang="en-US" dirty="0" err="1"/>
              <a:t>머신러닝은</a:t>
            </a:r>
            <a:r>
              <a:rPr lang="ko-KR" altLang="en-US" dirty="0"/>
              <a:t> 양질의 데이터에서 학습해야 올바른 예측 수행</a:t>
            </a:r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좋지 않은 데이터의 특징</a:t>
            </a:r>
            <a:endParaRPr lang="en-US" altLang="ko-KR" dirty="0"/>
          </a:p>
          <a:p>
            <a:pPr lvl="1"/>
            <a:r>
              <a:rPr lang="ko-KR" altLang="en-US" dirty="0"/>
              <a:t>풀어야 할 문제와 관련이 없는 경우</a:t>
            </a:r>
            <a:endParaRPr lang="en-US" altLang="ko-KR" dirty="0"/>
          </a:p>
          <a:p>
            <a:pPr lvl="1"/>
            <a:r>
              <a:rPr lang="ko-KR" altLang="en-US" dirty="0"/>
              <a:t>결과값이 부정확하게 분류된 경우</a:t>
            </a:r>
            <a:endParaRPr lang="en-US" altLang="ko-KR" dirty="0"/>
          </a:p>
          <a:p>
            <a:pPr lvl="1"/>
            <a:r>
              <a:rPr lang="ko-KR" altLang="en-US" dirty="0"/>
              <a:t>입력 요소들 중에 빠진 값들이 많은 경우</a:t>
            </a:r>
            <a:r>
              <a:rPr lang="en-US" altLang="ko-KR" dirty="0"/>
              <a:t>(missing data)</a:t>
            </a:r>
          </a:p>
        </p:txBody>
      </p:sp>
    </p:spTree>
    <p:extLst>
      <p:ext uri="{BB962C8B-B14F-4D97-AF65-F5344CB8AC3E}">
        <p14:creationId xmlns:p14="http://schemas.microsoft.com/office/powerpoint/2010/main" val="84906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양과 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4339" y="4904830"/>
            <a:ext cx="95173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결측치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(missing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data)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7030A0"/>
                </a:solidFill>
              </a:rPr>
              <a:t>이상치 </a:t>
            </a:r>
            <a:r>
              <a:rPr lang="en-US" altLang="ko-KR" dirty="0">
                <a:solidFill>
                  <a:srgbClr val="7030A0"/>
                </a:solidFill>
              </a:rPr>
              <a:t>(outlier) : </a:t>
            </a:r>
            <a:r>
              <a:rPr lang="ko-KR" altLang="en-US" dirty="0">
                <a:solidFill>
                  <a:srgbClr val="7030A0"/>
                </a:solidFill>
              </a:rPr>
              <a:t>평균적인 범위에서 크게 벗어나 다른 데이터와 확연히 구분되는 데이터</a:t>
            </a:r>
            <a:endParaRPr lang="en-US" altLang="ko-KR" dirty="0">
              <a:solidFill>
                <a:srgbClr val="7030A0"/>
              </a:solidFill>
            </a:endParaRPr>
          </a:p>
          <a:p>
            <a:r>
              <a:rPr lang="en-US" altLang="ko-KR" dirty="0">
                <a:solidFill>
                  <a:srgbClr val="7030A0"/>
                </a:solidFill>
              </a:rPr>
              <a:t>                 </a:t>
            </a:r>
            <a:r>
              <a:rPr lang="ko-KR" altLang="en-US" dirty="0">
                <a:solidFill>
                  <a:srgbClr val="7030A0"/>
                </a:solidFill>
              </a:rPr>
              <a:t>소수이나 유의미한 사례가 될 수 있으므로 개별 데이터의 중요도를 파악해야</a:t>
            </a:r>
            <a:r>
              <a:rPr lang="en-US" altLang="ko-KR" dirty="0">
                <a:solidFill>
                  <a:srgbClr val="7030A0"/>
                </a:solidFill>
              </a:rPr>
              <a:t>.</a:t>
            </a:r>
          </a:p>
          <a:p>
            <a:r>
              <a:rPr lang="en-US" altLang="ko-KR" dirty="0">
                <a:solidFill>
                  <a:srgbClr val="7030A0"/>
                </a:solidFill>
              </a:rPr>
              <a:t>                 </a:t>
            </a:r>
            <a:r>
              <a:rPr lang="ko-KR" altLang="en-US" dirty="0">
                <a:solidFill>
                  <a:srgbClr val="7030A0"/>
                </a:solidFill>
              </a:rPr>
              <a:t>새로운 패턴이 될 수 있고 미지의</a:t>
            </a:r>
            <a:r>
              <a:rPr lang="en-US" altLang="ko-KR" dirty="0">
                <a:solidFill>
                  <a:srgbClr val="7030A0"/>
                </a:solidFill>
              </a:rPr>
              <a:t> </a:t>
            </a:r>
            <a:r>
              <a:rPr lang="ko-KR" altLang="en-US" dirty="0">
                <a:solidFill>
                  <a:srgbClr val="7030A0"/>
                </a:solidFill>
              </a:rPr>
              <a:t>패턴을 예측하는 지표가 될 수도</a:t>
            </a:r>
            <a:endParaRPr lang="en-US" altLang="ko-KR" dirty="0">
              <a:solidFill>
                <a:srgbClr val="7030A0"/>
              </a:solidFill>
            </a:endParaRPr>
          </a:p>
          <a:p>
            <a:r>
              <a:rPr lang="ko-KR" altLang="en-US" dirty="0">
                <a:solidFill>
                  <a:srgbClr val="00B050"/>
                </a:solidFill>
              </a:rPr>
              <a:t>중복치 </a:t>
            </a:r>
            <a:r>
              <a:rPr lang="en-US" altLang="ko-KR" dirty="0">
                <a:solidFill>
                  <a:srgbClr val="00B050"/>
                </a:solidFill>
              </a:rPr>
              <a:t>(duplicate)</a:t>
            </a:r>
          </a:p>
          <a:p>
            <a:r>
              <a:rPr lang="ko-KR" altLang="en-US" dirty="0" err="1">
                <a:solidFill>
                  <a:srgbClr val="FFC000"/>
                </a:solidFill>
              </a:rPr>
              <a:t>오입력</a:t>
            </a:r>
            <a:endParaRPr lang="ko-KR" alt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3BC22D20-9E82-019D-8D16-57EB36686545}"/>
              </a:ext>
            </a:extLst>
          </p:cNvPr>
          <p:cNvGraphicFramePr>
            <a:graphicFrameLocks noGrp="1"/>
          </p:cNvGraphicFramePr>
          <p:nvPr/>
        </p:nvGraphicFramePr>
        <p:xfrm>
          <a:off x="1808065" y="1494107"/>
          <a:ext cx="8128002" cy="270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4303074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8902747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6825606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0369478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9247914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37716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응답자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나이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수면시간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출근시간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퇴근시간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체온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6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17:00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5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05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60.0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780770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94203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18:00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474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19:00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36.4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61266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1EC6F1BA-9308-50D9-D525-B5F9FFD2AC39}"/>
              </a:ext>
            </a:extLst>
          </p:cNvPr>
          <p:cNvSpPr/>
          <p:nvPr/>
        </p:nvSpPr>
        <p:spPr>
          <a:xfrm>
            <a:off x="5673011" y="3298319"/>
            <a:ext cx="1642189" cy="648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1C905A7-1902-E1C4-CB44-9966CA5A78AC}"/>
              </a:ext>
            </a:extLst>
          </p:cNvPr>
          <p:cNvSpPr/>
          <p:nvPr/>
        </p:nvSpPr>
        <p:spPr>
          <a:xfrm>
            <a:off x="3052144" y="2848359"/>
            <a:ext cx="1642189" cy="6485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FF732A6-304F-77B1-35F8-6237920662A0}"/>
              </a:ext>
            </a:extLst>
          </p:cNvPr>
          <p:cNvSpPr/>
          <p:nvPr/>
        </p:nvSpPr>
        <p:spPr>
          <a:xfrm>
            <a:off x="1765879" y="3681842"/>
            <a:ext cx="8302569" cy="6485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8CF2852-213E-DE1A-37F3-4A5936196DEF}"/>
              </a:ext>
            </a:extLst>
          </p:cNvPr>
          <p:cNvSpPr/>
          <p:nvPr/>
        </p:nvSpPr>
        <p:spPr>
          <a:xfrm>
            <a:off x="1767557" y="2457621"/>
            <a:ext cx="8302569" cy="6485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04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데이터의 불균형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20" y="1937509"/>
            <a:ext cx="5972175" cy="340042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370982" y="2622058"/>
            <a:ext cx="57315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사과와 바나나를 분류해 주는 </a:t>
            </a:r>
            <a:r>
              <a:rPr lang="ko-KR" altLang="en-US" dirty="0" err="1"/>
              <a:t>머신러닝</a:t>
            </a:r>
            <a:r>
              <a:rPr lang="ko-KR" altLang="en-US" dirty="0"/>
              <a:t> 모델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사과의 이미지만을 학습시킨다면</a:t>
            </a:r>
            <a:r>
              <a:rPr lang="en-US" altLang="ko-KR" dirty="0"/>
              <a:t>, </a:t>
            </a:r>
            <a:r>
              <a:rPr lang="ko-KR" altLang="en-US" dirty="0"/>
              <a:t>모델이 바나나의 패턴을 학습하지 못해 바나나마저도 사과로 분류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사과의 이미지와 바나나의 이미지를 적절한 비율로 준비해야 </a:t>
            </a:r>
            <a:r>
              <a:rPr lang="en-US" altLang="ko-KR" dirty="0"/>
              <a:t>(</a:t>
            </a:r>
            <a:r>
              <a:rPr lang="ko-KR" altLang="en-US" dirty="0"/>
              <a:t>데이터가 균형을 이루도록 조작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실생활에서 불균형 데이터 분포를 지닌 경우가 많음</a:t>
            </a:r>
            <a:r>
              <a:rPr lang="en-US" altLang="ko-KR" dirty="0"/>
              <a:t>..</a:t>
            </a:r>
            <a:r>
              <a:rPr lang="ko-KR" altLang="en-US" dirty="0"/>
              <a:t>질병 예측</a:t>
            </a:r>
            <a:r>
              <a:rPr lang="en-US" altLang="ko-KR" dirty="0"/>
              <a:t>, </a:t>
            </a:r>
            <a:r>
              <a:rPr lang="ko-KR" altLang="en-US" dirty="0"/>
              <a:t>금융사기 문제 등</a:t>
            </a:r>
            <a:r>
              <a:rPr lang="en-US" altLang="ko-KR" dirty="0"/>
              <a:t>…</a:t>
            </a:r>
            <a:r>
              <a:rPr lang="ko-KR" altLang="en-US" dirty="0"/>
              <a:t>어떻게 해결할 것인가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31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데이터는 미리미리 나눠 두세요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학습 데이터</a:t>
            </a:r>
            <a:r>
              <a:rPr lang="en-US" altLang="ko-KR" dirty="0"/>
              <a:t>(Training Data)</a:t>
            </a:r>
          </a:p>
          <a:p>
            <a:pPr lvl="1"/>
            <a:r>
              <a:rPr lang="ko-KR" altLang="en-US" dirty="0"/>
              <a:t>모델을 학습시키기 위한 데이터</a:t>
            </a:r>
            <a:endParaRPr lang="en-US" altLang="ko-KR" dirty="0"/>
          </a:p>
          <a:p>
            <a:pPr lvl="1"/>
            <a:r>
              <a:rPr lang="ko-KR" altLang="en-US" dirty="0"/>
              <a:t>이 학습 데이터를 기반으로 모델의 성능은 개선이 되고 정확성이 향상</a:t>
            </a:r>
            <a:endParaRPr lang="en-US" altLang="ko-KR" dirty="0"/>
          </a:p>
          <a:p>
            <a:pPr lvl="1"/>
            <a:r>
              <a:rPr lang="ko-KR" altLang="en-US" dirty="0"/>
              <a:t>데이터 전체를 학습에만 사용할 경우 모델의 성능을 평가할 수 있는 데이터가 필요</a:t>
            </a:r>
            <a:endParaRPr lang="en-US" altLang="ko-KR" dirty="0"/>
          </a:p>
          <a:p>
            <a:r>
              <a:rPr lang="ko-KR" altLang="en-US" dirty="0"/>
              <a:t>검증 데이터</a:t>
            </a:r>
            <a:r>
              <a:rPr lang="en-US" altLang="ko-KR" dirty="0"/>
              <a:t>(Validation Data)</a:t>
            </a:r>
          </a:p>
          <a:p>
            <a:pPr lvl="1"/>
            <a:r>
              <a:rPr lang="ko-KR" altLang="en-US" dirty="0"/>
              <a:t>모델을 학습시키는 과정에서 모델의 성능을 검증하기 위해 사용되는 데이터</a:t>
            </a:r>
            <a:endParaRPr lang="en-US" altLang="ko-KR" dirty="0"/>
          </a:p>
          <a:p>
            <a:pPr lvl="1"/>
            <a:r>
              <a:rPr lang="ko-KR" altLang="en-US" dirty="0"/>
              <a:t>검증한 결과를 바탕으로 모델의 성능을 평가하고 만족스럽지 못한 성능을 낼 경우 다시 학습 데이터로 성능 을 향상시키는 과정을 반복</a:t>
            </a:r>
            <a:endParaRPr lang="en-US" altLang="ko-KR" dirty="0"/>
          </a:p>
          <a:p>
            <a:pPr lvl="1"/>
            <a:r>
              <a:rPr lang="ko-KR" altLang="en-US" dirty="0" err="1"/>
              <a:t>과적합을</a:t>
            </a:r>
            <a:r>
              <a:rPr lang="ko-KR" altLang="en-US" dirty="0"/>
              <a:t> 피하기 위한 방법</a:t>
            </a:r>
            <a:endParaRPr lang="en-US" altLang="ko-KR" dirty="0"/>
          </a:p>
          <a:p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r>
              <a:rPr lang="ko-KR" altLang="en-US" dirty="0"/>
              <a:t>최종적으로 성능을 테스트해보는 과정이 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2526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데이터는 미리미리 나눠 두세요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데이터를 본격적으로 학습시키기에 앞서 중요한 과정 </a:t>
            </a:r>
            <a:endParaRPr lang="en-US" altLang="ko-KR" dirty="0"/>
          </a:p>
          <a:p>
            <a:pPr lvl="1"/>
            <a:r>
              <a:rPr lang="ko-KR" altLang="en-US" dirty="0"/>
              <a:t>데이터를 나누는 작업</a:t>
            </a:r>
            <a:endParaRPr lang="en-US" altLang="ko-KR" dirty="0"/>
          </a:p>
          <a:p>
            <a:pPr lvl="1"/>
            <a:r>
              <a:rPr lang="ko-KR" altLang="en-US" dirty="0"/>
              <a:t>데이터를 용도에 맞게 나누어야 올바르게 성능을 검증</a:t>
            </a:r>
            <a:endParaRPr lang="en-US" altLang="ko-KR" dirty="0"/>
          </a:p>
          <a:p>
            <a:pPr lvl="1"/>
            <a:r>
              <a:rPr lang="ko-KR" altLang="en-US" dirty="0"/>
              <a:t>학습 데이터</a:t>
            </a:r>
            <a:r>
              <a:rPr lang="en-US" altLang="ko-KR" dirty="0"/>
              <a:t>(Training Data), </a:t>
            </a:r>
            <a:r>
              <a:rPr lang="ko-KR" altLang="en-US" dirty="0"/>
              <a:t>검증 데이터</a:t>
            </a:r>
            <a:r>
              <a:rPr lang="en-US" altLang="ko-KR" dirty="0"/>
              <a:t>(Validation Data), </a:t>
            </a:r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0" y="3330582"/>
            <a:ext cx="7063408" cy="34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4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9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핵심</a:t>
            </a:r>
            <a:r>
              <a:rPr lang="en-US" altLang="ko-KR" dirty="0"/>
              <a:t>, </a:t>
            </a:r>
            <a:r>
              <a:rPr lang="ko-KR" altLang="en-US" dirty="0"/>
              <a:t>데이터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95" y="1496484"/>
            <a:ext cx="89058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핵심</a:t>
            </a:r>
            <a:r>
              <a:rPr lang="en-US" altLang="ko-KR" dirty="0"/>
              <a:t>, </a:t>
            </a:r>
            <a:r>
              <a:rPr lang="ko-KR" altLang="en-US" dirty="0"/>
              <a:t>데이터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839277"/>
            <a:ext cx="5981700" cy="3590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9277"/>
            <a:ext cx="60864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핵심</a:t>
            </a:r>
            <a:r>
              <a:rPr lang="en-US" altLang="ko-KR" dirty="0"/>
              <a:t>, </a:t>
            </a:r>
            <a:r>
              <a:rPr lang="ko-KR" altLang="en-US" dirty="0"/>
              <a:t>데이터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515600" cy="5325534"/>
          </a:xfrm>
        </p:spPr>
        <p:txBody>
          <a:bodyPr>
            <a:normAutofit lnSpcReduction="10000"/>
          </a:bodyPr>
          <a:lstStyle/>
          <a:p>
            <a:r>
              <a:rPr lang="ko-KR" altLang="en-US" dirty="0"/>
              <a:t>인터넷이라는 가상의 공간에는 엄청난 양의 데이터들이 축적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 거대한 데이터의 </a:t>
            </a:r>
            <a:r>
              <a:rPr lang="en-US" altLang="ko-KR" dirty="0"/>
              <a:t>90% </a:t>
            </a:r>
            <a:r>
              <a:rPr lang="ko-KR" altLang="en-US" dirty="0"/>
              <a:t>이상은 최근 </a:t>
            </a:r>
            <a:r>
              <a:rPr lang="en-US" altLang="ko-KR" dirty="0"/>
              <a:t>5</a:t>
            </a:r>
            <a:r>
              <a:rPr lang="ko-KR" altLang="en-US" dirty="0"/>
              <a:t>년간 생성된 데이터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머신러닝은</a:t>
            </a:r>
            <a:r>
              <a:rPr lang="ko-KR" altLang="en-US" dirty="0"/>
              <a:t> 데이터에 기반하고 있기 때문에</a:t>
            </a:r>
            <a:r>
              <a:rPr lang="en-US" altLang="ko-KR" dirty="0"/>
              <a:t>, </a:t>
            </a:r>
            <a:r>
              <a:rPr lang="ko-KR" altLang="en-US" dirty="0"/>
              <a:t>데이터 양의 증가는 </a:t>
            </a:r>
            <a:r>
              <a:rPr lang="ko-KR" altLang="en-US" dirty="0" err="1"/>
              <a:t>머신러닝</a:t>
            </a:r>
            <a:r>
              <a:rPr lang="ko-KR" altLang="en-US" dirty="0"/>
              <a:t> 연구를 가속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사람이 직접 수집</a:t>
            </a:r>
            <a:r>
              <a:rPr lang="en-US" altLang="ko-KR" dirty="0"/>
              <a:t>, </a:t>
            </a:r>
            <a:r>
              <a:rPr lang="ko-KR" altLang="en-US" dirty="0"/>
              <a:t>분석하고 이해하기에는 너무나 많은 양의 데이터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컴퓨터는 방대한 양의 데이터를 처리할 수 있는 능력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9836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 표현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5884683" cy="5325534"/>
          </a:xfrm>
        </p:spPr>
        <p:txBody>
          <a:bodyPr>
            <a:normAutofit fontScale="62500" lnSpcReduction="20000"/>
          </a:bodyPr>
          <a:lstStyle/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데이터는 모두 기계 성능과 상관없이 디지털 세계 컴퓨터를 통해 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처리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컴퓨터가 지원하는 데이터의 표현 방식에 따른 구분은 먼저 수치 데이터와 비수치 데이터로 구분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수치 데이터는 주로 산술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논리 연산 과정으로 사용되며 고정된 정수와 부동 소수점인 실수로 구성</a:t>
            </a: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됨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비수치데이터는 우리가 일상 생활에서 표현하는 문장과 같은 텍스트 데이터와 소리나 영상 등과 같은 멀티미디어 데이터로 구성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 데이터 시대가 도래하여 대용량 데이터를 처리할 수 있는 인프라가 만들어 지고 그 동안 소외되었던 비수치 데이터 세상이 도래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055A2E1-EF41-61EC-1BB7-326F2FB6F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57" y="2395417"/>
            <a:ext cx="5056564" cy="33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0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정형 데이터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647784" cy="1789577"/>
          </a:xfrm>
        </p:spPr>
        <p:txBody>
          <a:bodyPr>
            <a:normAutofit fontScale="85000" lnSpcReduction="10000"/>
          </a:bodyPr>
          <a:lstStyle/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정형데이터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(Structured data)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미리 정해진 형식으로 구조화된 데이터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행과 열로 표현되는 데이터를 저장하는 엑셀 시트나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RDBMS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테이블이 정형 데이터의 대표적인 예</a:t>
            </a:r>
          </a:p>
        </p:txBody>
      </p:sp>
      <p:pic>
        <p:nvPicPr>
          <p:cNvPr id="5" name="그림 4" descr="structured data vs unstructured data">
            <a:extLst>
              <a:ext uri="{FF2B5EF4-FFF2-40B4-BE49-F238E27FC236}">
                <a16:creationId xmlns:a16="http://schemas.microsoft.com/office/drawing/2014/main" id="{71338144-8FC6-5139-2342-FF923FF374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6" y="2465337"/>
            <a:ext cx="5860956" cy="4149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78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반정형 데이터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647784" cy="1789577"/>
          </a:xfrm>
        </p:spPr>
        <p:txBody>
          <a:bodyPr>
            <a:normAutofit fontScale="62500" lnSpcReduction="20000"/>
          </a:bodyPr>
          <a:lstStyle/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반정형데이터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(Semi-structured data)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특정한 형식에 따라 저장된 데이터이지만 정형데이터와 달리 형식에 대한 설명을 함께 제공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구조를 해석하는 파싱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일종의 번역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과정이 필요하며 파일 형태로 저장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XML, JSON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등이 대표적인 사례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DA035D44-4759-C194-81FE-78F00A2A866C}"/>
              </a:ext>
            </a:extLst>
          </p:cNvPr>
          <p:cNvGraphicFramePr>
            <a:graphicFrameLocks noGrp="1"/>
          </p:cNvGraphicFramePr>
          <p:nvPr/>
        </p:nvGraphicFramePr>
        <p:xfrm>
          <a:off x="2843348" y="3876053"/>
          <a:ext cx="7416818" cy="252904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708409">
                  <a:extLst>
                    <a:ext uri="{9D8B030D-6E8A-4147-A177-3AD203B41FA5}">
                      <a16:colId xmlns:a16="http://schemas.microsoft.com/office/drawing/2014/main" val="2908676164"/>
                    </a:ext>
                  </a:extLst>
                </a:gridCol>
                <a:gridCol w="3708409">
                  <a:extLst>
                    <a:ext uri="{9D8B030D-6E8A-4147-A177-3AD203B41FA5}">
                      <a16:colId xmlns:a16="http://schemas.microsoft.com/office/drawing/2014/main" val="2803436271"/>
                    </a:ext>
                  </a:extLst>
                </a:gridCol>
              </a:tblGrid>
              <a:tr h="3659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XML </a:t>
                      </a:r>
                      <a:r>
                        <a:rPr lang="ko-KR" sz="1600" kern="100">
                          <a:effectLst/>
                        </a:rPr>
                        <a:t>사례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0475" marR="40475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JSON </a:t>
                      </a:r>
                      <a:r>
                        <a:rPr lang="ko-KR" sz="1600" kern="100">
                          <a:effectLst/>
                        </a:rPr>
                        <a:t>사례</a:t>
                      </a:r>
                      <a:endParaRPr lang="ko-KR" sz="1600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0475" marR="40475" marT="0" marB="0"/>
                </a:tc>
                <a:extLst>
                  <a:ext uri="{0D108BD9-81ED-4DB2-BD59-A6C34878D82A}">
                    <a16:rowId xmlns:a16="http://schemas.microsoft.com/office/drawing/2014/main" val="1254436505"/>
                  </a:ext>
                </a:extLst>
              </a:tr>
              <a:tr h="2163091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</a:t>
                      </a:r>
                      <a:r>
                        <a:rPr lang="ko-KR" sz="1600" kern="100" dirty="0">
                          <a:effectLst/>
                        </a:rPr>
                        <a:t>도서정보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</a:t>
                      </a:r>
                      <a:r>
                        <a:rPr lang="ko-KR" sz="1600" kern="100" dirty="0">
                          <a:effectLst/>
                        </a:rPr>
                        <a:t>도서명</a:t>
                      </a:r>
                      <a:r>
                        <a:rPr lang="en-US" sz="1600" kern="100" dirty="0">
                          <a:effectLst/>
                        </a:rPr>
                        <a:t>&gt; </a:t>
                      </a:r>
                      <a:r>
                        <a:rPr lang="ko-KR" sz="1600" kern="100" dirty="0" err="1">
                          <a:effectLst/>
                        </a:rPr>
                        <a:t>머신러닝</a:t>
                      </a:r>
                      <a:r>
                        <a:rPr lang="en-US" sz="1600" kern="100" dirty="0">
                          <a:effectLst/>
                        </a:rPr>
                        <a:t> &lt;/</a:t>
                      </a:r>
                      <a:r>
                        <a:rPr lang="ko-KR" sz="1600" kern="100" dirty="0">
                          <a:effectLst/>
                        </a:rPr>
                        <a:t>도서명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</a:t>
                      </a:r>
                      <a:r>
                        <a:rPr lang="ko-KR" sz="1600" kern="100" dirty="0">
                          <a:effectLst/>
                        </a:rPr>
                        <a:t>가격</a:t>
                      </a:r>
                      <a:r>
                        <a:rPr lang="en-US" sz="1600" kern="100" dirty="0">
                          <a:effectLst/>
                        </a:rPr>
                        <a:t>&gt; 20,000 &lt;/</a:t>
                      </a:r>
                      <a:r>
                        <a:rPr lang="ko-KR" sz="1600" kern="100" dirty="0">
                          <a:effectLst/>
                        </a:rPr>
                        <a:t>가격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</a:t>
                      </a:r>
                      <a:r>
                        <a:rPr lang="ko-KR" sz="1600" kern="100" dirty="0">
                          <a:effectLst/>
                        </a:rPr>
                        <a:t>출판사</a:t>
                      </a:r>
                      <a:r>
                        <a:rPr lang="en-US" sz="1600" kern="100" dirty="0">
                          <a:effectLst/>
                        </a:rPr>
                        <a:t>&gt; </a:t>
                      </a:r>
                      <a:r>
                        <a:rPr lang="ko-KR" sz="1600" kern="100" dirty="0" err="1">
                          <a:effectLst/>
                        </a:rPr>
                        <a:t>생능출판사</a:t>
                      </a:r>
                      <a:r>
                        <a:rPr lang="en-US" sz="1600" kern="100" dirty="0">
                          <a:effectLst/>
                        </a:rPr>
                        <a:t>&lt;/</a:t>
                      </a:r>
                      <a:r>
                        <a:rPr lang="ko-KR" sz="1600" kern="100" dirty="0">
                          <a:effectLst/>
                        </a:rPr>
                        <a:t>출판사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&lt;/</a:t>
                      </a:r>
                      <a:r>
                        <a:rPr lang="ko-KR" sz="1600" kern="100" dirty="0">
                          <a:effectLst/>
                        </a:rPr>
                        <a:t>도서정보</a:t>
                      </a:r>
                      <a:r>
                        <a:rPr lang="en-US" sz="1600" kern="100" dirty="0">
                          <a:effectLst/>
                        </a:rPr>
                        <a:t>&gt;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0475" marR="40475" marT="0" marB="0"/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{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ko-KR" sz="1600" kern="100" dirty="0">
                          <a:effectLst/>
                        </a:rPr>
                        <a:t>“도서명”</a:t>
                      </a:r>
                      <a:r>
                        <a:rPr lang="en-US" sz="1600" kern="100" dirty="0">
                          <a:effectLst/>
                        </a:rPr>
                        <a:t> : </a:t>
                      </a:r>
                      <a:r>
                        <a:rPr lang="ko-KR" sz="1600" kern="100" dirty="0" err="1">
                          <a:effectLst/>
                        </a:rPr>
                        <a:t>머신러닝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ko-KR" sz="1600" kern="100" dirty="0">
                          <a:effectLst/>
                        </a:rPr>
                        <a:t>“가격”</a:t>
                      </a:r>
                      <a:r>
                        <a:rPr lang="en-US" sz="1600" kern="100" dirty="0">
                          <a:effectLst/>
                        </a:rPr>
                        <a:t> : 20,000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 </a:t>
                      </a:r>
                      <a:r>
                        <a:rPr lang="ko-KR" sz="1600" kern="100" dirty="0">
                          <a:effectLst/>
                        </a:rPr>
                        <a:t>“출판사”</a:t>
                      </a:r>
                      <a:r>
                        <a:rPr lang="en-US" sz="1600" kern="100" dirty="0">
                          <a:effectLst/>
                        </a:rPr>
                        <a:t> : </a:t>
                      </a:r>
                      <a:r>
                        <a:rPr lang="ko-KR" sz="1600" kern="100" dirty="0" err="1">
                          <a:effectLst/>
                        </a:rPr>
                        <a:t>생능출판사</a:t>
                      </a:r>
                      <a:endParaRPr lang="ko-KR" sz="1600" kern="100" dirty="0">
                        <a:effectLst/>
                      </a:endParaRPr>
                    </a:p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}</a:t>
                      </a:r>
                      <a:endParaRPr lang="ko-KR" sz="16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0475" marR="40475" marT="0" marB="0"/>
                </a:tc>
                <a:extLst>
                  <a:ext uri="{0D108BD9-81ED-4DB2-BD59-A6C34878D82A}">
                    <a16:rowId xmlns:a16="http://schemas.microsoft.com/office/drawing/2014/main" val="90318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26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비정형 데이터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61533"/>
            <a:ext cx="10647784" cy="1789577"/>
          </a:xfrm>
        </p:spPr>
        <p:txBody>
          <a:bodyPr>
            <a:normAutofit fontScale="85000" lnSpcReduction="10000"/>
          </a:bodyPr>
          <a:lstStyle/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비정형데이터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(Unstructured data)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정해진 구조가 없이 저장된 데이터</a:t>
            </a:r>
            <a:endParaRPr lang="en-US" altLang="ko-KR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80990" indent="-380990" algn="just">
              <a:lnSpc>
                <a:spcPct val="150000"/>
              </a:lnSpc>
              <a:spcBef>
                <a:spcPts val="667"/>
              </a:spcBef>
              <a:buFont typeface="Wingdings" panose="05000000000000000000" pitchFamily="2" charset="2"/>
              <a:buChar char="u"/>
            </a:pP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빅데이터의 대부분을 차지하는 텍스트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영상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이미지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SNS</a:t>
            </a:r>
            <a:r>
              <a:rPr lang="ko-KR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등이 대표적인 사례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473FF4-ECAA-4D88-A163-B2D4BF06BB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08174" y="2735333"/>
            <a:ext cx="4281403" cy="396865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FDF1529-168F-EB22-C615-30C87DAED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35" y="3429000"/>
            <a:ext cx="4335244" cy="27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데이터의 획득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8965AF1-DCF2-4951-5913-C390532319AF}"/>
              </a:ext>
            </a:extLst>
          </p:cNvPr>
          <p:cNvSpPr/>
          <p:nvPr/>
        </p:nvSpPr>
        <p:spPr>
          <a:xfrm>
            <a:off x="574312" y="1269077"/>
            <a:ext cx="6096000" cy="3432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미디어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(SNS</a:t>
            </a:r>
            <a:r>
              <a:rPr lang="ko-KR" altLang="en-US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클라우드</a:t>
            </a:r>
            <a:endParaRPr lang="en-US" altLang="ko-KR" sz="2133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웹</a:t>
            </a: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사물인터넷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133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</a:t>
            </a:r>
            <a:endParaRPr lang="en-US" altLang="ko-KR" sz="2133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189" indent="-457189" algn="just">
              <a:lnSpc>
                <a:spcPct val="150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ko-KR" altLang="en-US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오픈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</a:t>
            </a:r>
            <a:r>
              <a:rPr lang="en-US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 API </a:t>
            </a:r>
            <a:r>
              <a:rPr lang="ko-KR" altLang="ko-KR" sz="213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E573366-9FB6-3F20-11A1-D859766D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043" y="1581201"/>
            <a:ext cx="7941403" cy="46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5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705</Words>
  <Application>Microsoft Office PowerPoint</Application>
  <PresentationFormat>와이드스크린</PresentationFormat>
  <Paragraphs>148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맑은 고딕</vt:lpstr>
      <vt:lpstr>Arial</vt:lpstr>
      <vt:lpstr>Wingdings</vt:lpstr>
      <vt:lpstr>Office 테마</vt:lpstr>
      <vt:lpstr>데이터의 모든 것</vt:lpstr>
      <vt:lpstr>머신러닝의 핵심, 데이터</vt:lpstr>
      <vt:lpstr>머신러닝의 핵심, 데이터</vt:lpstr>
      <vt:lpstr>머신러닝의 핵심, 데이터</vt:lpstr>
      <vt:lpstr>데이터 표현</vt:lpstr>
      <vt:lpstr>정형 데이터</vt:lpstr>
      <vt:lpstr>반정형 데이터</vt:lpstr>
      <vt:lpstr>비정형 데이터</vt:lpstr>
      <vt:lpstr>데이터의 획득</vt:lpstr>
      <vt:lpstr>오픈 데이터</vt:lpstr>
      <vt:lpstr>데이터의 양과 질</vt:lpstr>
      <vt:lpstr>데이터의 양과 질</vt:lpstr>
      <vt:lpstr>데이터의 양과 질</vt:lpstr>
      <vt:lpstr>데이터의 불균형</vt:lpstr>
      <vt:lpstr>데이터는 미리미리 나눠 두세요!</vt:lpstr>
      <vt:lpstr>데이터는 미리미리 나눠 두세요!</vt:lpstr>
      <vt:lpstr>머신러닝의 개발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데이터의 모든 것</dc:title>
  <dc:creator>임종관</dc:creator>
  <cp:lastModifiedBy>상훈 오</cp:lastModifiedBy>
  <cp:revision>4</cp:revision>
  <dcterms:created xsi:type="dcterms:W3CDTF">2023-08-31T11:00:52Z</dcterms:created>
  <dcterms:modified xsi:type="dcterms:W3CDTF">2023-09-11T00:47:24Z</dcterms:modified>
</cp:coreProperties>
</file>