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5" r:id="rId3"/>
    <p:sldId id="402" r:id="rId4"/>
    <p:sldId id="404" r:id="rId5"/>
    <p:sldId id="403" r:id="rId6"/>
    <p:sldId id="411" r:id="rId7"/>
    <p:sldId id="412" r:id="rId8"/>
    <p:sldId id="414" r:id="rId9"/>
    <p:sldId id="416" r:id="rId10"/>
    <p:sldId id="417" r:id="rId11"/>
    <p:sldId id="418" r:id="rId12"/>
    <p:sldId id="419" r:id="rId13"/>
    <p:sldId id="420" r:id="rId14"/>
    <p:sldId id="421" r:id="rId15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221" y="0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533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221" y="9440533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/>
          <a:lstStyle>
            <a:lvl1pPr algn="r">
              <a:defRPr sz="1200"/>
            </a:lvl1pPr>
          </a:lstStyle>
          <a:p>
            <a:fld id="{0323C3D1-E2AB-40A4-B761-64C86632AA29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626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7" tIns="46109" rIns="92217" bIns="4610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39" y="4783416"/>
            <a:ext cx="5446723" cy="3913704"/>
          </a:xfrm>
          <a:prstGeom prst="rect">
            <a:avLst/>
          </a:prstGeom>
        </p:spPr>
        <p:txBody>
          <a:bodyPr vert="horz" lIns="92217" tIns="46109" rIns="92217" bIns="4610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533"/>
            <a:ext cx="2950375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221" y="9440533"/>
            <a:ext cx="2950374" cy="498805"/>
          </a:xfrm>
          <a:prstGeom prst="rect">
            <a:avLst/>
          </a:prstGeom>
        </p:spPr>
        <p:txBody>
          <a:bodyPr vert="horz" lIns="92217" tIns="46109" rIns="92217" bIns="46109" rtlCol="0" anchor="b"/>
          <a:lstStyle>
            <a:lvl1pPr algn="r">
              <a:defRPr sz="1200"/>
            </a:lvl1pPr>
          </a:lstStyle>
          <a:p>
            <a:fld id="{4752789B-5E39-455D-846A-D9DA9EFE9B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4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2026-04-27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생성 인공지능과 에이전트 시스템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3F871A4A-DA89-DC30-E0B8-B5FB70764A05}"/>
              </a:ext>
            </a:extLst>
          </p:cNvPr>
          <p:cNvSpPr txBox="1">
            <a:spLocks/>
          </p:cNvSpPr>
          <p:nvPr/>
        </p:nvSpPr>
        <p:spPr>
          <a:xfrm>
            <a:off x="451758" y="495754"/>
            <a:ext cx="10515600" cy="53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/>
              <a:t>과학연구 에이전트 시스템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구글 부과학자</a:t>
            </a:r>
            <a:r>
              <a:rPr lang="en-US" altLang="ko-KR" sz="2800" b="1" dirty="0"/>
              <a:t>(co-Scientist)-’</a:t>
            </a:r>
            <a:r>
              <a:rPr lang="en-US" altLang="ko-KR" sz="1700" b="1" dirty="0"/>
              <a:t>25.2.19</a:t>
            </a:r>
            <a:endParaRPr lang="ko-KR" altLang="en-US" sz="3200" b="1" dirty="0"/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0EA211F8-9A64-7FD9-B983-BCA6FF36EF1A}"/>
              </a:ext>
            </a:extLst>
          </p:cNvPr>
          <p:cNvSpPr txBox="1">
            <a:spLocks/>
          </p:cNvSpPr>
          <p:nvPr/>
        </p:nvSpPr>
        <p:spPr>
          <a:xfrm>
            <a:off x="456982" y="1456579"/>
            <a:ext cx="11278036" cy="49056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/>
              <a:t>에이전트</a:t>
            </a:r>
            <a:r>
              <a:rPr lang="en-US" altLang="ko-KR" sz="2400" dirty="0"/>
              <a:t>(Agent)</a:t>
            </a:r>
          </a:p>
          <a:p>
            <a:pPr lvl="1" algn="just"/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환경을</a:t>
            </a:r>
            <a:r>
              <a:rPr lang="en-US" altLang="ko-KR" sz="2000" dirty="0">
                <a:solidFill>
                  <a:srgbClr val="111111"/>
                </a:solidFill>
                <a:latin typeface="-apple-system"/>
              </a:rPr>
              <a:t> </a:t>
            </a:r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인식하고 판단하여 행동을 하는 지능적인 개체</a:t>
            </a:r>
            <a:endParaRPr lang="en-US" altLang="ko-KR" sz="2000" dirty="0">
              <a:solidFill>
                <a:srgbClr val="111111"/>
              </a:solidFill>
              <a:latin typeface="-apple-system"/>
            </a:endParaRPr>
          </a:p>
          <a:p>
            <a:pPr lvl="1" algn="just"/>
            <a:r>
              <a:rPr lang="ko-KR" altLang="en-US" sz="2000" dirty="0" err="1">
                <a:solidFill>
                  <a:srgbClr val="111111"/>
                </a:solidFill>
                <a:latin typeface="-apple-system"/>
              </a:rPr>
              <a:t>챗봇</a:t>
            </a:r>
            <a:r>
              <a:rPr lang="en-US" altLang="ko-KR" sz="2000" dirty="0">
                <a:solidFill>
                  <a:srgbClr val="111111"/>
                </a:solidFill>
                <a:latin typeface="-apple-system"/>
              </a:rPr>
              <a:t>: </a:t>
            </a:r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사용자 질문을 이해하고 답변을 생성</a:t>
            </a:r>
            <a:endParaRPr lang="en-US" altLang="ko-KR" sz="2000" dirty="0">
              <a:solidFill>
                <a:srgbClr val="111111"/>
              </a:solidFill>
              <a:latin typeface="-apple-system"/>
            </a:endParaRPr>
          </a:p>
          <a:p>
            <a:pPr lvl="1" algn="just"/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콘텐츠 추천시스템</a:t>
            </a:r>
            <a:r>
              <a:rPr lang="en-US" altLang="ko-KR" sz="2000" dirty="0">
                <a:solidFill>
                  <a:srgbClr val="111111"/>
                </a:solidFill>
                <a:latin typeface="-apple-system"/>
              </a:rPr>
              <a:t>: </a:t>
            </a:r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사용자 데이터를 기반으로 콘텐츠 추천</a:t>
            </a:r>
            <a:endParaRPr lang="en-US" altLang="ko-KR" dirty="0"/>
          </a:p>
          <a:p>
            <a:r>
              <a:rPr lang="ko-KR" altLang="en-US" sz="2400" dirty="0"/>
              <a:t>에이전트 시스템</a:t>
            </a:r>
            <a:r>
              <a:rPr lang="en-US" altLang="ko-KR" sz="2400" dirty="0"/>
              <a:t>(Agentic System)</a:t>
            </a:r>
          </a:p>
          <a:p>
            <a:pPr lvl="1" algn="just"/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하나 이상의 에이전트가 상호작용</a:t>
            </a:r>
            <a:r>
              <a:rPr lang="en-US" altLang="ko-KR" sz="2000" dirty="0">
                <a:solidFill>
                  <a:srgbClr val="111111"/>
                </a:solidFill>
                <a:latin typeface="-apple-system"/>
              </a:rPr>
              <a:t>(</a:t>
            </a:r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협력과 경쟁</a:t>
            </a:r>
            <a:r>
              <a:rPr lang="en-US" altLang="ko-KR" sz="2000" dirty="0">
                <a:solidFill>
                  <a:srgbClr val="111111"/>
                </a:solidFill>
                <a:latin typeface="-apple-system"/>
              </a:rPr>
              <a:t>)</a:t>
            </a:r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하여 문제를 해결하는 시스템</a:t>
            </a:r>
            <a:endParaRPr lang="en-US" altLang="ko-KR" sz="2000" dirty="0">
              <a:solidFill>
                <a:srgbClr val="111111"/>
              </a:solidFill>
              <a:latin typeface="-apple-system"/>
            </a:endParaRPr>
          </a:p>
          <a:p>
            <a:pPr lvl="1" algn="just"/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단일 에이전트 시스템</a:t>
            </a:r>
            <a:r>
              <a:rPr lang="en-US" altLang="ko-KR" sz="2000" dirty="0">
                <a:solidFill>
                  <a:srgbClr val="111111"/>
                </a:solidFill>
                <a:latin typeface="-apple-system"/>
              </a:rPr>
              <a:t>: </a:t>
            </a:r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단일 에이전트가 환경과 상호작용하며 문제해결</a:t>
            </a:r>
            <a:endParaRPr lang="en-US" altLang="ko-KR" sz="2000" dirty="0">
              <a:solidFill>
                <a:srgbClr val="111111"/>
              </a:solidFill>
              <a:latin typeface="-apple-system"/>
            </a:endParaRPr>
          </a:p>
          <a:p>
            <a:pPr lvl="1" algn="just"/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다중 에이전트 시스템</a:t>
            </a:r>
            <a:r>
              <a:rPr lang="en-US" altLang="ko-KR" sz="2000" dirty="0">
                <a:solidFill>
                  <a:srgbClr val="111111"/>
                </a:solidFill>
                <a:latin typeface="-apple-system"/>
              </a:rPr>
              <a:t>: </a:t>
            </a:r>
            <a:r>
              <a:rPr lang="ko-KR" altLang="en-US" sz="2000" dirty="0">
                <a:solidFill>
                  <a:srgbClr val="111111"/>
                </a:solidFill>
                <a:latin typeface="-apple-system"/>
              </a:rPr>
              <a:t>여러 에이전트가 협력과 경쟁을 통하여 문제 해결</a:t>
            </a:r>
            <a:endParaRPr lang="en-US" altLang="ko-KR" sz="2000" dirty="0">
              <a:solidFill>
                <a:srgbClr val="111111"/>
              </a:solidFill>
              <a:latin typeface="-apple-system"/>
            </a:endParaRPr>
          </a:p>
          <a:p>
            <a:pPr lvl="2" algn="just"/>
            <a:r>
              <a:rPr lang="ko-KR" altLang="en-US" sz="1600" dirty="0">
                <a:solidFill>
                  <a:srgbClr val="111111"/>
                </a:solidFill>
                <a:latin typeface="-apple-system"/>
              </a:rPr>
              <a:t>협력</a:t>
            </a:r>
            <a:r>
              <a:rPr lang="en-US" altLang="ko-KR" sz="1600" dirty="0">
                <a:solidFill>
                  <a:srgbClr val="111111"/>
                </a:solidFill>
                <a:latin typeface="-apple-system"/>
              </a:rPr>
              <a:t>: </a:t>
            </a:r>
            <a:r>
              <a:rPr lang="ko-KR" altLang="en-US" sz="1600" dirty="0">
                <a:solidFill>
                  <a:srgbClr val="111111"/>
                </a:solidFill>
                <a:latin typeface="-apple-system"/>
              </a:rPr>
              <a:t>작업을 분담하여 공동 목표 수행</a:t>
            </a:r>
            <a:endParaRPr lang="en-US" altLang="ko-KR" sz="1600" dirty="0">
              <a:solidFill>
                <a:srgbClr val="111111"/>
              </a:solidFill>
              <a:latin typeface="-apple-system"/>
            </a:endParaRPr>
          </a:p>
          <a:p>
            <a:pPr lvl="2" algn="just"/>
            <a:r>
              <a:rPr lang="ko-KR" altLang="en-US" sz="1600" dirty="0">
                <a:solidFill>
                  <a:srgbClr val="111111"/>
                </a:solidFill>
                <a:latin typeface="-apple-system"/>
              </a:rPr>
              <a:t>경쟁</a:t>
            </a:r>
            <a:r>
              <a:rPr lang="en-US" altLang="ko-KR" sz="1600" dirty="0">
                <a:solidFill>
                  <a:srgbClr val="111111"/>
                </a:solidFill>
                <a:latin typeface="-apple-system"/>
              </a:rPr>
              <a:t>: </a:t>
            </a:r>
            <a:r>
              <a:rPr lang="ko-KR" altLang="en-US" sz="1600" dirty="0">
                <a:solidFill>
                  <a:srgbClr val="111111"/>
                </a:solidFill>
                <a:latin typeface="-apple-system"/>
              </a:rPr>
              <a:t>목표를 수행하기 위하여 각 에이전트가 경쟁을 통해 우수한 </a:t>
            </a:r>
            <a:r>
              <a:rPr lang="ko-KR" altLang="en-US" sz="1600" dirty="0" err="1">
                <a:solidFill>
                  <a:srgbClr val="111111"/>
                </a:solidFill>
                <a:latin typeface="-apple-system"/>
              </a:rPr>
              <a:t>해결첵을</a:t>
            </a:r>
            <a:r>
              <a:rPr lang="ko-KR" altLang="en-US" sz="1600" dirty="0">
                <a:solidFill>
                  <a:srgbClr val="111111"/>
                </a:solidFill>
                <a:latin typeface="-apple-system"/>
              </a:rPr>
              <a:t> 제시 </a:t>
            </a:r>
            <a:endParaRPr lang="en-US" altLang="ko-KR" sz="1600" dirty="0">
              <a:solidFill>
                <a:srgbClr val="111111"/>
              </a:solidFill>
              <a:latin typeface="-apple-system"/>
            </a:endParaRPr>
          </a:p>
          <a:p>
            <a:r>
              <a:rPr lang="ko-KR" altLang="en-US" sz="2400" dirty="0"/>
              <a:t>직관적 비유</a:t>
            </a:r>
            <a:r>
              <a:rPr lang="en-US" altLang="ko-KR" sz="2400" dirty="0"/>
              <a:t>: </a:t>
            </a:r>
            <a:r>
              <a:rPr lang="ko-KR" altLang="en-US" sz="2400" dirty="0"/>
              <a:t>에이전트</a:t>
            </a:r>
            <a:r>
              <a:rPr lang="en-US" altLang="ko-KR" sz="2400" dirty="0"/>
              <a:t>-</a:t>
            </a:r>
            <a:r>
              <a:rPr lang="ko-KR" altLang="en-US" sz="2400" dirty="0"/>
              <a:t>개별직원</a:t>
            </a:r>
            <a:r>
              <a:rPr lang="en-US" altLang="ko-KR" sz="2400" dirty="0"/>
              <a:t>, </a:t>
            </a:r>
            <a:r>
              <a:rPr lang="ko-KR" altLang="en-US" sz="2400" dirty="0"/>
              <a:t>에이전트 시스템</a:t>
            </a:r>
            <a:r>
              <a:rPr lang="en-US" altLang="ko-KR" sz="2400" dirty="0"/>
              <a:t>-</a:t>
            </a:r>
            <a:r>
              <a:rPr lang="ko-KR" altLang="en-US" sz="2400" dirty="0"/>
              <a:t>회사 조직</a:t>
            </a:r>
            <a:endParaRPr lang="en-US" altLang="ko-KR" sz="2400" dirty="0"/>
          </a:p>
          <a:p>
            <a:r>
              <a:rPr lang="en-US" altLang="ko-KR" sz="2400" dirty="0"/>
              <a:t>LLM </a:t>
            </a:r>
            <a:r>
              <a:rPr lang="ko-KR" altLang="en-US" sz="2400" dirty="0"/>
              <a:t>기반 에이전트</a:t>
            </a:r>
            <a:endParaRPr lang="en-US" altLang="ko-KR" sz="2400" dirty="0"/>
          </a:p>
          <a:p>
            <a:pPr lvl="1"/>
            <a:r>
              <a:rPr lang="ko-KR" altLang="en-US" sz="2000" dirty="0"/>
              <a:t>대형언어모델</a:t>
            </a:r>
            <a:r>
              <a:rPr lang="en-US" altLang="ko-KR" sz="2000" dirty="0"/>
              <a:t>(LLM, Large Language Model)</a:t>
            </a:r>
            <a:r>
              <a:rPr lang="ko-KR" altLang="en-US" sz="2000" dirty="0"/>
              <a:t>을 활용한 에이전트</a:t>
            </a:r>
            <a:endParaRPr lang="en-US" altLang="ko-KR" sz="2000" dirty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93181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3F871A4A-DA89-DC30-E0B8-B5FB70764A05}"/>
              </a:ext>
            </a:extLst>
          </p:cNvPr>
          <p:cNvSpPr txBox="1">
            <a:spLocks/>
          </p:cNvSpPr>
          <p:nvPr/>
        </p:nvSpPr>
        <p:spPr>
          <a:xfrm>
            <a:off x="451758" y="495754"/>
            <a:ext cx="10515600" cy="53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800" b="1" dirty="0"/>
              <a:t>구글 부과학자</a:t>
            </a:r>
            <a:r>
              <a:rPr lang="en-US" altLang="ko-KR" sz="2800" b="1" dirty="0"/>
              <a:t>(co-Scientist)</a:t>
            </a:r>
            <a:endParaRPr lang="ko-KR" altLang="en-US" sz="3200" b="1" dirty="0"/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0EA211F8-9A64-7FD9-B983-BCA6FF36EF1A}"/>
              </a:ext>
            </a:extLst>
          </p:cNvPr>
          <p:cNvSpPr txBox="1">
            <a:spLocks/>
          </p:cNvSpPr>
          <p:nvPr/>
        </p:nvSpPr>
        <p:spPr>
          <a:xfrm>
            <a:off x="451758" y="1162665"/>
            <a:ext cx="11278036" cy="49056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/>
              <a:t>구글 </a:t>
            </a:r>
            <a:r>
              <a:rPr lang="en-US" altLang="ko-KR" sz="2400" dirty="0"/>
              <a:t>Gemini 2.0</a:t>
            </a:r>
            <a:r>
              <a:rPr lang="ko-KR" altLang="en-US" sz="2400" dirty="0"/>
              <a:t>을 기반으로 한 다중 에이전트 </a:t>
            </a:r>
            <a:r>
              <a:rPr lang="ko-KR" altLang="en-US" sz="2400" dirty="0" err="1"/>
              <a:t>에이전트</a:t>
            </a:r>
            <a:r>
              <a:rPr lang="en-US" altLang="ko-KR" sz="2400" dirty="0"/>
              <a:t>(Agent)</a:t>
            </a:r>
          </a:p>
          <a:p>
            <a:r>
              <a:rPr lang="en-US" altLang="ko-KR" sz="2400" dirty="0"/>
              <a:t>“</a:t>
            </a:r>
            <a:r>
              <a:rPr lang="ko-KR" altLang="en-US" sz="2400" dirty="0"/>
              <a:t>과학자 중심 협력 모델</a:t>
            </a:r>
            <a:r>
              <a:rPr lang="en-US" altLang="ko-KR" sz="2400" dirty="0"/>
              <a:t>”</a:t>
            </a:r>
            <a:r>
              <a:rPr lang="ko-KR" altLang="en-US" sz="2400" dirty="0"/>
              <a:t>을 기반으로 과학적 방법론을 반영하도록 설계</a:t>
            </a:r>
            <a:endParaRPr lang="en-US" altLang="ko-KR" sz="2400" dirty="0"/>
          </a:p>
          <a:p>
            <a:pPr lvl="1"/>
            <a:r>
              <a:rPr lang="ko-KR" altLang="en-US" sz="2000" dirty="0"/>
              <a:t>연구자가 자연어로 연구 목표를 입력</a:t>
            </a:r>
            <a:endParaRPr lang="en-US" altLang="ko-KR" sz="2000" dirty="0"/>
          </a:p>
          <a:p>
            <a:pPr lvl="1"/>
            <a:r>
              <a:rPr lang="ko-KR" altLang="en-US" sz="2000" dirty="0"/>
              <a:t>관련 문헌 검색 및 논리적 분석을 통해 기존 연구를 요약 및 종합</a:t>
            </a:r>
            <a:endParaRPr lang="en-US" altLang="ko-KR" sz="2000" dirty="0"/>
          </a:p>
          <a:p>
            <a:pPr lvl="1"/>
            <a:r>
              <a:rPr lang="ko-KR" altLang="en-US" sz="2000" dirty="0"/>
              <a:t>새롭고 독창적인 연구 가설과 실험 프로토콜을 제안</a:t>
            </a:r>
            <a:endParaRPr lang="en-US" altLang="ko-KR" sz="2000" dirty="0"/>
          </a:p>
          <a:p>
            <a:pPr lvl="1"/>
            <a:r>
              <a:rPr lang="en-US" altLang="ko-KR" sz="2000" dirty="0"/>
              <a:t>AI </a:t>
            </a:r>
            <a:r>
              <a:rPr lang="ko-KR" altLang="en-US" sz="2000" dirty="0"/>
              <a:t>생성 연구가설이나 연구 제안에 연구자가 원하는 특성과 제약 조건 설정 가능</a:t>
            </a:r>
            <a:endParaRPr lang="en-US" altLang="ko-KR" sz="2000" dirty="0"/>
          </a:p>
          <a:p>
            <a:pPr lvl="1"/>
            <a:r>
              <a:rPr lang="ko-KR" altLang="en-US" sz="2000" dirty="0"/>
              <a:t>연구자와 </a:t>
            </a:r>
            <a:r>
              <a:rPr lang="en-US" altLang="ko-KR" sz="2000" dirty="0"/>
              <a:t>AI</a:t>
            </a:r>
            <a:r>
              <a:rPr lang="ko-KR" altLang="en-US" sz="2000" dirty="0"/>
              <a:t>의 협업</a:t>
            </a:r>
            <a:r>
              <a:rPr lang="en-US" altLang="ko-KR" sz="2000" dirty="0"/>
              <a:t>: </a:t>
            </a:r>
            <a:r>
              <a:rPr lang="ko-KR" altLang="en-US" sz="2000" dirty="0"/>
              <a:t>연구자의 아이디어와 가설을 제공하고</a:t>
            </a:r>
            <a:r>
              <a:rPr lang="en-US" altLang="ko-KR" sz="2000" dirty="0"/>
              <a:t>,  AI </a:t>
            </a:r>
            <a:r>
              <a:rPr lang="ko-KR" altLang="en-US" sz="2000" dirty="0"/>
              <a:t>생성 가설을 수정하거나 채팅을 통해 </a:t>
            </a:r>
            <a:r>
              <a:rPr lang="en-US" altLang="ko-KR" sz="2000" dirty="0"/>
              <a:t>AI </a:t>
            </a:r>
            <a:r>
              <a:rPr lang="ko-KR" altLang="en-US" sz="2000" dirty="0"/>
              <a:t>방향성을 조정하는 등 다양한 협업 가능</a:t>
            </a:r>
            <a:r>
              <a:rPr lang="en-US" altLang="ko-KR" sz="2000" dirty="0"/>
              <a:t> </a:t>
            </a:r>
          </a:p>
          <a:p>
            <a:r>
              <a:rPr lang="ko-KR" altLang="en-US" sz="2400" dirty="0"/>
              <a:t>핵심 알고리즘</a:t>
            </a:r>
            <a:endParaRPr lang="en-US" altLang="ko-KR" sz="2400" dirty="0"/>
          </a:p>
          <a:p>
            <a:pPr lvl="1"/>
            <a:r>
              <a:rPr lang="ko-KR" altLang="en-US" sz="2000" dirty="0"/>
              <a:t>자기 대결 기반 과학적 토론 과정을 통해 새로운 연구 가설 생성</a:t>
            </a:r>
            <a:endParaRPr lang="en-US" altLang="ko-KR" sz="2000" dirty="0"/>
          </a:p>
          <a:p>
            <a:pPr lvl="1"/>
            <a:r>
              <a:rPr lang="ko-KR" altLang="en-US" sz="2000" dirty="0"/>
              <a:t>토너먼트 방식 평가를 통해 우수한 가설 선별</a:t>
            </a:r>
            <a:endParaRPr lang="en-US" altLang="ko-KR" sz="2000" dirty="0"/>
          </a:p>
          <a:p>
            <a:pPr lvl="1"/>
            <a:r>
              <a:rPr lang="ko-KR" altLang="en-US" sz="2000" dirty="0"/>
              <a:t>가설 진화 과정을 통해 지속적인 가설 품질 향상</a:t>
            </a:r>
            <a:endParaRPr lang="en-US" altLang="ko-KR" sz="2000" dirty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883130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9BFEC1A-3D9F-2A38-1BBF-39699BB3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14" y="364952"/>
            <a:ext cx="8528957" cy="3167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9DB50-0B49-29F7-FE21-452874B1A2DB}"/>
              </a:ext>
            </a:extLst>
          </p:cNvPr>
          <p:cNvSpPr txBox="1"/>
          <p:nvPr/>
        </p:nvSpPr>
        <p:spPr>
          <a:xfrm>
            <a:off x="506186" y="3715464"/>
            <a:ext cx="11283042" cy="2689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입력된 연구목표를 받아 연구계획 구성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-&gt;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 계획이 감독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에게 전달되면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감독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는 이를 평가하여 각 특화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에게 가중치와 자원을 할당하고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 가중치에 따라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들을 작업 큐에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worker processes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로 등록한다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Worker processes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들의 작업 큐를 실행하며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시스템은 모든 정보를 종합해 세부 가설 및 제안서가 포함된 연구개요를 과학자에게 제공한다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“AI Co-Scientist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 특화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agent”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섹션에 있는 빨간색 박스는 각각 고유한 논리와 역할을 가진 개별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들이다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파란색 박스는 과학자의 개입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입력 및 피드백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부분이다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짙은 회색 화살표는 시스템 내 정보 흐름이며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빨간색 화살표는 특화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간의 피드백 루프이다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34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9BFEC1A-3D9F-2A38-1BBF-39699BB3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14" y="364952"/>
            <a:ext cx="8528957" cy="3167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09DB50-0B49-29F7-FE21-452874B1A2DB}"/>
              </a:ext>
            </a:extLst>
          </p:cNvPr>
          <p:cNvSpPr txBox="1"/>
          <p:nvPr/>
        </p:nvSpPr>
        <p:spPr>
          <a:xfrm>
            <a:off x="383722" y="3884193"/>
            <a:ext cx="11283042" cy="1803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감독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는 특화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들을 조율하여 입력된 연구목표에 맞는 타당하고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참신하며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검증 가능한 가설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/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연구계획을 만들어 준다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생성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는 연구목표에 부합하는 초기 가설목록을 생성한다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 가설들은 반영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 검토를 거쳐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순위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 토너먼트 평가를 받는다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진화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근접도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메타 리뷰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들은 토너먼트 상태를 기반으로 시스템 출력을 향상시킨다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312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4">
            <a:extLst>
              <a:ext uri="{FF2B5EF4-FFF2-40B4-BE49-F238E27FC236}">
                <a16:creationId xmlns:a16="http://schemas.microsoft.com/office/drawing/2014/main" id="{D0C3F33F-859F-B7D3-2F46-370F86DB0573}"/>
              </a:ext>
            </a:extLst>
          </p:cNvPr>
          <p:cNvSpPr txBox="1">
            <a:spLocks/>
          </p:cNvSpPr>
          <p:nvPr/>
        </p:nvSpPr>
        <p:spPr>
          <a:xfrm>
            <a:off x="342901" y="346237"/>
            <a:ext cx="11278036" cy="63158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marR="0" indent="-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생성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연구 목표를 분석하여 초기 집중 분야를 생성하고 이를 반복적으로 확장하여 초기 가설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/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제안을 만들어 연구 과정을 시작한다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27000" marR="0" indent="-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반영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과학적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peer reviewer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 역할을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시뮬레이션하여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생성된 가설과 연구 제안의 정확성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품질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참신성을 비판적으로 검토한다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</a:p>
          <a:p>
            <a:pPr marL="127000" marR="0" indent="-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순위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각각의 다른 연구제안서를 반복적인 향상을 위해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"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토너먼트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"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방식으로 평가하고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우선순위를 정한다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 과정에서는 쌍방 간의 모의 과학 토론이 활용되어 각 제안의 상대적 강점을 세밀하게 평가한다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27000" marR="0" indent="-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근접도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생성된 가설들 간의 근접도 그래프를 비동기적으로 계산하여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유사한 아이디어들을 군집화 하거나 중복을 제거하고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가설 공간을 효율적으로 탐색한다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27000" marR="0" indent="-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진화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반복적 가설 개선의 핵심적인 역할인 토너먼트에서 상위에 오른 가설들을 계속 정제시키는 역할을 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 정제 전략에는 기존 아이디어의 종합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유추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문헌 기반 세부 정보 보완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비정통적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(unconventional)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추론 탐색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명확성을 위한 개념 단순화 등이 포함된다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27000" marR="0" indent="-1270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메타 리뷰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모든 리뷰로 부터 통찰을 종합하고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토너먼트 토론에서 반복되는 패턴을 식별하여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다른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agent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들의 성능을 다음 반복에서 최적화하는 방식으로 지속적인 향상이 되도록 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또한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이를 통해 생성 가설 및 리뷰의 품질과 관련성도 다음 반복에서 향상된다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상위 가설과 리뷰를 종합하여 연구 개요를 생성하여 이를 과학자가 검토하도록 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427660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CE4584DB-8C18-4D30-BC51-38F2F76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7" y="961279"/>
            <a:ext cx="9999650" cy="5568854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기계학습</a:t>
            </a:r>
            <a:r>
              <a:rPr lang="en-US" altLang="ko-KR" sz="2400" dirty="0"/>
              <a:t>: </a:t>
            </a:r>
            <a:r>
              <a:rPr lang="ko-KR" altLang="en-US" sz="2400" dirty="0"/>
              <a:t>분류</a:t>
            </a:r>
            <a:r>
              <a:rPr lang="en-US" altLang="ko-KR" sz="2400" dirty="0"/>
              <a:t>/</a:t>
            </a:r>
            <a:r>
              <a:rPr lang="ko-KR" altLang="en-US" sz="2400" dirty="0"/>
              <a:t>회귀 문제는 데이터의 학습으로 해결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교사학습</a:t>
            </a:r>
            <a:r>
              <a:rPr lang="en-US" altLang="ko-KR" sz="2400" dirty="0"/>
              <a:t>/</a:t>
            </a:r>
            <a:r>
              <a:rPr lang="ko-KR" altLang="en-US" sz="2400" dirty="0"/>
              <a:t>지도학습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생성</a:t>
            </a:r>
            <a:endParaRPr lang="en-US" altLang="ko-KR" sz="2400" dirty="0"/>
          </a:p>
          <a:p>
            <a:endParaRPr lang="en-US" altLang="ko-KR" sz="24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41CE7919-892A-46E8-9E24-789A3C48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390" y="2409496"/>
            <a:ext cx="3771900" cy="762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ACEB090-658E-44D5-9206-E1EFF590B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27" y="3878668"/>
            <a:ext cx="3705225" cy="7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GAN(Generative Adversarial Network)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DB02E7D-9346-43F4-9F65-E1A0B1C62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10" y="1626834"/>
            <a:ext cx="9537139" cy="39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CE4584DB-8C18-4D30-BC51-38F2F76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6" y="961279"/>
            <a:ext cx="11278036" cy="5568854"/>
          </a:xfrm>
        </p:spPr>
        <p:txBody>
          <a:bodyPr>
            <a:normAutofit/>
          </a:bodyPr>
          <a:lstStyle/>
          <a:p>
            <a:r>
              <a:rPr lang="en-US" altLang="ko-KR" sz="2400" dirty="0"/>
              <a:t>Generator(</a:t>
            </a:r>
            <a:r>
              <a:rPr lang="ko-KR" altLang="en-US" sz="2400" dirty="0" err="1"/>
              <a:t>생성기</a:t>
            </a:r>
            <a:r>
              <a:rPr lang="en-US" altLang="ko-KR" sz="2400" dirty="0"/>
              <a:t>)</a:t>
            </a:r>
          </a:p>
          <a:p>
            <a:pPr lvl="1" algn="just"/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"Generator"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는 실제와 유사한 새로운 데이터를 생성하려는 것을 목표로 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생성기는 가짜 작품을 만드는 인간 예술 위조자와 유사하게 취급 될 수 있습니다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lvl="1" algn="just"/>
            <a:endParaRPr lang="en-US" altLang="ko-KR" sz="2000" dirty="0"/>
          </a:p>
          <a:p>
            <a:r>
              <a:rPr lang="en-US" altLang="ko-KR" sz="2400" dirty="0"/>
              <a:t>Discriminator(</a:t>
            </a:r>
            <a:r>
              <a:rPr lang="ko-KR" altLang="en-US" sz="2400" dirty="0" err="1"/>
              <a:t>판별기</a:t>
            </a:r>
            <a:r>
              <a:rPr lang="en-US" altLang="ko-KR" sz="2400" dirty="0"/>
              <a:t>)</a:t>
            </a:r>
          </a:p>
          <a:p>
            <a:pPr lvl="1" algn="just"/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입력 데이터가 원래 데이터 세트에 속하는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'</a:t>
            </a:r>
            <a:r>
              <a:rPr lang="ko-KR" alt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실제’인지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 아니면 위조자에 의해 생성된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'</a:t>
            </a:r>
            <a:r>
              <a:rPr lang="ko-KR" alt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가짜’인지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 인식하는 것을 </a:t>
            </a:r>
            <a:r>
              <a:rPr lang="ko-KR" alt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목표로합니다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이 시나리오에서 판별자는 진실 또는 사기로 작품을 감지하려는 경찰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(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또는 예술 전문가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와 유사합니다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</a:p>
          <a:p>
            <a:pPr lvl="1" algn="just"/>
            <a:endParaRPr lang="en-US" altLang="ko-KR" sz="2000" dirty="0"/>
          </a:p>
          <a:p>
            <a:r>
              <a:rPr lang="ko-KR" altLang="en-US" b="1" dirty="0"/>
              <a:t>생성기와 판별기의 상호작용 </a:t>
            </a:r>
            <a:endParaRPr lang="en-US" altLang="ko-KR" b="1" dirty="0"/>
          </a:p>
          <a:p>
            <a:pPr lvl="1"/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생성기는 대적자인 판별자를 가지고 있다고 생각할 수 있습니다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생성기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(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위조자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는 판별기가 더 이상 가짜로 구분하지 못하도록 데이터를 생성하는 방법을 배워야 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이 두 팀 간의 경쟁이 지식을 향상시키는 것이며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생성기가 현실적인 데이터를 생성할 때까지 지식이 향상됩니다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altLang="ko-KR" sz="2000" dirty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06871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2800" b="1" dirty="0"/>
              <a:t>GAN</a:t>
            </a:r>
            <a:r>
              <a:rPr lang="ko-KR" altLang="en-US" sz="2800" b="1" dirty="0"/>
              <a:t>의 수학적 모델링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내용 개체 틀 4">
            <a:extLst>
              <a:ext uri="{FF2B5EF4-FFF2-40B4-BE49-F238E27FC236}">
                <a16:creationId xmlns:a16="http://schemas.microsoft.com/office/drawing/2014/main" id="{CE4584DB-8C18-4D30-BC51-38F2F760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6" y="961279"/>
            <a:ext cx="11278036" cy="5568854"/>
          </a:xfrm>
        </p:spPr>
        <p:txBody>
          <a:bodyPr>
            <a:normAutofit/>
          </a:bodyPr>
          <a:lstStyle/>
          <a:p>
            <a:r>
              <a:rPr lang="ko-KR" altLang="en-US" sz="2400" dirty="0" err="1"/>
              <a:t>전방향</a:t>
            </a:r>
            <a:r>
              <a:rPr lang="ko-KR" altLang="en-US" sz="2400" dirty="0"/>
              <a:t> 신경회로망</a:t>
            </a:r>
            <a:r>
              <a:rPr lang="en-US" altLang="ko-KR" sz="2400" dirty="0"/>
              <a:t>: Universal approximator(</a:t>
            </a:r>
            <a:r>
              <a:rPr lang="ko-KR" altLang="en-US" sz="2400" dirty="0" err="1"/>
              <a:t>보편근사기</a:t>
            </a:r>
            <a:r>
              <a:rPr lang="en-US" altLang="ko-KR" sz="2400" dirty="0"/>
              <a:t>)</a:t>
            </a:r>
          </a:p>
          <a:p>
            <a:r>
              <a:rPr lang="ko-KR" altLang="en-US" sz="2400" dirty="0" err="1"/>
              <a:t>판별기</a:t>
            </a:r>
            <a:endParaRPr lang="en-US" altLang="ko-KR" sz="2400" dirty="0"/>
          </a:p>
          <a:p>
            <a:pPr lvl="1" algn="just"/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판별기의 가중치는 실제 데이터 입력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x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가 실제 데이터 세트에 속하는 것으로 분류되는 확률을 최대화하고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가짜 이미지가 실제 데이터 세트에 속하는 것으로 분류되는 확률을 최소화하도록 업데이트됩니다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즉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사용되는 손실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/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오차 함수는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D(x)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함수를 최대화하고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D(G(z))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를 최소화합니다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altLang="ko-KR" sz="2400" dirty="0"/>
          </a:p>
          <a:p>
            <a:r>
              <a:rPr lang="ko-KR" altLang="en-US" sz="2400" dirty="0" err="1"/>
              <a:t>생성기</a:t>
            </a:r>
            <a:r>
              <a:rPr lang="en-US" altLang="ko-KR" sz="2400" dirty="0"/>
              <a:t> </a:t>
            </a:r>
          </a:p>
          <a:p>
            <a:pPr lvl="1" algn="just"/>
            <a:r>
              <a:rPr lang="ko-KR" altLang="en-US" sz="2000" b="0" i="0" dirty="0" err="1">
                <a:solidFill>
                  <a:srgbClr val="111111"/>
                </a:solidFill>
                <a:effectLst/>
                <a:latin typeface="-apple-system"/>
              </a:rPr>
              <a:t>생성기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 신경망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G(z)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는 입력 잡음 변수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z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를 원하는 데이터 공간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x(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예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: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이미지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로 매핑하는 것입니다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반대로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,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두 번째 신경망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D(x)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는 판별자를 모델링하고 데이터가 실제 데이터 세트에서 왔을 확률을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(0,1)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범위에서 출력합니다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</a:p>
          <a:p>
            <a:pPr lvl="1" algn="just"/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생성기의 가중치는 가짜 이미지가 실제 데이터 세트에 속하는 것으로 분류되는 확률을 최대화하도록 최적화됩니다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 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이 네트워크에서 사용되는 손실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/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오차 함수는 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D(G(z))</a:t>
            </a:r>
            <a:r>
              <a:rPr lang="ko-KR" altLang="en-US" sz="2000" b="0" i="0" dirty="0">
                <a:solidFill>
                  <a:srgbClr val="111111"/>
                </a:solidFill>
                <a:effectLst/>
                <a:latin typeface="-apple-system"/>
              </a:rPr>
              <a:t>를 최대화합니다</a:t>
            </a:r>
            <a:r>
              <a:rPr lang="en-US" altLang="ko-KR" sz="2000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altLang="ko-KR" sz="2000" dirty="0"/>
          </a:p>
          <a:p>
            <a:endParaRPr lang="en-US" altLang="ko-KR" sz="2400" dirty="0"/>
          </a:p>
          <a:p>
            <a:endParaRPr lang="en-US" altLang="ko-KR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CD08A95-6156-2B56-31E5-5BEAFB943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5041047"/>
            <a:ext cx="7448550" cy="504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93AEB26-2194-9A69-7CEA-98F963ACB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5782723"/>
            <a:ext cx="87249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2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C541F7-258F-4C0D-BC1C-AC5874E2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661987"/>
            <a:ext cx="80105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2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D2173DE-2F6C-4118-B914-79D482FEF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690562"/>
            <a:ext cx="75914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8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A96EDC8-F040-D338-7B76-2CCD12CC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확산모델</a:t>
            </a:r>
            <a:r>
              <a:rPr lang="en-US" altLang="ko-KR" sz="2800" b="1" dirty="0"/>
              <a:t>(Diffusion Model)</a:t>
            </a:r>
            <a:endParaRPr lang="ko-KR" alt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3A4CB-3A06-F312-6F61-537AC06E7C76}"/>
              </a:ext>
            </a:extLst>
          </p:cNvPr>
          <p:cNvSpPr txBox="1"/>
          <p:nvPr/>
        </p:nvSpPr>
        <p:spPr>
          <a:xfrm>
            <a:off x="838200" y="1076896"/>
            <a:ext cx="10515600" cy="4879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3540" marR="0" indent="-28575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생성대립 회로망은 학습이 안정적이지 않고 대립망의 존재 때문에 생성된 출력의 다양성이 부족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383540" indent="-285750" algn="just" fontAlgn="base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확산모델은 비평형 열역학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(Non-equilibrium Thermodynamics)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 착안하여</a:t>
            </a:r>
            <a:r>
              <a:rPr lang="ko-KR" altLang="en-US" sz="1800" kern="0" spc="0" dirty="0">
                <a:solidFill>
                  <a:srgbClr val="933030"/>
                </a:solidFill>
                <a:effectLst/>
                <a:latin typeface="한양신명조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대립망을 포함하지 않고 데이터를 생성하는 모델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83540" indent="-285750" algn="just" fontAlgn="base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확산이란 물질이 고농도 지역에서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저농도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지역으로 이동하는 현상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83540" indent="-285750" algn="just" fontAlgn="base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물이 들어있는 잔에 잉크를 한 방울 떨어뜨렸다고 가정하자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처음에는 한 지역에 고농도로 존재하는 잉크가 시간이 지날수록 확산되어 물 전체에 고르게 퍼지게 되고 결국 평형 상태에 이르게 될 것 이다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 과정을 역으로 재현하여 잉크가 물 전체에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퍼져있는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상태에서 처음에 잉크가 물에 떨어진 모양을 재현할 수 있을까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?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확산모델은 이 과정을 역으로 재현하는 모델을 만들어내고자 한다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한양신명조"/>
                <a:ea typeface="휴먼명조"/>
              </a:rPr>
              <a:t>. </a:t>
            </a: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383540" marR="0" indent="-285750" algn="just" fontAlgn="base" latinLnBrk="1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ko-KR" altLang="en-US" sz="1800" kern="0" spc="-5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79042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3A4CB-3A06-F312-6F61-537AC06E7C76}"/>
                  </a:ext>
                </a:extLst>
              </p:cNvPr>
              <p:cNvSpPr txBox="1"/>
              <p:nvPr/>
            </p:nvSpPr>
            <p:spPr>
              <a:xfrm>
                <a:off x="838200" y="1076896"/>
                <a:ext cx="10515600" cy="3912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3540" indent="-285750" algn="just" fontAlgn="base">
                  <a:lnSpc>
                    <a:spcPct val="175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800" kern="0" spc="0" dirty="0">
                    <a:solidFill>
                      <a:srgbClr val="000000"/>
                    </a:solidFill>
                    <a:effectLst/>
                    <a:latin typeface="휴먼명조"/>
                    <a:ea typeface="휴먼명조"/>
                  </a:rPr>
                  <a:t>확산모델은 주어진 데이터를 지속적으로 파괴하여 잡음만이 존재하게 되는 전방 확산과정</a:t>
                </a:r>
                <a:r>
                  <a:rPr lang="en-US" altLang="ko-KR" sz="1800" kern="0" spc="0" dirty="0">
                    <a:solidFill>
                      <a:srgbClr val="000000"/>
                    </a:solidFill>
                    <a:effectLst/>
                    <a:latin typeface="한양신명조"/>
                    <a:ea typeface="휴먼명조"/>
                  </a:rPr>
                  <a:t>(Forward Diffusion Process)</a:t>
                </a:r>
                <a:r>
                  <a:rPr lang="ko-KR" altLang="en-US" sz="1800" kern="0" spc="0" dirty="0">
                    <a:solidFill>
                      <a:srgbClr val="000000"/>
                    </a:solidFill>
                    <a:effectLst/>
                    <a:latin typeface="휴먼명조"/>
                    <a:ea typeface="휴먼명조"/>
                  </a:rPr>
                  <a:t>과 잡음으로부터 데이터를 복원하는 역방향 확산과정</a:t>
                </a:r>
                <a:r>
                  <a:rPr lang="en-US" altLang="ko-KR" sz="1800" kern="0" spc="0" dirty="0">
                    <a:solidFill>
                      <a:srgbClr val="000000"/>
                    </a:solidFill>
                    <a:effectLst/>
                    <a:latin typeface="한양신명조"/>
                    <a:ea typeface="휴먼명조"/>
                  </a:rPr>
                  <a:t>(Reverse Diffusion Process)</a:t>
                </a:r>
                <a:r>
                  <a:rPr lang="ko-KR" altLang="en-US" sz="1800" kern="0" spc="0" dirty="0">
                    <a:solidFill>
                      <a:srgbClr val="000000"/>
                    </a:solidFill>
                    <a:effectLst/>
                    <a:latin typeface="휴먼명조"/>
                    <a:ea typeface="휴먼명조"/>
                  </a:rPr>
                  <a:t>으로 이루어져 있다</a:t>
                </a:r>
                <a:r>
                  <a:rPr lang="en-US" altLang="ko-KR" sz="1800" kern="0" spc="0" dirty="0">
                    <a:solidFill>
                      <a:srgbClr val="000000"/>
                    </a:solidFill>
                    <a:effectLst/>
                    <a:latin typeface="한양신명조"/>
                    <a:ea typeface="휴먼명조"/>
                  </a:rPr>
                  <a:t>. </a:t>
                </a:r>
              </a:p>
              <a:p>
                <a:pPr marL="383540" indent="-285750" algn="just" fontAlgn="base">
                  <a:lnSpc>
                    <a:spcPct val="175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800" kern="0" spc="0" dirty="0">
                    <a:solidFill>
                      <a:srgbClr val="000000"/>
                    </a:solidFill>
                    <a:effectLst/>
                    <a:latin typeface="휴먼명조"/>
                    <a:ea typeface="휴먼명조"/>
                  </a:rPr>
                  <a:t>전방확산과정</a:t>
                </a:r>
                <a:r>
                  <a:rPr lang="en-US" altLang="ko-KR" kern="0" dirty="0">
                    <a:solidFill>
                      <a:srgbClr val="000000"/>
                    </a:solidFill>
                    <a:latin typeface="휴먼명조"/>
                    <a:ea typeface="휴먼명조"/>
                  </a:rPr>
                  <a:t>: </a:t>
                </a:r>
                <a:r>
                  <a:rPr lang="ko-KR" altLang="en-US" kern="0" spc="-50" dirty="0">
                    <a:solidFill>
                      <a:srgbClr val="000000"/>
                    </a:solidFill>
                    <a:latin typeface="휴먼명조"/>
                  </a:rPr>
                  <a:t>학습데이터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ko-KR" altLang="en-US" kern="0" spc="-50" dirty="0">
                    <a:solidFill>
                      <a:srgbClr val="000000"/>
                    </a:solidFill>
                    <a:latin typeface="휴먼명조"/>
                  </a:rPr>
                  <a:t>에 잡음을 지속적으로 더하여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ko-KR" altLang="en-US" i="1" kern="0" spc="-5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를</m:t>
                    </m:r>
                  </m:oMath>
                </a14:m>
                <a:r>
                  <a:rPr lang="ko-KR" altLang="en-US" kern="0" spc="-50" dirty="0">
                    <a:solidFill>
                      <a:srgbClr val="000000"/>
                    </a:solidFill>
                    <a:latin typeface="휴먼명조"/>
                  </a:rPr>
                  <a:t> </a:t>
                </a:r>
                <a:r>
                  <a:rPr lang="ko-KR" altLang="en-US" kern="0" spc="-50" dirty="0" err="1">
                    <a:solidFill>
                      <a:srgbClr val="000000"/>
                    </a:solidFill>
                    <a:latin typeface="휴먼명조"/>
                  </a:rPr>
                  <a:t>만듬</a:t>
                </a:r>
                <a:r>
                  <a:rPr lang="ko-KR" altLang="en-US" kern="0" spc="-50" dirty="0">
                    <a:solidFill>
                      <a:srgbClr val="000000"/>
                    </a:solidFill>
                    <a:latin typeface="휴먼명조"/>
                  </a:rPr>
                  <a:t> </a:t>
                </a:r>
                <a:endParaRPr lang="en-US" altLang="ko-KR" kern="0" spc="-50" dirty="0">
                  <a:solidFill>
                    <a:srgbClr val="000000"/>
                  </a:solidFill>
                  <a:latin typeface="휴먼명조"/>
                </a:endParaRPr>
              </a:p>
              <a:p>
                <a:pPr marL="383540" indent="-285750" algn="just" fontAlgn="base">
                  <a:lnSpc>
                    <a:spcPct val="175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휴먼명조"/>
                  </a:rPr>
                  <a:t>역방향확산과정</a:t>
                </a:r>
                <a:r>
                  <a:rPr lang="en-US" altLang="ko-KR" sz="1800" kern="0" spc="-50" dirty="0">
                    <a:solidFill>
                      <a:srgbClr val="000000"/>
                    </a:solidFill>
                    <a:effectLst/>
                    <a:latin typeface="휴먼명조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ko-KR" altLang="en-US" i="1" kern="0" spc="-5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로</m:t>
                    </m:r>
                  </m:oMath>
                </a14:m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한양신명조"/>
                  </a:rPr>
                  <a:t> 부터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ko-KR" altLang="en-US" sz="1800" kern="0" spc="-50" dirty="0" err="1">
                    <a:solidFill>
                      <a:srgbClr val="000000"/>
                    </a:solidFill>
                    <a:effectLst/>
                    <a:latin typeface="한양신명조"/>
                  </a:rPr>
                  <a:t>를</a:t>
                </a:r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한양신명조"/>
                  </a:rPr>
                  <a:t> 다시 재현하는 과정</a:t>
                </a:r>
                <a:endParaRPr lang="en-US" altLang="ko-KR" sz="1800" kern="0" spc="-50" dirty="0">
                  <a:solidFill>
                    <a:srgbClr val="000000"/>
                  </a:solidFill>
                  <a:effectLst/>
                  <a:latin typeface="한양신명조"/>
                </a:endParaRPr>
              </a:p>
              <a:p>
                <a:pPr marL="383540" indent="-285750" algn="just" fontAlgn="base">
                  <a:lnSpc>
                    <a:spcPct val="175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한양신명조"/>
                  </a:rPr>
                  <a:t>새로운 잡음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 kern="0" spc="-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i="1" kern="0" spc="-5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한양신명조"/>
                  </a:rPr>
                  <a:t>로부터 새로운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i="1" kern="0" spc="-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ko-KR" altLang="en-US" sz="1800" kern="0" spc="-50" dirty="0" err="1">
                    <a:solidFill>
                      <a:srgbClr val="000000"/>
                    </a:solidFill>
                    <a:effectLst/>
                    <a:latin typeface="한양신명조"/>
                  </a:rPr>
                  <a:t>를</a:t>
                </a:r>
                <a:r>
                  <a:rPr lang="ko-KR" altLang="en-US" sz="1800" kern="0" spc="-50" dirty="0">
                    <a:solidFill>
                      <a:srgbClr val="000000"/>
                    </a:solidFill>
                    <a:effectLst/>
                    <a:latin typeface="한양신명조"/>
                  </a:rPr>
                  <a:t> 만들어내면 데이터 생성이 됨</a:t>
                </a:r>
              </a:p>
              <a:p>
                <a:pPr marL="383540" indent="-285750" algn="just" fontAlgn="base">
                  <a:lnSpc>
                    <a:spcPct val="175000"/>
                  </a:lnSpc>
                  <a:buFont typeface="Arial" panose="020B0604020202020204" pitchFamily="34" charset="0"/>
                  <a:buChar char="•"/>
                </a:pPr>
                <a:endParaRPr lang="ko-KR" altLang="en-US" sz="1800" kern="0" spc="-50" dirty="0">
                  <a:solidFill>
                    <a:srgbClr val="000000"/>
                  </a:solidFill>
                  <a:effectLst/>
                  <a:latin typeface="한양신명조"/>
                </a:endParaRPr>
              </a:p>
              <a:p>
                <a:pPr marL="383540" marR="0" indent="-285750" algn="just" fontAlgn="base" latinLnBrk="1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ko-KR" altLang="en-US" sz="1800" kern="0" spc="-50" dirty="0">
                  <a:solidFill>
                    <a:srgbClr val="000000"/>
                  </a:solidFill>
                  <a:effectLst/>
                  <a:latin typeface="한양신명조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3A4CB-3A06-F312-6F61-537AC06E7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76896"/>
                <a:ext cx="10515600" cy="3912610"/>
              </a:xfrm>
              <a:prstGeom prst="rect">
                <a:avLst/>
              </a:prstGeom>
              <a:blipFill>
                <a:blip r:embed="rId2"/>
                <a:stretch>
                  <a:fillRect r="-4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CB9143AA-69FE-BAC5-9B7F-6876FD5DD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896" y="2971799"/>
            <a:ext cx="18806517" cy="54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76873848">
            <a:extLst>
              <a:ext uri="{FF2B5EF4-FFF2-40B4-BE49-F238E27FC236}">
                <a16:creationId xmlns:a16="http://schemas.microsoft.com/office/drawing/2014/main" id="{E42600CD-5B67-F3CB-BEED-53E168BF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97" y="4193422"/>
            <a:ext cx="7821356" cy="24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DFA05274-1681-1631-F573-D51BE5FD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9211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1050</Words>
  <Application>Microsoft Office PowerPoint</Application>
  <PresentationFormat>와이드스크린</PresentationFormat>
  <Paragraphs>66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-apple-system</vt:lpstr>
      <vt:lpstr>맑은 고딕</vt:lpstr>
      <vt:lpstr>한양신명조</vt:lpstr>
      <vt:lpstr>함초롬바탕</vt:lpstr>
      <vt:lpstr>휴먼명조</vt:lpstr>
      <vt:lpstr>Arial</vt:lpstr>
      <vt:lpstr>Cambria Math</vt:lpstr>
      <vt:lpstr>Times New Roman</vt:lpstr>
      <vt:lpstr>Office 테마</vt:lpstr>
      <vt:lpstr>생성 인공지능과 에이전트 시스템</vt:lpstr>
      <vt:lpstr>PowerPoint 프레젠테이션</vt:lpstr>
      <vt:lpstr>GAN(Generative Adversarial Network)</vt:lpstr>
      <vt:lpstr>PowerPoint 프레젠테이션</vt:lpstr>
      <vt:lpstr>GAN의 수학적 모델링</vt:lpstr>
      <vt:lpstr>PowerPoint 프레젠테이션</vt:lpstr>
      <vt:lpstr>PowerPoint 프레젠테이션</vt:lpstr>
      <vt:lpstr>확산모델(Diffusion Model)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상훈 오</cp:lastModifiedBy>
  <cp:revision>190</cp:revision>
  <cp:lastPrinted>2019-11-14T01:08:25Z</cp:lastPrinted>
  <dcterms:created xsi:type="dcterms:W3CDTF">2015-08-10T05:26:43Z</dcterms:created>
  <dcterms:modified xsi:type="dcterms:W3CDTF">2026-04-27T03:23:13Z</dcterms:modified>
</cp:coreProperties>
</file>