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316" r:id="rId17"/>
    <p:sldId id="262" r:id="rId18"/>
    <p:sldId id="263" r:id="rId19"/>
    <p:sldId id="264" r:id="rId20"/>
    <p:sldId id="265" r:id="rId21"/>
    <p:sldId id="266" r:id="rId22"/>
    <p:sldId id="267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317" r:id="rId36"/>
    <p:sldId id="318" r:id="rId37"/>
    <p:sldId id="293" r:id="rId38"/>
    <p:sldId id="324" r:id="rId39"/>
    <p:sldId id="319" r:id="rId40"/>
    <p:sldId id="294" r:id="rId41"/>
    <p:sldId id="295" r:id="rId42"/>
    <p:sldId id="296" r:id="rId43"/>
    <p:sldId id="297" r:id="rId44"/>
    <p:sldId id="298" r:id="rId45"/>
    <p:sldId id="300" r:id="rId46"/>
    <p:sldId id="304" r:id="rId47"/>
    <p:sldId id="305" r:id="rId48"/>
    <p:sldId id="306" r:id="rId49"/>
    <p:sldId id="307" r:id="rId50"/>
    <p:sldId id="309" r:id="rId51"/>
    <p:sldId id="326" r:id="rId52"/>
    <p:sldId id="310" r:id="rId53"/>
    <p:sldId id="311" r:id="rId54"/>
    <p:sldId id="312" r:id="rId55"/>
    <p:sldId id="313" r:id="rId56"/>
    <p:sldId id="314" r:id="rId57"/>
    <p:sldId id="320" r:id="rId58"/>
    <p:sldId id="315" r:id="rId59"/>
    <p:sldId id="321" r:id="rId60"/>
    <p:sldId id="322" r:id="rId61"/>
    <p:sldId id="325" r:id="rId62"/>
    <p:sldId id="327" r:id="rId63"/>
    <p:sldId id="328" r:id="rId64"/>
    <p:sldId id="329" r:id="rId65"/>
    <p:sldId id="330" r:id="rId6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3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4:37.42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4:37.78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7:07.69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1 137 24575,'0'-1'0,"0"1"0,0-1 0,1 0 0,-1 0 0,0 0 0,1 0 0,-1 0 0,1 0 0,0 0 0,-1 1 0,1-1 0,-1 0 0,1 1 0,0-1 0,0 0 0,-1 1 0,1-1 0,0 1 0,0-1 0,0 1 0,0-1 0,0 1 0,-1-1 0,1 1 0,0 0 0,2-1 0,29-4 0,-29 4 0,39-3 0,-1-3 0,63-16 0,-79 16 0,1 1 0,-1 1 0,52-2 0,80 8 0,-58 1 0,3534-2 0,-3470 14 0,-12-1 0,435-12 0,-277-2 0,-271 3 0,58 10 0,-57-6 0,54 2 0,630-9 0,-672 3 0,55 10 0,47 2 0,1247-16 0,-1374 4 0,0 1 0,0 1 0,47 14 0,-43-10 0,0-1 0,37 3 0,78-9 0,-104-3 0,-1 2 0,1 2 0,60 10 0,-33-2 0,0-2 0,1-4 0,102-7 0,-45 1 0,2588 2 0,-2676-2 0,60-10 0,-57 5 0,44-1 0,-57 8 0,27-1 0,88-13 0,-69 5 0,1 4 0,118 6 0,-69 1 0,33 0 0,191-5 0,-231-9 0,28-2 0,16 0 0,12 1 0,-119 14 0,-32 0 0,-1-1 0,1 0 0,-1-2 0,1 0 0,21-6 0,-9 1 0,0 1 0,0 2 0,1 2 0,54 2 0,-44 1 0,86-10 0,-58 0 0,143 2 0,-165 5 0,61-11 0,47-1 0,-88 12 0,73-11 0,-35 3 0,185 7 0,-146 5 0,1697-2-1365,-1818 0-5461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7:11.7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1 187 24575,'126'1'0,"2"1"0,132-15 0,-12-2 0,-134 12 0,34-10 0,47 0 0,-14-1 0,-2-1 0,-92 16 0,-19 0 0,0-2 0,0-3 0,103-20 0,-108 8 0,-26 5 0,-1 3 0,1 1 0,1 1 0,40 0 0,2659 8 0,-1758-2 0,-946-2-38,60-10 0,-51 5-1251,-17 4-5537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7:51.4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7:52.53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9T07:27:52.8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B435B6-6540-3466-088B-B7AB98A80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DE71F08-AF42-7D01-BC26-50FD44B86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35BC1C-7DF9-EA6E-ABAF-A0129FCD9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2026-04-27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2B9F6C-7404-9A8C-0D8B-9AF064E7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94A4979-C615-ACA0-D899-4B00266C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5039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68AB3F-2C41-176B-4D43-2E08FF689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492859B-F461-797F-9927-EF4BA6C96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1FF1D32-9006-99C0-1042-D3A8E525F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2026-04-27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85FEE0F-E73F-7BF2-ADDA-2F31000E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3BDB1F6-7D6D-E15B-1939-26ED9709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423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145669C-BF6A-5197-83A4-93D7216AE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0E7D3AB-94DE-6122-7500-296DD0C76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A7AE761-C744-ECCE-FEF0-06CFA200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2026-04-27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A652EEB-FBFA-14C1-D4FF-12EBEB21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76A9A0-2DD2-B721-818D-90E3654F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1796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D93ABD-E911-6194-1A77-6689768A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9CD4841-BD9F-CEB8-DBC6-2A3883391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AAC50AD-4DF4-A9EC-26D8-3F04A87A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2026-04-27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E314E3C-FE5A-4171-DCDD-29419AED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336601D-4AE6-B45B-CEAB-BA78B8293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9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4A70EF-A380-3382-6839-F89D085A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4D949F8-BA03-0F97-C931-79CED912A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93A38E-A2A4-1364-4843-E4CA95A1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2026-04-27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3EC8767-DC88-5A32-AC68-69CFA5907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CD5C8CC-DCA5-0538-A449-F0B9EFE90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479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DBB76C-175A-7406-9609-0BABE217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F590F17-B9BD-EBFA-9C90-6C73E79950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B79885D-C29C-6278-3094-94CC01CEF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71228C-B466-3C37-A5D1-E9DAD3B8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2026-04-27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B63619F-AC11-A298-D1FC-FEEEDF01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437DE83-76B1-D6F8-2F6A-AA2D68BB5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703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85DC43-40D3-B19A-FDB4-454FFC07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5AA851E-E634-7307-8423-09D719DB0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5325BF4-1DFF-F59A-CA4B-2525ED166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C85D8B3-B50A-2E35-7837-C3654A046A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4EE2F47-FF59-8341-9D6B-3A2338133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0990E33-C2CB-573A-7BC3-6899B363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2026-04-27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7F7F210-8B9C-7FDE-9280-26793BD6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A278007-DA32-EE7D-12B2-D2A00E48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354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B63F86-1613-E3DB-5C55-0E942C2F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853DF24-59F6-1A5B-1BC6-F8B3A4D2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2026-04-27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8A0B90D-258C-486C-4F50-6BAF18A54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826BF29-9E3E-681E-CA60-65F5C583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107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2E27831-CB06-79A4-1121-9C3AAABE2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2026-04-27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318D9B6-5FE9-67F2-5FA4-30D2DEA1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043D4C6-5B42-DC4E-68C2-161BFD43A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578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32E5B1-DD46-6F0C-94F9-DCD247BC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7C47A52-5D26-47F9-3608-BFB5D4D05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282A5A0-E5AF-35D1-8A86-D089AEED8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0FC921F-59B8-E54B-160C-AAF8E5FC3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2026-04-27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46D493A-8FE6-5913-69CA-986F7B46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09E3B8D-04F1-3C40-1403-E1F77D73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448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60F532-27A7-AAFB-3C3D-CA62BB12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014FF28-49AE-56D1-E6AC-568C273576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A1F1B9-DEEA-A50E-74F2-BC0A1D7A2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CC9528B-1404-F498-04D3-EC45FDCA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631BA-0B79-484F-BBC6-8F993CB30DC8}" type="datetimeFigureOut">
              <a:rPr lang="ko-KR" altLang="en-US" smtClean="0"/>
              <a:t>2026-04-27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C6AB207-12B8-8A7C-FDE3-EA3D79250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7391288-1FD4-2976-A438-D557250B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995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CBB03CA-E5DC-3F83-7125-D8715606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1A1E914-92D5-E963-6491-AF7F4670A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3DE4B32-5AE9-4C79-4E5D-42943863B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631BA-0B79-484F-BBC6-8F993CB30DC8}" type="datetimeFigureOut">
              <a:rPr lang="ko-KR" altLang="en-US" smtClean="0"/>
              <a:t>2026-04-27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1473F3-C55D-D066-71A7-28E46533E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61EBF76-BBB2-8336-2FD4-4021DE25E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6B510-0D42-4A0E-A4BB-D207429F8A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768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6.xml"/><Relationship Id="rId3" Type="http://schemas.openxmlformats.org/officeDocument/2006/relationships/image" Target="../media/image62.png"/><Relationship Id="rId7" Type="http://schemas.openxmlformats.org/officeDocument/2006/relationships/customXml" Target="../ink/ink2.xml"/><Relationship Id="rId12" Type="http://schemas.openxmlformats.org/officeDocument/2006/relationships/customXml" Target="../ink/ink5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Relationship Id="rId11" Type="http://schemas.openxmlformats.org/officeDocument/2006/relationships/image" Target="../media/image610.png"/><Relationship Id="rId5" Type="http://schemas.openxmlformats.org/officeDocument/2006/relationships/customXml" Target="../ink/ink1.xml"/><Relationship Id="rId10" Type="http://schemas.openxmlformats.org/officeDocument/2006/relationships/customXml" Target="../ink/ink4.xml"/><Relationship Id="rId4" Type="http://schemas.openxmlformats.org/officeDocument/2006/relationships/image" Target="../media/image63.png"/><Relationship Id="rId9" Type="http://schemas.openxmlformats.org/officeDocument/2006/relationships/image" Target="../media/image600.png"/><Relationship Id="rId14" Type="http://schemas.openxmlformats.org/officeDocument/2006/relationships/customXml" Target="../ink/ink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2983BE8-39ED-3FFC-51C5-2375F41F3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932" y="109338"/>
            <a:ext cx="6293234" cy="6725433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4CE702FD-4CB8-8DB7-2ACA-60A082305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599" y="5857309"/>
            <a:ext cx="9144000" cy="977462"/>
          </a:xfrm>
        </p:spPr>
        <p:txBody>
          <a:bodyPr/>
          <a:lstStyle/>
          <a:p>
            <a:r>
              <a:rPr lang="ko-KR" altLang="en-US" b="1" dirty="0">
                <a:solidFill>
                  <a:srgbClr val="002060"/>
                </a:solidFill>
              </a:rPr>
              <a:t>목원대학교</a:t>
            </a:r>
            <a:endParaRPr lang="en-US" altLang="ko-KR" b="1" dirty="0">
              <a:solidFill>
                <a:srgbClr val="002060"/>
              </a:solidFill>
            </a:endParaRPr>
          </a:p>
          <a:p>
            <a:r>
              <a:rPr lang="ko-KR" altLang="en-US" b="1" dirty="0">
                <a:solidFill>
                  <a:srgbClr val="002060"/>
                </a:solidFill>
              </a:rPr>
              <a:t>오 상 훈</a:t>
            </a:r>
          </a:p>
        </p:txBody>
      </p:sp>
    </p:spTree>
    <p:extLst>
      <p:ext uri="{BB962C8B-B14F-4D97-AF65-F5344CB8AC3E}">
        <p14:creationId xmlns:p14="http://schemas.microsoft.com/office/powerpoint/2010/main" val="328304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68C847E-A64A-7149-6AD9-0F30245C6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85" y="0"/>
            <a:ext cx="10341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61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58045FA-D4FC-DACE-64B9-A326A07C8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87" y="514350"/>
            <a:ext cx="705802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7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ACFBA0D-325C-0CBA-73CD-EDDDF8819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77" y="0"/>
            <a:ext cx="9217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52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156A0CA-31F7-BCEA-A0F4-A0F99BA99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1028700"/>
            <a:ext cx="105727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38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8D25D59-622F-F670-E843-C39A816F6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65" y="154370"/>
            <a:ext cx="9134475" cy="55245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493AFF0-8105-32D8-37F0-3F0EF2811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938" y="4946106"/>
            <a:ext cx="6779664" cy="16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74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D11FA4A-7366-A427-A469-BF565AC6A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585787"/>
            <a:ext cx="95250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40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E6A09F0-1397-9118-DB0C-93D96E4D5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20" y="250470"/>
            <a:ext cx="8154834" cy="4601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625ECA-03C7-046C-062E-44E4B5324B9F}"/>
              </a:ext>
            </a:extLst>
          </p:cNvPr>
          <p:cNvSpPr txBox="1"/>
          <p:nvPr/>
        </p:nvSpPr>
        <p:spPr>
          <a:xfrm>
            <a:off x="3773185" y="4471060"/>
            <a:ext cx="775854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. </a:t>
            </a:r>
            <a:r>
              <a:rPr lang="en-US" altLang="ko-KR" sz="2000" dirty="0"/>
              <a:t>ChatGPT: GPT</a:t>
            </a:r>
            <a:r>
              <a:rPr lang="ko-KR" altLang="en-US" sz="2000" dirty="0"/>
              <a:t>를 </a:t>
            </a:r>
            <a:r>
              <a:rPr lang="en-US" altLang="ko-KR" sz="2000" dirty="0"/>
              <a:t>Chat </a:t>
            </a:r>
            <a:r>
              <a:rPr lang="ko-KR" altLang="en-US" sz="2000" dirty="0"/>
              <a:t>형식으로 사용한다</a:t>
            </a:r>
            <a:r>
              <a:rPr lang="en-US" altLang="ko-KR" sz="2000" dirty="0"/>
              <a:t>.</a:t>
            </a:r>
          </a:p>
          <a:p>
            <a:endParaRPr lang="en-US" altLang="ko-KR" sz="2000" dirty="0"/>
          </a:p>
          <a:p>
            <a:r>
              <a:rPr lang="en-US" altLang="ko-KR" sz="2000" dirty="0"/>
              <a:t>. </a:t>
            </a:r>
            <a:r>
              <a:rPr lang="ko-KR" altLang="en-US" sz="2000" dirty="0"/>
              <a:t>인공지능 언어모델인 </a:t>
            </a:r>
            <a:r>
              <a:rPr lang="en-US" altLang="ko-KR" sz="2000" dirty="0"/>
              <a:t>GPT</a:t>
            </a:r>
            <a:r>
              <a:rPr lang="ko-KR" altLang="en-US" sz="2000" dirty="0"/>
              <a:t>를 채팅형식으로 학습한 인공지능 </a:t>
            </a:r>
            <a:r>
              <a:rPr lang="ko-KR" altLang="en-US" sz="2000" dirty="0" err="1"/>
              <a:t>챗봇</a:t>
            </a:r>
            <a:endParaRPr lang="en-US" altLang="ko-KR" sz="2000" dirty="0"/>
          </a:p>
          <a:p>
            <a:endParaRPr lang="en-US" altLang="ko-KR" sz="2000" dirty="0"/>
          </a:p>
          <a:p>
            <a:r>
              <a:rPr lang="en-US" altLang="ko-KR" sz="2000" dirty="0"/>
              <a:t>. 221130 by</a:t>
            </a:r>
            <a:r>
              <a:rPr lang="ko-KR" altLang="en-US" sz="2000" dirty="0"/>
              <a:t> </a:t>
            </a:r>
            <a:r>
              <a:rPr lang="en-US" altLang="ko-KR" sz="2000" dirty="0"/>
              <a:t>OpenAI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6045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73918A5-7B36-2707-DD58-C58E1080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589" y="1312314"/>
            <a:ext cx="6967045" cy="5340702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E022F2D1-EEE5-33E2-B71D-09F95E5CE80A}"/>
              </a:ext>
            </a:extLst>
          </p:cNvPr>
          <p:cNvSpPr txBox="1">
            <a:spLocks/>
          </p:cNvSpPr>
          <p:nvPr/>
        </p:nvSpPr>
        <p:spPr>
          <a:xfrm>
            <a:off x="940676" y="50701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/>
              <a:t>ChatGPT + Bing (Microsoft </a:t>
            </a:r>
            <a:r>
              <a:rPr lang="ko-KR" altLang="en-US" sz="2800" dirty="0"/>
              <a:t>검색엔진</a:t>
            </a:r>
            <a:r>
              <a:rPr lang="en-US" altLang="ko-KR" sz="2800" dirty="0"/>
              <a:t>)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4202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588F40B-8298-6B26-F755-AFAD4E015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407" y="1966747"/>
            <a:ext cx="9448800" cy="25146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90B2022-262C-13AF-A6CE-EA72521D6C87}"/>
              </a:ext>
            </a:extLst>
          </p:cNvPr>
          <p:cNvSpPr txBox="1">
            <a:spLocks/>
          </p:cNvSpPr>
          <p:nvPr/>
        </p:nvSpPr>
        <p:spPr>
          <a:xfrm>
            <a:off x="751490" y="64118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/>
              <a:t>ChatGPT</a:t>
            </a:r>
            <a:r>
              <a:rPr lang="ko-KR" altLang="en-US" sz="2800"/>
              <a:t>란</a:t>
            </a:r>
            <a:r>
              <a:rPr lang="en-US" altLang="ko-KR" sz="2800"/>
              <a:t>?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28729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DE06128-E637-3E94-A102-2CD4C9787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73" y="569763"/>
            <a:ext cx="10373124" cy="60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56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571C7A3-9773-F010-4787-B7FD9722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209550"/>
            <a:ext cx="11668125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90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9295279-49D7-FB0E-3C22-798D9998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85" y="431968"/>
            <a:ext cx="10107736" cy="6299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E0D79-DF55-37F4-1ADF-D52623683185}"/>
              </a:ext>
            </a:extLst>
          </p:cNvPr>
          <p:cNvSpPr txBox="1"/>
          <p:nvPr/>
        </p:nvSpPr>
        <p:spPr>
          <a:xfrm>
            <a:off x="1552904" y="2301765"/>
            <a:ext cx="572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(Reinforcement Learning from Human Feedback)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23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E8A931-B67D-D655-8E68-5A242CA4E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523"/>
          </a:xfrm>
        </p:spPr>
        <p:txBody>
          <a:bodyPr/>
          <a:lstStyle/>
          <a:p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사용자</a:t>
            </a:r>
            <a:r>
              <a:rPr lang="en-US" altLang="ko-KR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</a:t>
            </a:r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만명을 확보할 때까지 걸린 시간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09C6117-48B4-95EB-F56D-DB70884B0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57" y="1529254"/>
            <a:ext cx="5296139" cy="522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18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FD0E01-4E77-E9D3-A063-D259F617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55" y="8922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ChatGPT</a:t>
            </a:r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사용자수 </a:t>
            </a:r>
            <a:r>
              <a:rPr lang="en-US" altLang="ko-KR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손익분기점</a:t>
            </a:r>
            <a:r>
              <a:rPr lang="en-US" altLang="ko-KR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1F5E65-FAB0-266D-51A8-D2CA16FD6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038" y="1221828"/>
            <a:ext cx="6534581" cy="563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88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DD8D0C-48DE-77B0-BA3E-877C7C87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72" y="1085557"/>
            <a:ext cx="10515600" cy="580806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1) </a:t>
            </a:r>
            <a:r>
              <a:rPr lang="ko-KR" altLang="en-US" sz="2800" dirty="0"/>
              <a:t>질의응답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B99160-1443-65D7-F3E8-B5792DB81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704" y="1085557"/>
            <a:ext cx="8068824" cy="5506603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86E2861C-8FD4-BD41-E8AB-3322A1534CDB}"/>
              </a:ext>
            </a:extLst>
          </p:cNvPr>
          <p:cNvSpPr txBox="1">
            <a:spLocks/>
          </p:cNvSpPr>
          <p:nvPr/>
        </p:nvSpPr>
        <p:spPr>
          <a:xfrm>
            <a:off x="43542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/>
              <a:t>ChapGPT </a:t>
            </a:r>
            <a:r>
              <a:rPr lang="ko-KR" altLang="en-US"/>
              <a:t>사용법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908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EFE0491-80D2-9FFD-028A-68E01E22E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779" y="1000946"/>
            <a:ext cx="9906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35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0BDE61B-7791-59DE-85B9-C1D51644E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423" y="0"/>
            <a:ext cx="7938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24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2AB5CF-6DF9-0075-B9EC-79AD3457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2) </a:t>
            </a:r>
            <a:r>
              <a:rPr lang="ko-KR" altLang="en-US" sz="2800" dirty="0"/>
              <a:t>번역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FAD3B8F-ECCD-4AEF-E682-5F468AD1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210" y="323850"/>
            <a:ext cx="9286875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29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00501F-E1CA-A88E-52E0-E947545FD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3509"/>
          </a:xfrm>
        </p:spPr>
        <p:txBody>
          <a:bodyPr>
            <a:normAutofit/>
          </a:bodyPr>
          <a:lstStyle/>
          <a:p>
            <a:r>
              <a:rPr lang="en-US" altLang="ko-KR" sz="2800" dirty="0"/>
              <a:t>3) </a:t>
            </a:r>
            <a:r>
              <a:rPr lang="ko-KR" altLang="en-US" sz="2800" dirty="0"/>
              <a:t>요약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F2229B7-2129-6319-ABCE-5A770F492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84" y="1719262"/>
            <a:ext cx="98107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61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13840DF-2F1B-395C-F2BF-3F2F46DA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284" y="474455"/>
            <a:ext cx="9359472" cy="5909089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3691424F-15BA-119A-CA6D-A1072B5B35A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335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/>
              <a:t>4) …..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12649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45359E-CE3A-C2D4-A246-D19C6EB99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63" y="0"/>
            <a:ext cx="11241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72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23A112-9662-F274-0074-1C4D683F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35" y="207470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자연어처리</a:t>
            </a:r>
            <a:endParaRPr lang="ko-KR" alt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A6B3D-6CC8-8B18-0A48-5AD4F3EF42D6}"/>
              </a:ext>
            </a:extLst>
          </p:cNvPr>
          <p:cNvSpPr txBox="1"/>
          <p:nvPr/>
        </p:nvSpPr>
        <p:spPr>
          <a:xfrm>
            <a:off x="465083" y="1272819"/>
            <a:ext cx="1058654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ko-KR" altLang="en-US" sz="18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자연어처리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Natural Language Processing(NLP)</a:t>
            </a:r>
            <a:endParaRPr lang="en-US" altLang="ko-KR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컴퓨터가 인간의 언어를 이해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모사하도록 하는 학문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이를 바탕으로 각종 정보처리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언어학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컴퓨터공학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인공지능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for 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구조화되지 않은 비정형 텍스트 데이터</a:t>
            </a:r>
            <a:endParaRPr lang="en-US" altLang="ko-KR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NLU(Natural Language Understanding)</a:t>
            </a:r>
            <a:endParaRPr lang="en-US" altLang="ko-KR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자연어 형태의 문장을 이해하는 기술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문서분류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0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개체명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인식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형태소분류</a:t>
            </a:r>
            <a:endParaRPr lang="en-US" altLang="ko-KR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/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NLG(Natural Language Generation)</a:t>
            </a:r>
            <a:endParaRPr lang="en-US" altLang="ko-KR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자연어 문장을 생성하는 기술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번역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문서요약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0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챗봇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..</a:t>
            </a:r>
          </a:p>
        </p:txBody>
      </p:sp>
    </p:spTree>
    <p:extLst>
      <p:ext uri="{BB962C8B-B14F-4D97-AF65-F5344CB8AC3E}">
        <p14:creationId xmlns:p14="http://schemas.microsoft.com/office/powerpoint/2010/main" val="1400282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1C5BDD1-DBCD-C03B-2DD8-39241A583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9525"/>
            <a:ext cx="105727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16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51747AC-DA22-3F7A-8ACB-AD4F17BB8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1255493"/>
            <a:ext cx="9182100" cy="4867275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50640940-DF2B-51BD-C4AD-DFFAC46D1FF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335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/>
              <a:t>5) </a:t>
            </a:r>
            <a:r>
              <a:rPr lang="ko-KR" altLang="en-US" sz="2800" dirty="0"/>
              <a:t>코딩하기</a:t>
            </a:r>
          </a:p>
        </p:txBody>
      </p:sp>
    </p:spTree>
    <p:extLst>
      <p:ext uri="{BB962C8B-B14F-4D97-AF65-F5344CB8AC3E}">
        <p14:creationId xmlns:p14="http://schemas.microsoft.com/office/powerpoint/2010/main" val="1684961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1F4542D-70C2-D43F-5CE9-739DAE021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83" y="168494"/>
            <a:ext cx="91440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95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4AA9070-08C7-10D1-F100-8A5169CF1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3" y="0"/>
            <a:ext cx="783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35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4BC722-4A91-4AA6-5C74-729BB3B23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944" y="1266168"/>
            <a:ext cx="816292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18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315CFA0-3B35-4BC9-4235-9158D293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19050"/>
            <a:ext cx="1208722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55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3423988-D90F-4EC7-0843-CF82FDCB2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4762"/>
            <a:ext cx="121348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56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41C183-857C-AFB8-11EA-B6D2CCF16DA9}"/>
              </a:ext>
            </a:extLst>
          </p:cNvPr>
          <p:cNvSpPr txBox="1"/>
          <p:nvPr/>
        </p:nvSpPr>
        <p:spPr>
          <a:xfrm>
            <a:off x="1105227" y="2350114"/>
            <a:ext cx="9019847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ko-KR" altLang="en-US" sz="1100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미국 노스웨스턴 대학 전문연구원들의 연구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ChatGPT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쓴 초록 중 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32%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는 사람이 썼다고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사람이 쓴 초록 중 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14%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는 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ChatGPT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썼다고 잘못 판단</a:t>
            </a:r>
            <a:endParaRPr lang="en-US" altLang="ko-KR" sz="24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ko-KR" altLang="en-US" sz="2400" b="1" i="0" u="none" strike="noStrike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사람은 </a:t>
            </a:r>
            <a:r>
              <a:rPr lang="en-US" altLang="ko-KR" sz="24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ChatGPT</a:t>
            </a:r>
            <a:r>
              <a:rPr lang="ko-KR" altLang="en-US" sz="2400" b="1" i="0" u="none" strike="noStrike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구분할 수 없음</a:t>
            </a:r>
            <a:endParaRPr lang="ko-KR" altLang="en-US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표절검사기를 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100% 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통과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독창성 중앙값 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100%(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표절로 볼 부분이 없었음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ko-KR" altLang="en-US" sz="2400" b="1" i="0" u="none" strike="noStrike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표절검사기</a:t>
            </a:r>
            <a:r>
              <a:rPr lang="en-US" altLang="ko-KR" sz="2400" b="1" i="0" u="none" strike="noStrike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2400" b="1" i="0" u="none" strike="noStrike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ChatGPT</a:t>
            </a:r>
            <a:r>
              <a:rPr lang="ko-KR" altLang="en-US" sz="2400" b="1" i="0" u="none" strike="noStrike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구분할 수 없음</a:t>
            </a:r>
            <a:endParaRPr lang="ko-KR" altLang="en-US" sz="24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4ABDECAB-2356-B620-F604-9EC2084C22BE}"/>
              </a:ext>
            </a:extLst>
          </p:cNvPr>
          <p:cNvSpPr txBox="1">
            <a:spLocks/>
          </p:cNvSpPr>
          <p:nvPr/>
        </p:nvSpPr>
        <p:spPr>
          <a:xfrm>
            <a:off x="772886" y="15470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dirty="0" err="1"/>
              <a:t>ChapGPT</a:t>
            </a:r>
            <a:r>
              <a:rPr lang="ko-KR" altLang="en-US" sz="2800" dirty="0"/>
              <a:t>의 충격</a:t>
            </a:r>
            <a:r>
              <a:rPr lang="en-US" altLang="ko-KR" sz="2800" dirty="0"/>
              <a:t>: </a:t>
            </a:r>
            <a:r>
              <a:rPr lang="ko-KR" altLang="en-US" sz="2800" dirty="0"/>
              <a:t>사람은 생성된 글을 구분할 수 있을까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8E57932-C8E0-5C28-0B31-C4ED5F5DA3B2}"/>
              </a:ext>
            </a:extLst>
          </p:cNvPr>
          <p:cNvSpPr txBox="1">
            <a:spLocks/>
          </p:cNvSpPr>
          <p:nvPr/>
        </p:nvSpPr>
        <p:spPr>
          <a:xfrm>
            <a:off x="636440" y="48146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/>
              <a:t>ChapGPT</a:t>
            </a:r>
            <a:r>
              <a:rPr lang="ko-KR" altLang="en-US"/>
              <a:t>의 충격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8751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B7ED04E-5569-0172-DFD1-AA00BDB8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34" y="0"/>
            <a:ext cx="60921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AF2CB-1155-58ED-5A95-70D6D8D73187}"/>
              </a:ext>
            </a:extLst>
          </p:cNvPr>
          <p:cNvSpPr txBox="1"/>
          <p:nvPr/>
        </p:nvSpPr>
        <p:spPr>
          <a:xfrm>
            <a:off x="3302876" y="244366"/>
            <a:ext cx="226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/>
              <a:t>2023</a:t>
            </a:r>
            <a:r>
              <a:rPr lang="ko-KR" altLang="en-US" dirty="0"/>
              <a:t>년</a:t>
            </a:r>
          </a:p>
        </p:txBody>
      </p:sp>
    </p:spTree>
    <p:extLst>
      <p:ext uri="{BB962C8B-B14F-4D97-AF65-F5344CB8AC3E}">
        <p14:creationId xmlns:p14="http://schemas.microsoft.com/office/powerpoint/2010/main" val="3630324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648AFA9-7544-D403-5B64-DD3EBA8BF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403"/>
            <a:ext cx="12192000" cy="5704876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6EF6EC5D-BE6D-9569-6729-B8FDD7A74293}"/>
              </a:ext>
            </a:extLst>
          </p:cNvPr>
          <p:cNvSpPr txBox="1">
            <a:spLocks/>
          </p:cNvSpPr>
          <p:nvPr/>
        </p:nvSpPr>
        <p:spPr>
          <a:xfrm>
            <a:off x="499242" y="333594"/>
            <a:ext cx="10515600" cy="5335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ChatGPT</a:t>
            </a:r>
            <a:r>
              <a:rPr lang="ko-KR" altLang="en-US" sz="2800" b="1" dirty="0"/>
              <a:t>의 보안 이슈</a:t>
            </a:r>
          </a:p>
        </p:txBody>
      </p:sp>
    </p:spTree>
    <p:extLst>
      <p:ext uri="{BB962C8B-B14F-4D97-AF65-F5344CB8AC3E}">
        <p14:creationId xmlns:p14="http://schemas.microsoft.com/office/powerpoint/2010/main" val="354781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5B861B-9E68-C9E7-45F3-17473551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자연어처리 </a:t>
            </a:r>
            <a:r>
              <a:rPr lang="en-US" altLang="ko-KR" sz="28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TASKS</a:t>
            </a:r>
            <a:endParaRPr lang="ko-KR" altLang="en-US" sz="28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29A5D14-7C65-D279-DC03-244E1DFAA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05" y="1362075"/>
            <a:ext cx="1186815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43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F55D26D-5F81-466A-8D55-53241BBE7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29" y="377215"/>
            <a:ext cx="10938313" cy="631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19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42581BE-7366-8F1E-0F5A-F640163F4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83" y="0"/>
            <a:ext cx="8299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3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89D55A-ED68-C979-A7E2-4DB06C844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620" y="0"/>
            <a:ext cx="8310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07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8525B8B-D61F-19D7-E8D4-4A70DC4CC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03" y="0"/>
            <a:ext cx="10212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55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8BEA422-E209-21B2-1DD2-FF7E1C45D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20" y="627081"/>
            <a:ext cx="7993117" cy="408483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806FEC1-AE05-67C8-0883-4B56E3EA8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84" y="4877455"/>
            <a:ext cx="79248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79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859EDAC-F3B9-1AC5-E90E-C8581694B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357"/>
            <a:ext cx="7103187" cy="313357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67AD26D-9E9F-3F20-9EC9-AA6A5B5B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538" y="295429"/>
            <a:ext cx="4952089" cy="475652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490A6EE-1479-95B9-6234-7D4C45DB3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343" y="2920550"/>
            <a:ext cx="3995058" cy="337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06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F5240BA-B22F-FE65-4114-174D015E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910" y="0"/>
            <a:ext cx="9462977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DBFE2B0-876F-790D-A8DA-71D8EACC9FD1}"/>
              </a:ext>
            </a:extLst>
          </p:cNvPr>
          <p:cNvSpPr txBox="1">
            <a:spLocks/>
          </p:cNvSpPr>
          <p:nvPr/>
        </p:nvSpPr>
        <p:spPr>
          <a:xfrm>
            <a:off x="298607" y="2238218"/>
            <a:ext cx="484489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/>
              <a:t>ChatGPT </a:t>
            </a:r>
            <a:r>
              <a:rPr lang="ko-KR" altLang="en-US" dirty="0"/>
              <a:t>악용사례</a:t>
            </a:r>
          </a:p>
        </p:txBody>
      </p:sp>
    </p:spTree>
    <p:extLst>
      <p:ext uri="{BB962C8B-B14F-4D97-AF65-F5344CB8AC3E}">
        <p14:creationId xmlns:p14="http://schemas.microsoft.com/office/powerpoint/2010/main" val="975688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6BF156A-6EAB-D271-13BA-4A15C605E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47" y="0"/>
            <a:ext cx="9914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6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5A81F68-57B6-FD0E-60EE-B3C923735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314" y="181303"/>
            <a:ext cx="8324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17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044346-A798-AFC5-0244-FBE74760CE68}"/>
              </a:ext>
            </a:extLst>
          </p:cNvPr>
          <p:cNvSpPr txBox="1"/>
          <p:nvPr/>
        </p:nvSpPr>
        <p:spPr>
          <a:xfrm>
            <a:off x="321221" y="176129"/>
            <a:ext cx="92720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0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ChatGPT</a:t>
            </a:r>
            <a:r>
              <a:rPr lang="ko-KR" altLang="en-US" sz="30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악용사례</a:t>
            </a:r>
            <a:r>
              <a:rPr lang="en-US" altLang="ko-KR" sz="30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2: </a:t>
            </a:r>
            <a:r>
              <a:rPr lang="ko-KR" altLang="en-US" sz="3000" b="1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랜섬웨어</a:t>
            </a:r>
            <a:endParaRPr lang="en-US" altLang="ko-KR" sz="3000" b="1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30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  <a:ea typeface="맑은 고딕" panose="020B0503020000020004" pitchFamily="50" charset="-127"/>
              </a:rPr>
              <a:t></a:t>
            </a:r>
            <a:r>
              <a:rPr lang="ko-KR" altLang="en-US" sz="2400" b="0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랜섬웨어</a:t>
            </a:r>
            <a:r>
              <a:rPr lang="en-US" altLang="ko-KR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중요한 파일을 암호화하고 파일을</a:t>
            </a:r>
            <a:r>
              <a:rPr lang="ko-KR" altLang="en-US" sz="24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해독하기 위해 몸값을 요구하는 </a:t>
            </a:r>
            <a:r>
              <a:rPr lang="ko-KR" altLang="en-US" sz="2400" b="0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멀웨어</a:t>
            </a:r>
            <a:r>
              <a:rPr lang="en-US" altLang="ko-K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</a:t>
            </a:r>
            <a:endParaRPr lang="ko-KR" altLang="en-US" sz="24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37B1375-B2C9-E547-946C-95EEC4D68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110" y="1886727"/>
            <a:ext cx="8227630" cy="49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88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89D49F-A54A-C484-D83E-CA6A0AE1D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Embedding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FF9D42-A25E-2F9A-8A01-8BBB551BC291}"/>
              </a:ext>
            </a:extLst>
          </p:cNvPr>
          <p:cNvSpPr txBox="1"/>
          <p:nvPr/>
        </p:nvSpPr>
        <p:spPr>
          <a:xfrm>
            <a:off x="983374" y="1572144"/>
            <a:ext cx="1013131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ko-KR" altLang="en-US" sz="1200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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컴퓨터는 인간이 사용하는 언어를 그대로 이해 </a:t>
            </a:r>
            <a:r>
              <a:rPr lang="ko-KR" altLang="en-US" sz="2400" b="1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하는게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아니다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</a:p>
          <a:p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  <a:ea typeface="맑은 고딕" panose="020B0503020000020004" pitchFamily="50" charset="-127"/>
              </a:rPr>
              <a:t>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표현력이 무한한 언어를 벡터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숫자의 나열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 변형하여 계산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=&gt; ‘</a:t>
            </a:r>
            <a:r>
              <a:rPr lang="ko-KR" altLang="en-US" sz="2400" b="1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임베딩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endParaRPr lang="en-US" altLang="ko-KR" sz="2400" b="1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  <a:ea typeface="맑은 고딕" panose="020B0503020000020004" pitchFamily="50" charset="-127"/>
              </a:rPr>
              <a:t>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품질 좋은 </a:t>
            </a:r>
            <a:r>
              <a:rPr lang="ko-KR" altLang="en-US" sz="2400" b="1" i="0" u="none" strike="noStrike" baseline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임베딩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→ 좋은 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NLP 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성능</a:t>
            </a:r>
            <a:endParaRPr lang="en-US" altLang="ko-KR" sz="2400" b="1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  <a:ea typeface="맑은 고딕" panose="020B0503020000020004" pitchFamily="50" charset="-127"/>
              </a:rPr>
              <a:t>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 수렴도 빠름</a:t>
            </a:r>
            <a:endParaRPr lang="en-US" altLang="ko-KR" sz="2400" b="1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4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  <a:ea typeface="맑은 고딕" panose="020B0503020000020004" pitchFamily="50" charset="-127"/>
              </a:rPr>
              <a:t>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사람도 책을 읽을 때 기본 배경지식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의미</a:t>
            </a:r>
            <a:r>
              <a:rPr lang="en-US" altLang="ko-KR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b="1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문법정보를 가지고 독해</a:t>
            </a:r>
            <a:endParaRPr lang="en-US" altLang="ko-KR" sz="2400" b="1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b="0" i="0" u="none" strike="noStrike" baseline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6194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F0DC18-22C4-994E-E38B-9EFAB4E75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211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2800" b="1" dirty="0"/>
              <a:t>ChatGPT</a:t>
            </a:r>
            <a:r>
              <a:rPr lang="ko-KR" altLang="en-US" sz="2800" b="1" dirty="0"/>
              <a:t>의 한계 </a:t>
            </a:r>
            <a:r>
              <a:rPr lang="en-US" altLang="ko-KR" sz="2800" b="1" dirty="0"/>
              <a:t>1: </a:t>
            </a:r>
            <a:r>
              <a:rPr lang="ko-KR" altLang="en-US" sz="2800" b="1" dirty="0"/>
              <a:t>잘못된 정보 제공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34B86F7-7FFA-C4A1-684D-6AF529B5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371" y="1964230"/>
            <a:ext cx="8705850" cy="4686300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28973E35-0FBD-DC27-4513-B808DE2DE86E}"/>
              </a:ext>
            </a:extLst>
          </p:cNvPr>
          <p:cNvSpPr txBox="1">
            <a:spLocks/>
          </p:cNvSpPr>
          <p:nvPr/>
        </p:nvSpPr>
        <p:spPr>
          <a:xfrm>
            <a:off x="667595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ChatGPT</a:t>
            </a:r>
            <a:r>
              <a:rPr lang="ko-KR" altLang="en-US" sz="40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의한계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404194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42B3AF2-7AE3-08E7-941F-69CE6C5D8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1669174"/>
            <a:ext cx="5019675" cy="5715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CAA85C8-D63C-0134-A86B-4A4B068D1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40424"/>
            <a:ext cx="8486775" cy="14287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0D7F02F-4251-1331-A14F-8337C9F1A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77" y="2312276"/>
            <a:ext cx="841057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52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014DFB6-3F9E-4EED-BB8D-7B324EBC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1052512"/>
            <a:ext cx="108489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606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97215E5-21D3-6C81-6538-D77A2DD3D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55" y="627008"/>
            <a:ext cx="108966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993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74D7F5B-4C6E-DDD6-FB12-EFBBC455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302" y="0"/>
            <a:ext cx="8293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70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B416B72-2111-60C2-80F5-56780F23B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9525"/>
            <a:ext cx="1102042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076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95DD1EA-996A-AAFB-A49D-3C12BA680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19" y="0"/>
            <a:ext cx="6868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34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94B3FAA-5DF8-0511-375F-D719736FE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983"/>
            <a:ext cx="12192000" cy="546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883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2251163A-5376-2030-4044-F85FD6D7B7C7}"/>
              </a:ext>
            </a:extLst>
          </p:cNvPr>
          <p:cNvSpPr/>
          <p:nvPr/>
        </p:nvSpPr>
        <p:spPr>
          <a:xfrm>
            <a:off x="4558716" y="1905292"/>
            <a:ext cx="6477146" cy="1460646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5E1D817-9C3F-FD09-C8ED-748BAEDAF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29" y="445868"/>
            <a:ext cx="7448550" cy="420052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DFAF1EC-0086-602C-796F-6CD085FC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599" y="1748823"/>
            <a:ext cx="6612301" cy="510917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4AF1CD1-8300-8B33-81D4-66BC5A899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833" y="1144074"/>
            <a:ext cx="6934692" cy="761218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AF0E8025-C159-0959-1D41-D4B0CB470B59}"/>
              </a:ext>
            </a:extLst>
          </p:cNvPr>
          <p:cNvGrpSpPr/>
          <p:nvPr/>
        </p:nvGrpSpPr>
        <p:grpSpPr>
          <a:xfrm>
            <a:off x="11303142" y="1799257"/>
            <a:ext cx="360" cy="360"/>
            <a:chOff x="11303142" y="1799257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63D509F1-ECDF-0123-6DE6-3EAF3189CFA2}"/>
                    </a:ext>
                  </a:extLst>
                </p14:cNvPr>
                <p14:cNvContentPartPr/>
                <p14:nvPr/>
              </p14:nvContentPartPr>
              <p14:xfrm>
                <a:off x="11303142" y="1799257"/>
                <a:ext cx="360" cy="36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63D509F1-ECDF-0123-6DE6-3EAF3189CFA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297022" y="179313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0009DEC6-9CFB-A20A-1D3F-E84E20DB7407}"/>
                    </a:ext>
                  </a:extLst>
                </p14:cNvPr>
                <p14:cNvContentPartPr/>
                <p14:nvPr/>
              </p14:nvContentPartPr>
              <p14:xfrm>
                <a:off x="11303142" y="1799257"/>
                <a:ext cx="360" cy="36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0009DEC6-9CFB-A20A-1D3F-E84E20DB740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297022" y="179313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854B4029-3807-3765-E0E0-D98A6D5190CE}"/>
              </a:ext>
            </a:extLst>
          </p:cNvPr>
          <p:cNvSpPr/>
          <p:nvPr/>
        </p:nvSpPr>
        <p:spPr>
          <a:xfrm>
            <a:off x="4640599" y="1799257"/>
            <a:ext cx="6445505" cy="1138496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잉크 19">
                <a:extLst>
                  <a:ext uri="{FF2B5EF4-FFF2-40B4-BE49-F238E27FC236}">
                    <a16:creationId xmlns:a16="http://schemas.microsoft.com/office/drawing/2014/main" id="{E2E59BDC-1784-FCEE-3E00-77D31109D25F}"/>
                  </a:ext>
                </a:extLst>
              </p14:cNvPr>
              <p14:cNvContentPartPr/>
              <p14:nvPr/>
            </p14:nvContentPartPr>
            <p14:xfrm>
              <a:off x="4688142" y="3160417"/>
              <a:ext cx="6467400" cy="81000"/>
            </p14:xfrm>
          </p:contentPart>
        </mc:Choice>
        <mc:Fallback xmlns="">
          <p:pic>
            <p:nvPicPr>
              <p:cNvPr id="20" name="잉크 19">
                <a:extLst>
                  <a:ext uri="{FF2B5EF4-FFF2-40B4-BE49-F238E27FC236}">
                    <a16:creationId xmlns:a16="http://schemas.microsoft.com/office/drawing/2014/main" id="{E2E59BDC-1784-FCEE-3E00-77D31109D25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82022" y="3154297"/>
                <a:ext cx="647964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잉크 20">
                <a:extLst>
                  <a:ext uri="{FF2B5EF4-FFF2-40B4-BE49-F238E27FC236}">
                    <a16:creationId xmlns:a16="http://schemas.microsoft.com/office/drawing/2014/main" id="{41B44C1F-65E0-5122-6344-A97C0558616F}"/>
                  </a:ext>
                </a:extLst>
              </p14:cNvPr>
              <p14:cNvContentPartPr/>
              <p14:nvPr/>
            </p14:nvContentPartPr>
            <p14:xfrm>
              <a:off x="4698222" y="3424657"/>
              <a:ext cx="2246760" cy="68400"/>
            </p14:xfrm>
          </p:contentPart>
        </mc:Choice>
        <mc:Fallback xmlns="">
          <p:pic>
            <p:nvPicPr>
              <p:cNvPr id="21" name="잉크 20">
                <a:extLst>
                  <a:ext uri="{FF2B5EF4-FFF2-40B4-BE49-F238E27FC236}">
                    <a16:creationId xmlns:a16="http://schemas.microsoft.com/office/drawing/2014/main" id="{41B44C1F-65E0-5122-6344-A97C0558616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92102" y="3418537"/>
                <a:ext cx="225900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잉크 21">
                <a:extLst>
                  <a:ext uri="{FF2B5EF4-FFF2-40B4-BE49-F238E27FC236}">
                    <a16:creationId xmlns:a16="http://schemas.microsoft.com/office/drawing/2014/main" id="{E8C8E7EE-865A-6AD5-3169-CCD65CD425F3}"/>
                  </a:ext>
                </a:extLst>
              </p14:cNvPr>
              <p14:cNvContentPartPr/>
              <p14:nvPr/>
            </p14:nvContentPartPr>
            <p14:xfrm>
              <a:off x="3715782" y="6195937"/>
              <a:ext cx="360" cy="360"/>
            </p14:xfrm>
          </p:contentPart>
        </mc:Choice>
        <mc:Fallback xmlns="">
          <p:pic>
            <p:nvPicPr>
              <p:cNvPr id="22" name="잉크 21">
                <a:extLst>
                  <a:ext uri="{FF2B5EF4-FFF2-40B4-BE49-F238E27FC236}">
                    <a16:creationId xmlns:a16="http://schemas.microsoft.com/office/drawing/2014/main" id="{E8C8E7EE-865A-6AD5-3169-CCD65CD425F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9662" y="6189817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그룹 24">
            <a:extLst>
              <a:ext uri="{FF2B5EF4-FFF2-40B4-BE49-F238E27FC236}">
                <a16:creationId xmlns:a16="http://schemas.microsoft.com/office/drawing/2014/main" id="{767B59C0-1BDE-D32E-3B55-B946FC529641}"/>
              </a:ext>
            </a:extLst>
          </p:cNvPr>
          <p:cNvGrpSpPr/>
          <p:nvPr/>
        </p:nvGrpSpPr>
        <p:grpSpPr>
          <a:xfrm>
            <a:off x="3802902" y="7217617"/>
            <a:ext cx="360" cy="360"/>
            <a:chOff x="3802902" y="7217617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잉크 22">
                  <a:extLst>
                    <a:ext uri="{FF2B5EF4-FFF2-40B4-BE49-F238E27FC236}">
                      <a16:creationId xmlns:a16="http://schemas.microsoft.com/office/drawing/2014/main" id="{8DC0CC11-40B3-042B-4DEA-7E3EC2022C68}"/>
                    </a:ext>
                  </a:extLst>
                </p14:cNvPr>
                <p14:cNvContentPartPr/>
                <p14:nvPr/>
              </p14:nvContentPartPr>
              <p14:xfrm>
                <a:off x="3802902" y="7217617"/>
                <a:ext cx="360" cy="360"/>
              </p14:xfrm>
            </p:contentPart>
          </mc:Choice>
          <mc:Fallback xmlns="">
            <p:pic>
              <p:nvPicPr>
                <p:cNvPr id="23" name="잉크 22">
                  <a:extLst>
                    <a:ext uri="{FF2B5EF4-FFF2-40B4-BE49-F238E27FC236}">
                      <a16:creationId xmlns:a16="http://schemas.microsoft.com/office/drawing/2014/main" id="{8DC0CC11-40B3-042B-4DEA-7E3EC2022C6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96782" y="721149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79172F98-2375-5D6A-0AD2-59FAFD7F956B}"/>
                    </a:ext>
                  </a:extLst>
                </p14:cNvPr>
                <p14:cNvContentPartPr/>
                <p14:nvPr/>
              </p14:nvContentPartPr>
              <p14:xfrm>
                <a:off x="3802902" y="7217617"/>
                <a:ext cx="360" cy="36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79172F98-2375-5D6A-0AD2-59FAFD7F956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96782" y="721149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470719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E3FF16B-1BAA-1F83-4CCF-91F614EF2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53" y="0"/>
            <a:ext cx="6613617" cy="6858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4A8D1D3-DA2D-1DDB-1A60-C871CFFBB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931" y="283779"/>
            <a:ext cx="4705349" cy="200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66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EAFF65-AC66-6B26-64E1-1DB7AAAB8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66" y="0"/>
            <a:ext cx="9519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77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F68CD93-C074-178B-6483-74C2566EC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395287"/>
            <a:ext cx="676275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393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E04A1CA-F604-FCE1-8B6B-F5B3345E0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88" y="90651"/>
            <a:ext cx="4605667" cy="6381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304042-2877-B277-9B46-A936E234294C}"/>
              </a:ext>
            </a:extLst>
          </p:cNvPr>
          <p:cNvSpPr txBox="1"/>
          <p:nvPr/>
        </p:nvSpPr>
        <p:spPr>
          <a:xfrm>
            <a:off x="764628" y="6550572"/>
            <a:ext cx="450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Harvard</a:t>
            </a:r>
            <a:r>
              <a:rPr lang="ko-KR" altLang="en-US" dirty="0"/>
              <a:t> </a:t>
            </a:r>
            <a:r>
              <a:rPr lang="en-US" altLang="ko-KR" dirty="0"/>
              <a:t>Business</a:t>
            </a:r>
            <a:r>
              <a:rPr lang="ko-KR" altLang="en-US" dirty="0"/>
              <a:t> </a:t>
            </a:r>
            <a:r>
              <a:rPr lang="en-US" altLang="ko-KR" dirty="0"/>
              <a:t>Review,</a:t>
            </a:r>
            <a:r>
              <a:rPr lang="ko-KR" altLang="en-US" dirty="0"/>
              <a:t> </a:t>
            </a:r>
            <a:r>
              <a:rPr lang="en-US" altLang="ko-KR" dirty="0"/>
              <a:t>Nov.-Dec.</a:t>
            </a:r>
            <a:r>
              <a:rPr lang="ko-KR" altLang="en-US" dirty="0"/>
              <a:t> </a:t>
            </a:r>
            <a:r>
              <a:rPr lang="en-US" altLang="ko-KR" dirty="0"/>
              <a:t>2023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6035A35-FFF2-83D1-3EEA-80129432E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619" y="137948"/>
            <a:ext cx="3590925" cy="510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9EB378-B825-9EEC-043D-C7BF269AA347}"/>
              </a:ext>
            </a:extLst>
          </p:cNvPr>
          <p:cNvSpPr txBox="1"/>
          <p:nvPr/>
        </p:nvSpPr>
        <p:spPr>
          <a:xfrm>
            <a:off x="6596553" y="5504792"/>
            <a:ext cx="450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MIT</a:t>
            </a:r>
            <a:r>
              <a:rPr lang="ko-KR" altLang="en-US" dirty="0"/>
              <a:t> </a:t>
            </a:r>
            <a:r>
              <a:rPr lang="en-US" altLang="ko-KR" dirty="0"/>
              <a:t>Technology</a:t>
            </a:r>
            <a:r>
              <a:rPr lang="ko-KR" altLang="en-US" dirty="0"/>
              <a:t> </a:t>
            </a:r>
            <a:r>
              <a:rPr lang="en-US" altLang="ko-KR" dirty="0"/>
              <a:t>Review,</a:t>
            </a:r>
            <a:r>
              <a:rPr lang="ko-KR" altLang="en-US" dirty="0"/>
              <a:t> </a:t>
            </a:r>
            <a:r>
              <a:rPr lang="en-US" altLang="ko-KR" dirty="0"/>
              <a:t>Sept.</a:t>
            </a:r>
            <a:r>
              <a:rPr lang="ko-KR" altLang="en-US" dirty="0"/>
              <a:t> </a:t>
            </a:r>
            <a:r>
              <a:rPr lang="en-US" altLang="ko-KR" dirty="0"/>
              <a:t>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43224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9D0AF0-47C7-89A3-489C-EE56A2A68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95" y="309603"/>
            <a:ext cx="4844813" cy="136135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F144A94-7CCF-9BEB-2988-2AB2860B4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3" y="1968331"/>
            <a:ext cx="3354936" cy="297200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975EF75-8793-1CC6-2D00-67F5D53F3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707" y="309604"/>
            <a:ext cx="3336234" cy="272858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5A41F77-59CB-EBE7-488A-421093FA5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849" y="3429000"/>
            <a:ext cx="3325092" cy="272858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DADCA57-FF7A-473A-229F-A440647CC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0523" y="271339"/>
            <a:ext cx="3264928" cy="259710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5AC4F8D-0912-29FA-2DC9-C02D87ACB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0523" y="3175603"/>
            <a:ext cx="3325092" cy="343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77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C3AECEF-4C6A-6F0B-19B9-710527514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55" y="60434"/>
            <a:ext cx="7303376" cy="241433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A5203A5-9E6C-4DCF-BDF2-B9DFF2284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619" y="1403131"/>
            <a:ext cx="7398506" cy="52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593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B3C39A8-49BF-3E40-AD97-61FCEE06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16" y="310876"/>
            <a:ext cx="2380101" cy="51638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22E5360-C5F6-B541-7B23-26C5CFAB5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16" y="875269"/>
            <a:ext cx="6140177" cy="50419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37342E9-48A8-03B6-7A9F-067CCA834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16" y="1379468"/>
            <a:ext cx="6048375" cy="46672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E6EF2C4-A69E-5BDF-D1FA-F730962DD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16" y="1949832"/>
            <a:ext cx="907732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5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C617AD6-C2CA-E06C-CE34-BB96AAA1C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82" y="305090"/>
            <a:ext cx="7506854" cy="40970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2C13415-0D5B-8651-C47B-3B458152C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82" y="786935"/>
            <a:ext cx="4191000" cy="2476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AA65386-EF63-6EAD-7AD6-216724E95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18" y="1189012"/>
            <a:ext cx="5532554" cy="84298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F389DC4-4BAF-0CF6-4364-B07B95D79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18" y="2586012"/>
            <a:ext cx="4627997" cy="66531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FFDABFF-D8D2-D0B6-451E-C5A0558CD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085" y="3664466"/>
            <a:ext cx="5062412" cy="66531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65BCB18-FFF6-93FC-0855-7EBE3FBC0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582" y="4488873"/>
            <a:ext cx="5493416" cy="206403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D65E04C-C271-04B1-51FE-5129331D7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087524"/>
            <a:ext cx="5903890" cy="45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57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F5BB967-E28E-2FD1-1115-130DDAE3A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22" y="0"/>
            <a:ext cx="10265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75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CE6D73C-E63A-FF39-4702-767105CD4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02" y="0"/>
            <a:ext cx="10055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71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0317B9E-1F94-36E5-13A8-1F2BB801D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26" y="0"/>
            <a:ext cx="10257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71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310</Words>
  <Application>Microsoft Office PowerPoint</Application>
  <PresentationFormat>와이드스크린</PresentationFormat>
  <Paragraphs>66</Paragraphs>
  <Slides>65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65</vt:i4>
      </vt:variant>
    </vt:vector>
  </HeadingPairs>
  <TitlesOfParts>
    <vt:vector size="70" baseType="lpstr">
      <vt:lpstr>맑은 고딕</vt:lpstr>
      <vt:lpstr>Arial</vt:lpstr>
      <vt:lpstr>Calibri</vt:lpstr>
      <vt:lpstr>Wingdings</vt:lpstr>
      <vt:lpstr>Office 테마</vt:lpstr>
      <vt:lpstr>PowerPoint 프레젠테이션</vt:lpstr>
      <vt:lpstr>PowerPoint 프레젠테이션</vt:lpstr>
      <vt:lpstr>자연어처리</vt:lpstr>
      <vt:lpstr>자연어처리 TASKS</vt:lpstr>
      <vt:lpstr>Embedding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사용자100만명을 확보할 때까지 걸린 시간</vt:lpstr>
      <vt:lpstr>ChatGPT사용자수 : 손익분기점?</vt:lpstr>
      <vt:lpstr>1) 질의응답</vt:lpstr>
      <vt:lpstr>PowerPoint 프레젠테이션</vt:lpstr>
      <vt:lpstr>PowerPoint 프레젠테이션</vt:lpstr>
      <vt:lpstr>2) 번역</vt:lpstr>
      <vt:lpstr>3) 요약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ChatGPT의 한계 1: 잘못된 정보 제공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ChapGPT</dc:title>
  <dc:creator>상훈 오</dc:creator>
  <cp:lastModifiedBy>상훈 오</cp:lastModifiedBy>
  <cp:revision>19</cp:revision>
  <dcterms:created xsi:type="dcterms:W3CDTF">2023-10-08T13:15:31Z</dcterms:created>
  <dcterms:modified xsi:type="dcterms:W3CDTF">2026-04-27T03:44:33Z</dcterms:modified>
</cp:coreProperties>
</file>