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6" r:id="rId2"/>
    <p:sldId id="717" r:id="rId3"/>
    <p:sldId id="719" r:id="rId4"/>
    <p:sldId id="718" r:id="rId5"/>
    <p:sldId id="720" r:id="rId6"/>
    <p:sldId id="721" r:id="rId7"/>
    <p:sldId id="722" r:id="rId8"/>
    <p:sldId id="752" r:id="rId9"/>
    <p:sldId id="724" r:id="rId10"/>
    <p:sldId id="723" r:id="rId11"/>
    <p:sldId id="725" r:id="rId12"/>
    <p:sldId id="727" r:id="rId13"/>
    <p:sldId id="273" r:id="rId14"/>
    <p:sldId id="728" r:id="rId15"/>
    <p:sldId id="730" r:id="rId16"/>
    <p:sldId id="270" r:id="rId17"/>
    <p:sldId id="271" r:id="rId18"/>
    <p:sldId id="729" r:id="rId19"/>
    <p:sldId id="731" r:id="rId20"/>
    <p:sldId id="733" r:id="rId21"/>
    <p:sldId id="732" r:id="rId22"/>
    <p:sldId id="734" r:id="rId23"/>
    <p:sldId id="735" r:id="rId24"/>
    <p:sldId id="736" r:id="rId25"/>
    <p:sldId id="737" r:id="rId26"/>
    <p:sldId id="738" r:id="rId27"/>
    <p:sldId id="739" r:id="rId28"/>
    <p:sldId id="740" r:id="rId29"/>
    <p:sldId id="742" r:id="rId30"/>
    <p:sldId id="741" r:id="rId31"/>
    <p:sldId id="743" r:id="rId32"/>
    <p:sldId id="744" r:id="rId33"/>
    <p:sldId id="745" r:id="rId34"/>
    <p:sldId id="749" r:id="rId35"/>
    <p:sldId id="750" r:id="rId36"/>
    <p:sldId id="751" r:id="rId37"/>
    <p:sldId id="746" r:id="rId38"/>
    <p:sldId id="747" r:id="rId39"/>
    <p:sldId id="748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14234-3757-EA00-F097-DB5A7B596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A9F3A92-2BFB-DEF3-829D-4352BA4C3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84104-E64C-B986-EE57-76F0CFCC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A341F0-049D-9962-5CA5-6E4845FB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EF3D03-4F61-D3D3-C30B-C1361024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768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73CF6-9CF4-65D9-D8F1-C19B622C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1749899-875F-9432-0B3D-4F080BCD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5F3960-78B0-3282-2F39-6BCC9CA6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2B6B5-8F1A-9013-22A2-538E38C7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E35D06-58E1-CD40-1CD0-A3F22360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47EE5F-5F07-08CE-DC95-E727793F6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0CCA7A-6A69-4B5A-F8C2-5A57BEA0E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0CB9C5-3689-5C29-D72F-0F1F2B4A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CB712-D947-BD04-7DA8-485C321B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6D8B67-669F-8F81-8915-67C6CD80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56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51BA3F-4ABF-35EC-50D1-DCC4BF32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D81CF4-2CFF-8458-1807-047C7C681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745A96-7F65-4E48-4868-D23CFB66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DED029-D5AC-7E75-66DE-C011B0DA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7AC582-4243-5FC5-4315-F4435DB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72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66DA52-8624-BB16-F87C-EE367E0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52697E-6E14-F4D4-3BFC-970E7AEB1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54C28A-E817-3354-FE14-1027C012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D9F1AB-5F0F-ECDF-5589-91ECB4FA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264C80-CC42-BEED-6D26-448D5B97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F5BD62-26F1-ECF0-A247-86CC2422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915054-D51C-97F8-B2E8-5536B8DBE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32809C-6D4B-B964-0F57-8082AE06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812F38-FEED-AC6A-EA52-A452F105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2AC922-A2A5-7217-8EB8-FBA7A398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5810FE-8C80-DD00-0060-30DB5D6B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6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C2B73-916C-E5B9-FAB3-6343638A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936B76-22F0-972B-6883-A8486CF1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F3B7B4-7728-B456-75E0-DB6F36132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4E973-9B67-B169-5076-42E6A29DE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84E6F70-3EDA-8BA0-B0D3-5A213342A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C7B0544-89F0-55F3-3352-C2BE09F8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B8AFEFE-93D9-C2FA-57E4-574AA3ED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DC6185-8AE0-A9CA-6B63-C56B0DD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8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FD668-7A39-848A-7B6C-9B6B7667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D89E52-7AB5-5BA6-BCF3-4C3D90EF2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9E4D051-06F0-9F99-CB7C-75E1D87E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87827FA-CD75-C1F4-4AC2-762521E6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46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EBCD57-D0D9-130A-2AF2-EADD87EA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309D32-E983-7713-C459-817DDF41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975158-1154-E0BD-0354-791E90CC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38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AB12B7-43CC-17D1-FA78-708A1029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304CAE-D282-73D7-D814-A9C5005C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D0EAAE-693B-1E9B-48E1-2D125972E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DC3AC1-41F7-DE38-4B95-FA3464FD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464859-EE6B-443A-289F-580B9105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24D866B-225B-73A7-904B-DD599AE3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5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6A83F-3481-8B8E-5462-AFF93463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A80671A-4B3E-BDF1-4BA4-A0DC0136C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162C7E-6DEB-8863-C60E-FCCAE8E1D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6D835C-5D05-8DA5-83E0-08012059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6BFEE1-A72C-E4CD-4137-236D0B8B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1DB79C-3F38-6CB9-0173-EF1D6F93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99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0CD01A1-3E98-036B-5A05-724B0C12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A5A61E-67E4-C522-730E-8AE3C9DEB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FD289-0D0D-046D-4F02-F192A6125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52D88-5B92-413C-96C0-3F324698F197}" type="datetimeFigureOut">
              <a:rPr lang="ko-KR" altLang="en-US" smtClean="0"/>
              <a:t>2023-11-23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6F8F28-A309-3ED2-31B7-A3470A8D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5DBF82-4EEC-9421-297C-444F4A4F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8E38-A829-46BA-A1D4-0875E54D2C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08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n.wikipedia.org/wiki/Cortex_(anatomy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intelliz/221697939607" TargetMode="External"/><Relationship Id="rId7" Type="http://schemas.openxmlformats.org/officeDocument/2006/relationships/hyperlink" Target="https://brunch.co.kr/@linecard/324" TargetMode="External"/><Relationship Id="rId2" Type="http://schemas.openxmlformats.org/officeDocument/2006/relationships/hyperlink" Target="https://for-data-science.tistory.com/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tsgo.github.io/deep%20learning/2017/04/05/CNNbackprop/" TargetMode="External"/><Relationship Id="rId5" Type="http://schemas.openxmlformats.org/officeDocument/2006/relationships/hyperlink" Target="https://m.blog.naver.com/luvwithcat/222148953574" TargetMode="External"/><Relationship Id="rId4" Type="http://schemas.openxmlformats.org/officeDocument/2006/relationships/hyperlink" Target="https://techblog-history-younghunjo1.tistory.com/13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ur.com/uv6KAS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ko-KR" altLang="en-US" dirty="0"/>
              <a:t>인공신경망</a:t>
            </a:r>
            <a:r>
              <a:rPr lang="en-US" altLang="ko-KR" dirty="0"/>
              <a:t>2</a:t>
            </a:r>
            <a:br>
              <a:rPr lang="en-US" altLang="ko-KR" dirty="0"/>
            </a:br>
            <a:r>
              <a:rPr lang="en-US" altLang="ko-KR" dirty="0"/>
              <a:t>-</a:t>
            </a:r>
            <a:r>
              <a:rPr lang="ko-KR" altLang="en-US" dirty="0"/>
              <a:t>딥러닝</a:t>
            </a:r>
          </a:p>
        </p:txBody>
      </p:sp>
    </p:spTree>
    <p:extLst>
      <p:ext uri="{BB962C8B-B14F-4D97-AF65-F5344CB8AC3E}">
        <p14:creationId xmlns:p14="http://schemas.microsoft.com/office/powerpoint/2010/main" val="173050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 – Autoencoder</a:t>
            </a:r>
            <a:r>
              <a:rPr lang="ko-KR" altLang="en-US" dirty="0"/>
              <a:t>를 통한 </a:t>
            </a:r>
            <a:r>
              <a:rPr lang="en-US" altLang="ko-KR" dirty="0"/>
              <a:t>encoding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59"/>
            <a:ext cx="11489177" cy="2012749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/>
              <a:t>AutoEncoder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비교사학습</a:t>
            </a:r>
            <a:endParaRPr lang="en-US" altLang="ko-KR" dirty="0"/>
          </a:p>
          <a:p>
            <a:pPr lvl="1"/>
            <a:r>
              <a:rPr lang="ko-KR" altLang="en-US" dirty="0"/>
              <a:t>학습을 위해 </a:t>
            </a:r>
            <a:r>
              <a:rPr lang="en-US" altLang="ko-KR" dirty="0"/>
              <a:t>encoding</a:t>
            </a:r>
            <a:r>
              <a:rPr lang="ko-KR" altLang="en-US" dirty="0"/>
              <a:t>과 </a:t>
            </a:r>
            <a:r>
              <a:rPr lang="en-US" altLang="ko-KR" dirty="0"/>
              <a:t>decoding </a:t>
            </a:r>
            <a:r>
              <a:rPr lang="ko-KR" altLang="en-US" dirty="0"/>
              <a:t>과정을 거친다</a:t>
            </a:r>
            <a:endParaRPr lang="en-US" altLang="ko-KR" dirty="0"/>
          </a:p>
          <a:p>
            <a:pPr lvl="1"/>
            <a:r>
              <a:rPr lang="en-US" altLang="ko-KR" dirty="0"/>
              <a:t>Decoder</a:t>
            </a:r>
            <a:r>
              <a:rPr lang="ko-KR" altLang="en-US" dirty="0"/>
              <a:t>의 가중치는 </a:t>
            </a:r>
            <a:r>
              <a:rPr lang="en-US" altLang="ko-KR" dirty="0"/>
              <a:t>encoder</a:t>
            </a:r>
            <a:r>
              <a:rPr lang="ko-KR" altLang="en-US" dirty="0"/>
              <a:t> 가중치의 복사판</a:t>
            </a:r>
            <a:endParaRPr lang="en-US" altLang="ko-KR" dirty="0"/>
          </a:p>
          <a:p>
            <a:pPr lvl="1"/>
            <a:r>
              <a:rPr lang="ko-KR" altLang="en-US" dirty="0"/>
              <a:t>입력데이터와 재구성된 데이터 간의 차이를 </a:t>
            </a:r>
            <a:r>
              <a:rPr lang="en-US" altLang="ko-KR" dirty="0"/>
              <a:t>Loss</a:t>
            </a:r>
            <a:r>
              <a:rPr lang="ko-KR" altLang="en-US" dirty="0"/>
              <a:t>로 간주</a:t>
            </a:r>
            <a:endParaRPr lang="en-US" altLang="ko-KR" dirty="0"/>
          </a:p>
          <a:p>
            <a:pPr lvl="1"/>
            <a:r>
              <a:rPr lang="ko-KR" altLang="en-US" dirty="0"/>
              <a:t>동일한 오류역전파를 적용하여 </a:t>
            </a:r>
            <a:r>
              <a:rPr lang="en-US" altLang="ko-KR" dirty="0"/>
              <a:t>encoder</a:t>
            </a:r>
            <a:r>
              <a:rPr lang="ko-KR" altLang="en-US" dirty="0"/>
              <a:t> 가중치를 갱신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ADFA8B-927B-18F2-1C8C-08A285EB4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52" y="2963509"/>
            <a:ext cx="7308213" cy="3863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9F253A-B8A5-B9F6-98BF-4F61D3AF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5" y="3678117"/>
            <a:ext cx="1211889" cy="15527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CC5F460-59DF-5A11-E92A-4B57992BB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646" y="3736910"/>
            <a:ext cx="1396093" cy="1552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0A959-7F8A-BA86-5774-4EF60E28B0A3}"/>
              </a:ext>
            </a:extLst>
          </p:cNvPr>
          <p:cNvSpPr txBox="1"/>
          <p:nvPr/>
        </p:nvSpPr>
        <p:spPr>
          <a:xfrm>
            <a:off x="833639" y="541606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28x28=784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4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 – Autoencoder</a:t>
            </a:r>
            <a:r>
              <a:rPr lang="ko-KR" altLang="en-US" dirty="0"/>
              <a:t>를 통한 </a:t>
            </a:r>
            <a:r>
              <a:rPr lang="en-US" altLang="ko-KR" dirty="0"/>
              <a:t>pre-training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70266" y="1985739"/>
            <a:ext cx="6365616" cy="3570999"/>
          </a:xfrm>
        </p:spPr>
        <p:txBody>
          <a:bodyPr>
            <a:normAutofit/>
          </a:bodyPr>
          <a:lstStyle/>
          <a:p>
            <a:r>
              <a:rPr lang="en-US" altLang="ko-KR" dirty="0"/>
              <a:t>Pre-training</a:t>
            </a:r>
          </a:p>
          <a:p>
            <a:pPr lvl="1"/>
            <a:r>
              <a:rPr lang="en-US" altLang="ko-KR" dirty="0"/>
              <a:t>pre-training</a:t>
            </a:r>
            <a:r>
              <a:rPr lang="ko-KR" altLang="en-US" dirty="0"/>
              <a:t>이란</a:t>
            </a:r>
            <a:r>
              <a:rPr lang="en-US" altLang="ko-KR" dirty="0"/>
              <a:t>, </a:t>
            </a:r>
            <a:r>
              <a:rPr lang="ko-KR" altLang="en-US" dirty="0"/>
              <a:t>이미 학습된 다른 모델의 파라미터를 그대로 가져가서 사용하는 것</a:t>
            </a:r>
            <a:endParaRPr lang="en-US" altLang="ko-KR" dirty="0"/>
          </a:p>
          <a:p>
            <a:pPr lvl="1"/>
            <a:r>
              <a:rPr lang="ko-KR" altLang="en-US" dirty="0"/>
              <a:t>신경망 학습 시 초기에 임의 값을 할당하는 것에 비해</a:t>
            </a:r>
            <a:r>
              <a:rPr lang="en-US" altLang="ko-KR" dirty="0"/>
              <a:t>, </a:t>
            </a:r>
            <a:r>
              <a:rPr lang="ko-KR" altLang="en-US" dirty="0"/>
              <a:t>학습 속도를 개선</a:t>
            </a:r>
            <a:endParaRPr lang="en-US" altLang="ko-KR" dirty="0"/>
          </a:p>
          <a:p>
            <a:pPr lvl="1"/>
            <a:r>
              <a:rPr lang="en-US" altLang="ko-KR" dirty="0"/>
              <a:t>Autoencoder</a:t>
            </a:r>
            <a:r>
              <a:rPr lang="ko-KR" altLang="en-US" dirty="0"/>
              <a:t>를 사용하여 신경망을 학습 후 </a:t>
            </a:r>
            <a:r>
              <a:rPr lang="en-US" altLang="ko-KR" dirty="0"/>
              <a:t>encoder</a:t>
            </a:r>
            <a:r>
              <a:rPr lang="ko-KR" altLang="en-US" dirty="0"/>
              <a:t>의 일부 신경망을 재활용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19DFB5-84B4-3D56-4B84-4B03FAFBFD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3" r="3475"/>
          <a:stretch/>
        </p:blipFill>
        <p:spPr>
          <a:xfrm>
            <a:off x="6792000" y="1610691"/>
            <a:ext cx="5400000" cy="411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 Neural Network(CNN)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B864568-6C28-BA18-0F6D-CC722FA5CC87}"/>
              </a:ext>
            </a:extLst>
          </p:cNvPr>
          <p:cNvSpPr/>
          <p:nvPr/>
        </p:nvSpPr>
        <p:spPr>
          <a:xfrm>
            <a:off x="477982" y="2078179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수집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923D933-198A-1F52-E8EF-ED6335A6398F}"/>
              </a:ext>
            </a:extLst>
          </p:cNvPr>
          <p:cNvSpPr/>
          <p:nvPr/>
        </p:nvSpPr>
        <p:spPr>
          <a:xfrm>
            <a:off x="2880187" y="207818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데이터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전처리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3C312A1-DC95-928F-9E29-F9A09DA653A5}"/>
              </a:ext>
            </a:extLst>
          </p:cNvPr>
          <p:cNvSpPr/>
          <p:nvPr/>
        </p:nvSpPr>
        <p:spPr>
          <a:xfrm>
            <a:off x="5282392" y="2078180"/>
            <a:ext cx="1546167" cy="828675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특징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 및 추출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678A256-13D5-F83F-C924-854DD23E9881}"/>
              </a:ext>
            </a:extLst>
          </p:cNvPr>
          <p:cNvSpPr/>
          <p:nvPr/>
        </p:nvSpPr>
        <p:spPr>
          <a:xfrm>
            <a:off x="7684597" y="2078180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선택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D0AE52-ABAD-92AC-BB5F-B7B8CE4FE097}"/>
              </a:ext>
            </a:extLst>
          </p:cNvPr>
          <p:cNvSpPr/>
          <p:nvPr/>
        </p:nvSpPr>
        <p:spPr>
          <a:xfrm>
            <a:off x="10086800" y="2078178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학습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3E9143A-AC9C-EEDE-EC06-1D1298CAC077}"/>
              </a:ext>
            </a:extLst>
          </p:cNvPr>
          <p:cNvSpPr/>
          <p:nvPr/>
        </p:nvSpPr>
        <p:spPr>
          <a:xfrm>
            <a:off x="10086800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평가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01C1906-9FB0-2EB5-1F95-83762B34077A}"/>
              </a:ext>
            </a:extLst>
          </p:cNvPr>
          <p:cNvSpPr/>
          <p:nvPr/>
        </p:nvSpPr>
        <p:spPr>
          <a:xfrm>
            <a:off x="7684597" y="3920842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매개 변수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조정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7401E2-886C-5455-F496-584BE729C9CA}"/>
              </a:ext>
            </a:extLst>
          </p:cNvPr>
          <p:cNvSpPr/>
          <p:nvPr/>
        </p:nvSpPr>
        <p:spPr>
          <a:xfrm>
            <a:off x="5322916" y="3922571"/>
            <a:ext cx="1546167" cy="8286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결과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endParaRPr lang="en-US" altLang="ko-KR" dirty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CD55720-7ACD-DCAA-1938-1B73F1557C4A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2024149" y="2492517"/>
            <a:ext cx="856038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6F22A4-3F30-00C1-21A9-4F14E56BFB0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426354" y="2492518"/>
            <a:ext cx="856038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B80B3A7-915B-2F10-83FB-51B5080B98C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6828559" y="2492518"/>
            <a:ext cx="856038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87BDE89-4E04-E2FA-C21B-9F61D7A9171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9230764" y="2492516"/>
            <a:ext cx="856036" cy="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F64A8FA-E21E-76C4-6C0C-523AAF75754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0859884" y="2906853"/>
            <a:ext cx="0" cy="101398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355352E-37B1-AF7C-893B-3EF1EE10B500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>
            <a:off x="9230764" y="4335180"/>
            <a:ext cx="85603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399A6054-C10B-54F1-C9ED-F29AB0EAF002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6869083" y="4335180"/>
            <a:ext cx="815514" cy="172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F134A9F-99B3-883E-CA6E-2BFA0B4907D7}"/>
              </a:ext>
            </a:extLst>
          </p:cNvPr>
          <p:cNvSpPr/>
          <p:nvPr/>
        </p:nvSpPr>
        <p:spPr>
          <a:xfrm>
            <a:off x="7276840" y="1419225"/>
            <a:ext cx="4715135" cy="3981450"/>
          </a:xfrm>
          <a:prstGeom prst="roundRect">
            <a:avLst/>
          </a:prstGeom>
          <a:noFill/>
          <a:ln w="412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F07FEFFB-5E66-3FE0-6799-48466CCB107B}"/>
              </a:ext>
            </a:extLst>
          </p:cNvPr>
          <p:cNvCxnSpPr>
            <a:cxnSpLocks/>
          </p:cNvCxnSpPr>
          <p:nvPr/>
        </p:nvCxnSpPr>
        <p:spPr>
          <a:xfrm flipH="1">
            <a:off x="9525000" y="4971186"/>
            <a:ext cx="295275" cy="44464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1EB0F36B-E133-0B41-9B0D-EEA22A4EDBD9}"/>
              </a:ext>
            </a:extLst>
          </p:cNvPr>
          <p:cNvCxnSpPr>
            <a:cxnSpLocks/>
          </p:cNvCxnSpPr>
          <p:nvPr/>
        </p:nvCxnSpPr>
        <p:spPr>
          <a:xfrm flipH="1" flipV="1">
            <a:off x="9525000" y="5415826"/>
            <a:ext cx="400050" cy="38403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9BA59F2-2B6A-C7B4-36D4-FE86C93D34B6}"/>
              </a:ext>
            </a:extLst>
          </p:cNvPr>
          <p:cNvGrpSpPr/>
          <p:nvPr/>
        </p:nvGrpSpPr>
        <p:grpSpPr>
          <a:xfrm>
            <a:off x="9324975" y="1012684"/>
            <a:ext cx="400050" cy="828675"/>
            <a:chOff x="3390900" y="5178355"/>
            <a:chExt cx="400050" cy="828675"/>
          </a:xfrm>
          <a:scene3d>
            <a:camera prst="orthographicFront">
              <a:rot lat="0" lon="0" rev="10200000"/>
            </a:camera>
            <a:lightRig rig="threePt" dir="t"/>
          </a:scene3d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5E42552D-EAC5-DFB7-47D1-74A56C15A9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0900" y="5178355"/>
              <a:ext cx="295275" cy="444640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1C2FDCFB-9593-166E-458A-5468431EF4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0900" y="5622995"/>
              <a:ext cx="400050" cy="384035"/>
            </a:xfrm>
            <a:prstGeom prst="line">
              <a:avLst/>
            </a:prstGeom>
            <a:ln w="412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7A1ABB6-283D-6BEA-9636-B538C3C51688}"/>
              </a:ext>
            </a:extLst>
          </p:cNvPr>
          <p:cNvSpPr txBox="1"/>
          <p:nvPr/>
        </p:nvSpPr>
        <p:spPr>
          <a:xfrm>
            <a:off x="8930125" y="593017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모델 설계</a:t>
            </a:r>
          </a:p>
        </p:txBody>
      </p:sp>
      <p:sp>
        <p:nvSpPr>
          <p:cNvPr id="55" name="자유형: 도형 54">
            <a:extLst>
              <a:ext uri="{FF2B5EF4-FFF2-40B4-BE49-F238E27FC236}">
                <a16:creationId xmlns:a16="http://schemas.microsoft.com/office/drawing/2014/main" id="{D8D1837F-DDA7-5D43-6CC0-100B7233C981}"/>
              </a:ext>
            </a:extLst>
          </p:cNvPr>
          <p:cNvSpPr/>
          <p:nvPr/>
        </p:nvSpPr>
        <p:spPr>
          <a:xfrm>
            <a:off x="5057775" y="1879458"/>
            <a:ext cx="6772275" cy="3140217"/>
          </a:xfrm>
          <a:custGeom>
            <a:avLst/>
            <a:gdLst>
              <a:gd name="connsiteX0" fmla="*/ 123825 w 6753225"/>
              <a:gd name="connsiteY0" fmla="*/ 19050 h 3286125"/>
              <a:gd name="connsiteX1" fmla="*/ 6743700 w 6753225"/>
              <a:gd name="connsiteY1" fmla="*/ 19050 h 3286125"/>
              <a:gd name="connsiteX2" fmla="*/ 6753225 w 6753225"/>
              <a:gd name="connsiteY2" fmla="*/ 3286125 h 3286125"/>
              <a:gd name="connsiteX3" fmla="*/ 2362200 w 6753225"/>
              <a:gd name="connsiteY3" fmla="*/ 3276600 h 3286125"/>
              <a:gd name="connsiteX4" fmla="*/ 2362200 w 6753225"/>
              <a:gd name="connsiteY4" fmla="*/ 1257300 h 3286125"/>
              <a:gd name="connsiteX5" fmla="*/ 0 w 6753225"/>
              <a:gd name="connsiteY5" fmla="*/ 1247775 h 3286125"/>
              <a:gd name="connsiteX6" fmla="*/ 9525 w 6753225"/>
              <a:gd name="connsiteY6" fmla="*/ 0 h 3286125"/>
              <a:gd name="connsiteX0" fmla="*/ 124741 w 6754141"/>
              <a:gd name="connsiteY0" fmla="*/ 9525 h 3276600"/>
              <a:gd name="connsiteX1" fmla="*/ 6744616 w 6754141"/>
              <a:gd name="connsiteY1" fmla="*/ 9525 h 3276600"/>
              <a:gd name="connsiteX2" fmla="*/ 6754141 w 6754141"/>
              <a:gd name="connsiteY2" fmla="*/ 3276600 h 3276600"/>
              <a:gd name="connsiteX3" fmla="*/ 2363116 w 6754141"/>
              <a:gd name="connsiteY3" fmla="*/ 3267075 h 3276600"/>
              <a:gd name="connsiteX4" fmla="*/ 2363116 w 6754141"/>
              <a:gd name="connsiteY4" fmla="*/ 1247775 h 3276600"/>
              <a:gd name="connsiteX5" fmla="*/ 916 w 6754141"/>
              <a:gd name="connsiteY5" fmla="*/ 1238250 h 3276600"/>
              <a:gd name="connsiteX6" fmla="*/ 916 w 6754141"/>
              <a:gd name="connsiteY6" fmla="*/ 0 h 3276600"/>
              <a:gd name="connsiteX0" fmla="*/ 0 w 6772275"/>
              <a:gd name="connsiteY0" fmla="*/ 9525 h 3276600"/>
              <a:gd name="connsiteX1" fmla="*/ 6762750 w 6772275"/>
              <a:gd name="connsiteY1" fmla="*/ 9525 h 3276600"/>
              <a:gd name="connsiteX2" fmla="*/ 6772275 w 6772275"/>
              <a:gd name="connsiteY2" fmla="*/ 3276600 h 3276600"/>
              <a:gd name="connsiteX3" fmla="*/ 2381250 w 6772275"/>
              <a:gd name="connsiteY3" fmla="*/ 3267075 h 3276600"/>
              <a:gd name="connsiteX4" fmla="*/ 2381250 w 6772275"/>
              <a:gd name="connsiteY4" fmla="*/ 1247775 h 3276600"/>
              <a:gd name="connsiteX5" fmla="*/ 19050 w 6772275"/>
              <a:gd name="connsiteY5" fmla="*/ 1238250 h 3276600"/>
              <a:gd name="connsiteX6" fmla="*/ 19050 w 6772275"/>
              <a:gd name="connsiteY6" fmla="*/ 0 h 3276600"/>
              <a:gd name="connsiteX0" fmla="*/ 0 w 6772275"/>
              <a:gd name="connsiteY0" fmla="*/ 9525 h 3276600"/>
              <a:gd name="connsiteX1" fmla="*/ 6762750 w 6772275"/>
              <a:gd name="connsiteY1" fmla="*/ 9525 h 3276600"/>
              <a:gd name="connsiteX2" fmla="*/ 6772275 w 6772275"/>
              <a:gd name="connsiteY2" fmla="*/ 3276600 h 3276600"/>
              <a:gd name="connsiteX3" fmla="*/ 2381250 w 6772275"/>
              <a:gd name="connsiteY3" fmla="*/ 3267075 h 3276600"/>
              <a:gd name="connsiteX4" fmla="*/ 2381250 w 6772275"/>
              <a:gd name="connsiteY4" fmla="*/ 1247775 h 3276600"/>
              <a:gd name="connsiteX5" fmla="*/ 19050 w 6772275"/>
              <a:gd name="connsiteY5" fmla="*/ 1238250 h 3276600"/>
              <a:gd name="connsiteX6" fmla="*/ 19050 w 6772275"/>
              <a:gd name="connsiteY6" fmla="*/ 0 h 3276600"/>
              <a:gd name="connsiteX7" fmla="*/ 0 w 6772275"/>
              <a:gd name="connsiteY7" fmla="*/ 9525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72275" h="3276600">
                <a:moveTo>
                  <a:pt x="0" y="9525"/>
                </a:moveTo>
                <a:lnTo>
                  <a:pt x="6762750" y="9525"/>
                </a:lnTo>
                <a:lnTo>
                  <a:pt x="6772275" y="3276600"/>
                </a:lnTo>
                <a:lnTo>
                  <a:pt x="2381250" y="3267075"/>
                </a:lnTo>
                <a:lnTo>
                  <a:pt x="2381250" y="1247775"/>
                </a:lnTo>
                <a:lnTo>
                  <a:pt x="19050" y="1238250"/>
                </a:lnTo>
                <a:cubicBezTo>
                  <a:pt x="22225" y="822325"/>
                  <a:pt x="15875" y="415925"/>
                  <a:pt x="19050" y="0"/>
                </a:cubicBezTo>
                <a:lnTo>
                  <a:pt x="0" y="9525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34FBDA-2378-5369-9F9A-C465ED677CA3}"/>
              </a:ext>
            </a:extLst>
          </p:cNvPr>
          <p:cNvSpPr txBox="1"/>
          <p:nvPr/>
        </p:nvSpPr>
        <p:spPr>
          <a:xfrm>
            <a:off x="2960413" y="1322014"/>
            <a:ext cx="23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Deep learning : CNN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691F0A5E-E0B3-253F-1577-B0AD87835083}"/>
              </a:ext>
            </a:extLst>
          </p:cNvPr>
          <p:cNvCxnSpPr>
            <a:cxnSpLocks/>
            <a:stCxn id="55" idx="6"/>
            <a:endCxn id="56" idx="2"/>
          </p:cNvCxnSpPr>
          <p:nvPr/>
        </p:nvCxnSpPr>
        <p:spPr>
          <a:xfrm flipH="1" flipV="1">
            <a:off x="4146571" y="1691346"/>
            <a:ext cx="930254" cy="188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24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68261" y="564182"/>
            <a:ext cx="5436537" cy="5568854"/>
          </a:xfrm>
        </p:spPr>
        <p:txBody>
          <a:bodyPr>
            <a:normAutofit/>
          </a:bodyPr>
          <a:lstStyle/>
          <a:p>
            <a:r>
              <a:rPr lang="en-US" altLang="ko-KR" dirty="0"/>
              <a:t>Visual Pathway</a:t>
            </a:r>
          </a:p>
          <a:p>
            <a:pPr lvl="1"/>
            <a:r>
              <a:rPr lang="en-US" altLang="ko-KR" dirty="0" err="1"/>
              <a:t>Keiji</a:t>
            </a:r>
            <a:r>
              <a:rPr lang="en-US" altLang="ko-KR" dirty="0"/>
              <a:t> Tanaka (1990s)</a:t>
            </a:r>
          </a:p>
          <a:p>
            <a:pPr lvl="2"/>
            <a:r>
              <a:rPr lang="en-US" altLang="ko-KR" dirty="0"/>
              <a:t>Monkey visual </a:t>
            </a:r>
            <a:r>
              <a:rPr lang="en-US" altLang="ko-KR" dirty="0">
                <a:hlinkClick r:id="rId2" tooltip="Cortex (anatomy)"/>
              </a:rPr>
              <a:t>cortexes</a:t>
            </a:r>
            <a:endParaRPr lang="en-US" altLang="ko-KR" dirty="0"/>
          </a:p>
          <a:p>
            <a:pPr lvl="2"/>
            <a:r>
              <a:rPr lang="en-US" altLang="ko-KR" dirty="0"/>
              <a:t>Input End: Visual cells respond to simple features in receptive fields</a:t>
            </a:r>
          </a:p>
          <a:p>
            <a:pPr lvl="2"/>
            <a:r>
              <a:rPr lang="en-US" altLang="ko-KR" dirty="0"/>
              <a:t>Output End: Visual cells respond to complex features</a:t>
            </a:r>
          </a:p>
          <a:p>
            <a:pPr marL="914400" lvl="2" indent="0">
              <a:buNone/>
            </a:pPr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2594E02-B514-49EE-8ADF-B6EA80A479F3}"/>
              </a:ext>
            </a:extLst>
          </p:cNvPr>
          <p:cNvGrpSpPr/>
          <p:nvPr/>
        </p:nvGrpSpPr>
        <p:grpSpPr>
          <a:xfrm>
            <a:off x="6763451" y="218029"/>
            <a:ext cx="5643862" cy="3576556"/>
            <a:chOff x="365760" y="166335"/>
            <a:chExt cx="5643862" cy="3576556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EE207179-8BD3-42EB-B93D-0354C9B9B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" y="166335"/>
              <a:ext cx="4744657" cy="3576556"/>
            </a:xfrm>
            <a:prstGeom prst="rect">
              <a:avLst/>
            </a:prstGeom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E6B16B7-E021-4B07-8F30-B04EA0ABD5BD}"/>
                </a:ext>
              </a:extLst>
            </p:cNvPr>
            <p:cNvGrpSpPr/>
            <p:nvPr/>
          </p:nvGrpSpPr>
          <p:grpSpPr>
            <a:xfrm>
              <a:off x="2148510" y="909760"/>
              <a:ext cx="3861112" cy="2519240"/>
              <a:chOff x="2727630" y="701139"/>
              <a:chExt cx="3861112" cy="2519240"/>
            </a:xfrm>
          </p:grpSpPr>
          <p:sp>
            <p:nvSpPr>
              <p:cNvPr id="13" name="화살표: 오른쪽 12">
                <a:extLst>
                  <a:ext uri="{FF2B5EF4-FFF2-40B4-BE49-F238E27FC236}">
                    <a16:creationId xmlns:a16="http://schemas.microsoft.com/office/drawing/2014/main" id="{1D6B939A-6268-4AFC-904F-B24F37A595BB}"/>
                  </a:ext>
                </a:extLst>
              </p:cNvPr>
              <p:cNvSpPr/>
              <p:nvPr/>
            </p:nvSpPr>
            <p:spPr>
              <a:xfrm rot="20367984" flipH="1">
                <a:off x="4487126" y="2858373"/>
                <a:ext cx="946912" cy="152822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화살표: 오른쪽 13">
                <a:extLst>
                  <a:ext uri="{FF2B5EF4-FFF2-40B4-BE49-F238E27FC236}">
                    <a16:creationId xmlns:a16="http://schemas.microsoft.com/office/drawing/2014/main" id="{6CB19AF2-4388-4DCD-8B54-E3E51E7CB07E}"/>
                  </a:ext>
                </a:extLst>
              </p:cNvPr>
              <p:cNvSpPr/>
              <p:nvPr/>
            </p:nvSpPr>
            <p:spPr>
              <a:xfrm rot="3534049" flipH="1">
                <a:off x="4977328" y="1110043"/>
                <a:ext cx="990128" cy="172320"/>
              </a:xfrm>
              <a:prstGeom prst="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BB48B9-4B4D-4BD1-A3BA-571F79463317}"/>
                  </a:ext>
                </a:extLst>
              </p:cNvPr>
              <p:cNvSpPr txBox="1"/>
              <p:nvPr/>
            </p:nvSpPr>
            <p:spPr>
              <a:xfrm>
                <a:off x="5711351" y="1134136"/>
                <a:ext cx="877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where</a:t>
                </a:r>
                <a:endParaRPr lang="ko-KR" alt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E51668-C304-4A50-9336-2B8CDFDEB90F}"/>
                  </a:ext>
                </a:extLst>
              </p:cNvPr>
              <p:cNvSpPr txBox="1"/>
              <p:nvPr/>
            </p:nvSpPr>
            <p:spPr>
              <a:xfrm>
                <a:off x="5417219" y="2512493"/>
                <a:ext cx="877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what</a:t>
                </a:r>
                <a:endParaRPr lang="ko-KR" alt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67A049-C654-49A8-AC9C-19C490A77B91}"/>
                  </a:ext>
                </a:extLst>
              </p:cNvPr>
              <p:cNvSpPr txBox="1"/>
              <p:nvPr/>
            </p:nvSpPr>
            <p:spPr>
              <a:xfrm>
                <a:off x="5240007" y="1991458"/>
                <a:ext cx="464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V1</a:t>
                </a:r>
                <a:endParaRPr lang="ko-KR" altLang="en-US" sz="16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9A5A8E-C037-413A-A166-3BAB41252699}"/>
                  </a:ext>
                </a:extLst>
              </p:cNvPr>
              <p:cNvSpPr txBox="1"/>
              <p:nvPr/>
            </p:nvSpPr>
            <p:spPr>
              <a:xfrm>
                <a:off x="4755914" y="1984235"/>
                <a:ext cx="464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V2</a:t>
                </a:r>
                <a:endParaRPr lang="ko-KR" altLang="en-US" sz="1600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5856D82-E893-4C8D-AB8B-2B81E1D6F5D6}"/>
                  </a:ext>
                </a:extLst>
              </p:cNvPr>
              <p:cNvSpPr txBox="1"/>
              <p:nvPr/>
            </p:nvSpPr>
            <p:spPr>
              <a:xfrm>
                <a:off x="4256657" y="2358605"/>
                <a:ext cx="464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V4</a:t>
                </a:r>
                <a:endParaRPr lang="ko-KR" altLang="en-US" sz="1600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65A75C-B36C-44CD-9D18-8D5295285FB8}"/>
                  </a:ext>
                </a:extLst>
              </p:cNvPr>
              <p:cNvSpPr txBox="1"/>
              <p:nvPr/>
            </p:nvSpPr>
            <p:spPr>
              <a:xfrm>
                <a:off x="3424103" y="2596230"/>
                <a:ext cx="6028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TEO</a:t>
                </a:r>
                <a:endParaRPr lang="ko-KR" altLang="en-US" sz="1600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AC517C-8199-4DEB-AB9A-C3678E1BE36E}"/>
                  </a:ext>
                </a:extLst>
              </p:cNvPr>
              <p:cNvSpPr txBox="1"/>
              <p:nvPr/>
            </p:nvSpPr>
            <p:spPr>
              <a:xfrm>
                <a:off x="2727630" y="2881825"/>
                <a:ext cx="4647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/>
                  <a:t>TE</a:t>
                </a:r>
                <a:endParaRPr lang="ko-KR" altLang="en-US" sz="1600" b="1" dirty="0"/>
              </a:p>
            </p:txBody>
          </p: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7F10A4A5-B39C-4C4A-A447-7F16078F16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07336" y="2160735"/>
                <a:ext cx="22669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화살표 연결선 22">
                <a:extLst>
                  <a:ext uri="{FF2B5EF4-FFF2-40B4-BE49-F238E27FC236}">
                    <a16:creationId xmlns:a16="http://schemas.microsoft.com/office/drawing/2014/main" id="{0233110F-3086-4DBB-B71E-8F15358F1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02480" y="2221909"/>
                <a:ext cx="244636" cy="2183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023C8C8A-09C5-47B3-9D98-5ECE651635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2125" y="2527882"/>
                <a:ext cx="409450" cy="1692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화살표 연결선 24">
                <a:extLst>
                  <a:ext uri="{FF2B5EF4-FFF2-40B4-BE49-F238E27FC236}">
                    <a16:creationId xmlns:a16="http://schemas.microsoft.com/office/drawing/2014/main" id="{641B7C52-7DC9-4EF4-8E4E-960FA588E6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0695" y="2833855"/>
                <a:ext cx="409450" cy="1692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1CBD7AA-D0F7-4DD1-AE11-E2C9706CA225}"/>
              </a:ext>
            </a:extLst>
          </p:cNvPr>
          <p:cNvGrpSpPr/>
          <p:nvPr/>
        </p:nvGrpSpPr>
        <p:grpSpPr>
          <a:xfrm>
            <a:off x="1272819" y="3435718"/>
            <a:ext cx="7273382" cy="2745288"/>
            <a:chOff x="2352583" y="1494409"/>
            <a:chExt cx="7273382" cy="2745288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18AE86C3-D198-4F17-8EF1-89CFA5704124}"/>
                </a:ext>
              </a:extLst>
            </p:cNvPr>
            <p:cNvSpPr/>
            <p:nvPr/>
          </p:nvSpPr>
          <p:spPr>
            <a:xfrm>
              <a:off x="2352583" y="1981940"/>
              <a:ext cx="1509203" cy="144706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A1CFCF47-83B9-4EA7-B729-0B677D436F03}"/>
                </a:ext>
              </a:extLst>
            </p:cNvPr>
            <p:cNvSpPr/>
            <p:nvPr/>
          </p:nvSpPr>
          <p:spPr>
            <a:xfrm>
              <a:off x="7794592" y="1981940"/>
              <a:ext cx="1509203" cy="14470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02C64347-BF18-4054-B71D-0DB682DA3FD8}"/>
                </a:ext>
              </a:extLst>
            </p:cNvPr>
            <p:cNvSpPr/>
            <p:nvPr/>
          </p:nvSpPr>
          <p:spPr>
            <a:xfrm>
              <a:off x="5980589" y="1981940"/>
              <a:ext cx="1509203" cy="14470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F63A9C8-8952-44DF-B5C5-9739C77E4420}"/>
                </a:ext>
              </a:extLst>
            </p:cNvPr>
            <p:cNvSpPr/>
            <p:nvPr/>
          </p:nvSpPr>
          <p:spPr>
            <a:xfrm>
              <a:off x="4166586" y="1981940"/>
              <a:ext cx="1509203" cy="14470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CE6B93-4EF1-40D6-95A6-AC592AA5B781}"/>
                </a:ext>
              </a:extLst>
            </p:cNvPr>
            <p:cNvSpPr txBox="1"/>
            <p:nvPr/>
          </p:nvSpPr>
          <p:spPr>
            <a:xfrm>
              <a:off x="2920754" y="1494409"/>
              <a:ext cx="506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TE</a:t>
              </a:r>
              <a:endParaRPr lang="ko-KR" alt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0E11E8-5F29-4CEA-944E-04E3B7EEB300}"/>
                </a:ext>
              </a:extLst>
            </p:cNvPr>
            <p:cNvSpPr txBox="1"/>
            <p:nvPr/>
          </p:nvSpPr>
          <p:spPr>
            <a:xfrm>
              <a:off x="4608985" y="1494409"/>
              <a:ext cx="624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TEO</a:t>
              </a:r>
              <a:endParaRPr lang="ko-KR" alt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CB075C-5DBF-4B5A-B9DD-E2B008E47447}"/>
                </a:ext>
              </a:extLst>
            </p:cNvPr>
            <p:cNvSpPr txBox="1"/>
            <p:nvPr/>
          </p:nvSpPr>
          <p:spPr>
            <a:xfrm>
              <a:off x="6482176" y="1494409"/>
              <a:ext cx="506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V4</a:t>
              </a:r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77E57E-7C3B-4FFC-9715-8C48AA8F7F2D}"/>
                </a:ext>
              </a:extLst>
            </p:cNvPr>
            <p:cNvSpPr txBox="1"/>
            <p:nvPr/>
          </p:nvSpPr>
          <p:spPr>
            <a:xfrm>
              <a:off x="8359807" y="1494409"/>
              <a:ext cx="506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V2</a:t>
              </a:r>
              <a:endParaRPr lang="ko-KR" altLang="en-US" dirty="0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7A9D96D-5969-4562-817F-BF7EA5F8D3CB}"/>
                </a:ext>
              </a:extLst>
            </p:cNvPr>
            <p:cNvSpPr/>
            <p:nvPr/>
          </p:nvSpPr>
          <p:spPr>
            <a:xfrm>
              <a:off x="9625965" y="1901190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C68D531-911A-4728-AB75-9CB50EB0F374}"/>
                </a:ext>
              </a:extLst>
            </p:cNvPr>
            <p:cNvSpPr/>
            <p:nvPr/>
          </p:nvSpPr>
          <p:spPr>
            <a:xfrm>
              <a:off x="8545830" y="1983105"/>
              <a:ext cx="173355" cy="710565"/>
            </a:xfrm>
            <a:custGeom>
              <a:avLst/>
              <a:gdLst>
                <a:gd name="connsiteX0" fmla="*/ 0 w 173355"/>
                <a:gd name="connsiteY0" fmla="*/ 756285 h 756285"/>
                <a:gd name="connsiteX1" fmla="*/ 3810 w 173355"/>
                <a:gd name="connsiteY1" fmla="*/ 0 h 756285"/>
                <a:gd name="connsiteX2" fmla="*/ 173355 w 173355"/>
                <a:gd name="connsiteY2" fmla="*/ 20955 h 756285"/>
                <a:gd name="connsiteX3" fmla="*/ 0 w 173355"/>
                <a:gd name="connsiteY3" fmla="*/ 756285 h 75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55" h="756285">
                  <a:moveTo>
                    <a:pt x="0" y="756285"/>
                  </a:moveTo>
                  <a:lnTo>
                    <a:pt x="3810" y="0"/>
                  </a:lnTo>
                  <a:lnTo>
                    <a:pt x="173355" y="20955"/>
                  </a:lnTo>
                  <a:lnTo>
                    <a:pt x="0" y="7562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2A64925-BB3E-4938-AA81-456B478C731F}"/>
                </a:ext>
              </a:extLst>
            </p:cNvPr>
            <p:cNvSpPr/>
            <p:nvPr/>
          </p:nvSpPr>
          <p:spPr>
            <a:xfrm>
              <a:off x="8545830" y="2005965"/>
              <a:ext cx="257175" cy="723899"/>
            </a:xfrm>
            <a:custGeom>
              <a:avLst/>
              <a:gdLst>
                <a:gd name="connsiteX0" fmla="*/ 0 w 262890"/>
                <a:gd name="connsiteY0" fmla="*/ 733425 h 733425"/>
                <a:gd name="connsiteX1" fmla="*/ 262890 w 262890"/>
                <a:gd name="connsiteY1" fmla="*/ 15240 h 733425"/>
                <a:gd name="connsiteX2" fmla="*/ 182880 w 262890"/>
                <a:gd name="connsiteY2" fmla="*/ 0 h 733425"/>
                <a:gd name="connsiteX3" fmla="*/ 0 w 262890"/>
                <a:gd name="connsiteY3" fmla="*/ 73342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90" h="733425">
                  <a:moveTo>
                    <a:pt x="0" y="733425"/>
                  </a:moveTo>
                  <a:lnTo>
                    <a:pt x="262890" y="15240"/>
                  </a:lnTo>
                  <a:lnTo>
                    <a:pt x="182880" y="0"/>
                  </a:lnTo>
                  <a:lnTo>
                    <a:pt x="0" y="733425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89EB6356-1887-4CAD-8032-C9554C42F77A}"/>
                </a:ext>
              </a:extLst>
            </p:cNvPr>
            <p:cNvSpPr/>
            <p:nvPr/>
          </p:nvSpPr>
          <p:spPr>
            <a:xfrm>
              <a:off x="6758940" y="1981940"/>
              <a:ext cx="398145" cy="725065"/>
            </a:xfrm>
            <a:custGeom>
              <a:avLst/>
              <a:gdLst>
                <a:gd name="connsiteX0" fmla="*/ 1905 w 398145"/>
                <a:gd name="connsiteY0" fmla="*/ 723900 h 723900"/>
                <a:gd name="connsiteX1" fmla="*/ 0 w 398145"/>
                <a:gd name="connsiteY1" fmla="*/ 0 h 723900"/>
                <a:gd name="connsiteX2" fmla="*/ 142875 w 398145"/>
                <a:gd name="connsiteY2" fmla="*/ 20955 h 723900"/>
                <a:gd name="connsiteX3" fmla="*/ 262890 w 398145"/>
                <a:gd name="connsiteY3" fmla="*/ 53340 h 723900"/>
                <a:gd name="connsiteX4" fmla="*/ 369570 w 398145"/>
                <a:gd name="connsiteY4" fmla="*/ 106680 h 723900"/>
                <a:gd name="connsiteX5" fmla="*/ 398145 w 398145"/>
                <a:gd name="connsiteY5" fmla="*/ 125730 h 723900"/>
                <a:gd name="connsiteX6" fmla="*/ 1905 w 398145"/>
                <a:gd name="connsiteY6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145" h="723900">
                  <a:moveTo>
                    <a:pt x="1905" y="723900"/>
                  </a:moveTo>
                  <a:lnTo>
                    <a:pt x="0" y="0"/>
                  </a:lnTo>
                  <a:lnTo>
                    <a:pt x="142875" y="20955"/>
                  </a:lnTo>
                  <a:lnTo>
                    <a:pt x="262890" y="53340"/>
                  </a:lnTo>
                  <a:lnTo>
                    <a:pt x="369570" y="106680"/>
                  </a:lnTo>
                  <a:lnTo>
                    <a:pt x="398145" y="125730"/>
                  </a:lnTo>
                  <a:lnTo>
                    <a:pt x="1905" y="72390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61B61FD-6081-4891-81EE-C79BAB41F754}"/>
                </a:ext>
              </a:extLst>
            </p:cNvPr>
            <p:cNvSpPr/>
            <p:nvPr/>
          </p:nvSpPr>
          <p:spPr>
            <a:xfrm>
              <a:off x="6758940" y="2110740"/>
              <a:ext cx="731520" cy="1051560"/>
            </a:xfrm>
            <a:custGeom>
              <a:avLst/>
              <a:gdLst>
                <a:gd name="connsiteX0" fmla="*/ 0 w 733425"/>
                <a:gd name="connsiteY0" fmla="*/ 613410 h 1051560"/>
                <a:gd name="connsiteX1" fmla="*/ 561975 w 733425"/>
                <a:gd name="connsiteY1" fmla="*/ 1051560 h 1051560"/>
                <a:gd name="connsiteX2" fmla="*/ 594360 w 733425"/>
                <a:gd name="connsiteY2" fmla="*/ 1011555 h 1051560"/>
                <a:gd name="connsiteX3" fmla="*/ 630555 w 733425"/>
                <a:gd name="connsiteY3" fmla="*/ 963930 h 1051560"/>
                <a:gd name="connsiteX4" fmla="*/ 685800 w 733425"/>
                <a:gd name="connsiteY4" fmla="*/ 849630 h 1051560"/>
                <a:gd name="connsiteX5" fmla="*/ 712470 w 733425"/>
                <a:gd name="connsiteY5" fmla="*/ 767715 h 1051560"/>
                <a:gd name="connsiteX6" fmla="*/ 725805 w 733425"/>
                <a:gd name="connsiteY6" fmla="*/ 685800 h 1051560"/>
                <a:gd name="connsiteX7" fmla="*/ 733425 w 733425"/>
                <a:gd name="connsiteY7" fmla="*/ 544830 h 1051560"/>
                <a:gd name="connsiteX8" fmla="*/ 716280 w 733425"/>
                <a:gd name="connsiteY8" fmla="*/ 441960 h 1051560"/>
                <a:gd name="connsiteX9" fmla="*/ 693420 w 733425"/>
                <a:gd name="connsiteY9" fmla="*/ 361950 h 1051560"/>
                <a:gd name="connsiteX10" fmla="*/ 657225 w 733425"/>
                <a:gd name="connsiteY10" fmla="*/ 278130 h 1051560"/>
                <a:gd name="connsiteX11" fmla="*/ 621030 w 733425"/>
                <a:gd name="connsiteY11" fmla="*/ 207645 h 1051560"/>
                <a:gd name="connsiteX12" fmla="*/ 573405 w 733425"/>
                <a:gd name="connsiteY12" fmla="*/ 150495 h 1051560"/>
                <a:gd name="connsiteX13" fmla="*/ 539115 w 733425"/>
                <a:gd name="connsiteY13" fmla="*/ 108585 h 1051560"/>
                <a:gd name="connsiteX14" fmla="*/ 489585 w 733425"/>
                <a:gd name="connsiteY14" fmla="*/ 60960 h 1051560"/>
                <a:gd name="connsiteX15" fmla="*/ 438150 w 733425"/>
                <a:gd name="connsiteY15" fmla="*/ 19050 h 1051560"/>
                <a:gd name="connsiteX16" fmla="*/ 409575 w 733425"/>
                <a:gd name="connsiteY16" fmla="*/ 0 h 1051560"/>
                <a:gd name="connsiteX17" fmla="*/ 0 w 733425"/>
                <a:gd name="connsiteY17" fmla="*/ 61341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1051560">
                  <a:moveTo>
                    <a:pt x="0" y="613410"/>
                  </a:moveTo>
                  <a:lnTo>
                    <a:pt x="561975" y="1051560"/>
                  </a:lnTo>
                  <a:lnTo>
                    <a:pt x="594360" y="1011555"/>
                  </a:lnTo>
                  <a:lnTo>
                    <a:pt x="630555" y="963930"/>
                  </a:lnTo>
                  <a:lnTo>
                    <a:pt x="685800" y="849630"/>
                  </a:lnTo>
                  <a:lnTo>
                    <a:pt x="712470" y="767715"/>
                  </a:lnTo>
                  <a:lnTo>
                    <a:pt x="725805" y="685800"/>
                  </a:lnTo>
                  <a:lnTo>
                    <a:pt x="733425" y="544830"/>
                  </a:lnTo>
                  <a:lnTo>
                    <a:pt x="716280" y="441960"/>
                  </a:lnTo>
                  <a:lnTo>
                    <a:pt x="693420" y="361950"/>
                  </a:lnTo>
                  <a:lnTo>
                    <a:pt x="657225" y="278130"/>
                  </a:lnTo>
                  <a:lnTo>
                    <a:pt x="621030" y="207645"/>
                  </a:lnTo>
                  <a:lnTo>
                    <a:pt x="573405" y="150495"/>
                  </a:lnTo>
                  <a:lnTo>
                    <a:pt x="539115" y="108585"/>
                  </a:lnTo>
                  <a:lnTo>
                    <a:pt x="489585" y="60960"/>
                  </a:lnTo>
                  <a:lnTo>
                    <a:pt x="438150" y="19050"/>
                  </a:lnTo>
                  <a:lnTo>
                    <a:pt x="409575" y="0"/>
                  </a:lnTo>
                  <a:lnTo>
                    <a:pt x="0" y="61341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CE0E1A-49A6-4FC2-BB18-78402D0777EB}"/>
                </a:ext>
              </a:extLst>
            </p:cNvPr>
            <p:cNvSpPr/>
            <p:nvPr/>
          </p:nvSpPr>
          <p:spPr>
            <a:xfrm>
              <a:off x="4926330" y="1981939"/>
              <a:ext cx="567690" cy="747925"/>
            </a:xfrm>
            <a:custGeom>
              <a:avLst/>
              <a:gdLst>
                <a:gd name="connsiteX0" fmla="*/ 0 w 573405"/>
                <a:gd name="connsiteY0" fmla="*/ 750570 h 750570"/>
                <a:gd name="connsiteX1" fmla="*/ 11430 w 573405"/>
                <a:gd name="connsiteY1" fmla="*/ 0 h 750570"/>
                <a:gd name="connsiteX2" fmla="*/ 99060 w 573405"/>
                <a:gd name="connsiteY2" fmla="*/ 11430 h 750570"/>
                <a:gd name="connsiteX3" fmla="*/ 203835 w 573405"/>
                <a:gd name="connsiteY3" fmla="*/ 32385 h 750570"/>
                <a:gd name="connsiteX4" fmla="*/ 278130 w 573405"/>
                <a:gd name="connsiteY4" fmla="*/ 57150 h 750570"/>
                <a:gd name="connsiteX5" fmla="*/ 339090 w 573405"/>
                <a:gd name="connsiteY5" fmla="*/ 85725 h 750570"/>
                <a:gd name="connsiteX6" fmla="*/ 390525 w 573405"/>
                <a:gd name="connsiteY6" fmla="*/ 112395 h 750570"/>
                <a:gd name="connsiteX7" fmla="*/ 445770 w 573405"/>
                <a:gd name="connsiteY7" fmla="*/ 144780 h 750570"/>
                <a:gd name="connsiteX8" fmla="*/ 495300 w 573405"/>
                <a:gd name="connsiteY8" fmla="*/ 186690 h 750570"/>
                <a:gd name="connsiteX9" fmla="*/ 541020 w 573405"/>
                <a:gd name="connsiteY9" fmla="*/ 220980 h 750570"/>
                <a:gd name="connsiteX10" fmla="*/ 573405 w 573405"/>
                <a:gd name="connsiteY10" fmla="*/ 262890 h 750570"/>
                <a:gd name="connsiteX11" fmla="*/ 0 w 573405"/>
                <a:gd name="connsiteY11" fmla="*/ 750570 h 750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405" h="750570">
                  <a:moveTo>
                    <a:pt x="0" y="750570"/>
                  </a:moveTo>
                  <a:lnTo>
                    <a:pt x="11430" y="0"/>
                  </a:lnTo>
                  <a:lnTo>
                    <a:pt x="99060" y="11430"/>
                  </a:lnTo>
                  <a:lnTo>
                    <a:pt x="203835" y="32385"/>
                  </a:lnTo>
                  <a:lnTo>
                    <a:pt x="278130" y="57150"/>
                  </a:lnTo>
                  <a:lnTo>
                    <a:pt x="339090" y="85725"/>
                  </a:lnTo>
                  <a:lnTo>
                    <a:pt x="390525" y="112395"/>
                  </a:lnTo>
                  <a:lnTo>
                    <a:pt x="445770" y="144780"/>
                  </a:lnTo>
                  <a:lnTo>
                    <a:pt x="495300" y="186690"/>
                  </a:lnTo>
                  <a:lnTo>
                    <a:pt x="541020" y="220980"/>
                  </a:lnTo>
                  <a:lnTo>
                    <a:pt x="573405" y="262890"/>
                  </a:lnTo>
                  <a:lnTo>
                    <a:pt x="0" y="75057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40395C6-35E2-4E55-8B18-5AC4A33F310F}"/>
                </a:ext>
              </a:extLst>
            </p:cNvPr>
            <p:cNvSpPr/>
            <p:nvPr/>
          </p:nvSpPr>
          <p:spPr>
            <a:xfrm>
              <a:off x="4911089" y="2240280"/>
              <a:ext cx="764700" cy="1184911"/>
            </a:xfrm>
            <a:custGeom>
              <a:avLst/>
              <a:gdLst>
                <a:gd name="connsiteX0" fmla="*/ 13335 w 763905"/>
                <a:gd name="connsiteY0" fmla="*/ 489585 h 1175385"/>
                <a:gd name="connsiteX1" fmla="*/ 0 w 763905"/>
                <a:gd name="connsiteY1" fmla="*/ 1175385 h 1175385"/>
                <a:gd name="connsiteX2" fmla="*/ 108585 w 763905"/>
                <a:gd name="connsiteY2" fmla="*/ 1175385 h 1175385"/>
                <a:gd name="connsiteX3" fmla="*/ 205740 w 763905"/>
                <a:gd name="connsiteY3" fmla="*/ 1150620 h 1175385"/>
                <a:gd name="connsiteX4" fmla="*/ 295275 w 763905"/>
                <a:gd name="connsiteY4" fmla="*/ 1122045 h 1175385"/>
                <a:gd name="connsiteX5" fmla="*/ 379095 w 763905"/>
                <a:gd name="connsiteY5" fmla="*/ 1083945 h 1175385"/>
                <a:gd name="connsiteX6" fmla="*/ 459105 w 763905"/>
                <a:gd name="connsiteY6" fmla="*/ 1032510 h 1175385"/>
                <a:gd name="connsiteX7" fmla="*/ 525780 w 763905"/>
                <a:gd name="connsiteY7" fmla="*/ 977265 h 1175385"/>
                <a:gd name="connsiteX8" fmla="*/ 579120 w 763905"/>
                <a:gd name="connsiteY8" fmla="*/ 927735 h 1175385"/>
                <a:gd name="connsiteX9" fmla="*/ 621030 w 763905"/>
                <a:gd name="connsiteY9" fmla="*/ 872490 h 1175385"/>
                <a:gd name="connsiteX10" fmla="*/ 674370 w 763905"/>
                <a:gd name="connsiteY10" fmla="*/ 802005 h 1175385"/>
                <a:gd name="connsiteX11" fmla="*/ 712470 w 763905"/>
                <a:gd name="connsiteY11" fmla="*/ 723900 h 1175385"/>
                <a:gd name="connsiteX12" fmla="*/ 744855 w 763905"/>
                <a:gd name="connsiteY12" fmla="*/ 626745 h 1175385"/>
                <a:gd name="connsiteX13" fmla="*/ 760095 w 763905"/>
                <a:gd name="connsiteY13" fmla="*/ 535305 h 1175385"/>
                <a:gd name="connsiteX14" fmla="*/ 763905 w 763905"/>
                <a:gd name="connsiteY14" fmla="*/ 426720 h 1175385"/>
                <a:gd name="connsiteX15" fmla="*/ 756285 w 763905"/>
                <a:gd name="connsiteY15" fmla="*/ 337185 h 1175385"/>
                <a:gd name="connsiteX16" fmla="*/ 739140 w 763905"/>
                <a:gd name="connsiteY16" fmla="*/ 257175 h 1175385"/>
                <a:gd name="connsiteX17" fmla="*/ 716280 w 763905"/>
                <a:gd name="connsiteY17" fmla="*/ 198120 h 1175385"/>
                <a:gd name="connsiteX18" fmla="*/ 691515 w 763905"/>
                <a:gd name="connsiteY18" fmla="*/ 139065 h 1175385"/>
                <a:gd name="connsiteX19" fmla="*/ 670560 w 763905"/>
                <a:gd name="connsiteY19" fmla="*/ 95250 h 1175385"/>
                <a:gd name="connsiteX20" fmla="*/ 638175 w 763905"/>
                <a:gd name="connsiteY20" fmla="*/ 53340 h 1175385"/>
                <a:gd name="connsiteX21" fmla="*/ 617220 w 763905"/>
                <a:gd name="connsiteY21" fmla="*/ 24765 h 1175385"/>
                <a:gd name="connsiteX22" fmla="*/ 590550 w 763905"/>
                <a:gd name="connsiteY22" fmla="*/ 0 h 1175385"/>
                <a:gd name="connsiteX23" fmla="*/ 13335 w 763905"/>
                <a:gd name="connsiteY23" fmla="*/ 489585 h 11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3905" h="1175385">
                  <a:moveTo>
                    <a:pt x="13335" y="489585"/>
                  </a:moveTo>
                  <a:lnTo>
                    <a:pt x="0" y="1175385"/>
                  </a:lnTo>
                  <a:lnTo>
                    <a:pt x="108585" y="1175385"/>
                  </a:lnTo>
                  <a:lnTo>
                    <a:pt x="205740" y="1150620"/>
                  </a:lnTo>
                  <a:lnTo>
                    <a:pt x="295275" y="1122045"/>
                  </a:lnTo>
                  <a:lnTo>
                    <a:pt x="379095" y="1083945"/>
                  </a:lnTo>
                  <a:lnTo>
                    <a:pt x="459105" y="1032510"/>
                  </a:lnTo>
                  <a:lnTo>
                    <a:pt x="525780" y="977265"/>
                  </a:lnTo>
                  <a:lnTo>
                    <a:pt x="579120" y="927735"/>
                  </a:lnTo>
                  <a:lnTo>
                    <a:pt x="621030" y="872490"/>
                  </a:lnTo>
                  <a:lnTo>
                    <a:pt x="674370" y="802005"/>
                  </a:lnTo>
                  <a:lnTo>
                    <a:pt x="712470" y="723900"/>
                  </a:lnTo>
                  <a:lnTo>
                    <a:pt x="744855" y="626745"/>
                  </a:lnTo>
                  <a:lnTo>
                    <a:pt x="760095" y="535305"/>
                  </a:lnTo>
                  <a:lnTo>
                    <a:pt x="763905" y="426720"/>
                  </a:lnTo>
                  <a:lnTo>
                    <a:pt x="756285" y="337185"/>
                  </a:lnTo>
                  <a:lnTo>
                    <a:pt x="739140" y="257175"/>
                  </a:lnTo>
                  <a:lnTo>
                    <a:pt x="716280" y="198120"/>
                  </a:lnTo>
                  <a:lnTo>
                    <a:pt x="691515" y="139065"/>
                  </a:lnTo>
                  <a:lnTo>
                    <a:pt x="670560" y="95250"/>
                  </a:lnTo>
                  <a:lnTo>
                    <a:pt x="638175" y="53340"/>
                  </a:lnTo>
                  <a:lnTo>
                    <a:pt x="617220" y="24765"/>
                  </a:lnTo>
                  <a:lnTo>
                    <a:pt x="590550" y="0"/>
                  </a:lnTo>
                  <a:lnTo>
                    <a:pt x="13335" y="489585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886771B6-4EF0-4ACF-A891-D01C378A856D}"/>
                </a:ext>
              </a:extLst>
            </p:cNvPr>
            <p:cNvSpPr/>
            <p:nvPr/>
          </p:nvSpPr>
          <p:spPr>
            <a:xfrm>
              <a:off x="2807969" y="1981200"/>
              <a:ext cx="302896" cy="710565"/>
            </a:xfrm>
            <a:custGeom>
              <a:avLst/>
              <a:gdLst>
                <a:gd name="connsiteX0" fmla="*/ 295275 w 300990"/>
                <a:gd name="connsiteY0" fmla="*/ 720090 h 720090"/>
                <a:gd name="connsiteX1" fmla="*/ 300990 w 300990"/>
                <a:gd name="connsiteY1" fmla="*/ 0 h 720090"/>
                <a:gd name="connsiteX2" fmla="*/ 224790 w 300990"/>
                <a:gd name="connsiteY2" fmla="*/ 3810 h 720090"/>
                <a:gd name="connsiteX3" fmla="*/ 129540 w 300990"/>
                <a:gd name="connsiteY3" fmla="*/ 20955 h 720090"/>
                <a:gd name="connsiteX4" fmla="*/ 64770 w 300990"/>
                <a:gd name="connsiteY4" fmla="*/ 38100 h 720090"/>
                <a:gd name="connsiteX5" fmla="*/ 0 w 300990"/>
                <a:gd name="connsiteY5" fmla="*/ 64770 h 720090"/>
                <a:gd name="connsiteX6" fmla="*/ 295275 w 300990"/>
                <a:gd name="connsiteY6" fmla="*/ 720090 h 7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990" h="720090">
                  <a:moveTo>
                    <a:pt x="295275" y="720090"/>
                  </a:moveTo>
                  <a:lnTo>
                    <a:pt x="300990" y="0"/>
                  </a:lnTo>
                  <a:lnTo>
                    <a:pt x="224790" y="3810"/>
                  </a:lnTo>
                  <a:lnTo>
                    <a:pt x="129540" y="20955"/>
                  </a:lnTo>
                  <a:lnTo>
                    <a:pt x="64770" y="38100"/>
                  </a:lnTo>
                  <a:lnTo>
                    <a:pt x="0" y="64770"/>
                  </a:lnTo>
                  <a:lnTo>
                    <a:pt x="295275" y="720090"/>
                  </a:lnTo>
                  <a:close/>
                </a:path>
              </a:pathLst>
            </a:cu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9E167AEE-8CA2-4DB5-99F0-9A18C77D30EC}"/>
                </a:ext>
              </a:extLst>
            </p:cNvPr>
            <p:cNvSpPr/>
            <p:nvPr/>
          </p:nvSpPr>
          <p:spPr>
            <a:xfrm>
              <a:off x="2354580" y="2045970"/>
              <a:ext cx="756285" cy="781050"/>
            </a:xfrm>
            <a:custGeom>
              <a:avLst/>
              <a:gdLst>
                <a:gd name="connsiteX0" fmla="*/ 756285 w 756285"/>
                <a:gd name="connsiteY0" fmla="*/ 647700 h 781050"/>
                <a:gd name="connsiteX1" fmla="*/ 15240 w 756285"/>
                <a:gd name="connsiteY1" fmla="*/ 781050 h 781050"/>
                <a:gd name="connsiteX2" fmla="*/ 0 w 756285"/>
                <a:gd name="connsiteY2" fmla="*/ 678180 h 781050"/>
                <a:gd name="connsiteX3" fmla="*/ 7620 w 756285"/>
                <a:gd name="connsiteY3" fmla="*/ 592455 h 781050"/>
                <a:gd name="connsiteX4" fmla="*/ 17145 w 756285"/>
                <a:gd name="connsiteY4" fmla="*/ 514350 h 781050"/>
                <a:gd name="connsiteX5" fmla="*/ 43815 w 756285"/>
                <a:gd name="connsiteY5" fmla="*/ 422910 h 781050"/>
                <a:gd name="connsiteX6" fmla="*/ 74295 w 756285"/>
                <a:gd name="connsiteY6" fmla="*/ 350520 h 781050"/>
                <a:gd name="connsiteX7" fmla="*/ 104775 w 756285"/>
                <a:gd name="connsiteY7" fmla="*/ 295275 h 781050"/>
                <a:gd name="connsiteX8" fmla="*/ 140970 w 756285"/>
                <a:gd name="connsiteY8" fmla="*/ 241935 h 781050"/>
                <a:gd name="connsiteX9" fmla="*/ 165735 w 756285"/>
                <a:gd name="connsiteY9" fmla="*/ 205740 h 781050"/>
                <a:gd name="connsiteX10" fmla="*/ 198120 w 756285"/>
                <a:gd name="connsiteY10" fmla="*/ 169545 h 781050"/>
                <a:gd name="connsiteX11" fmla="*/ 236220 w 756285"/>
                <a:gd name="connsiteY11" fmla="*/ 133350 h 781050"/>
                <a:gd name="connsiteX12" fmla="*/ 276225 w 756285"/>
                <a:gd name="connsiteY12" fmla="*/ 102870 h 781050"/>
                <a:gd name="connsiteX13" fmla="*/ 316230 w 756285"/>
                <a:gd name="connsiteY13" fmla="*/ 72390 h 781050"/>
                <a:gd name="connsiteX14" fmla="*/ 350520 w 756285"/>
                <a:gd name="connsiteY14" fmla="*/ 51435 h 781050"/>
                <a:gd name="connsiteX15" fmla="*/ 394335 w 756285"/>
                <a:gd name="connsiteY15" fmla="*/ 30480 h 781050"/>
                <a:gd name="connsiteX16" fmla="*/ 422910 w 756285"/>
                <a:gd name="connsiteY16" fmla="*/ 11430 h 781050"/>
                <a:gd name="connsiteX17" fmla="*/ 447675 w 756285"/>
                <a:gd name="connsiteY17" fmla="*/ 0 h 781050"/>
                <a:gd name="connsiteX18" fmla="*/ 756285 w 756285"/>
                <a:gd name="connsiteY18" fmla="*/ 64770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6285" h="781050">
                  <a:moveTo>
                    <a:pt x="756285" y="647700"/>
                  </a:moveTo>
                  <a:lnTo>
                    <a:pt x="15240" y="781050"/>
                  </a:lnTo>
                  <a:lnTo>
                    <a:pt x="0" y="678180"/>
                  </a:lnTo>
                  <a:lnTo>
                    <a:pt x="7620" y="592455"/>
                  </a:lnTo>
                  <a:lnTo>
                    <a:pt x="17145" y="514350"/>
                  </a:lnTo>
                  <a:lnTo>
                    <a:pt x="43815" y="422910"/>
                  </a:lnTo>
                  <a:lnTo>
                    <a:pt x="74295" y="350520"/>
                  </a:lnTo>
                  <a:lnTo>
                    <a:pt x="104775" y="295275"/>
                  </a:lnTo>
                  <a:lnTo>
                    <a:pt x="140970" y="241935"/>
                  </a:lnTo>
                  <a:lnTo>
                    <a:pt x="165735" y="205740"/>
                  </a:lnTo>
                  <a:lnTo>
                    <a:pt x="198120" y="169545"/>
                  </a:lnTo>
                  <a:lnTo>
                    <a:pt x="236220" y="133350"/>
                  </a:lnTo>
                  <a:lnTo>
                    <a:pt x="276225" y="102870"/>
                  </a:lnTo>
                  <a:lnTo>
                    <a:pt x="316230" y="72390"/>
                  </a:lnTo>
                  <a:lnTo>
                    <a:pt x="350520" y="51435"/>
                  </a:lnTo>
                  <a:lnTo>
                    <a:pt x="394335" y="30480"/>
                  </a:lnTo>
                  <a:lnTo>
                    <a:pt x="422910" y="11430"/>
                  </a:lnTo>
                  <a:lnTo>
                    <a:pt x="447675" y="0"/>
                  </a:lnTo>
                  <a:lnTo>
                    <a:pt x="756285" y="647700"/>
                  </a:lnTo>
                  <a:close/>
                </a:path>
              </a:pathLst>
            </a:cu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DDE7AB-1455-46A8-9473-56A8127DFBCD}"/>
                </a:ext>
              </a:extLst>
            </p:cNvPr>
            <p:cNvSpPr txBox="1"/>
            <p:nvPr/>
          </p:nvSpPr>
          <p:spPr>
            <a:xfrm>
              <a:off x="2590799" y="3931920"/>
              <a:ext cx="2018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Mature Elaborate Cells</a:t>
              </a:r>
              <a:endParaRPr lang="ko-KR" alt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5CBE6C-5462-4E4F-AB6D-13849AE4C76D}"/>
                </a:ext>
              </a:extLst>
            </p:cNvPr>
            <p:cNvSpPr txBox="1"/>
            <p:nvPr/>
          </p:nvSpPr>
          <p:spPr>
            <a:xfrm>
              <a:off x="5138900" y="3922810"/>
              <a:ext cx="2350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Immature Elaborate Cells</a:t>
              </a:r>
              <a:endParaRPr lang="ko-KR" altLang="en-US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6B75B0D-77A1-413C-8837-FE4151AE919C}"/>
                </a:ext>
              </a:extLst>
            </p:cNvPr>
            <p:cNvSpPr txBox="1"/>
            <p:nvPr/>
          </p:nvSpPr>
          <p:spPr>
            <a:xfrm>
              <a:off x="7974590" y="3930431"/>
              <a:ext cx="1276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Primary Cells</a:t>
              </a:r>
              <a:endParaRPr lang="ko-KR" altLang="en-US" sz="1400" dirty="0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E7414E7E-89CE-4D3F-B9ED-FA4414C06F93}"/>
                </a:ext>
              </a:extLst>
            </p:cNvPr>
            <p:cNvCxnSpPr>
              <a:cxnSpLocks/>
              <a:stCxn id="44" idx="0"/>
            </p:cNvCxnSpPr>
            <p:nvPr/>
          </p:nvCxnSpPr>
          <p:spPr>
            <a:xfrm flipH="1" flipV="1">
              <a:off x="3426781" y="3425191"/>
              <a:ext cx="173111" cy="50672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CA82065C-2EC1-440E-B704-8073E10F6D78}"/>
                </a:ext>
              </a:extLst>
            </p:cNvPr>
            <p:cNvCxnSpPr/>
            <p:nvPr/>
          </p:nvCxnSpPr>
          <p:spPr>
            <a:xfrm flipH="1" flipV="1">
              <a:off x="5295900" y="2941320"/>
              <a:ext cx="684689" cy="89154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0EA34B3A-0694-4558-8D3F-8725343AF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5104" y="2636520"/>
              <a:ext cx="342678" cy="119634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55CA1EFA-3FF4-4682-879C-2F2C1FE64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5830" y="3081546"/>
              <a:ext cx="0" cy="80283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43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Neural Network(CNN)</a:t>
            </a:r>
            <a:endParaRPr lang="ko-KR" altLang="en-US" dirty="0"/>
          </a:p>
        </p:txBody>
      </p:sp>
      <p:sp>
        <p:nvSpPr>
          <p:cNvPr id="19" name="구름 18">
            <a:extLst>
              <a:ext uri="{FF2B5EF4-FFF2-40B4-BE49-F238E27FC236}">
                <a16:creationId xmlns:a16="http://schemas.microsoft.com/office/drawing/2014/main" id="{60D7AA8A-D2D3-97DA-61EF-C7573BE14755}"/>
              </a:ext>
            </a:extLst>
          </p:cNvPr>
          <p:cNvSpPr/>
          <p:nvPr/>
        </p:nvSpPr>
        <p:spPr>
          <a:xfrm>
            <a:off x="2381616" y="5046414"/>
            <a:ext cx="3341008" cy="1811586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Convolution, Pooling</a:t>
            </a:r>
          </a:p>
          <a:p>
            <a:pPr algn="ctr"/>
            <a:r>
              <a:rPr lang="en-US" altLang="ko-KR" sz="1600" dirty="0">
                <a:solidFill>
                  <a:schemeClr val="tx1"/>
                </a:solidFill>
              </a:rPr>
              <a:t>(Autoencoder</a:t>
            </a:r>
            <a:r>
              <a:rPr lang="ko-KR" altLang="en-US" sz="1600" dirty="0">
                <a:solidFill>
                  <a:schemeClr val="tx1"/>
                </a:solidFill>
              </a:rPr>
              <a:t>의 진화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319B0C5-8C6E-31A6-1263-B43539AAEC83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052120" y="4651512"/>
            <a:ext cx="460245" cy="498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구름 23">
            <a:extLst>
              <a:ext uri="{FF2B5EF4-FFF2-40B4-BE49-F238E27FC236}">
                <a16:creationId xmlns:a16="http://schemas.microsoft.com/office/drawing/2014/main" id="{0FECA2D1-3C28-DC70-6393-2C880B5ED1AF}"/>
              </a:ext>
            </a:extLst>
          </p:cNvPr>
          <p:cNvSpPr/>
          <p:nvPr/>
        </p:nvSpPr>
        <p:spPr>
          <a:xfrm>
            <a:off x="7298866" y="5458547"/>
            <a:ext cx="2511518" cy="1218154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/>
              <a:t>기존 신경망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1DF139AD-54DB-3F2B-CA03-7FD0A3215A1B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8554625" y="4651512"/>
            <a:ext cx="847792" cy="876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96C47A7D-2A30-C681-A1C9-02E9C852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7" y="1399453"/>
            <a:ext cx="10356070" cy="325205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C95229-2EEE-613A-295C-B8258BEDC29D}"/>
              </a:ext>
            </a:extLst>
          </p:cNvPr>
          <p:cNvSpPr/>
          <p:nvPr/>
        </p:nvSpPr>
        <p:spPr>
          <a:xfrm>
            <a:off x="1726163" y="3498980"/>
            <a:ext cx="830425" cy="391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57EA6E-3724-CB93-4161-21CAE0501BDB}"/>
              </a:ext>
            </a:extLst>
          </p:cNvPr>
          <p:cNvSpPr/>
          <p:nvPr/>
        </p:nvSpPr>
        <p:spPr>
          <a:xfrm>
            <a:off x="3750014" y="3492759"/>
            <a:ext cx="460245" cy="391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66F4FC-6BCD-6033-D706-38001B6AA3AB}"/>
              </a:ext>
            </a:extLst>
          </p:cNvPr>
          <p:cNvSpPr/>
          <p:nvPr/>
        </p:nvSpPr>
        <p:spPr>
          <a:xfrm>
            <a:off x="7787473" y="3503007"/>
            <a:ext cx="2110153" cy="391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A9B8270-5B52-E660-0935-5B5CB8FD6AD6}"/>
              </a:ext>
            </a:extLst>
          </p:cNvPr>
          <p:cNvSpPr/>
          <p:nvPr/>
        </p:nvSpPr>
        <p:spPr>
          <a:xfrm>
            <a:off x="10010432" y="3516683"/>
            <a:ext cx="963571" cy="3918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778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Convolutional Neural Network(CNN)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B0DF88B-5D2F-6D3D-8809-3376430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5" y="1275935"/>
            <a:ext cx="11644927" cy="2689575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인간의 시신경 구조를 모방한 기술</a:t>
            </a:r>
            <a:endParaRPr lang="en-US" altLang="ko-KR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Feature Map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을 생성하는 필터까지 학습이 가능해 비전 분야에서 성능이 우수함</a:t>
            </a:r>
            <a:endParaRPr lang="en-US" altLang="ko-KR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자율주행 자동차나 얼굴인식 등의 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Object Detection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이나 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Computer Vision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이 필요한 분야에 많이 사용</a:t>
            </a:r>
          </a:p>
          <a:p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영상 데이터가 가진 공간적 기하정보를 보존한 채 데이터를 직접 학습</a:t>
            </a:r>
            <a:endParaRPr lang="en-US" altLang="ko-KR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기존 다층 신경망은 영상 데이터를 하나의 벡터로 변형시키므로 공간정보를 상실</a:t>
            </a:r>
            <a:endParaRPr lang="en-US" altLang="ko-KR" dirty="0">
              <a:solidFill>
                <a:srgbClr val="111111"/>
              </a:solidFill>
              <a:latin typeface="-apple-system"/>
            </a:endParaRPr>
          </a:p>
          <a:p>
            <a:pPr lvl="1"/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CNN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은 입력 영상을 폭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(width), 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높이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(height), 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깊이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(channel)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로 입력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9734090-6463-3156-13ED-DA67C15F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068" y="4603598"/>
            <a:ext cx="4801391" cy="15639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7F0008-81A5-63BD-DD05-A22D6936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6" y="4333212"/>
            <a:ext cx="6941976" cy="2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9212D31-54D5-4F18-A823-2B52E916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6" y="311133"/>
            <a:ext cx="9975168" cy="62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9137471-069A-446F-855A-33AA2475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56" y="141402"/>
            <a:ext cx="8937625" cy="6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6"/>
            <a:ext cx="11197056" cy="1877812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특성을 추출하는 과정</a:t>
            </a:r>
            <a:endParaRPr lang="en-US" altLang="ko-KR" dirty="0"/>
          </a:p>
          <a:p>
            <a:pPr lvl="1"/>
            <a:r>
              <a:rPr lang="ko-KR" altLang="en-US" dirty="0"/>
              <a:t>데이터 각 요소의 인접요소들을 조사해 특성을 파악</a:t>
            </a:r>
            <a:endParaRPr lang="en-US" altLang="ko-KR" dirty="0"/>
          </a:p>
          <a:p>
            <a:pPr lvl="1"/>
            <a:r>
              <a:rPr lang="ko-KR" altLang="en-US" dirty="0"/>
              <a:t>파악한 특성을 하나의 값으로 도출</a:t>
            </a:r>
            <a:endParaRPr lang="en-US" altLang="ko-KR" dirty="0"/>
          </a:p>
          <a:p>
            <a:pPr lvl="1"/>
            <a:r>
              <a:rPr lang="ko-KR" altLang="en-US" dirty="0"/>
              <a:t>하나의 압축 과정</a:t>
            </a:r>
            <a:r>
              <a:rPr lang="en-US" altLang="ko-KR" dirty="0"/>
              <a:t>: </a:t>
            </a:r>
            <a:r>
              <a:rPr lang="ko-KR" altLang="en-US" dirty="0" err="1"/>
              <a:t>연산량을</a:t>
            </a:r>
            <a:r>
              <a:rPr lang="ko-KR" altLang="en-US" dirty="0"/>
              <a:t> 효과적으로 축소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51AD99-B939-C36D-EE56-DEDA02A3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85" y="2954737"/>
            <a:ext cx="5646937" cy="3772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34F88-EF37-B18B-403D-941F338CAD7E}"/>
              </a:ext>
            </a:extLst>
          </p:cNvPr>
          <p:cNvSpPr txBox="1"/>
          <p:nvPr/>
        </p:nvSpPr>
        <p:spPr>
          <a:xfrm>
            <a:off x="7705883" y="3126011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필터</a:t>
            </a:r>
            <a:r>
              <a:rPr lang="en-US" altLang="ko-KR" dirty="0"/>
              <a:t>, </a:t>
            </a:r>
            <a:r>
              <a:rPr lang="ko-KR" altLang="en-US" dirty="0"/>
              <a:t>마스크</a:t>
            </a:r>
            <a:r>
              <a:rPr lang="en-US" altLang="ko-KR" dirty="0"/>
              <a:t>, </a:t>
            </a:r>
            <a:r>
              <a:rPr lang="ko-KR" altLang="en-US" dirty="0"/>
              <a:t>커널</a:t>
            </a:r>
            <a:r>
              <a:rPr lang="en-US" altLang="ko-KR" dirty="0"/>
              <a:t>, </a:t>
            </a:r>
            <a:r>
              <a:rPr lang="ko-KR" altLang="en-US" dirty="0"/>
              <a:t>윈도우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664BA1F-E5B2-E4B0-D789-AEFC98C82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5" y="3495343"/>
            <a:ext cx="4831499" cy="2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5"/>
            <a:ext cx="6040018" cy="4984905"/>
          </a:xfrm>
        </p:spPr>
        <p:txBody>
          <a:bodyPr>
            <a:normAutofit/>
          </a:bodyPr>
          <a:lstStyle/>
          <a:p>
            <a:r>
              <a:rPr lang="ko-KR" altLang="en-US" dirty="0"/>
              <a:t>필터의 특성 </a:t>
            </a:r>
            <a:endParaRPr lang="en-US" altLang="ko-KR" dirty="0"/>
          </a:p>
          <a:p>
            <a:pPr lvl="1"/>
            <a:r>
              <a:rPr lang="ko-KR" altLang="en-US" dirty="0"/>
              <a:t>추출하려는 이미지의 특성이 대상 데이터에 있는지 검출하는 함수</a:t>
            </a:r>
            <a:endParaRPr lang="en-US" altLang="ko-KR" dirty="0"/>
          </a:p>
          <a:p>
            <a:pPr lvl="1"/>
            <a:r>
              <a:rPr lang="ko-KR" altLang="en-US" dirty="0"/>
              <a:t>추출하려는 특성이 있다면 </a:t>
            </a:r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ko-KR" altLang="en-US" dirty="0" err="1"/>
              <a:t>연산시</a:t>
            </a:r>
            <a:r>
              <a:rPr lang="ko-KR" altLang="en-US" dirty="0"/>
              <a:t> 높은 값이 도출</a:t>
            </a:r>
            <a:endParaRPr lang="en-US" altLang="ko-KR" dirty="0"/>
          </a:p>
          <a:p>
            <a:pPr lvl="2"/>
            <a:r>
              <a:rPr lang="ko-KR" altLang="en-US" dirty="0"/>
              <a:t>비슷하지 않으면 결과값이 </a:t>
            </a:r>
            <a:r>
              <a:rPr lang="en-US" altLang="ko-KR" dirty="0"/>
              <a:t>0</a:t>
            </a:r>
            <a:r>
              <a:rPr lang="ko-KR" altLang="en-US" dirty="0"/>
              <a:t>에 가까운 값 출력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A12AFC3-8AAD-94F4-F785-21B249EE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072" y="855767"/>
            <a:ext cx="2289802" cy="16077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662DE71-8420-D6ED-831B-BC2E63E0C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067" y="763192"/>
            <a:ext cx="2326341" cy="158337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586E604-4482-4C9E-8362-2FC26031B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156" y="2765476"/>
            <a:ext cx="1814789" cy="18391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2D7917E-38B1-CF2B-EF52-40F822B9B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8817" y="2678518"/>
            <a:ext cx="1808957" cy="18329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00AE176-8186-C0C8-04CB-ADC24B5AF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0189" y="4394501"/>
            <a:ext cx="6608015" cy="23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dirty="0"/>
              <a:t>Lora Baek, </a:t>
            </a:r>
            <a:r>
              <a:rPr lang="ko-KR" altLang="en-US" dirty="0"/>
              <a:t>활성화함수 </a:t>
            </a:r>
            <a:r>
              <a:rPr lang="en-US" altLang="ko-KR" dirty="0"/>
              <a:t>-</a:t>
            </a:r>
            <a:r>
              <a:rPr lang="ko-KR" altLang="en-US" dirty="0"/>
              <a:t>왜 </a:t>
            </a:r>
            <a:r>
              <a:rPr lang="en-US" altLang="ko-KR" dirty="0"/>
              <a:t>Sigmoid</a:t>
            </a:r>
            <a:r>
              <a:rPr lang="ko-KR" altLang="en-US" dirty="0"/>
              <a:t>가 아니라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함수를 쓸까</a:t>
            </a:r>
            <a:r>
              <a:rPr lang="en-US" altLang="ko-KR" dirty="0"/>
              <a:t>?, </a:t>
            </a:r>
            <a:r>
              <a:rPr lang="en-US" altLang="ko-KR" dirty="0">
                <a:hlinkClick r:id="rId2"/>
              </a:rPr>
              <a:t>https://for-data-science.tistory.com/68</a:t>
            </a:r>
            <a:r>
              <a:rPr lang="en-US" altLang="ko-KR" dirty="0"/>
              <a:t>, 2023.11.12 20:19</a:t>
            </a:r>
          </a:p>
          <a:p>
            <a:r>
              <a:rPr lang="ko-KR" altLang="en-US" dirty="0" err="1"/>
              <a:t>인텔리즈</a:t>
            </a:r>
            <a:r>
              <a:rPr lang="en-US" altLang="ko-KR" dirty="0"/>
              <a:t>, [</a:t>
            </a:r>
            <a:r>
              <a:rPr lang="ko-KR" altLang="en-US" dirty="0"/>
              <a:t>활성화 함수</a:t>
            </a:r>
            <a:r>
              <a:rPr lang="en-US" altLang="ko-KR" dirty="0"/>
              <a:t>]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및 파생 </a:t>
            </a:r>
            <a:r>
              <a:rPr lang="en-US" altLang="ko-KR" dirty="0" err="1"/>
              <a:t>Relu</a:t>
            </a:r>
            <a:r>
              <a:rPr lang="en-US" altLang="ko-KR" dirty="0"/>
              <a:t>, </a:t>
            </a:r>
            <a:r>
              <a:rPr lang="en-US" altLang="ko-KR" dirty="0">
                <a:hlinkClick r:id="rId3"/>
              </a:rPr>
              <a:t>https://blog.naver.com/intelliz/221697939607</a:t>
            </a:r>
            <a:r>
              <a:rPr lang="en-US" altLang="ko-KR" dirty="0"/>
              <a:t>, 2023.11.12 21:04</a:t>
            </a:r>
          </a:p>
          <a:p>
            <a:r>
              <a:rPr lang="en-US" altLang="ko-KR" dirty="0" err="1"/>
              <a:t>YounghunJo</a:t>
            </a:r>
            <a:r>
              <a:rPr lang="en-US" altLang="ko-KR" dirty="0"/>
              <a:t>, [ML]</a:t>
            </a:r>
            <a:r>
              <a:rPr lang="ko-KR" altLang="en-US" dirty="0"/>
              <a:t>데이터를 복구하는 </a:t>
            </a:r>
            <a:r>
              <a:rPr lang="en-US" altLang="ko-KR" dirty="0"/>
              <a:t>Auto Encoder?, </a:t>
            </a:r>
            <a:r>
              <a:rPr lang="en-US" altLang="ko-KR" dirty="0">
                <a:hlinkClick r:id="rId4"/>
              </a:rPr>
              <a:t>https://techblog-history-younghunjo1.tistory.com/130</a:t>
            </a:r>
            <a:r>
              <a:rPr lang="en-US" altLang="ko-KR" dirty="0"/>
              <a:t>, 2023.11.12 21:37</a:t>
            </a:r>
          </a:p>
          <a:p>
            <a:r>
              <a:rPr lang="en-US" altLang="ko-KR" dirty="0" err="1"/>
              <a:t>LifeofPy</a:t>
            </a:r>
            <a:r>
              <a:rPr lang="en-US" altLang="ko-KR" dirty="0"/>
              <a:t>, CNN</a:t>
            </a:r>
            <a:r>
              <a:rPr lang="ko-KR" altLang="en-US" dirty="0"/>
              <a:t>의 정의</a:t>
            </a:r>
            <a:r>
              <a:rPr lang="en-US" altLang="ko-KR" dirty="0"/>
              <a:t>, </a:t>
            </a:r>
            <a:r>
              <a:rPr lang="ko-KR" altLang="en-US" dirty="0"/>
              <a:t>이미지의 </a:t>
            </a:r>
            <a:r>
              <a:rPr lang="en-US" altLang="ko-KR" dirty="0"/>
              <a:t>feature map</a:t>
            </a:r>
            <a:r>
              <a:rPr lang="ko-KR" altLang="en-US" dirty="0"/>
              <a:t>기능과 </a:t>
            </a:r>
            <a:r>
              <a:rPr lang="en-US" altLang="ko-KR" dirty="0"/>
              <a:t>kernel(filter)</a:t>
            </a:r>
            <a:r>
              <a:rPr lang="ko-KR" altLang="en-US" dirty="0"/>
              <a:t>의 개념</a:t>
            </a:r>
            <a:r>
              <a:rPr lang="en-US" altLang="ko-KR" dirty="0"/>
              <a:t>, </a:t>
            </a:r>
            <a:r>
              <a:rPr lang="en-US" altLang="ko-KR" dirty="0">
                <a:hlinkClick r:id="rId5"/>
              </a:rPr>
              <a:t>https://m.blog.naver.com/luvwithcat/222148953574</a:t>
            </a:r>
            <a:r>
              <a:rPr lang="en-US" altLang="ko-KR" dirty="0"/>
              <a:t>, 2023.11.15 19:49</a:t>
            </a:r>
          </a:p>
          <a:p>
            <a:r>
              <a:rPr lang="en-US" altLang="ko-KR" dirty="0" err="1"/>
              <a:t>Ratsgo</a:t>
            </a:r>
            <a:r>
              <a:rPr lang="en-US" altLang="ko-KR" dirty="0"/>
              <a:t>, CNN</a:t>
            </a:r>
            <a:r>
              <a:rPr lang="ko-KR" altLang="en-US" dirty="0"/>
              <a:t>의 </a:t>
            </a:r>
            <a:r>
              <a:rPr lang="ko-KR" altLang="en-US" dirty="0" err="1"/>
              <a:t>역전파</a:t>
            </a:r>
            <a:r>
              <a:rPr lang="en-US" altLang="ko-KR" dirty="0"/>
              <a:t>(backpropagation), </a:t>
            </a:r>
            <a:r>
              <a:rPr lang="en-US" altLang="ko-KR" dirty="0">
                <a:hlinkClick r:id="rId6"/>
              </a:rPr>
              <a:t>https://ratsgo.github.io/deep%20learning/2017/04/05/CNNbackprop/</a:t>
            </a:r>
            <a:r>
              <a:rPr lang="en-US" altLang="ko-KR" dirty="0"/>
              <a:t>, 2023.11.17 20:18</a:t>
            </a:r>
          </a:p>
          <a:p>
            <a:r>
              <a:rPr lang="ko-KR" altLang="en-US" dirty="0"/>
              <a:t>라인하트</a:t>
            </a:r>
            <a:r>
              <a:rPr lang="en-US" altLang="ko-KR" dirty="0"/>
              <a:t>, </a:t>
            </a:r>
            <a:r>
              <a:rPr lang="ko-KR" altLang="en-US" dirty="0"/>
              <a:t>인공지능의 이해</a:t>
            </a:r>
            <a:r>
              <a:rPr lang="en-US" altLang="ko-KR" dirty="0"/>
              <a:t>(5/6): </a:t>
            </a:r>
            <a:r>
              <a:rPr lang="ko-KR" altLang="en-US" dirty="0"/>
              <a:t>순환신경망</a:t>
            </a:r>
            <a:r>
              <a:rPr lang="en-US" altLang="ko-KR" dirty="0"/>
              <a:t>(RNN), </a:t>
            </a:r>
            <a:r>
              <a:rPr lang="en-US" altLang="ko-KR" dirty="0">
                <a:hlinkClick r:id="rId7"/>
              </a:rPr>
              <a:t>https://brunch.co.kr/@linecard/324</a:t>
            </a:r>
            <a:r>
              <a:rPr lang="en-US" altLang="ko-KR" dirty="0"/>
              <a:t>, 2023.11.20 20:45</a:t>
            </a:r>
          </a:p>
        </p:txBody>
      </p:sp>
    </p:spTree>
    <p:extLst>
      <p:ext uri="{BB962C8B-B14F-4D97-AF65-F5344CB8AC3E}">
        <p14:creationId xmlns:p14="http://schemas.microsoft.com/office/powerpoint/2010/main" val="216278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5"/>
            <a:ext cx="6040018" cy="4984905"/>
          </a:xfrm>
        </p:spPr>
        <p:txBody>
          <a:bodyPr>
            <a:normAutofit/>
          </a:bodyPr>
          <a:lstStyle/>
          <a:p>
            <a:r>
              <a:rPr lang="ko-KR" altLang="en-US" dirty="0"/>
              <a:t>규명된 필터의 역할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9F3710-6A14-0F40-7D0B-485C5A41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2" y="2047972"/>
            <a:ext cx="1958510" cy="153175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ACC6DB-EB77-8134-3F52-F3078120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85" y="1021986"/>
            <a:ext cx="6866215" cy="27053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B64BFF6-640D-F7F8-162C-B315B35EC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33" y="4465638"/>
            <a:ext cx="1691787" cy="223285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021D993-602A-D068-BEEE-755FFA67C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268" y="3768387"/>
            <a:ext cx="7895004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8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67D5F-49D2-5A50-2B82-101EEDFBFB43}"/>
              </a:ext>
            </a:extLst>
          </p:cNvPr>
          <p:cNvSpPr txBox="1"/>
          <p:nvPr/>
        </p:nvSpPr>
        <p:spPr>
          <a:xfrm>
            <a:off x="74645" y="3083513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(0x1)+(1x0)+(7x1)+(5x1)+(5x2)+(6x0)+(5x3)+(3x0)+(3x1) = 40</a:t>
            </a:r>
            <a:endParaRPr lang="ko-KR" altLang="en-US" sz="16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7046F18-19FB-C156-6EF1-1209AAEF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6" y="1291517"/>
            <a:ext cx="4896000" cy="169300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B421B2B-22DB-B642-CFD4-662382604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23" y="1096083"/>
            <a:ext cx="4896000" cy="17442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51880A2-566F-EE4F-228D-1B8B3AD83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6" y="3827146"/>
            <a:ext cx="4896000" cy="170898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9E06C1D-556D-9957-061F-B6B20E5F3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654" y="3743172"/>
            <a:ext cx="4896000" cy="16930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6E932C-07A2-FA91-1697-54841C1B002C}"/>
              </a:ext>
            </a:extLst>
          </p:cNvPr>
          <p:cNvSpPr txBox="1"/>
          <p:nvPr/>
        </p:nvSpPr>
        <p:spPr>
          <a:xfrm>
            <a:off x="6096000" y="3082182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(1x1)+(7x0)+(5x1)+(5x1)+(6x2)+(6x0)+(3x3)+(3x0)+(0x1) = 32</a:t>
            </a:r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E9F95C-0B1B-64F0-0522-B40FF74A17F6}"/>
              </a:ext>
            </a:extLst>
          </p:cNvPr>
          <p:cNvSpPr txBox="1"/>
          <p:nvPr/>
        </p:nvSpPr>
        <p:spPr>
          <a:xfrm>
            <a:off x="0" y="5784258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(5x1)+(5x0)+(6x1)+(5x1)+(3x2)+(3x0)+(1x3)+(1x0)+(1x1) = 26</a:t>
            </a:r>
            <a:endParaRPr lang="ko-KR" alt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66207A-0713-5C6A-90D6-C2E5ACDABC7E}"/>
              </a:ext>
            </a:extLst>
          </p:cNvPr>
          <p:cNvSpPr txBox="1"/>
          <p:nvPr/>
        </p:nvSpPr>
        <p:spPr>
          <a:xfrm>
            <a:off x="6096000" y="5784258"/>
            <a:ext cx="5894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(5x1)+(6x0)+(6x1)+(3x1)+(3x2)+(0x0)+(1x3)+(1x0)+(2x1) = 25</a:t>
            </a:r>
            <a:endParaRPr lang="ko-KR" alt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BADE8-EECA-D271-5843-BC93FE632677}"/>
              </a:ext>
            </a:extLst>
          </p:cNvPr>
          <p:cNvSpPr txBox="1"/>
          <p:nvPr/>
        </p:nvSpPr>
        <p:spPr>
          <a:xfrm>
            <a:off x="6304654" y="6398081"/>
            <a:ext cx="61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특성 맵</a:t>
            </a:r>
            <a:r>
              <a:rPr lang="en-US" altLang="ko-KR" dirty="0"/>
              <a:t>(Feature Map) </a:t>
            </a:r>
            <a:r>
              <a:rPr lang="ko-KR" altLang="en-US" dirty="0"/>
              <a:t>또는 활성화 맵</a:t>
            </a:r>
            <a:r>
              <a:rPr lang="en-US" altLang="ko-KR" dirty="0"/>
              <a:t>(Activation Map)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4F734B4-E868-B382-2EA9-725B7BC1323E}"/>
              </a:ext>
            </a:extLst>
          </p:cNvPr>
          <p:cNvCxnSpPr>
            <a:stCxn id="4" idx="0"/>
          </p:cNvCxnSpPr>
          <p:nvPr/>
        </p:nvCxnSpPr>
        <p:spPr>
          <a:xfrm flipV="1">
            <a:off x="9362762" y="5103845"/>
            <a:ext cx="1302128" cy="129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8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02ACF4-8759-63E2-38E0-F36308DE4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46" y="4591585"/>
            <a:ext cx="5852667" cy="200423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EAE529C-12DE-2A4A-B119-0B6F230E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183" y="123776"/>
            <a:ext cx="2915747" cy="199075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F4D2D7B-A0C1-3EC1-C17A-DFDF50ABF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183" y="2477361"/>
            <a:ext cx="2955963" cy="202091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FD94AA8-2D24-60F1-596F-B623BF214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346" y="4767874"/>
            <a:ext cx="2925800" cy="2020914"/>
          </a:xfrm>
          <a:prstGeom prst="rect">
            <a:avLst/>
          </a:prstGeom>
        </p:spPr>
      </p:pic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949CEC89-B925-53DD-9DD6-2DA957E2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5"/>
            <a:ext cx="7530126" cy="4984905"/>
          </a:xfrm>
        </p:spPr>
        <p:txBody>
          <a:bodyPr>
            <a:normAutofit/>
          </a:bodyPr>
          <a:lstStyle/>
          <a:p>
            <a:r>
              <a:rPr lang="ko-KR" altLang="en-US" dirty="0"/>
              <a:t>패딩 </a:t>
            </a:r>
            <a:r>
              <a:rPr lang="en-US" altLang="ko-KR" dirty="0"/>
              <a:t>padding</a:t>
            </a:r>
          </a:p>
          <a:p>
            <a:pPr lvl="1"/>
            <a:r>
              <a:rPr lang="ko-KR" altLang="en-US" dirty="0" err="1"/>
              <a:t>컨볼루셔널</a:t>
            </a:r>
            <a:r>
              <a:rPr lang="ko-KR" altLang="en-US" dirty="0"/>
              <a:t> 레이어의 출력 데이터가 줄어드는 것을 방지하는 방법 </a:t>
            </a:r>
            <a:endParaRPr lang="en-US" altLang="ko-KR" dirty="0"/>
          </a:p>
          <a:p>
            <a:pPr lvl="2"/>
            <a:r>
              <a:rPr lang="ko-KR" altLang="en-US" dirty="0"/>
              <a:t>패딩을 사용하지 않을 경우</a:t>
            </a:r>
            <a:r>
              <a:rPr lang="en-US" altLang="ko-KR" dirty="0"/>
              <a:t>, </a:t>
            </a:r>
            <a:r>
              <a:rPr lang="ko-KR" altLang="en-US" dirty="0"/>
              <a:t>데이터의 크기는 </a:t>
            </a:r>
            <a:r>
              <a:rPr lang="ko-KR" altLang="en-US" dirty="0" err="1"/>
              <a:t>컨볼루셔</a:t>
            </a:r>
            <a:r>
              <a:rPr lang="ko-KR" altLang="en-US" dirty="0"/>
              <a:t> 널 레이어를 지날 때마다 작아져 가장자리의 정보들이 사라지는 문제 가 발생</a:t>
            </a:r>
            <a:endParaRPr lang="en-US" altLang="ko-KR" dirty="0"/>
          </a:p>
          <a:p>
            <a:pPr lvl="1"/>
            <a:r>
              <a:rPr lang="ko-KR" altLang="en-US" dirty="0"/>
              <a:t>입력 데이터의 외각에 지정된 픽셀만큼 특정 값으로 채워 넣는 것</a:t>
            </a:r>
            <a:endParaRPr lang="en-US" altLang="ko-KR" dirty="0"/>
          </a:p>
          <a:p>
            <a:pPr lvl="1"/>
            <a:r>
              <a:rPr lang="ko-KR" altLang="en-US" dirty="0"/>
              <a:t>보통 </a:t>
            </a:r>
            <a:r>
              <a:rPr lang="ko-KR" altLang="en-US" dirty="0" err="1"/>
              <a:t>패딩값으로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을 채운다</a:t>
            </a:r>
            <a:r>
              <a:rPr lang="en-US" altLang="ko-KR" dirty="0"/>
              <a:t>(Zero-padding)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B0792A-346D-022F-E79F-9943AD1455B1}"/>
              </a:ext>
            </a:extLst>
          </p:cNvPr>
          <p:cNvSpPr txBox="1"/>
          <p:nvPr/>
        </p:nvSpPr>
        <p:spPr>
          <a:xfrm>
            <a:off x="11094930" y="943790"/>
            <a:ext cx="104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Zero </a:t>
            </a:r>
          </a:p>
          <a:p>
            <a:r>
              <a:rPr lang="en-US" altLang="ko-KR" dirty="0"/>
              <a:t>padding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FFEF7-A91C-3AEA-2A16-70A76FBB3C67}"/>
              </a:ext>
            </a:extLst>
          </p:cNvPr>
          <p:cNvSpPr txBox="1"/>
          <p:nvPr/>
        </p:nvSpPr>
        <p:spPr>
          <a:xfrm>
            <a:off x="11012375" y="3244334"/>
            <a:ext cx="104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Mirror </a:t>
            </a:r>
          </a:p>
          <a:p>
            <a:r>
              <a:rPr lang="en-US" altLang="ko-KR" dirty="0"/>
              <a:t>padding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DB8F3A-1889-0162-2CB7-5D21E6D14940}"/>
              </a:ext>
            </a:extLst>
          </p:cNvPr>
          <p:cNvSpPr txBox="1"/>
          <p:nvPr/>
        </p:nvSpPr>
        <p:spPr>
          <a:xfrm>
            <a:off x="11030988" y="5568202"/>
            <a:ext cx="104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Scroll </a:t>
            </a:r>
          </a:p>
          <a:p>
            <a:r>
              <a:rPr lang="en-US" altLang="ko-KR" dirty="0"/>
              <a:t>padding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9070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</a:t>
            </a:r>
            <a:r>
              <a:rPr lang="en-US" altLang="ko-KR" dirty="0"/>
              <a:t>Convolution</a:t>
            </a:r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949CEC89-B925-53DD-9DD6-2DA957E2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5"/>
            <a:ext cx="11616934" cy="498490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스트라이딩</a:t>
            </a:r>
            <a:r>
              <a:rPr lang="ko-KR" altLang="en-US" dirty="0"/>
              <a:t> </a:t>
            </a:r>
            <a:r>
              <a:rPr lang="en-US" altLang="ko-KR" dirty="0"/>
              <a:t>striding</a:t>
            </a:r>
          </a:p>
          <a:p>
            <a:pPr lvl="1"/>
            <a:r>
              <a:rPr lang="ko-KR" altLang="en-US" dirty="0" err="1"/>
              <a:t>컨볼루셔널</a:t>
            </a:r>
            <a:r>
              <a:rPr lang="ko-KR" altLang="en-US" dirty="0"/>
              <a:t> 레이어에서</a:t>
            </a:r>
            <a:r>
              <a:rPr lang="en-US" altLang="ko-KR" dirty="0"/>
              <a:t> </a:t>
            </a:r>
            <a:r>
              <a:rPr lang="ko-KR" altLang="en-US" dirty="0"/>
              <a:t>입력 데이터에 필터를 적용하는 간격</a:t>
            </a:r>
            <a:endParaRPr lang="en-US" altLang="ko-KR" dirty="0"/>
          </a:p>
          <a:p>
            <a:pPr lvl="1"/>
            <a:r>
              <a:rPr lang="ko-KR" altLang="en-US" dirty="0" err="1"/>
              <a:t>스트라이드를</a:t>
            </a:r>
            <a:r>
              <a:rPr lang="ko-KR" altLang="en-US" dirty="0"/>
              <a:t> 크게 잡으면 </a:t>
            </a:r>
            <a:endParaRPr lang="en-US" altLang="ko-KR" dirty="0"/>
          </a:p>
          <a:p>
            <a:pPr lvl="2"/>
            <a:r>
              <a:rPr lang="ko-KR" altLang="en-US" dirty="0" err="1"/>
              <a:t>특징맵의</a:t>
            </a:r>
            <a:r>
              <a:rPr lang="ko-KR" altLang="en-US" dirty="0"/>
              <a:t> 사이즈는 더 작아진다</a:t>
            </a:r>
            <a:r>
              <a:rPr lang="en-US" altLang="ko-KR" dirty="0"/>
              <a:t>. </a:t>
            </a:r>
          </a:p>
          <a:p>
            <a:pPr lvl="2"/>
            <a:r>
              <a:rPr lang="ko-KR" altLang="en-US" dirty="0"/>
              <a:t>미세한 정보를 놓치는 단점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E8D725-C889-D47E-8E62-01D83DE41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40" y="3276554"/>
            <a:ext cx="3200400" cy="321632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ACF995A-846A-21AF-32C4-E5D0A34EDD31}"/>
              </a:ext>
            </a:extLst>
          </p:cNvPr>
          <p:cNvSpPr/>
          <p:nvPr/>
        </p:nvSpPr>
        <p:spPr>
          <a:xfrm>
            <a:off x="5356488" y="3365195"/>
            <a:ext cx="1380931" cy="1278294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897D84A-C7CC-2910-326C-6FC24F8A94DB}"/>
              </a:ext>
            </a:extLst>
          </p:cNvPr>
          <p:cNvSpPr/>
          <p:nvPr/>
        </p:nvSpPr>
        <p:spPr>
          <a:xfrm>
            <a:off x="6256174" y="3365195"/>
            <a:ext cx="1380931" cy="1278294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45042AF-385A-23D2-33C2-640C1F2BCD6E}"/>
              </a:ext>
            </a:extLst>
          </p:cNvPr>
          <p:cNvSpPr/>
          <p:nvPr/>
        </p:nvSpPr>
        <p:spPr>
          <a:xfrm>
            <a:off x="5393695" y="4231026"/>
            <a:ext cx="1380931" cy="1278294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6C7D2EE-CA47-F754-EDC8-1CE484351328}"/>
              </a:ext>
            </a:extLst>
          </p:cNvPr>
          <p:cNvCxnSpPr>
            <a:cxnSpLocks/>
          </p:cNvCxnSpPr>
          <p:nvPr/>
        </p:nvCxnSpPr>
        <p:spPr>
          <a:xfrm>
            <a:off x="5346439" y="2502040"/>
            <a:ext cx="10049" cy="86315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6EBD8A27-6786-0B57-0DB8-589A54DED02C}"/>
              </a:ext>
            </a:extLst>
          </p:cNvPr>
          <p:cNvCxnSpPr>
            <a:cxnSpLocks/>
          </p:cNvCxnSpPr>
          <p:nvPr/>
        </p:nvCxnSpPr>
        <p:spPr>
          <a:xfrm>
            <a:off x="6252466" y="2533864"/>
            <a:ext cx="10049" cy="863155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370E813-5C5F-828C-18D2-A58B923C4B4A}"/>
              </a:ext>
            </a:extLst>
          </p:cNvPr>
          <p:cNvCxnSpPr>
            <a:cxnSpLocks/>
          </p:cNvCxnSpPr>
          <p:nvPr/>
        </p:nvCxnSpPr>
        <p:spPr>
          <a:xfrm>
            <a:off x="4270549" y="3360692"/>
            <a:ext cx="1048732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985BD3E-9970-C6D4-F662-DE6344B2BED9}"/>
              </a:ext>
            </a:extLst>
          </p:cNvPr>
          <p:cNvCxnSpPr>
            <a:cxnSpLocks/>
          </p:cNvCxnSpPr>
          <p:nvPr/>
        </p:nvCxnSpPr>
        <p:spPr>
          <a:xfrm>
            <a:off x="4297707" y="4231026"/>
            <a:ext cx="1048732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5CD7196-1CA7-3229-F2A3-04419603ECF7}"/>
              </a:ext>
            </a:extLst>
          </p:cNvPr>
          <p:cNvCxnSpPr/>
          <p:nvPr/>
        </p:nvCxnSpPr>
        <p:spPr>
          <a:xfrm>
            <a:off x="5346439" y="2863780"/>
            <a:ext cx="906027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035064A-26B5-3C82-18A9-B15C19C710CF}"/>
              </a:ext>
            </a:extLst>
          </p:cNvPr>
          <p:cNvCxnSpPr>
            <a:cxnSpLocks/>
          </p:cNvCxnSpPr>
          <p:nvPr/>
        </p:nvCxnSpPr>
        <p:spPr>
          <a:xfrm>
            <a:off x="4742822" y="3397019"/>
            <a:ext cx="0" cy="834007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11708C0-7466-D66A-A23D-9E132592C1BC}"/>
              </a:ext>
            </a:extLst>
          </p:cNvPr>
          <p:cNvSpPr txBox="1"/>
          <p:nvPr/>
        </p:nvSpPr>
        <p:spPr>
          <a:xfrm>
            <a:off x="5648825" y="246267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F13E7B-97D4-4EC7-2531-FF94119C411A}"/>
              </a:ext>
            </a:extLst>
          </p:cNvPr>
          <p:cNvSpPr txBox="1"/>
          <p:nvPr/>
        </p:nvSpPr>
        <p:spPr>
          <a:xfrm>
            <a:off x="4308715" y="358372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545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949CEC89-B925-53DD-9DD6-2DA957E2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325821"/>
            <a:ext cx="11616934" cy="6453351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컨볼루셔널</a:t>
            </a:r>
            <a:r>
              <a:rPr lang="ko-KR" altLang="en-US" dirty="0"/>
              <a:t> 레이어</a:t>
            </a:r>
            <a:r>
              <a:rPr lang="en-US" altLang="ko-KR" dirty="0"/>
              <a:t> </a:t>
            </a:r>
            <a:r>
              <a:rPr lang="ko-KR" altLang="en-US" dirty="0"/>
              <a:t>연산 예시</a:t>
            </a:r>
            <a:endParaRPr lang="en-US" altLang="ko-KR" dirty="0"/>
          </a:p>
          <a:p>
            <a:pPr lvl="1"/>
            <a:r>
              <a:rPr lang="ko-KR" altLang="en-US" dirty="0"/>
              <a:t>입력 데이터 </a:t>
            </a:r>
            <a:r>
              <a:rPr lang="en-US" altLang="ko-KR" dirty="0"/>
              <a:t>:  4x4x3</a:t>
            </a:r>
          </a:p>
          <a:p>
            <a:pPr lvl="1"/>
            <a:r>
              <a:rPr lang="ko-KR" altLang="en-US" dirty="0"/>
              <a:t>필터 </a:t>
            </a:r>
            <a:r>
              <a:rPr lang="en-US" altLang="ko-KR" dirty="0"/>
              <a:t>: 3x3</a:t>
            </a:r>
          </a:p>
          <a:p>
            <a:pPr lvl="1"/>
            <a:r>
              <a:rPr lang="en-US" altLang="ko-KR" dirty="0"/>
              <a:t>No</a:t>
            </a:r>
            <a:r>
              <a:rPr lang="ko-KR" altLang="en-US" dirty="0"/>
              <a:t> </a:t>
            </a:r>
            <a:r>
              <a:rPr lang="en-US" altLang="ko-KR" dirty="0"/>
              <a:t>padding</a:t>
            </a:r>
          </a:p>
          <a:p>
            <a:pPr lvl="1"/>
            <a:r>
              <a:rPr lang="en-US" altLang="ko-KR" dirty="0"/>
              <a:t>Stride=1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131EF2-E177-0B6A-4031-5C50C45A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94" y="1296237"/>
            <a:ext cx="9128081" cy="55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풀링</a:t>
            </a:r>
            <a:r>
              <a:rPr lang="ko-KR" altLang="en-US" dirty="0"/>
              <a:t> </a:t>
            </a:r>
            <a:r>
              <a:rPr lang="en-US" altLang="ko-KR" dirty="0"/>
              <a:t>Pooling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6"/>
            <a:ext cx="11197056" cy="1877812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과정을 거친 레이어의 크기를 줄여주는 과정</a:t>
            </a:r>
            <a:endParaRPr lang="en-US" altLang="ko-KR" dirty="0"/>
          </a:p>
          <a:p>
            <a:pPr lvl="1"/>
            <a:r>
              <a:rPr lang="ko-KR" altLang="en-US" dirty="0"/>
              <a:t>데이터의 크기를 줄여주고</a:t>
            </a:r>
            <a:r>
              <a:rPr lang="en-US" altLang="ko-KR" dirty="0"/>
              <a:t>, </a:t>
            </a:r>
            <a:r>
              <a:rPr lang="ko-KR" altLang="en-US" dirty="0"/>
              <a:t>비정상적인 특성을 상쇄시키고 미세한 차이가 있어도 일관적인 특성을 제공</a:t>
            </a:r>
            <a:endParaRPr lang="en-US" altLang="ko-KR" dirty="0"/>
          </a:p>
          <a:p>
            <a:pPr lvl="1"/>
            <a:r>
              <a:rPr lang="en-US" altLang="ko-KR" dirty="0"/>
              <a:t>max pooling, min pooling, average pooling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D4CC4C-88FA-9647-BB15-90B67FA67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4" b="293"/>
          <a:stretch/>
        </p:blipFill>
        <p:spPr>
          <a:xfrm>
            <a:off x="838200" y="3288875"/>
            <a:ext cx="6657048" cy="320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53505B-360A-741A-B55E-E7AEDE452AE6}"/>
              </a:ext>
            </a:extLst>
          </p:cNvPr>
          <p:cNvSpPr txBox="1"/>
          <p:nvPr/>
        </p:nvSpPr>
        <p:spPr>
          <a:xfrm>
            <a:off x="8219552" y="3808325"/>
            <a:ext cx="311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max pooling with 2x2 filters</a:t>
            </a:r>
          </a:p>
          <a:p>
            <a:r>
              <a:rPr lang="en-US" altLang="ko-KR" dirty="0"/>
              <a:t>and stride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668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설계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6"/>
            <a:ext cx="11197056" cy="248214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컨볼루션과</a:t>
            </a:r>
            <a:r>
              <a:rPr lang="ko-KR" altLang="en-US" dirty="0"/>
              <a:t> </a:t>
            </a:r>
            <a:r>
              <a:rPr lang="ko-KR" altLang="en-US" dirty="0" err="1"/>
              <a:t>풀링을</a:t>
            </a:r>
            <a:r>
              <a:rPr lang="ko-KR" altLang="en-US" dirty="0"/>
              <a:t> 반복적으로 사용</a:t>
            </a:r>
            <a:endParaRPr lang="en-US" altLang="ko-KR" dirty="0"/>
          </a:p>
          <a:p>
            <a:pPr lvl="1"/>
            <a:r>
              <a:rPr lang="ko-KR" altLang="en-US" dirty="0"/>
              <a:t>초반에 필터</a:t>
            </a:r>
            <a:r>
              <a:rPr lang="en-US" altLang="ko-KR" dirty="0"/>
              <a:t>, </a:t>
            </a:r>
            <a:r>
              <a:rPr lang="ko-KR" altLang="en-US" dirty="0" err="1"/>
              <a:t>스트라이드의</a:t>
            </a:r>
            <a:r>
              <a:rPr lang="ko-KR" altLang="en-US" dirty="0"/>
              <a:t> 크기는 키우고</a:t>
            </a:r>
            <a:endParaRPr lang="en-US" altLang="ko-KR" dirty="0"/>
          </a:p>
          <a:p>
            <a:pPr lvl="1"/>
            <a:r>
              <a:rPr lang="ko-KR" altLang="en-US" dirty="0"/>
              <a:t>후반에 필터</a:t>
            </a:r>
            <a:r>
              <a:rPr lang="en-US" altLang="ko-KR" dirty="0"/>
              <a:t>, </a:t>
            </a:r>
            <a:r>
              <a:rPr lang="ko-KR" altLang="en-US" dirty="0" err="1"/>
              <a:t>스트라이드의</a:t>
            </a:r>
            <a:r>
              <a:rPr lang="ko-KR" altLang="en-US" dirty="0"/>
              <a:t> 크기는 줄인다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완전 연결 레이어</a:t>
            </a:r>
            <a:r>
              <a:rPr lang="en-US" altLang="ko-KR" dirty="0"/>
              <a:t>(Fully Connected Layer)</a:t>
            </a:r>
          </a:p>
          <a:p>
            <a:pPr lvl="1"/>
            <a:r>
              <a:rPr lang="ko-KR" altLang="en-US" dirty="0" err="1"/>
              <a:t>특징맵을</a:t>
            </a:r>
            <a:r>
              <a:rPr lang="ko-KR" altLang="en-US" dirty="0"/>
              <a:t> 다층 신경망의 입력으로 사용하기 위해 일렬로 정렬</a:t>
            </a: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ACF0390-86C5-6576-E4BF-5B1A3545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05941"/>
            <a:ext cx="10356070" cy="32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8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설계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82AB7F-934D-0622-C709-E4BEFE73A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6" y="1275936"/>
            <a:ext cx="11197056" cy="2482148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파라미터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 err="1">
                <a:sym typeface="Wingdings" panose="05000000000000000000" pitchFamily="2" charset="2"/>
              </a:rPr>
              <a:t>하이퍼</a:t>
            </a:r>
            <a:r>
              <a:rPr lang="ko-KR" altLang="en-US" dirty="0">
                <a:sym typeface="Wingdings" panose="05000000000000000000" pitchFamily="2" charset="2"/>
              </a:rPr>
              <a:t> 파라미터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0220A58-768C-314F-6291-8B1C4263A7A4}"/>
              </a:ext>
            </a:extLst>
          </p:cNvPr>
          <p:cNvGraphicFramePr>
            <a:graphicFrameLocks noGrp="1"/>
          </p:cNvGraphicFramePr>
          <p:nvPr/>
        </p:nvGraphicFramePr>
        <p:xfrm>
          <a:off x="1692309" y="1739519"/>
          <a:ext cx="8757977" cy="504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874">
                  <a:extLst>
                    <a:ext uri="{9D8B030D-6E8A-4147-A177-3AD203B41FA5}">
                      <a16:colId xmlns:a16="http://schemas.microsoft.com/office/drawing/2014/main" val="3343128944"/>
                    </a:ext>
                  </a:extLst>
                </a:gridCol>
                <a:gridCol w="2609348">
                  <a:extLst>
                    <a:ext uri="{9D8B030D-6E8A-4147-A177-3AD203B41FA5}">
                      <a16:colId xmlns:a16="http://schemas.microsoft.com/office/drawing/2014/main" val="4149225455"/>
                    </a:ext>
                  </a:extLst>
                </a:gridCol>
                <a:gridCol w="4485755">
                  <a:extLst>
                    <a:ext uri="{9D8B030D-6E8A-4147-A177-3AD203B41FA5}">
                      <a16:colId xmlns:a16="http://schemas.microsoft.com/office/drawing/2014/main" val="2698389617"/>
                    </a:ext>
                  </a:extLst>
                </a:gridCol>
              </a:tblGrid>
              <a:tr h="3934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파라미터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비고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486325"/>
                  </a:ext>
                </a:extLst>
              </a:tr>
              <a:tr h="393446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Conv. Layer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레이어 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입력 데이터 크기를 충분히 커버하도록 설정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4973359"/>
                  </a:ext>
                </a:extLst>
              </a:tr>
              <a:tr h="393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필터 크기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홀수로 설정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212127"/>
                  </a:ext>
                </a:extLst>
              </a:tr>
              <a:tr h="393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채널 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</a:t>
                      </a:r>
                      <a:r>
                        <a:rPr lang="ko-KR" altLang="en-US" sz="1400" dirty="0"/>
                        <a:t>의 지수 승으로 설정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703250"/>
                  </a:ext>
                </a:extLst>
              </a:tr>
              <a:tr h="393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스트라이드</a:t>
                      </a:r>
                      <a:r>
                        <a:rPr lang="ko-KR" altLang="en-US" sz="1400" dirty="0"/>
                        <a:t> 크기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연산속도와 정보손실 간 줄타기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1910918"/>
                  </a:ext>
                </a:extLst>
              </a:tr>
              <a:tr h="393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패딩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/>
                        <a:t>특징맵</a:t>
                      </a:r>
                      <a:r>
                        <a:rPr lang="ko-KR" altLang="en-US" sz="1400" dirty="0"/>
                        <a:t> 크기와 입력데이터 크기를 고려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265195"/>
                  </a:ext>
                </a:extLst>
              </a:tr>
              <a:tr h="3934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필터 계수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31675"/>
                  </a:ext>
                </a:extLst>
              </a:tr>
              <a:tr h="323380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Pooling Layer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레이어 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1874074"/>
                  </a:ext>
                </a:extLst>
              </a:tr>
              <a:tr h="34871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윈도우 크기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004629"/>
                  </a:ext>
                </a:extLst>
              </a:tr>
              <a:tr h="3233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/>
                        <a:t>스트라이드</a:t>
                      </a:r>
                      <a:r>
                        <a:rPr lang="ko-KR" altLang="en-US" sz="1400" dirty="0"/>
                        <a:t> 크기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443345"/>
                  </a:ext>
                </a:extLst>
              </a:tr>
              <a:tr h="3233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패딩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0665487"/>
                  </a:ext>
                </a:extLst>
              </a:tr>
              <a:tr h="3233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/>
                        <a:t>Max, min, average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588654"/>
                  </a:ext>
                </a:extLst>
              </a:tr>
              <a:tr h="3233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FC Layer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레이어 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706111"/>
                  </a:ext>
                </a:extLst>
              </a:tr>
              <a:tr h="3233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노드 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59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28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학습 </a:t>
            </a:r>
            <a:r>
              <a:rPr lang="en-US" altLang="ko-KR" dirty="0"/>
              <a:t>: </a:t>
            </a:r>
            <a:r>
              <a:rPr lang="ko-KR" altLang="en-US" dirty="0" err="1"/>
              <a:t>컨볼루션</a:t>
            </a:r>
            <a:r>
              <a:rPr lang="en-US" altLang="ko-KR" dirty="0"/>
              <a:t>/</a:t>
            </a:r>
            <a:r>
              <a:rPr lang="ko-KR" altLang="en-US" dirty="0" err="1"/>
              <a:t>풀링</a:t>
            </a:r>
            <a:r>
              <a:rPr lang="ko-KR" altLang="en-US" dirty="0"/>
              <a:t> 레이어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89DF28A-7D4A-849C-405A-4CA2EEE6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4" y="1947960"/>
            <a:ext cx="5342083" cy="108975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AE5193B-4BDE-C1BE-49AF-2FAA4319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405" y="1193800"/>
            <a:ext cx="5250635" cy="5471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B2B44F-CB02-6300-4F97-93876BC0A03E}"/>
              </a:ext>
            </a:extLst>
          </p:cNvPr>
          <p:cNvSpPr txBox="1"/>
          <p:nvPr/>
        </p:nvSpPr>
        <p:spPr>
          <a:xfrm>
            <a:off x="1302339" y="5224935"/>
            <a:ext cx="3241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https://imgur.com/uv6KASK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462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학습 </a:t>
            </a:r>
            <a:r>
              <a:rPr lang="en-US" altLang="ko-KR" dirty="0"/>
              <a:t>: </a:t>
            </a:r>
            <a:r>
              <a:rPr lang="ko-KR" altLang="en-US" dirty="0" err="1"/>
              <a:t>컨볼루션</a:t>
            </a:r>
            <a:r>
              <a:rPr lang="en-US" altLang="ko-KR" dirty="0"/>
              <a:t>/</a:t>
            </a:r>
            <a:r>
              <a:rPr lang="ko-KR" altLang="en-US" dirty="0" err="1"/>
              <a:t>풀링</a:t>
            </a:r>
            <a:r>
              <a:rPr lang="ko-KR" altLang="en-US" dirty="0"/>
              <a:t> 레이어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85211-E46B-96BB-F2D5-3A3FD6D411DB}"/>
              </a:ext>
            </a:extLst>
          </p:cNvPr>
          <p:cNvSpPr txBox="1"/>
          <p:nvPr/>
        </p:nvSpPr>
        <p:spPr>
          <a:xfrm>
            <a:off x="401216" y="12969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레이어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3B6E0D-92BA-FE03-BEFD-C44F5A0E5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07" y="2218010"/>
            <a:ext cx="4352171" cy="369193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71B75BF-885B-B992-42F8-27BB7360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28" y="2308695"/>
            <a:ext cx="4085568" cy="3510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410476-1380-7066-4614-C8EC895E71A1}"/>
              </a:ext>
            </a:extLst>
          </p:cNvPr>
          <p:cNvSpPr txBox="1"/>
          <p:nvPr/>
        </p:nvSpPr>
        <p:spPr>
          <a:xfrm>
            <a:off x="1111507" y="1939363"/>
            <a:ext cx="19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Average pooling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B2765-2A88-C52C-04CB-2BDA93A6D6BD}"/>
              </a:ext>
            </a:extLst>
          </p:cNvPr>
          <p:cNvSpPr txBox="1"/>
          <p:nvPr/>
        </p:nvSpPr>
        <p:spPr>
          <a:xfrm>
            <a:off x="6096000" y="1939363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Max pooling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4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70E86A1-ACBD-6F8F-FE60-B0092785E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/>
          <a:lstStyle/>
          <a:p>
            <a:r>
              <a:rPr lang="ko-KR" altLang="en-US" dirty="0"/>
              <a:t>오류역전파의 한계</a:t>
            </a:r>
          </a:p>
        </p:txBody>
      </p:sp>
      <p:pic>
        <p:nvPicPr>
          <p:cNvPr id="31748" name="그림 3" descr="ch06-그림_09.jpg">
            <a:extLst>
              <a:ext uri="{FF2B5EF4-FFF2-40B4-BE49-F238E27FC236}">
                <a16:creationId xmlns:a16="http://schemas.microsoft.com/office/drawing/2014/main" id="{FB7EACAE-681D-451A-72FD-0C61A9659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b="10251"/>
          <a:stretch/>
        </p:blipFill>
        <p:spPr bwMode="auto">
          <a:xfrm>
            <a:off x="2114309" y="1335254"/>
            <a:ext cx="7353782" cy="552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08814-4EAD-EC9C-C95F-6E2721B4E59F}"/>
              </a:ext>
            </a:extLst>
          </p:cNvPr>
          <p:cNvSpPr txBox="1"/>
          <p:nvPr/>
        </p:nvSpPr>
        <p:spPr>
          <a:xfrm>
            <a:off x="8445503" y="1451001"/>
            <a:ext cx="204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forward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ECAF9-B23C-6E85-E900-0DAADFC4A8F6}"/>
              </a:ext>
            </a:extLst>
          </p:cNvPr>
          <p:cNvSpPr txBox="1"/>
          <p:nvPr/>
        </p:nvSpPr>
        <p:spPr>
          <a:xfrm>
            <a:off x="973163" y="6129102"/>
            <a:ext cx="228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Feed backward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048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학습 </a:t>
            </a:r>
            <a:r>
              <a:rPr lang="en-US" altLang="ko-KR" dirty="0"/>
              <a:t>: </a:t>
            </a:r>
            <a:r>
              <a:rPr lang="ko-KR" altLang="en-US" dirty="0" err="1"/>
              <a:t>콘볼루션</a:t>
            </a:r>
            <a:r>
              <a:rPr lang="en-US" altLang="ko-KR" dirty="0"/>
              <a:t>/</a:t>
            </a:r>
            <a:r>
              <a:rPr lang="ko-KR" altLang="en-US" dirty="0" err="1"/>
              <a:t>풀링</a:t>
            </a:r>
            <a:r>
              <a:rPr lang="ko-KR" altLang="en-US" dirty="0"/>
              <a:t> 레이어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85211-E46B-96BB-F2D5-3A3FD6D411DB}"/>
              </a:ext>
            </a:extLst>
          </p:cNvPr>
          <p:cNvSpPr txBox="1"/>
          <p:nvPr/>
        </p:nvSpPr>
        <p:spPr>
          <a:xfrm>
            <a:off x="401216" y="12969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레이어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4218F2F-C48F-F77C-8C60-B21F2C8A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81" y="1666286"/>
            <a:ext cx="8185554" cy="49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6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학습 </a:t>
            </a:r>
            <a:r>
              <a:rPr lang="en-US" altLang="ko-KR" dirty="0"/>
              <a:t>: </a:t>
            </a:r>
            <a:r>
              <a:rPr lang="ko-KR" altLang="en-US" dirty="0" err="1"/>
              <a:t>콘볼루션</a:t>
            </a:r>
            <a:r>
              <a:rPr lang="en-US" altLang="ko-KR" dirty="0"/>
              <a:t>/</a:t>
            </a:r>
            <a:r>
              <a:rPr lang="ko-KR" altLang="en-US" dirty="0" err="1"/>
              <a:t>풀링</a:t>
            </a:r>
            <a:r>
              <a:rPr lang="ko-KR" altLang="en-US" dirty="0"/>
              <a:t> 레이어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85211-E46B-96BB-F2D5-3A3FD6D411DB}"/>
              </a:ext>
            </a:extLst>
          </p:cNvPr>
          <p:cNvSpPr txBox="1"/>
          <p:nvPr/>
        </p:nvSpPr>
        <p:spPr>
          <a:xfrm>
            <a:off x="401216" y="1296954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컨볼루션</a:t>
            </a:r>
            <a:r>
              <a:rPr lang="ko-KR" altLang="en-US" dirty="0"/>
              <a:t> 레이어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3A7B43-5C98-10FC-A903-6482A79D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13" y="1769440"/>
            <a:ext cx="8919983" cy="47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8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Recurrent Neural Network(RNN)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B0DF88B-5D2F-6D3D-8809-3376430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5" y="1275935"/>
            <a:ext cx="11644927" cy="2083085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시계열 데이터를 학습하기 위한 인공신경망</a:t>
            </a:r>
            <a:endParaRPr lang="en-US" altLang="ko-KR" dirty="0">
              <a:solidFill>
                <a:srgbClr val="111111"/>
              </a:solidFill>
              <a:latin typeface="-apple-system"/>
            </a:endParaRPr>
          </a:p>
          <a:p>
            <a:pPr lvl="1"/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과거의 출력 데이터를 재귀적으로 참조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. ‘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재귀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-apple-system"/>
              </a:rPr>
              <a:t>’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-apple-system"/>
              </a:rPr>
              <a:t>는 자기 자신을 참조한다는 의미로 현재 결과가 이전 결과와 연관성을 가진다는 의미</a:t>
            </a:r>
            <a:endParaRPr lang="en-US" altLang="ko-KR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lvl="1"/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전통적인 신경망은 입력된 데이터에 대해서만 동작하기 때문에 연속적인 데이터를 처리하기 어려워</a:t>
            </a:r>
            <a:endParaRPr lang="en-US" altLang="ko-KR" dirty="0">
              <a:solidFill>
                <a:srgbClr val="111111"/>
              </a:solidFill>
              <a:latin typeface="-apple-system"/>
            </a:endParaRPr>
          </a:p>
          <a:p>
            <a:pPr lvl="1"/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일별 주식 변동 데이터는 어제의 시세가 시작점으로 서로 상관관계가 있다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. </a:t>
            </a:r>
            <a:endParaRPr lang="ko-KR" altLang="en-US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3DEA72-2216-3DC5-E2F4-07AF6E05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1" y="4214981"/>
            <a:ext cx="4290432" cy="10592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0C4154B-4DC1-1428-7A3D-5DD2AE39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083" y="3862424"/>
            <a:ext cx="7071227" cy="20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19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Recurrent Neural Network(RNN)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DE3837-1E0E-E650-1425-B59F7DBFF18D}"/>
              </a:ext>
            </a:extLst>
          </p:cNvPr>
          <p:cNvSpPr/>
          <p:nvPr/>
        </p:nvSpPr>
        <p:spPr>
          <a:xfrm>
            <a:off x="297864" y="3399931"/>
            <a:ext cx="1474237" cy="671804"/>
          </a:xfrm>
          <a:prstGeom prst="rect">
            <a:avLst/>
          </a:prstGeom>
          <a:solidFill>
            <a:srgbClr val="92D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A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E27C6CAF-EF24-7816-2207-4AB0DD9FF9CE}"/>
              </a:ext>
            </a:extLst>
          </p:cNvPr>
          <p:cNvSpPr/>
          <p:nvPr/>
        </p:nvSpPr>
        <p:spPr>
          <a:xfrm>
            <a:off x="638072" y="4963885"/>
            <a:ext cx="793820" cy="783772"/>
          </a:xfrm>
          <a:prstGeom prst="ellipse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X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610422-A9CC-993B-6F70-BC723629FC34}"/>
              </a:ext>
            </a:extLst>
          </p:cNvPr>
          <p:cNvSpPr/>
          <p:nvPr/>
        </p:nvSpPr>
        <p:spPr>
          <a:xfrm>
            <a:off x="638072" y="1874934"/>
            <a:ext cx="793820" cy="783772"/>
          </a:xfrm>
          <a:prstGeom prst="ellipse">
            <a:avLst/>
          </a:prstGeom>
          <a:solidFill>
            <a:srgbClr val="FF71EB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h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8147300-7759-E628-0893-64046D170B29}"/>
              </a:ext>
            </a:extLst>
          </p:cNvPr>
          <p:cNvCxnSpPr>
            <a:stCxn id="8" idx="0"/>
            <a:endCxn id="6" idx="2"/>
          </p:cNvCxnSpPr>
          <p:nvPr/>
        </p:nvCxnSpPr>
        <p:spPr>
          <a:xfrm flipV="1">
            <a:off x="1034982" y="4071735"/>
            <a:ext cx="1" cy="8921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0F93271-C5F2-9691-E7CE-87F418C80355}"/>
              </a:ext>
            </a:extLst>
          </p:cNvPr>
          <p:cNvCxnSpPr>
            <a:cxnSpLocks/>
            <a:stCxn id="6" idx="0"/>
            <a:endCxn id="9" idx="4"/>
          </p:cNvCxnSpPr>
          <p:nvPr/>
        </p:nvCxnSpPr>
        <p:spPr>
          <a:xfrm flipH="1" flipV="1">
            <a:off x="1034982" y="2658706"/>
            <a:ext cx="1" cy="74122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0E37A9-F6FF-D89A-533E-A25AFF71047C}"/>
              </a:ext>
            </a:extLst>
          </p:cNvPr>
          <p:cNvSpPr txBox="1"/>
          <p:nvPr/>
        </p:nvSpPr>
        <p:spPr>
          <a:xfrm>
            <a:off x="351519" y="6270475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 신경망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1CB9E71-9F7A-DBB2-FE6A-8E8D98A41D43}"/>
              </a:ext>
            </a:extLst>
          </p:cNvPr>
          <p:cNvSpPr/>
          <p:nvPr/>
        </p:nvSpPr>
        <p:spPr>
          <a:xfrm>
            <a:off x="2429789" y="3429000"/>
            <a:ext cx="1474237" cy="671804"/>
          </a:xfrm>
          <a:prstGeom prst="rect">
            <a:avLst/>
          </a:prstGeom>
          <a:solidFill>
            <a:srgbClr val="92D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A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3F62D108-2E86-BC7B-ECA6-994E585D0016}"/>
              </a:ext>
            </a:extLst>
          </p:cNvPr>
          <p:cNvSpPr/>
          <p:nvPr/>
        </p:nvSpPr>
        <p:spPr>
          <a:xfrm>
            <a:off x="2769997" y="4992954"/>
            <a:ext cx="793820" cy="783772"/>
          </a:xfrm>
          <a:prstGeom prst="ellipse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X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43BE1A9-D540-9B45-0D5E-682F36EC39CF}"/>
              </a:ext>
            </a:extLst>
          </p:cNvPr>
          <p:cNvSpPr/>
          <p:nvPr/>
        </p:nvSpPr>
        <p:spPr>
          <a:xfrm>
            <a:off x="2769997" y="1904003"/>
            <a:ext cx="793820" cy="783772"/>
          </a:xfrm>
          <a:prstGeom prst="ellipse">
            <a:avLst/>
          </a:prstGeom>
          <a:solidFill>
            <a:srgbClr val="FF71EB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h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A8D3832-9A18-145E-7A19-23607EF2426D}"/>
              </a:ext>
            </a:extLst>
          </p:cNvPr>
          <p:cNvCxnSpPr>
            <a:stCxn id="18" idx="0"/>
            <a:endCxn id="17" idx="2"/>
          </p:cNvCxnSpPr>
          <p:nvPr/>
        </p:nvCxnSpPr>
        <p:spPr>
          <a:xfrm flipV="1">
            <a:off x="3166907" y="4100804"/>
            <a:ext cx="1" cy="8921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6D26D5B6-F54D-03C7-95CF-91D53049D8C0}"/>
              </a:ext>
            </a:extLst>
          </p:cNvPr>
          <p:cNvCxnSpPr>
            <a:cxnSpLocks/>
            <a:stCxn id="17" idx="0"/>
            <a:endCxn id="19" idx="4"/>
          </p:cNvCxnSpPr>
          <p:nvPr/>
        </p:nvCxnSpPr>
        <p:spPr>
          <a:xfrm flipH="1" flipV="1">
            <a:off x="3166907" y="2687775"/>
            <a:ext cx="1" cy="74122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56C3042-A249-28AA-64F7-B871F777E91C}"/>
              </a:ext>
            </a:extLst>
          </p:cNvPr>
          <p:cNvSpPr txBox="1"/>
          <p:nvPr/>
        </p:nvSpPr>
        <p:spPr>
          <a:xfrm>
            <a:off x="2835131" y="629954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RNN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1804171A-DA9B-21D5-F781-1B0F960F1ECD}"/>
              </a:ext>
            </a:extLst>
          </p:cNvPr>
          <p:cNvSpPr/>
          <p:nvPr/>
        </p:nvSpPr>
        <p:spPr>
          <a:xfrm>
            <a:off x="2203535" y="3088788"/>
            <a:ext cx="1926744" cy="676114"/>
          </a:xfrm>
          <a:custGeom>
            <a:avLst/>
            <a:gdLst>
              <a:gd name="connsiteX0" fmla="*/ 1708220 w 1929284"/>
              <a:gd name="connsiteY0" fmla="*/ 643094 h 663191"/>
              <a:gd name="connsiteX1" fmla="*/ 1929284 w 1929284"/>
              <a:gd name="connsiteY1" fmla="*/ 643094 h 663191"/>
              <a:gd name="connsiteX2" fmla="*/ 1919235 w 1929284"/>
              <a:gd name="connsiteY2" fmla="*/ 0 h 663191"/>
              <a:gd name="connsiteX3" fmla="*/ 0 w 1929284"/>
              <a:gd name="connsiteY3" fmla="*/ 0 h 663191"/>
              <a:gd name="connsiteX4" fmla="*/ 10048 w 1929284"/>
              <a:gd name="connsiteY4" fmla="*/ 663191 h 663191"/>
              <a:gd name="connsiteX5" fmla="*/ 231112 w 1929284"/>
              <a:gd name="connsiteY5" fmla="*/ 663191 h 663191"/>
              <a:gd name="connsiteX0" fmla="*/ 1708220 w 1929284"/>
              <a:gd name="connsiteY0" fmla="*/ 643094 h 668271"/>
              <a:gd name="connsiteX1" fmla="*/ 1929284 w 1929284"/>
              <a:gd name="connsiteY1" fmla="*/ 643094 h 668271"/>
              <a:gd name="connsiteX2" fmla="*/ 1919235 w 1929284"/>
              <a:gd name="connsiteY2" fmla="*/ 0 h 668271"/>
              <a:gd name="connsiteX3" fmla="*/ 0 w 1929284"/>
              <a:gd name="connsiteY3" fmla="*/ 0 h 668271"/>
              <a:gd name="connsiteX4" fmla="*/ 4968 w 1929284"/>
              <a:gd name="connsiteY4" fmla="*/ 668271 h 668271"/>
              <a:gd name="connsiteX5" fmla="*/ 231112 w 1929284"/>
              <a:gd name="connsiteY5" fmla="*/ 663191 h 668271"/>
              <a:gd name="connsiteX0" fmla="*/ 1708220 w 1929284"/>
              <a:gd name="connsiteY0" fmla="*/ 643094 h 668271"/>
              <a:gd name="connsiteX1" fmla="*/ 1929284 w 1929284"/>
              <a:gd name="connsiteY1" fmla="*/ 643094 h 668271"/>
              <a:gd name="connsiteX2" fmla="*/ 1919235 w 1929284"/>
              <a:gd name="connsiteY2" fmla="*/ 0 h 668271"/>
              <a:gd name="connsiteX3" fmla="*/ 0 w 1929284"/>
              <a:gd name="connsiteY3" fmla="*/ 0 h 668271"/>
              <a:gd name="connsiteX4" fmla="*/ 4968 w 1929284"/>
              <a:gd name="connsiteY4" fmla="*/ 668271 h 668271"/>
              <a:gd name="connsiteX5" fmla="*/ 236192 w 1929284"/>
              <a:gd name="connsiteY5" fmla="*/ 668271 h 668271"/>
              <a:gd name="connsiteX0" fmla="*/ 1728540 w 1929284"/>
              <a:gd name="connsiteY0" fmla="*/ 683734 h 683734"/>
              <a:gd name="connsiteX1" fmla="*/ 1929284 w 1929284"/>
              <a:gd name="connsiteY1" fmla="*/ 643094 h 683734"/>
              <a:gd name="connsiteX2" fmla="*/ 1919235 w 1929284"/>
              <a:gd name="connsiteY2" fmla="*/ 0 h 683734"/>
              <a:gd name="connsiteX3" fmla="*/ 0 w 1929284"/>
              <a:gd name="connsiteY3" fmla="*/ 0 h 683734"/>
              <a:gd name="connsiteX4" fmla="*/ 4968 w 1929284"/>
              <a:gd name="connsiteY4" fmla="*/ 668271 h 683734"/>
              <a:gd name="connsiteX5" fmla="*/ 236192 w 1929284"/>
              <a:gd name="connsiteY5" fmla="*/ 668271 h 683734"/>
              <a:gd name="connsiteX0" fmla="*/ 1728540 w 1934364"/>
              <a:gd name="connsiteY0" fmla="*/ 683734 h 683734"/>
              <a:gd name="connsiteX1" fmla="*/ 1934364 w 1934364"/>
              <a:gd name="connsiteY1" fmla="*/ 678654 h 683734"/>
              <a:gd name="connsiteX2" fmla="*/ 1919235 w 1934364"/>
              <a:gd name="connsiteY2" fmla="*/ 0 h 683734"/>
              <a:gd name="connsiteX3" fmla="*/ 0 w 1934364"/>
              <a:gd name="connsiteY3" fmla="*/ 0 h 683734"/>
              <a:gd name="connsiteX4" fmla="*/ 4968 w 1934364"/>
              <a:gd name="connsiteY4" fmla="*/ 668271 h 683734"/>
              <a:gd name="connsiteX5" fmla="*/ 236192 w 1934364"/>
              <a:gd name="connsiteY5" fmla="*/ 668271 h 683734"/>
              <a:gd name="connsiteX0" fmla="*/ 1708220 w 1934364"/>
              <a:gd name="connsiteY0" fmla="*/ 673574 h 678654"/>
              <a:gd name="connsiteX1" fmla="*/ 1934364 w 1934364"/>
              <a:gd name="connsiteY1" fmla="*/ 678654 h 678654"/>
              <a:gd name="connsiteX2" fmla="*/ 1919235 w 1934364"/>
              <a:gd name="connsiteY2" fmla="*/ 0 h 678654"/>
              <a:gd name="connsiteX3" fmla="*/ 0 w 1934364"/>
              <a:gd name="connsiteY3" fmla="*/ 0 h 678654"/>
              <a:gd name="connsiteX4" fmla="*/ 4968 w 1934364"/>
              <a:gd name="connsiteY4" fmla="*/ 668271 h 678654"/>
              <a:gd name="connsiteX5" fmla="*/ 236192 w 1934364"/>
              <a:gd name="connsiteY5" fmla="*/ 668271 h 678654"/>
              <a:gd name="connsiteX0" fmla="*/ 1708220 w 1934364"/>
              <a:gd name="connsiteY0" fmla="*/ 673574 h 681194"/>
              <a:gd name="connsiteX1" fmla="*/ 1934364 w 1934364"/>
              <a:gd name="connsiteY1" fmla="*/ 681194 h 681194"/>
              <a:gd name="connsiteX2" fmla="*/ 1919235 w 1934364"/>
              <a:gd name="connsiteY2" fmla="*/ 0 h 681194"/>
              <a:gd name="connsiteX3" fmla="*/ 0 w 1934364"/>
              <a:gd name="connsiteY3" fmla="*/ 0 h 681194"/>
              <a:gd name="connsiteX4" fmla="*/ 4968 w 1934364"/>
              <a:gd name="connsiteY4" fmla="*/ 668271 h 681194"/>
              <a:gd name="connsiteX5" fmla="*/ 236192 w 1934364"/>
              <a:gd name="connsiteY5" fmla="*/ 668271 h 681194"/>
              <a:gd name="connsiteX0" fmla="*/ 1708220 w 1926744"/>
              <a:gd name="connsiteY0" fmla="*/ 673574 h 681194"/>
              <a:gd name="connsiteX1" fmla="*/ 1926744 w 1926744"/>
              <a:gd name="connsiteY1" fmla="*/ 681194 h 681194"/>
              <a:gd name="connsiteX2" fmla="*/ 1919235 w 1926744"/>
              <a:gd name="connsiteY2" fmla="*/ 0 h 681194"/>
              <a:gd name="connsiteX3" fmla="*/ 0 w 1926744"/>
              <a:gd name="connsiteY3" fmla="*/ 0 h 681194"/>
              <a:gd name="connsiteX4" fmla="*/ 4968 w 1926744"/>
              <a:gd name="connsiteY4" fmla="*/ 668271 h 681194"/>
              <a:gd name="connsiteX5" fmla="*/ 236192 w 1926744"/>
              <a:gd name="connsiteY5" fmla="*/ 668271 h 681194"/>
              <a:gd name="connsiteX0" fmla="*/ 1708220 w 1926744"/>
              <a:gd name="connsiteY0" fmla="*/ 673574 h 676114"/>
              <a:gd name="connsiteX1" fmla="*/ 1926744 w 1926744"/>
              <a:gd name="connsiteY1" fmla="*/ 676114 h 676114"/>
              <a:gd name="connsiteX2" fmla="*/ 1919235 w 1926744"/>
              <a:gd name="connsiteY2" fmla="*/ 0 h 676114"/>
              <a:gd name="connsiteX3" fmla="*/ 0 w 1926744"/>
              <a:gd name="connsiteY3" fmla="*/ 0 h 676114"/>
              <a:gd name="connsiteX4" fmla="*/ 4968 w 1926744"/>
              <a:gd name="connsiteY4" fmla="*/ 668271 h 676114"/>
              <a:gd name="connsiteX5" fmla="*/ 236192 w 1926744"/>
              <a:gd name="connsiteY5" fmla="*/ 668271 h 67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6744" h="676114">
                <a:moveTo>
                  <a:pt x="1708220" y="673574"/>
                </a:moveTo>
                <a:lnTo>
                  <a:pt x="1926744" y="676114"/>
                </a:lnTo>
                <a:lnTo>
                  <a:pt x="1919235" y="0"/>
                </a:lnTo>
                <a:lnTo>
                  <a:pt x="0" y="0"/>
                </a:lnTo>
                <a:lnTo>
                  <a:pt x="4968" y="668271"/>
                </a:lnTo>
                <a:lnTo>
                  <a:pt x="236192" y="668271"/>
                </a:ln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EBCAA3-D113-8ECB-B9B8-E4FAC0D4CC05}"/>
              </a:ext>
            </a:extLst>
          </p:cNvPr>
          <p:cNvSpPr txBox="1"/>
          <p:nvPr/>
        </p:nvSpPr>
        <p:spPr>
          <a:xfrm>
            <a:off x="0" y="52001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입력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45472-AFCA-820C-D3B8-CE189F2C37B3}"/>
              </a:ext>
            </a:extLst>
          </p:cNvPr>
          <p:cNvSpPr txBox="1"/>
          <p:nvPr/>
        </p:nvSpPr>
        <p:spPr>
          <a:xfrm>
            <a:off x="8205" y="21112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출력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169A36-5425-54C2-C833-211038A596B9}"/>
              </a:ext>
            </a:extLst>
          </p:cNvPr>
          <p:cNvSpPr txBox="1"/>
          <p:nvPr/>
        </p:nvSpPr>
        <p:spPr>
          <a:xfrm>
            <a:off x="4264426" y="2862073"/>
            <a:ext cx="1047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/>
              <a:t>=</a:t>
            </a:r>
            <a:endParaRPr lang="ko-KR" altLang="en-US" sz="96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2A43936-42FC-0F18-AC20-821DBABDB558}"/>
              </a:ext>
            </a:extLst>
          </p:cNvPr>
          <p:cNvSpPr/>
          <p:nvPr/>
        </p:nvSpPr>
        <p:spPr>
          <a:xfrm>
            <a:off x="5671908" y="3320773"/>
            <a:ext cx="1474237" cy="671804"/>
          </a:xfrm>
          <a:prstGeom prst="rect">
            <a:avLst/>
          </a:prstGeom>
          <a:solidFill>
            <a:srgbClr val="92D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A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FEBD3687-B6DB-7223-4FB0-D8C88620A28D}"/>
              </a:ext>
            </a:extLst>
          </p:cNvPr>
          <p:cNvSpPr/>
          <p:nvPr/>
        </p:nvSpPr>
        <p:spPr>
          <a:xfrm>
            <a:off x="6012116" y="4884727"/>
            <a:ext cx="793820" cy="783772"/>
          </a:xfrm>
          <a:prstGeom prst="ellipse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r>
              <a:rPr lang="en-US" altLang="ko-KR" sz="2400" baseline="-25000" dirty="0">
                <a:solidFill>
                  <a:schemeClr val="tx1"/>
                </a:solidFill>
              </a:rPr>
              <a:t>0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273223F9-9C12-0781-7FB1-247058F9FD4B}"/>
              </a:ext>
            </a:extLst>
          </p:cNvPr>
          <p:cNvSpPr/>
          <p:nvPr/>
        </p:nvSpPr>
        <p:spPr>
          <a:xfrm>
            <a:off x="6012116" y="1795776"/>
            <a:ext cx="793820" cy="783772"/>
          </a:xfrm>
          <a:prstGeom prst="ellipse">
            <a:avLst/>
          </a:prstGeom>
          <a:solidFill>
            <a:srgbClr val="FF71EB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h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15BBCF1-DC2A-1D87-ABA6-E5FD5A992BD8}"/>
              </a:ext>
            </a:extLst>
          </p:cNvPr>
          <p:cNvCxnSpPr>
            <a:stCxn id="30" idx="0"/>
            <a:endCxn id="29" idx="2"/>
          </p:cNvCxnSpPr>
          <p:nvPr/>
        </p:nvCxnSpPr>
        <p:spPr>
          <a:xfrm flipV="1">
            <a:off x="6409026" y="3992577"/>
            <a:ext cx="1" cy="8921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B053942D-04CA-6F13-96F4-459A01965924}"/>
              </a:ext>
            </a:extLst>
          </p:cNvPr>
          <p:cNvCxnSpPr>
            <a:cxnSpLocks/>
            <a:stCxn id="29" idx="0"/>
            <a:endCxn id="31" idx="4"/>
          </p:cNvCxnSpPr>
          <p:nvPr/>
        </p:nvCxnSpPr>
        <p:spPr>
          <a:xfrm flipH="1" flipV="1">
            <a:off x="6409026" y="2579548"/>
            <a:ext cx="1" cy="74122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4FCC572-D770-7C0B-6EED-068927037007}"/>
              </a:ext>
            </a:extLst>
          </p:cNvPr>
          <p:cNvSpPr/>
          <p:nvPr/>
        </p:nvSpPr>
        <p:spPr>
          <a:xfrm>
            <a:off x="7598652" y="3320773"/>
            <a:ext cx="1474237" cy="671804"/>
          </a:xfrm>
          <a:prstGeom prst="rect">
            <a:avLst/>
          </a:prstGeom>
          <a:solidFill>
            <a:srgbClr val="92D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A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433B4ACB-022E-DEE7-9C9E-D7FF19247F1F}"/>
              </a:ext>
            </a:extLst>
          </p:cNvPr>
          <p:cNvSpPr/>
          <p:nvPr/>
        </p:nvSpPr>
        <p:spPr>
          <a:xfrm>
            <a:off x="7938860" y="4884727"/>
            <a:ext cx="793820" cy="783772"/>
          </a:xfrm>
          <a:prstGeom prst="ellipse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r>
              <a:rPr lang="en-US" altLang="ko-KR" sz="2400" baseline="-25000" dirty="0">
                <a:solidFill>
                  <a:schemeClr val="tx1"/>
                </a:solidFill>
              </a:rPr>
              <a:t>1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7097E9F0-D9BC-0E10-DC31-C0B7B78B4A38}"/>
              </a:ext>
            </a:extLst>
          </p:cNvPr>
          <p:cNvSpPr/>
          <p:nvPr/>
        </p:nvSpPr>
        <p:spPr>
          <a:xfrm>
            <a:off x="7938860" y="1795776"/>
            <a:ext cx="793820" cy="783772"/>
          </a:xfrm>
          <a:prstGeom prst="ellipse">
            <a:avLst/>
          </a:prstGeom>
          <a:solidFill>
            <a:srgbClr val="FF71EB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h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7FA3A804-BD36-23D5-B01F-6FF41007E2F8}"/>
              </a:ext>
            </a:extLst>
          </p:cNvPr>
          <p:cNvCxnSpPr>
            <a:stCxn id="36" idx="0"/>
            <a:endCxn id="35" idx="2"/>
          </p:cNvCxnSpPr>
          <p:nvPr/>
        </p:nvCxnSpPr>
        <p:spPr>
          <a:xfrm flipV="1">
            <a:off x="8335770" y="3992577"/>
            <a:ext cx="1" cy="8921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7E4C320D-8DFF-5568-0C80-3DC8B2FBEB71}"/>
              </a:ext>
            </a:extLst>
          </p:cNvPr>
          <p:cNvCxnSpPr>
            <a:cxnSpLocks/>
            <a:stCxn id="35" idx="0"/>
            <a:endCxn id="37" idx="4"/>
          </p:cNvCxnSpPr>
          <p:nvPr/>
        </p:nvCxnSpPr>
        <p:spPr>
          <a:xfrm flipH="1" flipV="1">
            <a:off x="8335770" y="2579548"/>
            <a:ext cx="1" cy="74122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85ECEC00-03B7-22A6-49FC-A3C2B745EE7B}"/>
              </a:ext>
            </a:extLst>
          </p:cNvPr>
          <p:cNvSpPr/>
          <p:nvPr/>
        </p:nvSpPr>
        <p:spPr>
          <a:xfrm>
            <a:off x="10274308" y="3319992"/>
            <a:ext cx="1474237" cy="671804"/>
          </a:xfrm>
          <a:prstGeom prst="rect">
            <a:avLst/>
          </a:prstGeom>
          <a:solidFill>
            <a:srgbClr val="92D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A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9FE80DBC-1DD4-954C-96D7-73E06CAF9D0E}"/>
              </a:ext>
            </a:extLst>
          </p:cNvPr>
          <p:cNvSpPr/>
          <p:nvPr/>
        </p:nvSpPr>
        <p:spPr>
          <a:xfrm>
            <a:off x="10614516" y="4883946"/>
            <a:ext cx="793820" cy="783772"/>
          </a:xfrm>
          <a:prstGeom prst="ellipse">
            <a:avLst/>
          </a:prstGeom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X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E521E3E-6666-12DE-58E2-ABBCF0FF548E}"/>
              </a:ext>
            </a:extLst>
          </p:cNvPr>
          <p:cNvSpPr/>
          <p:nvPr/>
        </p:nvSpPr>
        <p:spPr>
          <a:xfrm>
            <a:off x="10614516" y="1794995"/>
            <a:ext cx="793820" cy="783772"/>
          </a:xfrm>
          <a:prstGeom prst="ellipse">
            <a:avLst/>
          </a:prstGeom>
          <a:solidFill>
            <a:srgbClr val="FF71EB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>
                <a:solidFill>
                  <a:schemeClr val="tx1"/>
                </a:solidFill>
              </a:rPr>
              <a:t>h</a:t>
            </a:r>
            <a:r>
              <a:rPr lang="en-US" altLang="ko-KR" sz="2400" baseline="-25000" dirty="0" err="1">
                <a:solidFill>
                  <a:schemeClr val="tx1"/>
                </a:solidFill>
              </a:rPr>
              <a:t>t</a:t>
            </a:r>
            <a:endParaRPr lang="ko-KR" altLang="en-US" sz="2400" baseline="-25000" dirty="0">
              <a:solidFill>
                <a:schemeClr val="tx1"/>
              </a:solidFill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A27AFFB0-1FA5-D0FF-349F-3CD378B0716A}"/>
              </a:ext>
            </a:extLst>
          </p:cNvPr>
          <p:cNvCxnSpPr>
            <a:stCxn id="42" idx="0"/>
            <a:endCxn id="41" idx="2"/>
          </p:cNvCxnSpPr>
          <p:nvPr/>
        </p:nvCxnSpPr>
        <p:spPr>
          <a:xfrm flipV="1">
            <a:off x="11011426" y="3991796"/>
            <a:ext cx="1" cy="8921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2E38ACA-F418-ADC8-A937-7A3560019186}"/>
              </a:ext>
            </a:extLst>
          </p:cNvPr>
          <p:cNvCxnSpPr>
            <a:cxnSpLocks/>
            <a:stCxn id="41" idx="0"/>
            <a:endCxn id="43" idx="4"/>
          </p:cNvCxnSpPr>
          <p:nvPr/>
        </p:nvCxnSpPr>
        <p:spPr>
          <a:xfrm flipH="1" flipV="1">
            <a:off x="11011426" y="2578767"/>
            <a:ext cx="1" cy="74122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077E818E-F8DC-C0C2-B03B-30F0FDC1E9C0}"/>
              </a:ext>
            </a:extLst>
          </p:cNvPr>
          <p:cNvCxnSpPr>
            <a:cxnSpLocks/>
            <a:stCxn id="35" idx="3"/>
            <a:endCxn id="41" idx="1"/>
          </p:cNvCxnSpPr>
          <p:nvPr/>
        </p:nvCxnSpPr>
        <p:spPr>
          <a:xfrm flipV="1">
            <a:off x="9072889" y="3655894"/>
            <a:ext cx="1201419" cy="78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D773C7C-5EEA-22CB-28E6-204D61B8D221}"/>
              </a:ext>
            </a:extLst>
          </p:cNvPr>
          <p:cNvCxnSpPr>
            <a:cxnSpLocks/>
            <a:stCxn id="29" idx="3"/>
            <a:endCxn id="35" idx="1"/>
          </p:cNvCxnSpPr>
          <p:nvPr/>
        </p:nvCxnSpPr>
        <p:spPr>
          <a:xfrm>
            <a:off x="7146145" y="3656675"/>
            <a:ext cx="452507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1057CAC-CC01-4521-7E98-089DD5E64131}"/>
              </a:ext>
            </a:extLst>
          </p:cNvPr>
          <p:cNvSpPr txBox="1"/>
          <p:nvPr/>
        </p:nvSpPr>
        <p:spPr>
          <a:xfrm>
            <a:off x="9179136" y="4098058"/>
            <a:ext cx="1095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/>
              <a:t>…</a:t>
            </a:r>
            <a:endParaRPr lang="ko-KR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946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  <p:bldP spid="23" grpId="0" animBg="1"/>
      <p:bldP spid="28" grpId="0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LSTM(Long-Short Term Memory)</a:t>
            </a:r>
            <a:endParaRPr lang="ko-KR" altLang="en-US" dirty="0"/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9B0DF88B-5D2F-6D3D-8809-3376430D3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65" y="1275935"/>
            <a:ext cx="11644927" cy="982073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RNN</a:t>
            </a: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의 한계인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장기 의존성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(Long-Term Dependency)</a:t>
            </a: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을 극복하기 위한 대안</a:t>
            </a:r>
            <a:endParaRPr lang="en-US" altLang="ko-KR" dirty="0">
              <a:solidFill>
                <a:srgbClr val="111111"/>
              </a:solidFill>
              <a:latin typeface="-apple-system"/>
            </a:endParaRPr>
          </a:p>
          <a:p>
            <a:pPr lvl="1"/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RNN</a:t>
            </a: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은 근처 신경망에만 영향력을 행사 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: short-term dependency)</a:t>
            </a:r>
          </a:p>
          <a:p>
            <a:pPr lvl="1"/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입력 데이터의 길이가 길어지면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, </a:t>
            </a:r>
            <a:r>
              <a:rPr lang="ko-KR" altLang="en-US" dirty="0">
                <a:solidFill>
                  <a:srgbClr val="111111"/>
                </a:solidFill>
                <a:latin typeface="-apple-system"/>
              </a:rPr>
              <a:t>과거 데이터를 기억하지 못한다</a:t>
            </a:r>
            <a:r>
              <a:rPr lang="en-US" altLang="ko-KR" dirty="0">
                <a:solidFill>
                  <a:srgbClr val="111111"/>
                </a:solidFill>
                <a:latin typeface="-apple-system"/>
              </a:rPr>
              <a:t>.</a:t>
            </a:r>
            <a:endParaRPr lang="ko-KR" altLang="en-US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3FDB2B-B89C-2159-CDF7-792573B6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7" y="2374589"/>
            <a:ext cx="5271705" cy="22475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5A6E828-05DF-09E4-DC55-5D4221BD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4622144"/>
            <a:ext cx="6676287" cy="2083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A92899-1122-B1B9-1385-2A6D4C1C3DD8}"/>
              </a:ext>
            </a:extLst>
          </p:cNvPr>
          <p:cNvSpPr txBox="1"/>
          <p:nvPr/>
        </p:nvSpPr>
        <p:spPr>
          <a:xfrm>
            <a:off x="7394062" y="3244334"/>
            <a:ext cx="395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r>
              <a:rPr lang="en-US" altLang="ko-KR" baseline="-25000" dirty="0"/>
              <a:t>0</a:t>
            </a:r>
            <a:r>
              <a:rPr lang="en-US" altLang="ko-KR" dirty="0"/>
              <a:t>, X</a:t>
            </a:r>
            <a:r>
              <a:rPr lang="en-US" altLang="ko-KR" baseline="-25000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h</a:t>
            </a:r>
            <a:r>
              <a:rPr lang="en-US" altLang="ko-KR" baseline="-25000" dirty="0"/>
              <a:t>3</a:t>
            </a:r>
            <a:r>
              <a:rPr lang="ko-KR" altLang="en-US" dirty="0"/>
              <a:t>에 영향을 끼칠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421581-3C6D-AA77-5E53-EF10BBAEF57E}"/>
              </a:ext>
            </a:extLst>
          </p:cNvPr>
          <p:cNvSpPr txBox="1"/>
          <p:nvPr/>
        </p:nvSpPr>
        <p:spPr>
          <a:xfrm>
            <a:off x="7394062" y="5294354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X</a:t>
            </a:r>
            <a:r>
              <a:rPr lang="en-US" altLang="ko-KR" baseline="-25000" dirty="0"/>
              <a:t>0</a:t>
            </a:r>
            <a:r>
              <a:rPr lang="en-US" altLang="ko-KR" dirty="0"/>
              <a:t>, X</a:t>
            </a:r>
            <a:r>
              <a:rPr lang="en-US" altLang="ko-KR" baseline="-25000" dirty="0"/>
              <a:t>1</a:t>
            </a:r>
            <a:r>
              <a:rPr lang="ko-KR" altLang="en-US" dirty="0"/>
              <a:t>은 </a:t>
            </a:r>
            <a:r>
              <a:rPr lang="en-US" altLang="ko-KR" dirty="0"/>
              <a:t>h</a:t>
            </a:r>
            <a:r>
              <a:rPr lang="en-US" altLang="ko-KR" baseline="-25000" dirty="0"/>
              <a:t>t+1</a:t>
            </a:r>
            <a:r>
              <a:rPr lang="ko-KR" altLang="en-US" dirty="0"/>
              <a:t>에 영향을 끼칠 수 없다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374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LSTM(Long-Short Term Memory)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7097F63-3723-0729-624D-BA03DFCE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45" y="1334443"/>
            <a:ext cx="6940107" cy="260656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5973BE8-D617-90C7-1AF8-D215CD0E0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68" y="4177369"/>
            <a:ext cx="7122459" cy="2692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C368E2-DD24-4D87-67F1-50B34E869EAE}"/>
              </a:ext>
            </a:extLst>
          </p:cNvPr>
          <p:cNvSpPr txBox="1"/>
          <p:nvPr/>
        </p:nvSpPr>
        <p:spPr>
          <a:xfrm>
            <a:off x="8896291" y="245305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RNN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D20A9-50EF-AC65-B29A-96F9187A09A3}"/>
              </a:ext>
            </a:extLst>
          </p:cNvPr>
          <p:cNvSpPr txBox="1"/>
          <p:nvPr/>
        </p:nvSpPr>
        <p:spPr>
          <a:xfrm>
            <a:off x="8896291" y="531057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LSTM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5596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537EE2E-170B-949E-891D-ACDDD399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67" y="927113"/>
            <a:ext cx="4180236" cy="25891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1F2681E-1CB0-06AD-49F1-38388C33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228" y="810381"/>
            <a:ext cx="4140241" cy="258917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6697084-8E6E-F685-9FDB-0EA29E5AA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67" y="3875706"/>
            <a:ext cx="4349304" cy="279114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C5518E5-0E9D-EC5D-4F61-57B2578ED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228" y="3875705"/>
            <a:ext cx="4082470" cy="2589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0440DA-26C2-46FB-9D08-FE97C9FCF961}"/>
              </a:ext>
            </a:extLst>
          </p:cNvPr>
          <p:cNvSpPr txBox="1"/>
          <p:nvPr/>
        </p:nvSpPr>
        <p:spPr>
          <a:xfrm>
            <a:off x="423140" y="3513713"/>
            <a:ext cx="535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셀 </a:t>
            </a:r>
            <a:r>
              <a:rPr lang="ko-KR" altLang="en-US" dirty="0" err="1"/>
              <a:t>스테이트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해당 신경망의 정보 전달 여부 결정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LSTM(Long-Short Term Memory)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49225-4769-1224-4BAA-AAA972170F5B}"/>
              </a:ext>
            </a:extLst>
          </p:cNvPr>
          <p:cNvSpPr txBox="1"/>
          <p:nvPr/>
        </p:nvSpPr>
        <p:spPr>
          <a:xfrm>
            <a:off x="6185228" y="3494944"/>
            <a:ext cx="567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Forget gate layer : </a:t>
            </a:r>
            <a:r>
              <a:rPr lang="ko-KR" altLang="en-US" dirty="0" err="1"/>
              <a:t>셀스테이트의</a:t>
            </a:r>
            <a:r>
              <a:rPr lang="ko-KR" altLang="en-US" dirty="0"/>
              <a:t> 정보를 버릴지 선택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E94FA3-FED2-09DF-FEEB-2A2C0F2D0016}"/>
              </a:ext>
            </a:extLst>
          </p:cNvPr>
          <p:cNvSpPr txBox="1"/>
          <p:nvPr/>
        </p:nvSpPr>
        <p:spPr>
          <a:xfrm>
            <a:off x="584091" y="6492875"/>
            <a:ext cx="508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Input gate layer : </a:t>
            </a:r>
            <a:r>
              <a:rPr lang="ko-KR" altLang="en-US" dirty="0"/>
              <a:t>새 정보를 </a:t>
            </a:r>
            <a:r>
              <a:rPr lang="ko-KR" altLang="en-US" dirty="0" err="1"/>
              <a:t>셀스테이트에</a:t>
            </a:r>
            <a:r>
              <a:rPr lang="ko-KR" altLang="en-US" dirty="0"/>
              <a:t> 저장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8D128-43A4-D712-3F1D-2DDFBB249691}"/>
              </a:ext>
            </a:extLst>
          </p:cNvPr>
          <p:cNvSpPr txBox="1"/>
          <p:nvPr/>
        </p:nvSpPr>
        <p:spPr>
          <a:xfrm>
            <a:off x="6512137" y="6459085"/>
            <a:ext cx="435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셀스테이트와</a:t>
            </a:r>
            <a:r>
              <a:rPr lang="ko-KR" altLang="en-US" dirty="0"/>
              <a:t> </a:t>
            </a:r>
            <a:r>
              <a:rPr lang="ko-KR" altLang="en-US" dirty="0" err="1"/>
              <a:t>입력정보중</a:t>
            </a:r>
            <a:r>
              <a:rPr lang="ko-KR" altLang="en-US" dirty="0"/>
              <a:t> </a:t>
            </a:r>
            <a:r>
              <a:rPr lang="ko-KR" altLang="en-US" dirty="0" err="1"/>
              <a:t>출력값을</a:t>
            </a:r>
            <a:r>
              <a:rPr lang="ko-KR" altLang="en-US" dirty="0"/>
              <a:t> 선택</a:t>
            </a:r>
          </a:p>
        </p:txBody>
      </p:sp>
    </p:spTree>
    <p:extLst>
      <p:ext uri="{BB962C8B-B14F-4D97-AF65-F5344CB8AC3E}">
        <p14:creationId xmlns:p14="http://schemas.microsoft.com/office/powerpoint/2010/main" val="4278418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RNN-LSTM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42298E-8596-44FE-5349-8CED090E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" y="1193800"/>
            <a:ext cx="11266286" cy="3611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BB3B9-AE0C-1158-8043-335543352D18}"/>
              </a:ext>
            </a:extLst>
          </p:cNvPr>
          <p:cNvSpPr txBox="1"/>
          <p:nvPr/>
        </p:nvSpPr>
        <p:spPr>
          <a:xfrm>
            <a:off x="381878" y="5052089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기존 신경망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613F0-5CF2-0F00-E4E3-1F0C753C7220}"/>
              </a:ext>
            </a:extLst>
          </p:cNvPr>
          <p:cNvSpPr txBox="1"/>
          <p:nvPr/>
        </p:nvSpPr>
        <p:spPr>
          <a:xfrm>
            <a:off x="1980633" y="4959756"/>
            <a:ext cx="1992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Sequence output (e.g. image captioning)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A33D9-C6F7-CCB1-1816-71061A2BAAD6}"/>
              </a:ext>
            </a:extLst>
          </p:cNvPr>
          <p:cNvSpPr txBox="1"/>
          <p:nvPr/>
        </p:nvSpPr>
        <p:spPr>
          <a:xfrm>
            <a:off x="4151297" y="4959756"/>
            <a:ext cx="2071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Sequence input (e.g. sentiment analysis)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64EF0-7903-CA6D-D7BE-D61D956D899F}"/>
              </a:ext>
            </a:extLst>
          </p:cNvPr>
          <p:cNvSpPr txBox="1"/>
          <p:nvPr/>
        </p:nvSpPr>
        <p:spPr>
          <a:xfrm>
            <a:off x="6096000" y="4959756"/>
            <a:ext cx="327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Sequence input and sequence output (e.g. Machine Translation)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50F47E-3755-28DA-2A5C-9DB4A45CEEA4}"/>
              </a:ext>
            </a:extLst>
          </p:cNvPr>
          <p:cNvSpPr txBox="1"/>
          <p:nvPr/>
        </p:nvSpPr>
        <p:spPr>
          <a:xfrm>
            <a:off x="9614339" y="4959756"/>
            <a:ext cx="23541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555555"/>
                </a:solidFill>
                <a:effectLst/>
                <a:latin typeface="Helvetica" panose="020B0604020202020204" pitchFamily="34" charset="0"/>
              </a:rPr>
              <a:t>Synced sequence input and output (e.g. video classification)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39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RNN-LSTM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FEDFF6A-B558-F1FD-344F-8DA9D898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94" y="1182425"/>
            <a:ext cx="7119806" cy="56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3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RNN-LSTM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D6A604-4CD6-6313-377F-EDF37891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65" y="1348620"/>
            <a:ext cx="9948826" cy="50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오류역전파의 한계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1534022"/>
          </a:xfrm>
        </p:spPr>
        <p:txBody>
          <a:bodyPr>
            <a:normAutofit/>
          </a:bodyPr>
          <a:lstStyle/>
          <a:p>
            <a:r>
              <a:rPr lang="ko-KR" altLang="en-US" dirty="0"/>
              <a:t>은닉층이 많아질수록</a:t>
            </a:r>
            <a:r>
              <a:rPr lang="en-US" altLang="ko-KR" dirty="0"/>
              <a:t>, </a:t>
            </a:r>
            <a:r>
              <a:rPr lang="ko-KR" altLang="en-US" dirty="0"/>
              <a:t>오류역전파의 효과가 감소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입력층에 가까운 가중치는 갱신이 </a:t>
            </a:r>
            <a:r>
              <a:rPr lang="ko-KR" altLang="en-US" dirty="0" err="1"/>
              <a:t>더뎌지는</a:t>
            </a:r>
            <a:r>
              <a:rPr lang="ko-KR" altLang="en-US" dirty="0"/>
              <a:t> 한계</a:t>
            </a:r>
            <a:endParaRPr lang="en-US" altLang="ko-KR" dirty="0"/>
          </a:p>
          <a:p>
            <a:pPr lvl="1"/>
            <a:r>
              <a:rPr lang="ko-KR" altLang="en-US" dirty="0"/>
              <a:t>학습에 장애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4363DB-A441-8430-6B11-FD91ADD5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807" y="3551691"/>
            <a:ext cx="7100892" cy="324257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3FBA351-2BBE-B59C-C3C1-A9F8C4060526}"/>
              </a:ext>
            </a:extLst>
          </p:cNvPr>
          <p:cNvSpPr/>
          <p:nvPr/>
        </p:nvSpPr>
        <p:spPr>
          <a:xfrm>
            <a:off x="8029904" y="2679121"/>
            <a:ext cx="683173" cy="766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8E84DAF-AB78-FF31-E350-F682848DDA32}"/>
              </a:ext>
            </a:extLst>
          </p:cNvPr>
          <p:cNvSpPr/>
          <p:nvPr/>
        </p:nvSpPr>
        <p:spPr>
          <a:xfrm>
            <a:off x="7162800" y="2679121"/>
            <a:ext cx="683173" cy="76645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D98546-36C0-5544-874E-794DE53E196A}"/>
              </a:ext>
            </a:extLst>
          </p:cNvPr>
          <p:cNvSpPr/>
          <p:nvPr/>
        </p:nvSpPr>
        <p:spPr>
          <a:xfrm>
            <a:off x="6222123" y="2679121"/>
            <a:ext cx="683173" cy="76645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0400599-EEBA-9E78-5F86-CA18D8F830A9}"/>
              </a:ext>
            </a:extLst>
          </p:cNvPr>
          <p:cNvSpPr/>
          <p:nvPr/>
        </p:nvSpPr>
        <p:spPr>
          <a:xfrm>
            <a:off x="5255168" y="2679121"/>
            <a:ext cx="683173" cy="7664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0135D60-4080-B375-16E3-5528807455FA}"/>
              </a:ext>
            </a:extLst>
          </p:cNvPr>
          <p:cNvSpPr/>
          <p:nvPr/>
        </p:nvSpPr>
        <p:spPr>
          <a:xfrm>
            <a:off x="4301352" y="2635012"/>
            <a:ext cx="683173" cy="7664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DFF0708-2FAC-3D54-5AC8-E5BA15EE5F59}"/>
              </a:ext>
            </a:extLst>
          </p:cNvPr>
          <p:cNvSpPr/>
          <p:nvPr/>
        </p:nvSpPr>
        <p:spPr>
          <a:xfrm>
            <a:off x="3334397" y="2679121"/>
            <a:ext cx="683173" cy="76645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C834A-94D6-7130-81B9-49E47B9C152F}"/>
              </a:ext>
            </a:extLst>
          </p:cNvPr>
          <p:cNvSpPr txBox="1"/>
          <p:nvPr/>
        </p:nvSpPr>
        <p:spPr>
          <a:xfrm>
            <a:off x="938779" y="2755131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/>
              <a:t>가중치 갱신</a:t>
            </a:r>
            <a:endParaRPr lang="en-US" altLang="ko-KR" dirty="0"/>
          </a:p>
          <a:p>
            <a:pPr algn="r"/>
            <a:r>
              <a:rPr lang="en-US" altLang="ko-KR" dirty="0"/>
              <a:t>Loss</a:t>
            </a:r>
            <a:r>
              <a:rPr lang="ko-KR" altLang="en-US" dirty="0"/>
              <a:t>의 영향력 감소</a:t>
            </a:r>
          </a:p>
        </p:txBody>
      </p:sp>
    </p:spTree>
    <p:extLst>
      <p:ext uri="{BB962C8B-B14F-4D97-AF65-F5344CB8AC3E}">
        <p14:creationId xmlns:p14="http://schemas.microsoft.com/office/powerpoint/2010/main" val="15848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1 – </a:t>
            </a:r>
            <a:r>
              <a:rPr lang="ko-KR" altLang="en-US" dirty="0"/>
              <a:t>새로운 활성함수 등장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489177" cy="1534022"/>
          </a:xfrm>
        </p:spPr>
        <p:txBody>
          <a:bodyPr>
            <a:normAutofit lnSpcReduction="10000"/>
          </a:bodyPr>
          <a:lstStyle/>
          <a:p>
            <a:r>
              <a:rPr lang="en-US" altLang="ko-KR" dirty="0" err="1"/>
              <a:t>ReLU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양수면 </a:t>
            </a:r>
            <a:r>
              <a:rPr lang="ko-KR" altLang="en-US" dirty="0" err="1"/>
              <a:t>입력값을</a:t>
            </a:r>
            <a:r>
              <a:rPr lang="ko-KR" altLang="en-US" dirty="0"/>
              <a:t> 출력하고</a:t>
            </a:r>
            <a:r>
              <a:rPr lang="en-US" altLang="ko-KR" dirty="0"/>
              <a:t>, </a:t>
            </a:r>
            <a:r>
              <a:rPr lang="ko-KR" altLang="en-US" dirty="0"/>
              <a:t>아니면 </a:t>
            </a:r>
            <a:r>
              <a:rPr lang="en-US" altLang="ko-KR" dirty="0"/>
              <a:t>0</a:t>
            </a:r>
            <a:r>
              <a:rPr lang="ko-KR" altLang="en-US" dirty="0"/>
              <a:t>을 출력한다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양수의 </a:t>
            </a:r>
            <a:r>
              <a:rPr lang="ko-KR" altLang="en-US" dirty="0" err="1"/>
              <a:t>입력값에</a:t>
            </a:r>
            <a:r>
              <a:rPr lang="ko-KR" altLang="en-US" dirty="0"/>
              <a:t> 대해서는 기울기가 </a:t>
            </a:r>
            <a:r>
              <a:rPr lang="en-US" altLang="ko-KR" dirty="0"/>
              <a:t>1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음수 입력 값에 대해서는 기울기가 </a:t>
            </a:r>
            <a:r>
              <a:rPr lang="en-US" altLang="ko-KR" dirty="0"/>
              <a:t>0</a:t>
            </a:r>
            <a:r>
              <a:rPr lang="ko-KR" altLang="en-US" dirty="0"/>
              <a:t>이다</a:t>
            </a:r>
            <a:r>
              <a:rPr lang="en-US" altLang="ko-KR" dirty="0"/>
              <a:t>. 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BAA0CFD-54E3-FAEF-D48A-E6D26E54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7" y="2740832"/>
            <a:ext cx="4028070" cy="308912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A2DA619-00B6-FCE4-DDE2-2359FF96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23" y="2740832"/>
            <a:ext cx="3971734" cy="310790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E3551D8-632B-1601-523E-639F4B4C5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84" y="5829958"/>
            <a:ext cx="1744086" cy="6839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531F90E-9C86-B42F-B273-7628810BC9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191" y="6013756"/>
            <a:ext cx="2933954" cy="41913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4131350-E70F-6261-8A6A-F4F50841D5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9" r="838"/>
          <a:stretch/>
        </p:blipFill>
        <p:spPr>
          <a:xfrm>
            <a:off x="8127878" y="2740832"/>
            <a:ext cx="3971735" cy="31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1 – </a:t>
            </a:r>
            <a:r>
              <a:rPr lang="ko-KR" altLang="en-US" dirty="0"/>
              <a:t>새로운 활성함수 등장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489177" cy="5550523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ReLU</a:t>
            </a:r>
            <a:r>
              <a:rPr lang="ko-KR" altLang="en-US" dirty="0"/>
              <a:t>가 </a:t>
            </a:r>
            <a:r>
              <a:rPr lang="en-US" altLang="ko-KR" dirty="0"/>
              <a:t>sigmoid</a:t>
            </a:r>
            <a:r>
              <a:rPr lang="ko-KR" altLang="en-US" dirty="0"/>
              <a:t>보다 선호되는 이유</a:t>
            </a:r>
            <a:endParaRPr lang="en-US" altLang="ko-KR" dirty="0"/>
          </a:p>
          <a:p>
            <a:pPr lvl="1"/>
            <a:r>
              <a:rPr lang="ko-KR" altLang="en-US" dirty="0"/>
              <a:t>계산효율성 </a:t>
            </a:r>
            <a:r>
              <a:rPr lang="en-US" altLang="ko-KR" dirty="0"/>
              <a:t>: </a:t>
            </a:r>
            <a:r>
              <a:rPr lang="ko-KR" altLang="en-US" dirty="0"/>
              <a:t>간단한 계산때문에 계산 효율성을 높이고 훈련 프로세스를 더 빠르게 만들어 최적의 값으로 수렴하는 속도도 높여</a:t>
            </a:r>
            <a:endParaRPr lang="en-US" altLang="ko-KR" dirty="0"/>
          </a:p>
          <a:p>
            <a:pPr lvl="1"/>
            <a:r>
              <a:rPr lang="en-US" altLang="ko-KR" dirty="0">
                <a:solidFill>
                  <a:srgbClr val="C00000"/>
                </a:solidFill>
              </a:rPr>
              <a:t>Gradient(</a:t>
            </a:r>
            <a:r>
              <a:rPr lang="ko-KR" altLang="en-US" dirty="0">
                <a:solidFill>
                  <a:srgbClr val="C00000"/>
                </a:solidFill>
              </a:rPr>
              <a:t>기울기</a:t>
            </a:r>
            <a:r>
              <a:rPr lang="en-US" altLang="ko-KR" dirty="0">
                <a:solidFill>
                  <a:srgbClr val="C00000"/>
                </a:solidFill>
              </a:rPr>
              <a:t>) </a:t>
            </a:r>
            <a:r>
              <a:rPr lang="ko-KR" altLang="en-US" dirty="0">
                <a:solidFill>
                  <a:srgbClr val="C00000"/>
                </a:solidFill>
              </a:rPr>
              <a:t>소실 방지</a:t>
            </a:r>
          </a:p>
          <a:p>
            <a:pPr lvl="2"/>
            <a:r>
              <a:rPr lang="ko-KR" altLang="en-US" dirty="0" err="1"/>
              <a:t>그래디언트</a:t>
            </a:r>
            <a:r>
              <a:rPr lang="ko-KR" altLang="en-US" dirty="0"/>
              <a:t> 소실 문제 </a:t>
            </a:r>
            <a:r>
              <a:rPr lang="en-US" altLang="ko-KR" dirty="0"/>
              <a:t>- sigmoid </a:t>
            </a:r>
            <a:r>
              <a:rPr lang="ko-KR" altLang="en-US" dirty="0"/>
              <a:t>함수는 입력 값이 매우 크거나 작다면 기울기도 </a:t>
            </a:r>
            <a:r>
              <a:rPr lang="en-US" altLang="ko-KR" dirty="0"/>
              <a:t>0</a:t>
            </a:r>
            <a:r>
              <a:rPr lang="ko-KR" altLang="en-US" dirty="0"/>
              <a:t>에 가까워진다</a:t>
            </a:r>
            <a:r>
              <a:rPr lang="en-US" altLang="ko-KR" dirty="0"/>
              <a:t>. </a:t>
            </a:r>
            <a:r>
              <a:rPr lang="ko-KR" altLang="en-US" dirty="0"/>
              <a:t>기울기가 </a:t>
            </a:r>
            <a:r>
              <a:rPr lang="en-US" altLang="ko-KR" dirty="0"/>
              <a:t>0</a:t>
            </a:r>
            <a:r>
              <a:rPr lang="ko-KR" altLang="en-US" dirty="0"/>
              <a:t>에 가까워지면 가중치가 매우 느리게 업데이트되므로 학습 과정이 늦어지고</a:t>
            </a:r>
            <a:r>
              <a:rPr lang="en-US" altLang="ko-KR" dirty="0"/>
              <a:t>, </a:t>
            </a:r>
            <a:r>
              <a:rPr lang="ko-KR" altLang="en-US" dirty="0"/>
              <a:t>신경망이 수렴하기 어렵게 된다</a:t>
            </a:r>
            <a:r>
              <a:rPr lang="en-US" altLang="ko-KR" dirty="0"/>
              <a:t>. </a:t>
            </a:r>
          </a:p>
          <a:p>
            <a:pPr lvl="2"/>
            <a:r>
              <a:rPr lang="en-US" altLang="ko-KR" dirty="0" err="1"/>
              <a:t>ReLu</a:t>
            </a:r>
            <a:r>
              <a:rPr lang="ko-KR" altLang="en-US" dirty="0"/>
              <a:t>는 양수 입력 값에 대해 일정한 기울기를 갖고 있으므로 이 문제를 방지</a:t>
            </a:r>
            <a:endParaRPr lang="en-US" altLang="ko-KR" dirty="0"/>
          </a:p>
          <a:p>
            <a:pPr lvl="1"/>
            <a:r>
              <a:rPr lang="en-US" altLang="ko-KR" dirty="0"/>
              <a:t>Saturation problem(</a:t>
            </a:r>
            <a:r>
              <a:rPr lang="ko-KR" altLang="en-US" dirty="0"/>
              <a:t>포화 문제</a:t>
            </a:r>
            <a:r>
              <a:rPr lang="en-US" altLang="ko-KR" dirty="0"/>
              <a:t>) </a:t>
            </a:r>
            <a:r>
              <a:rPr lang="ko-KR" altLang="en-US" dirty="0"/>
              <a:t>방지 </a:t>
            </a:r>
            <a:r>
              <a:rPr lang="en-US" altLang="ko-KR" dirty="0"/>
              <a:t>: </a:t>
            </a:r>
            <a:r>
              <a:rPr lang="ko-KR" altLang="en-US" dirty="0"/>
              <a:t>심층 네트워크에 더 적합</a:t>
            </a:r>
          </a:p>
          <a:p>
            <a:pPr lvl="2"/>
            <a:r>
              <a:rPr lang="en-US" altLang="ko-KR" dirty="0" err="1"/>
              <a:t>ReLU</a:t>
            </a:r>
            <a:r>
              <a:rPr lang="ko-KR" altLang="en-US" dirty="0"/>
              <a:t>는 </a:t>
            </a:r>
            <a:r>
              <a:rPr lang="ko-KR" altLang="en-US" dirty="0" err="1"/>
              <a:t>시그모이드</a:t>
            </a:r>
            <a:r>
              <a:rPr lang="ko-KR" altLang="en-US" dirty="0"/>
              <a:t> 함수에서 발생할 수 있는 포화 문제를 방지</a:t>
            </a:r>
            <a:endParaRPr lang="en-US" altLang="ko-KR" dirty="0"/>
          </a:p>
          <a:p>
            <a:pPr lvl="2"/>
            <a:r>
              <a:rPr lang="ko-KR" altLang="en-US" dirty="0"/>
              <a:t>여기서 포화는 활성화 함수의 출력이 </a:t>
            </a:r>
            <a:r>
              <a:rPr lang="en-US" altLang="ko-KR" dirty="0"/>
              <a:t>1 </a:t>
            </a:r>
            <a:r>
              <a:rPr lang="ko-KR" altLang="en-US" dirty="0"/>
              <a:t>또는 </a:t>
            </a:r>
            <a:r>
              <a:rPr lang="en-US" altLang="ko-KR" dirty="0"/>
              <a:t>0</a:t>
            </a:r>
            <a:r>
              <a:rPr lang="ko-KR" altLang="en-US" dirty="0"/>
              <a:t>에 매우 가까워져서 가중치와 편향을 업데이트하기 어려워져 신경망의 학습 능력이 제한되어 버리는 경우 발생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err="1"/>
              <a:t>ReLU</a:t>
            </a:r>
            <a:r>
              <a:rPr lang="ko-KR" altLang="en-US" dirty="0"/>
              <a:t>는 </a:t>
            </a:r>
            <a:r>
              <a:rPr lang="en-US" altLang="ko-KR" dirty="0"/>
              <a:t>sparse activation(</a:t>
            </a:r>
            <a:r>
              <a:rPr lang="ko-KR" altLang="en-US" dirty="0"/>
              <a:t>희소 활성화</a:t>
            </a:r>
            <a:r>
              <a:rPr lang="en-US" altLang="ko-KR" dirty="0"/>
              <a:t>)</a:t>
            </a:r>
            <a:r>
              <a:rPr lang="ko-KR" altLang="en-US" dirty="0"/>
              <a:t>를 생성</a:t>
            </a:r>
          </a:p>
          <a:p>
            <a:pPr lvl="2"/>
            <a:r>
              <a:rPr lang="ko-KR" altLang="en-US" dirty="0"/>
              <a:t>희소 활성화라는 의미는 많은 뉴런이 </a:t>
            </a:r>
            <a:r>
              <a:rPr lang="en-US" altLang="ko-KR" dirty="0"/>
              <a:t>0</a:t>
            </a:r>
            <a:r>
              <a:rPr lang="ko-KR" altLang="en-US" dirty="0"/>
              <a:t>을 출력하게 해서 활성화를 적게 한다는 뜻</a:t>
            </a:r>
            <a:r>
              <a:rPr lang="en-US" altLang="ko-KR" dirty="0"/>
              <a:t>. </a:t>
            </a:r>
            <a:r>
              <a:rPr lang="ko-KR" altLang="en-US" dirty="0"/>
              <a:t>즉 한 번에 몇 개의 뉴런만 활성화</a:t>
            </a:r>
            <a:endParaRPr lang="en-US" altLang="ko-KR" dirty="0"/>
          </a:p>
          <a:p>
            <a:pPr lvl="2"/>
            <a:r>
              <a:rPr lang="ko-KR" altLang="en-US" dirty="0"/>
              <a:t>이렇게 하면 계산 비용이 줄고</a:t>
            </a:r>
            <a:r>
              <a:rPr lang="en-US" altLang="ko-KR" dirty="0"/>
              <a:t>, </a:t>
            </a:r>
            <a:r>
              <a:rPr lang="ko-KR" altLang="en-US" dirty="0"/>
              <a:t>과적합을 줄이는 데도 도움이 된다</a:t>
            </a:r>
          </a:p>
        </p:txBody>
      </p:sp>
    </p:spTree>
    <p:extLst>
      <p:ext uri="{BB962C8B-B14F-4D97-AF65-F5344CB8AC3E}">
        <p14:creationId xmlns:p14="http://schemas.microsoft.com/office/powerpoint/2010/main" val="24376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1 – </a:t>
            </a:r>
            <a:r>
              <a:rPr lang="ko-KR" altLang="en-US" dirty="0"/>
              <a:t>새로운 활성함수 등장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489177" cy="5550523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ReLU</a:t>
            </a:r>
            <a:r>
              <a:rPr lang="ko-KR" altLang="en-US" dirty="0"/>
              <a:t>의 약점</a:t>
            </a:r>
            <a:endParaRPr lang="en-US" altLang="ko-KR" dirty="0"/>
          </a:p>
          <a:p>
            <a:pPr lvl="1"/>
            <a:r>
              <a:rPr lang="en-US" altLang="ko-KR" dirty="0"/>
              <a:t>dead </a:t>
            </a:r>
            <a:r>
              <a:rPr lang="en-US" altLang="ko-KR" dirty="0" err="1"/>
              <a:t>ReLU</a:t>
            </a:r>
            <a:endParaRPr lang="en-US" altLang="ko-KR" dirty="0"/>
          </a:p>
          <a:p>
            <a:pPr lvl="2"/>
            <a:r>
              <a:rPr lang="en-US" altLang="ko-KR" dirty="0"/>
              <a:t>DNN</a:t>
            </a:r>
            <a:r>
              <a:rPr lang="ko-KR" altLang="en-US" dirty="0"/>
              <a:t>에서 일부 뉴런이 비활성화되어서 출력이 </a:t>
            </a:r>
            <a:r>
              <a:rPr lang="en-US" altLang="ko-KR" dirty="0"/>
              <a:t>0</a:t>
            </a:r>
            <a:r>
              <a:rPr lang="ko-KR" altLang="en-US" dirty="0"/>
              <a:t>이 되는 문제</a:t>
            </a:r>
            <a:endParaRPr lang="en-US" altLang="ko-KR" dirty="0"/>
          </a:p>
          <a:p>
            <a:pPr lvl="1"/>
            <a:r>
              <a:rPr lang="ko-KR" altLang="en-US" dirty="0"/>
              <a:t>이 문제를 완화하려는 다양한 파생형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등장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EC3B3C-FA98-39C0-EC25-FE5E8380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7" y="2827283"/>
            <a:ext cx="5259920" cy="39086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33AB2F-09AF-9578-1034-F94490FB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56" y="2827283"/>
            <a:ext cx="5499868" cy="39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7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2 – </a:t>
            </a:r>
            <a:r>
              <a:rPr lang="ko-KR" altLang="en-US" dirty="0"/>
              <a:t>새로운 활성함수</a:t>
            </a:r>
            <a:r>
              <a:rPr lang="en-US" altLang="ko-KR" dirty="0"/>
              <a:t>:</a:t>
            </a:r>
            <a:r>
              <a:rPr lang="en-US" altLang="ko-KR" dirty="0" err="1"/>
              <a:t>Softmax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34008" y="950761"/>
            <a:ext cx="11808372" cy="2099868"/>
          </a:xfrm>
        </p:spPr>
        <p:txBody>
          <a:bodyPr>
            <a:normAutofit/>
          </a:bodyPr>
          <a:lstStyle/>
          <a:p>
            <a:r>
              <a:rPr lang="ko-KR" altLang="en-US" dirty="0"/>
              <a:t>분류 문제의</a:t>
            </a:r>
            <a:r>
              <a:rPr lang="en-US" altLang="ko-KR" dirty="0"/>
              <a:t> </a:t>
            </a:r>
            <a:r>
              <a:rPr lang="ko-KR" altLang="en-US" dirty="0"/>
              <a:t>경우 출력 노드에서 </a:t>
            </a:r>
            <a:r>
              <a:rPr lang="ko-KR" altLang="en-US" dirty="0" err="1"/>
              <a:t>출력값의</a:t>
            </a:r>
            <a:r>
              <a:rPr lang="ko-KR" altLang="en-US" dirty="0"/>
              <a:t> 합이 </a:t>
            </a:r>
            <a:r>
              <a:rPr lang="en-US" altLang="ko-KR" dirty="0"/>
              <a:t>1</a:t>
            </a:r>
            <a:r>
              <a:rPr lang="ko-KR" altLang="en-US" dirty="0"/>
              <a:t>이 되게 함</a:t>
            </a:r>
            <a:r>
              <a:rPr lang="en-US" altLang="ko-KR" dirty="0"/>
              <a:t>.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D280B280-502F-04A0-89A2-3CDACA1D52A5}"/>
              </a:ext>
            </a:extLst>
          </p:cNvPr>
          <p:cNvSpPr txBox="1">
            <a:spLocks/>
          </p:cNvSpPr>
          <p:nvPr/>
        </p:nvSpPr>
        <p:spPr>
          <a:xfrm>
            <a:off x="716860" y="3807372"/>
            <a:ext cx="105156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대책 </a:t>
            </a:r>
            <a:r>
              <a:rPr lang="en-US" altLang="ko-KR" dirty="0"/>
              <a:t>3 – </a:t>
            </a:r>
            <a:r>
              <a:rPr lang="ko-KR" altLang="en-US" dirty="0"/>
              <a:t>새로운 오차</a:t>
            </a:r>
            <a:r>
              <a:rPr lang="en-US" altLang="ko-KR" dirty="0"/>
              <a:t>(</a:t>
            </a:r>
            <a:r>
              <a:rPr lang="ko-KR" altLang="en-US" dirty="0"/>
              <a:t>손실함수</a:t>
            </a:r>
            <a:r>
              <a:rPr lang="en-US" altLang="ko-KR" dirty="0"/>
              <a:t>): Cross-Entropy Loss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6A8009-8204-5A49-B411-855988618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309" y="1735978"/>
            <a:ext cx="6424192" cy="13431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D3F1794-3096-FA34-D66B-4190A9C0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296" y="4646439"/>
            <a:ext cx="5967353" cy="7178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BA77702-5803-E41C-8FAA-0BA2692D7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492" y="5492902"/>
            <a:ext cx="6127826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대책 </a:t>
            </a:r>
            <a:r>
              <a:rPr lang="en-US" altLang="ko-KR" dirty="0"/>
              <a:t> – Autoencoder</a:t>
            </a:r>
            <a:r>
              <a:rPr lang="ko-KR" altLang="en-US" dirty="0"/>
              <a:t>를 통한 </a:t>
            </a:r>
            <a:r>
              <a:rPr lang="en-US" altLang="ko-KR" dirty="0"/>
              <a:t>encoding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3" y="950760"/>
            <a:ext cx="6564294" cy="3863675"/>
          </a:xfrm>
        </p:spPr>
        <p:txBody>
          <a:bodyPr>
            <a:normAutofit/>
          </a:bodyPr>
          <a:lstStyle/>
          <a:p>
            <a:r>
              <a:rPr lang="en-US" altLang="ko-KR" dirty="0" err="1"/>
              <a:t>AutoEncoder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입력 데이터를 압축시켜 압축시킨 데이터로 축소한 후 다시 확장하여 결과 데이터를 입력 데이터와 동일하도록 만드는 일종의 딥 </a:t>
            </a:r>
            <a:r>
              <a:rPr lang="ko-KR" altLang="en-US" dirty="0" err="1"/>
              <a:t>뉴럴</a:t>
            </a:r>
            <a:r>
              <a:rPr lang="ko-KR" altLang="en-US" dirty="0"/>
              <a:t> 네트워크 모델</a:t>
            </a:r>
            <a:endParaRPr lang="en-US" altLang="ko-KR" dirty="0"/>
          </a:p>
          <a:p>
            <a:pPr lvl="1"/>
            <a:r>
              <a:rPr lang="ko-KR" altLang="en-US" dirty="0"/>
              <a:t>압축시킨 데이터를 심층 신경망에 입력으로 활용</a:t>
            </a:r>
            <a:r>
              <a:rPr lang="en-US" altLang="ko-KR" dirty="0"/>
              <a:t>(encoding)</a:t>
            </a:r>
          </a:p>
          <a:p>
            <a:pPr lvl="1"/>
            <a:r>
              <a:rPr lang="ko-KR" altLang="en-US" dirty="0"/>
              <a:t>차원이 압축되며 불필요한 데이터는 제거되고</a:t>
            </a:r>
            <a:r>
              <a:rPr lang="en-US" altLang="ko-KR" dirty="0"/>
              <a:t>, </a:t>
            </a:r>
            <a:r>
              <a:rPr lang="ko-KR" altLang="en-US" dirty="0"/>
              <a:t>꼭 필요한 데이터만 강화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0ADFA8B-927B-18F2-1C8C-08A285EB4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" r="47353"/>
          <a:stretch/>
        </p:blipFill>
        <p:spPr>
          <a:xfrm>
            <a:off x="8194908" y="1737053"/>
            <a:ext cx="3672000" cy="38636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E9F253A-B8A5-B9F6-98BF-4F61D3AFE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693" y="2751828"/>
            <a:ext cx="1211889" cy="15527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0A959-7F8A-BA86-5774-4EF60E28B0A3}"/>
              </a:ext>
            </a:extLst>
          </p:cNvPr>
          <p:cNvSpPr txBox="1"/>
          <p:nvPr/>
        </p:nvSpPr>
        <p:spPr>
          <a:xfrm>
            <a:off x="6963133" y="4304561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28x28=784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F308E-CA7B-6C80-57CB-D9ED7EBE742F}"/>
              </a:ext>
            </a:extLst>
          </p:cNvPr>
          <p:cNvSpPr txBox="1"/>
          <p:nvPr/>
        </p:nvSpPr>
        <p:spPr>
          <a:xfrm>
            <a:off x="6221610" y="6044002"/>
            <a:ext cx="550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784</a:t>
            </a:r>
            <a:r>
              <a:rPr lang="ko-KR" altLang="en-US" dirty="0"/>
              <a:t>차원의 입력데이터를 레이어의 개수를 추가시켜</a:t>
            </a:r>
            <a:endParaRPr lang="en-US" altLang="ko-KR" dirty="0"/>
          </a:p>
          <a:p>
            <a:r>
              <a:rPr lang="ko-KR" altLang="en-US" dirty="0"/>
              <a:t>데이터 차원을 축소 </a:t>
            </a:r>
            <a:r>
              <a:rPr lang="en-US" altLang="ko-KR" dirty="0">
                <a:sym typeface="Wingdings" panose="05000000000000000000" pitchFamily="2" charset="2"/>
              </a:rPr>
              <a:t> encoding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C29633C-F9F6-CE43-C30C-D5D1726EC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93" y="5199414"/>
            <a:ext cx="1707537" cy="168917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4C2973D-AFE0-4C62-00EA-EBB338002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130" y="5199414"/>
            <a:ext cx="1689176" cy="1689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9BD68-B959-19FE-3CA5-352A725CC9DB}"/>
              </a:ext>
            </a:extLst>
          </p:cNvPr>
          <p:cNvSpPr txBox="1"/>
          <p:nvPr/>
        </p:nvSpPr>
        <p:spPr>
          <a:xfrm>
            <a:off x="2029765" y="489399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28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28821-E863-A929-697A-5FC86F9EA438}"/>
              </a:ext>
            </a:extLst>
          </p:cNvPr>
          <p:cNvSpPr txBox="1"/>
          <p:nvPr/>
        </p:nvSpPr>
        <p:spPr>
          <a:xfrm>
            <a:off x="3723064" y="489399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19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21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1373</Words>
  <Application>Microsoft Office PowerPoint</Application>
  <PresentationFormat>와이드스크린</PresentationFormat>
  <Paragraphs>255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5" baseType="lpstr">
      <vt:lpstr>-apple-system</vt:lpstr>
      <vt:lpstr>맑은 고딕</vt:lpstr>
      <vt:lpstr>Arial</vt:lpstr>
      <vt:lpstr>Helvetica</vt:lpstr>
      <vt:lpstr>Wingdings</vt:lpstr>
      <vt:lpstr>Office 테마</vt:lpstr>
      <vt:lpstr>인공신경망2 -딥러닝</vt:lpstr>
      <vt:lpstr>참고문헌</vt:lpstr>
      <vt:lpstr>오류역전파의 한계</vt:lpstr>
      <vt:lpstr>오류역전파의 한계</vt:lpstr>
      <vt:lpstr>대책 1 – 새로운 활성함수 등장</vt:lpstr>
      <vt:lpstr>대책 1 – 새로운 활성함수 등장</vt:lpstr>
      <vt:lpstr>대책 1 – 새로운 활성함수 등장</vt:lpstr>
      <vt:lpstr>대책 2 – 새로운 활성함수:Softmax</vt:lpstr>
      <vt:lpstr>대책  – Autoencoder를 통한 encoding</vt:lpstr>
      <vt:lpstr>대책  – Autoencoder를 통한 encoding</vt:lpstr>
      <vt:lpstr>대책  – Autoencoder를 통한 pre-training</vt:lpstr>
      <vt:lpstr>Convolution Neural Network(CNN)</vt:lpstr>
      <vt:lpstr>PowerPoint 프레젠테이션</vt:lpstr>
      <vt:lpstr>Convolutional Neural Network(CNN)</vt:lpstr>
      <vt:lpstr>Convolutional Neural Network(CNN)</vt:lpstr>
      <vt:lpstr>PowerPoint 프레젠테이션</vt:lpstr>
      <vt:lpstr>PowerPoint 프레젠테이션</vt:lpstr>
      <vt:lpstr>컨볼루션 Convolution</vt:lpstr>
      <vt:lpstr>컨볼루션 Convolution</vt:lpstr>
      <vt:lpstr>컨볼루션 Convolution</vt:lpstr>
      <vt:lpstr>컨볼루션 Convolution</vt:lpstr>
      <vt:lpstr>컨볼루션 Convolution</vt:lpstr>
      <vt:lpstr>컨볼루션 Convolution</vt:lpstr>
      <vt:lpstr>PowerPoint 프레젠테이션</vt:lpstr>
      <vt:lpstr>풀링 Pooling</vt:lpstr>
      <vt:lpstr>CNN의 설계</vt:lpstr>
      <vt:lpstr>CNN의 설계</vt:lpstr>
      <vt:lpstr>CNN의 학습 : 컨볼루션/풀링 레이어</vt:lpstr>
      <vt:lpstr>CNN의 학습 : 컨볼루션/풀링 레이어</vt:lpstr>
      <vt:lpstr>CNN의 학습 : 콘볼루션/풀링 레이어</vt:lpstr>
      <vt:lpstr>CNN의 학습 : 콘볼루션/풀링 레이어</vt:lpstr>
      <vt:lpstr>Recurrent Neural Network(RNN)</vt:lpstr>
      <vt:lpstr>Recurrent Neural Network(RNN)</vt:lpstr>
      <vt:lpstr>LSTM(Long-Short Term Memory)</vt:lpstr>
      <vt:lpstr>LSTM(Long-Short Term Memory)</vt:lpstr>
      <vt:lpstr>LSTM(Long-Short Term Memory)</vt:lpstr>
      <vt:lpstr>RNN-LSTM</vt:lpstr>
      <vt:lpstr>RNN-LSTM</vt:lpstr>
      <vt:lpstr>RNN-LSTM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인공신경망2 -딥러닝</dc:title>
  <dc:creator>임종관</dc:creator>
  <cp:lastModifiedBy>osh</cp:lastModifiedBy>
  <cp:revision>7</cp:revision>
  <dcterms:created xsi:type="dcterms:W3CDTF">2023-11-20T11:46:58Z</dcterms:created>
  <dcterms:modified xsi:type="dcterms:W3CDTF">2023-11-23T00:18:39Z</dcterms:modified>
</cp:coreProperties>
</file>