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414" r:id="rId3"/>
    <p:sldId id="435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73" r:id="rId42"/>
    <p:sldId id="474" r:id="rId43"/>
    <p:sldId id="475" r:id="rId44"/>
    <p:sldId id="476" r:id="rId45"/>
    <p:sldId id="362" r:id="rId46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6699FF"/>
    <a:srgbClr val="088228"/>
    <a:srgbClr val="009999"/>
    <a:srgbClr val="648C0C"/>
    <a:srgbClr val="2D7E0C"/>
    <a:srgbClr val="157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160" autoAdjust="0"/>
  </p:normalViewPr>
  <p:slideViewPr>
    <p:cSldViewPr>
      <p:cViewPr varScale="1">
        <p:scale>
          <a:sx n="103" d="100"/>
          <a:sy n="103" d="100"/>
        </p:scale>
        <p:origin x="114" y="438"/>
      </p:cViewPr>
      <p:guideLst>
        <p:guide orient="horz" pos="119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21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image" Target="../media/image65.w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2" Type="http://schemas.openxmlformats.org/officeDocument/2006/relationships/image" Target="../media/image54.wmf"/><Relationship Id="rId16" Type="http://schemas.openxmlformats.org/officeDocument/2006/relationships/image" Target="../media/image68.wmf"/><Relationship Id="rId1" Type="http://schemas.openxmlformats.org/officeDocument/2006/relationships/image" Target="../media/image53.emf"/><Relationship Id="rId6" Type="http://schemas.openxmlformats.org/officeDocument/2006/relationships/image" Target="../media/image58.wmf"/><Relationship Id="rId11" Type="http://schemas.openxmlformats.org/officeDocument/2006/relationships/image" Target="../media/image63.emf"/><Relationship Id="rId5" Type="http://schemas.openxmlformats.org/officeDocument/2006/relationships/image" Target="../media/image57.emf"/><Relationship Id="rId15" Type="http://schemas.openxmlformats.org/officeDocument/2006/relationships/image" Target="../media/image67.wmf"/><Relationship Id="rId10" Type="http://schemas.openxmlformats.org/officeDocument/2006/relationships/image" Target="../media/image62.emf"/><Relationship Id="rId4" Type="http://schemas.openxmlformats.org/officeDocument/2006/relationships/image" Target="../media/image56.wmf"/><Relationship Id="rId9" Type="http://schemas.openxmlformats.org/officeDocument/2006/relationships/image" Target="../media/image61.emf"/><Relationship Id="rId14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76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28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246BE231-B999-4922-9B29-EF6E82EA01DD}" type="datetimeFigureOut">
              <a:rPr lang="ko-KR" altLang="en-US"/>
              <a:pPr>
                <a:defRPr/>
              </a:pPr>
              <a:t>2015-07-26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B1E9102B-132B-465D-99FB-4EF29DEAC4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919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9102B-132B-465D-99FB-4EF29DEAC4F9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18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76277"/>
            <a:ext cx="5266277" cy="1412763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0" y="4725144"/>
            <a:ext cx="9144000" cy="2132856"/>
          </a:xfrm>
          <a:prstGeom prst="rect">
            <a:avLst/>
          </a:prstGeom>
          <a:solidFill>
            <a:srgbClr val="1C8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제목 13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16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" y="980728"/>
            <a:ext cx="3623341" cy="3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0"/>
          <p:cNvSpPr/>
          <p:nvPr userDrawn="1"/>
        </p:nvSpPr>
        <p:spPr>
          <a:xfrm>
            <a:off x="252413" y="6118225"/>
            <a:ext cx="8639175" cy="7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제목 13"/>
          <p:cNvSpPr txBox="1">
            <a:spLocks/>
          </p:cNvSpPr>
          <p:nvPr userDrawn="1"/>
        </p:nvSpPr>
        <p:spPr bwMode="auto">
          <a:xfrm>
            <a:off x="1626393" y="2667456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648C0C"/>
                </a:solidFill>
              </a:rPr>
              <a:t>감사합니다</a:t>
            </a:r>
            <a:r>
              <a:rPr lang="en-US" altLang="ko-KR" sz="2000" b="1" dirty="0" smtClean="0">
                <a:solidFill>
                  <a:srgbClr val="648C0C"/>
                </a:solidFill>
              </a:rPr>
              <a:t> </a:t>
            </a:r>
            <a:r>
              <a:rPr lang="en-US" altLang="ko-KR" sz="2000" b="1" dirty="0" smtClean="0">
                <a:solidFill>
                  <a:srgbClr val="648C0C"/>
                </a:solidFill>
                <a:sym typeface="Wingdings" panose="05000000000000000000" pitchFamily="2" charset="2"/>
              </a:rPr>
              <a:t></a:t>
            </a:r>
            <a:endParaRPr lang="ko-KR" altLang="en-US" sz="2000" b="1" dirty="0">
              <a:solidFill>
                <a:srgbClr val="648C0C"/>
              </a:solidFill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92863"/>
            <a:ext cx="12969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00" y="1156"/>
            <a:ext cx="2600000" cy="2333333"/>
          </a:xfrm>
          <a:prstGeom prst="rect">
            <a:avLst/>
          </a:prstGeom>
        </p:spPr>
      </p:pic>
      <p:sp>
        <p:nvSpPr>
          <p:cNvPr id="6" name="제목 13"/>
          <p:cNvSpPr txBox="1">
            <a:spLocks/>
          </p:cNvSpPr>
          <p:nvPr userDrawn="1"/>
        </p:nvSpPr>
        <p:spPr bwMode="auto">
          <a:xfrm>
            <a:off x="1594375" y="2788465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endParaRPr lang="ko-KR" altLang="en-US" sz="2000" b="1" dirty="0">
              <a:solidFill>
                <a:srgbClr val="648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8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저작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>
            <a:off x="320675" y="404813"/>
            <a:ext cx="8497888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9600" y="1052736"/>
            <a:ext cx="7991475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rgbClr val="FF0000"/>
              </a:solidFill>
              <a:ea typeface="맑은 고딕" pitchFamily="50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ea typeface="맑은 고딕" pitchFamily="50" charset="-127"/>
              </a:rPr>
              <a:t>[</a:t>
            </a:r>
            <a:r>
              <a:rPr kumimoji="0" lang="ko-KR" altLang="en-US" sz="1400" b="1" dirty="0">
                <a:ea typeface="맑은 고딕" pitchFamily="50" charset="-127"/>
              </a:rPr>
              <a:t>강의교안 이용 안내</a:t>
            </a:r>
            <a:r>
              <a:rPr kumimoji="0" lang="en-US" altLang="ko-KR" sz="1400" b="1" dirty="0">
                <a:ea typeface="맑은 고딕" pitchFamily="50" charset="-127"/>
              </a:rPr>
              <a:t>]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dirty="0">
                <a:ea typeface="맑은 고딕" pitchFamily="50" charset="-127"/>
              </a:rPr>
              <a:t>본 강의교안의 저작권은 한빛아카데미㈜에 있습니다</a:t>
            </a:r>
            <a:r>
              <a:rPr kumimoji="0" lang="en-US" altLang="ko-KR" sz="1000" dirty="0">
                <a:ea typeface="맑은 고딕" pitchFamily="50" charset="-127"/>
              </a:rPr>
              <a:t>.</a:t>
            </a:r>
            <a:r>
              <a:rPr kumimoji="0" lang="ko-KR" altLang="en-US" sz="1000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endParaRPr kumimoji="0" lang="en-US" altLang="ko-KR" sz="1000" dirty="0">
              <a:solidFill>
                <a:srgbClr val="222222"/>
              </a:solidFill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이 자료를 무단으로 전제하거나 배포할 경우 저작권법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136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조에 의거하여 최고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년 이하의 징역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또는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 err="1">
                <a:solidFill>
                  <a:srgbClr val="222222"/>
                </a:solidFill>
                <a:ea typeface="맑은 고딕" pitchFamily="50" charset="-127"/>
              </a:rPr>
              <a:t>천만원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 이하의 벌금에 처할 수 있고 이를 병과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(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倂科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)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할 수도 있습니다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.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dirty="0">
              <a:ea typeface="맑은 고딕" pitchFamily="50" charset="-127"/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6021388"/>
            <a:ext cx="129698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70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5"/>
          <p:cNvSpPr/>
          <p:nvPr userDrawn="1"/>
        </p:nvSpPr>
        <p:spPr>
          <a:xfrm>
            <a:off x="319088" y="404813"/>
            <a:ext cx="8497887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TextBox 9"/>
          <p:cNvSpPr txBox="1"/>
          <p:nvPr userDrawn="1"/>
        </p:nvSpPr>
        <p:spPr>
          <a:xfrm>
            <a:off x="895400" y="762422"/>
            <a:ext cx="408569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학습목표 및 목차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895400" y="1628800"/>
            <a:ext cx="7408019" cy="4464496"/>
          </a:xfrm>
        </p:spPr>
        <p:txBody>
          <a:bodyPr/>
          <a:lstStyle>
            <a:lvl1pPr marL="0" indent="0">
              <a:lnSpc>
                <a:spcPct val="150000"/>
              </a:lnSpc>
              <a:buFont typeface="+mj-lt"/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981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3000" b="1">
                <a:solidFill>
                  <a:schemeClr val="accent4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250825" y="980728"/>
            <a:ext cx="8641655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2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5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6BBCA-F9D0-47A4-B503-9B016618120C}" type="datetime1">
              <a:rPr lang="ko-KR" altLang="en-US" smtClean="0"/>
              <a:t>2015-07-26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F0BCA-CDF9-460D-BF94-3A1E03DEFDAF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41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107505" y="980728"/>
            <a:ext cx="4464496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9" name="내용 개체 틀 2"/>
          <p:cNvSpPr>
            <a:spLocks noGrp="1"/>
          </p:cNvSpPr>
          <p:nvPr>
            <p:ph idx="10"/>
          </p:nvPr>
        </p:nvSpPr>
        <p:spPr>
          <a:xfrm>
            <a:off x="4572000" y="1222276"/>
            <a:ext cx="4464496" cy="56631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039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EC7F1A-E369-4C5F-BB6C-2AABDE2CF498}" type="datetime1">
              <a:rPr lang="ko-KR" altLang="en-US" smtClean="0"/>
              <a:t>2015-07-26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D5DF0BCA-CDF9-460D-BF94-3A1E03DEFD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5" r:id="rId6"/>
    <p:sldLayoutId id="214748404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8.png"/><Relationship Id="rId18" Type="http://schemas.openxmlformats.org/officeDocument/2006/relationships/image" Target="../media/image41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7.jpe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5" Type="http://schemas.openxmlformats.org/officeDocument/2006/relationships/image" Target="../media/image29.emf"/><Relationship Id="rId10" Type="http://schemas.openxmlformats.org/officeDocument/2006/relationships/image" Target="../media/image35.png"/><Relationship Id="rId19" Type="http://schemas.openxmlformats.org/officeDocument/2006/relationships/image" Target="../media/image42.jpeg"/><Relationship Id="rId4" Type="http://schemas.openxmlformats.org/officeDocument/2006/relationships/image" Target="../media/image31.jpeg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2.e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60.wmf"/><Relationship Id="rId26" Type="http://schemas.openxmlformats.org/officeDocument/2006/relationships/image" Target="../media/image64.emf"/><Relationship Id="rId3" Type="http://schemas.openxmlformats.org/officeDocument/2006/relationships/oleObject" Target="../embeddings/oleObject17.bin"/><Relationship Id="rId21" Type="http://schemas.openxmlformats.org/officeDocument/2006/relationships/oleObject" Target="../embeddings/oleObject26.bin"/><Relationship Id="rId34" Type="http://schemas.openxmlformats.org/officeDocument/2006/relationships/image" Target="../media/image68.wmf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7.e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8.bin"/><Relationship Id="rId33" Type="http://schemas.openxmlformats.org/officeDocument/2006/relationships/oleObject" Target="../embeddings/oleObject32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9.emf"/><Relationship Id="rId20" Type="http://schemas.openxmlformats.org/officeDocument/2006/relationships/image" Target="../media/image61.emf"/><Relationship Id="rId29" Type="http://schemas.openxmlformats.org/officeDocument/2006/relationships/oleObject" Target="../embeddings/oleObject30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21.bin"/><Relationship Id="rId24" Type="http://schemas.openxmlformats.org/officeDocument/2006/relationships/image" Target="../media/image63.emf"/><Relationship Id="rId32" Type="http://schemas.openxmlformats.org/officeDocument/2006/relationships/image" Target="../media/image67.wmf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23" Type="http://schemas.openxmlformats.org/officeDocument/2006/relationships/oleObject" Target="../embeddings/oleObject27.bin"/><Relationship Id="rId28" Type="http://schemas.openxmlformats.org/officeDocument/2006/relationships/image" Target="../media/image65.wmf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25.bin"/><Relationship Id="rId31" Type="http://schemas.openxmlformats.org/officeDocument/2006/relationships/oleObject" Target="../embeddings/oleObject31.bin"/><Relationship Id="rId4" Type="http://schemas.openxmlformats.org/officeDocument/2006/relationships/image" Target="../media/image53.e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8.wmf"/><Relationship Id="rId22" Type="http://schemas.openxmlformats.org/officeDocument/2006/relationships/image" Target="../media/image62.emf"/><Relationship Id="rId27" Type="http://schemas.openxmlformats.org/officeDocument/2006/relationships/oleObject" Target="../embeddings/oleObject29.bin"/><Relationship Id="rId30" Type="http://schemas.openxmlformats.org/officeDocument/2006/relationships/image" Target="../media/image6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71.emf"/><Relationship Id="rId18" Type="http://schemas.openxmlformats.org/officeDocument/2006/relationships/oleObject" Target="../embeddings/oleObject37.bin"/><Relationship Id="rId26" Type="http://schemas.openxmlformats.org/officeDocument/2006/relationships/image" Target="../media/image35.png"/><Relationship Id="rId3" Type="http://schemas.openxmlformats.org/officeDocument/2006/relationships/image" Target="../media/image31.jpeg"/><Relationship Id="rId21" Type="http://schemas.openxmlformats.org/officeDocument/2006/relationships/image" Target="../media/image74.emf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28.emf"/><Relationship Id="rId25" Type="http://schemas.openxmlformats.org/officeDocument/2006/relationships/image" Target="../media/image76.e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jpeg"/><Relationship Id="rId11" Type="http://schemas.openxmlformats.org/officeDocument/2006/relationships/image" Target="../media/image80.png"/><Relationship Id="rId24" Type="http://schemas.openxmlformats.org/officeDocument/2006/relationships/oleObject" Target="../embeddings/oleObject40.bin"/><Relationship Id="rId5" Type="http://schemas.openxmlformats.org/officeDocument/2006/relationships/image" Target="../media/image42.jpeg"/><Relationship Id="rId15" Type="http://schemas.openxmlformats.org/officeDocument/2006/relationships/image" Target="../media/image72.emf"/><Relationship Id="rId23" Type="http://schemas.openxmlformats.org/officeDocument/2006/relationships/image" Target="../media/image75.emf"/><Relationship Id="rId28" Type="http://schemas.openxmlformats.org/officeDocument/2006/relationships/image" Target="../media/image37.jpeg"/><Relationship Id="rId10" Type="http://schemas.openxmlformats.org/officeDocument/2006/relationships/image" Target="../media/image79.jpeg"/><Relationship Id="rId19" Type="http://schemas.openxmlformats.org/officeDocument/2006/relationships/image" Target="../media/image73.emf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0.png"/><Relationship Id="rId18" Type="http://schemas.openxmlformats.org/officeDocument/2006/relationships/image" Target="../media/image36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28.em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3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3.jpeg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32.jpeg"/><Relationship Id="rId15" Type="http://schemas.openxmlformats.org/officeDocument/2006/relationships/image" Target="../media/image92.emf"/><Relationship Id="rId10" Type="http://schemas.openxmlformats.org/officeDocument/2006/relationships/image" Target="../media/image77.png"/><Relationship Id="rId19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41.jpeg"/><Relationship Id="rId14" Type="http://schemas.openxmlformats.org/officeDocument/2006/relationships/oleObject" Target="../embeddings/oleObject5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96.wmf"/><Relationship Id="rId4" Type="http://schemas.openxmlformats.org/officeDocument/2006/relationships/image" Target="../media/image9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9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9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/>
          <a:p>
            <a:r>
              <a:rPr lang="en-US" altLang="ko-KR" b="1" dirty="0" smtClean="0"/>
              <a:t>Chapter 14. Term Project</a:t>
            </a:r>
            <a:endParaRPr lang="ko-KR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동작 원리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비트 데이터 </a:t>
            </a:r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A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와 </a:t>
            </a:r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입력은 </a:t>
            </a:r>
            <a:r>
              <a:rPr lang="ko-KR" altLang="en-US" spc="-100" dirty="0" err="1">
                <a:latin typeface="휴먼모음T" pitchFamily="18" charset="-127"/>
                <a:ea typeface="휴먼모음T" pitchFamily="18" charset="-127"/>
              </a:rPr>
              <a:t>딥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 스위치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(DIP switch)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를 이용한다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입력을 부호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S(sign)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와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XOR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하여 전가산기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(7483)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입력으로 사용하면 덧셈과 뺄셈이 모두 가능하다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덧셈인지 또는 뺄셈인지는 슬라이드 스위치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(slide switch)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를 이용하는데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, ①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과 ② 단자가 연결되면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S=1(High), ②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와 ③ 단자가 연결되면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S=0(Low)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가 입력된다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S=0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이면 </a:t>
            </a:r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값이 그대로 전가산기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(IC3, IC4)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로 입력되어 덧셈이 되고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, S=1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이면 </a:t>
            </a:r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값이 반전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즉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보수가 되어 입력된다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또한 뺄셈의 경우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(S=1) IC4(7483)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13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번 핀의 캐리 입력이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이 되어 결과적으로 </a:t>
            </a:r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보수에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이 더해져서 </a:t>
            </a:r>
            <a:r>
              <a:rPr lang="en-US" altLang="ko-KR" i="1" spc="-100" dirty="0"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rPr>
              <a:t>B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의 보수가 만들어진다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1"/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IC5(7486)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는 자리올림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자리내림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(carry/borrow)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을 나타내기 위한 것이다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시뮬레이션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그림 3" descr="8비트 병렬 가감산기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39848"/>
            <a:ext cx="5498240" cy="480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2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소요 부품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220131"/>
              </p:ext>
            </p:extLst>
          </p:nvPr>
        </p:nvGraphicFramePr>
        <p:xfrm>
          <a:off x="683568" y="1628800"/>
          <a:ext cx="7388195" cy="5027146"/>
        </p:xfrm>
        <a:graphic>
          <a:graphicData uri="http://schemas.openxmlformats.org/drawingml/2006/table">
            <a:tbl>
              <a:tblPr/>
              <a:tblGrid>
                <a:gridCol w="733650"/>
                <a:gridCol w="2969797"/>
                <a:gridCol w="1084526"/>
                <a:gridCol w="2600222"/>
              </a:tblGrid>
              <a:tr h="32647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번 호</a:t>
                      </a: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품 명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수 량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비 고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7447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16pin, IC1, IC2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7483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16pin, IC3, IC4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7486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IC5, IC6, IC7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71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7-</a:t>
                      </a: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세그먼트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FND507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common 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anode</a:t>
                      </a: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5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LED, 5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빨간색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6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socket, 14 pin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socket, 16 pin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8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어레이 저항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1K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9pin, SIP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9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330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r>
                        <a:rPr lang="ko-KR" sz="15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10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 </a:t>
                      </a: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스위치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8</a:t>
                      </a: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입력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16pin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11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슬라이드 스위치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ITS-12H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덧셈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/</a:t>
                      </a: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뺄셈 입력용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12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 dirty="0" err="1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토글스위치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AT1D-2M3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전원 입력용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13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Pin Array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120pin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wrapping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만능기판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SYP-1712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176x120mm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phenol</a:t>
                      </a: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15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PCB </a:t>
                      </a: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서포트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M-20mm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Plastic 20mm Male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PCB </a:t>
                      </a: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서포트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F-3mm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금속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3mm, Female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17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DC power jack, DC-002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1.3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B type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18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정전압 어댑터</a:t>
                      </a: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+5V, 500mA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B type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19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래핑선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0.25mm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20</a:t>
                      </a:r>
                      <a:endParaRPr lang="ko-KR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땜납</a:t>
                      </a: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15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무연</a:t>
                      </a:r>
                      <a:r>
                        <a:rPr lang="en-US" sz="15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1.0mm</a:t>
                      </a:r>
                      <a:endParaRPr lang="ko-KR" sz="15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5447" marR="65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840777"/>
              </p:ext>
            </p:extLst>
          </p:nvPr>
        </p:nvGraphicFramePr>
        <p:xfrm>
          <a:off x="755576" y="1772128"/>
          <a:ext cx="7791450" cy="3817112"/>
        </p:xfrm>
        <a:graphic>
          <a:graphicData uri="http://schemas.openxmlformats.org/drawingml/2006/table">
            <a:tbl>
              <a:tblPr/>
              <a:tblGrid>
                <a:gridCol w="1514475"/>
                <a:gridCol w="1638300"/>
                <a:gridCol w="1533525"/>
                <a:gridCol w="1581150"/>
                <a:gridCol w="1524000"/>
              </a:tblGrid>
              <a:tr h="9271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TTL 14</a:t>
                      </a:r>
                      <a:r>
                        <a:rPr lang="ko-KR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핀</a:t>
                      </a: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 IC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TTL 16</a:t>
                      </a:r>
                      <a:r>
                        <a:rPr lang="ko-KR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핀</a:t>
                      </a: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 IC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7-</a:t>
                      </a:r>
                      <a:r>
                        <a:rPr lang="ko-KR" altLang="en-US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세그먼트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LED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IC socket (14pin)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834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IC socket (16pin)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어레이</a:t>
                      </a:r>
                      <a:r>
                        <a:rPr lang="ko-KR" altLang="en-US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(330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ko-K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DIP </a:t>
                      </a:r>
                      <a:r>
                        <a:rPr lang="ko-KR" altLang="en-US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슬라이드 스위치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778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토글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IC Pin Array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PCB </a:t>
                      </a: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서포트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DC power jack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정전압</a:t>
                      </a: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어댑터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5" name="그림 4" descr="TTL_16pin IC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9137" y="1841024"/>
            <a:ext cx="944499" cy="8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TTL_14pin IC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3391" y="1870551"/>
            <a:ext cx="857250" cy="79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7-세그먼트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1886" y="1878488"/>
            <a:ext cx="743807" cy="7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14pin IC Socket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5858" y="1928963"/>
            <a:ext cx="751208" cy="6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16pin IC Socket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469" y="3172824"/>
            <a:ext cx="831688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857075"/>
              </p:ext>
            </p:extLst>
          </p:nvPr>
        </p:nvGraphicFramePr>
        <p:xfrm>
          <a:off x="4130688" y="3131028"/>
          <a:ext cx="111918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0" name="Visio" r:id="rId8" imgW="1018508" imgH="684276" progId="Visio.Drawing.11">
                  <p:embed/>
                </p:oleObj>
              </mc:Choice>
              <mc:Fallback>
                <p:oleObj name="Visio" r:id="rId8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688" y="3131028"/>
                        <a:ext cx="1119188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그림 10" descr="PCB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6454" y="4617242"/>
            <a:ext cx="1303020" cy="22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DC power jack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7341" y="4523900"/>
            <a:ext cx="382270" cy="38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정전압어댑터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05930" y="4360070"/>
            <a:ext cx="715645" cy="78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LED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98699" y="1895099"/>
            <a:ext cx="795978" cy="73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346647"/>
              </p:ext>
            </p:extLst>
          </p:nvPr>
        </p:nvGraphicFramePr>
        <p:xfrm>
          <a:off x="2469508" y="3289920"/>
          <a:ext cx="1276066" cy="464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1" name="Visio" r:id="rId14" imgW="1090041" imgH="389763" progId="Visio.Drawing.11">
                  <p:embed/>
                </p:oleObj>
              </mc:Choice>
              <mc:Fallback>
                <p:oleObj name="Visio" r:id="rId14" imgW="1090041" imgH="38976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9508" y="3289920"/>
                        <a:ext cx="1276066" cy="464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그림 15" descr="DIP Switch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6278" y="3136441"/>
            <a:ext cx="815182" cy="75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83022" y="3142141"/>
            <a:ext cx="6793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토글스위치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13550" y="4517718"/>
            <a:ext cx="504000" cy="47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IC Pin Array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87334" y="4336591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3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제작 방법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 배치도를 참조하여 기판에 부품들을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열에 약한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IC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는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IC </a:t>
            </a:r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소켓을 사용한다</a:t>
            </a:r>
            <a:r>
              <a:rPr lang="en-US" altLang="ko-KR" spc="-100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LED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는 극성이 있으므로 주의하여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또한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어레이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저항은 공통단자를 주의한다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핀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어레이를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요구되는 수량만큼 절단하여 각 부품 주변에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배치가 완료되면 납땜을 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 배선도를 참조하여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5V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와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GND,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부품간 연결 부분을 납땜한다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기판에서 동판으로 연결되지 않은 부분은 선재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(wire)</a:t>
            </a:r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이용하여 연결한다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IC6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의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2, 5, 10, 13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번 핀과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IC7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의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2, 5, 10, 13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번 핀은 모두 연결되어야 하는데 이를 위해 </a:t>
            </a:r>
            <a:r>
              <a:rPr lang="ko-KR" altLang="en-US" spc="-100" dirty="0" err="1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점퍼선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을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사용한다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나중에 이 부분은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토글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스위치의 ② 또는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IC5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의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1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번 핀으로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래핑선을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이용하여 연결할 것이다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납땜이 완료되면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회로도를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참조하여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래핑기와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래핑선을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이용하여 소자간을 결선한다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전원은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+5V, 300mA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정격의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정전압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어댑터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(adapter)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사용한다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정전압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어댑터는 전원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잭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(power jack)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통하여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+5V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와 접지가 공급되며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토글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스위치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(toggle switch)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경유하여 전원이 회로에 공급되도록 구성한다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부품 배치도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894818"/>
              </p:ext>
            </p:extLst>
          </p:nvPr>
        </p:nvGraphicFramePr>
        <p:xfrm>
          <a:off x="611560" y="1628800"/>
          <a:ext cx="6732736" cy="49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7" name="Visio" r:id="rId3" imgW="8330565" imgH="6101715" progId="Visio.Drawing.11">
                  <p:embed/>
                </p:oleObj>
              </mc:Choice>
              <mc:Fallback>
                <p:oleObj name="Visio" r:id="rId3" imgW="8330565" imgH="61017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628800"/>
                        <a:ext cx="6732736" cy="493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3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부품 배선도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106534"/>
              </p:ext>
            </p:extLst>
          </p:nvPr>
        </p:nvGraphicFramePr>
        <p:xfrm>
          <a:off x="611560" y="1556792"/>
          <a:ext cx="6984776" cy="511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81" name="Visio" r:id="rId3" imgW="8330481" imgH="6101809" progId="Visio.Drawing.11">
                  <p:embed/>
                </p:oleObj>
              </mc:Choice>
              <mc:Fallback>
                <p:oleObj name="Visio" r:id="rId3" imgW="8330481" imgH="610180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556792"/>
                        <a:ext cx="6984776" cy="5116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1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완성 사진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7096"/>
            <a:ext cx="7419235" cy="50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19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회로 설계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교차로 신호등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신호등의 점멸시간은 실제와 달리 녹색등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(G)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은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5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초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황색등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(Y)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은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1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초 동안 켜지는 것으로 가정하여 설계</a:t>
            </a:r>
            <a:endParaRPr lang="en-US" altLang="ko-KR" spc="-5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동서방향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(EW)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의 신호등 ②와 ④의 신호체계는 같고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남북방향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(SN)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의 신호등 ①과 ③은 같다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273990"/>
              </p:ext>
            </p:extLst>
          </p:nvPr>
        </p:nvGraphicFramePr>
        <p:xfrm>
          <a:off x="899592" y="3573015"/>
          <a:ext cx="3387829" cy="286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4" name="Visio" r:id="rId3" imgW="2423541" imgH="2041347" progId="Visio.Drawing.11">
                  <p:embed/>
                </p:oleObj>
              </mc:Choice>
              <mc:Fallback>
                <p:oleObj name="Visio" r:id="rId3" imgW="2423541" imgH="20413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573015"/>
                        <a:ext cx="3387829" cy="28676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1652" y="5085184"/>
            <a:ext cx="2832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동서방향</a:t>
            </a: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(EW, East West)</a:t>
            </a:r>
          </a:p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남북방향</a:t>
            </a: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(SN, South North)</a:t>
            </a:r>
          </a:p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R : </a:t>
            </a:r>
            <a:r>
              <a:rPr kumimoji="1" lang="ko-K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적색등</a:t>
            </a:r>
            <a:endParaRPr kumimoji="1" lang="ko-KR" altLang="en-US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휴먼모음T" pitchFamily="18" charset="-127"/>
              <a:ea typeface="휴먼모음T" pitchFamily="18" charset="-127"/>
            </a:endParaRPr>
          </a:p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Y : </a:t>
            </a:r>
            <a:r>
              <a:rPr kumimoji="1" lang="ko-K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황색등</a:t>
            </a:r>
            <a:endParaRPr kumimoji="1" lang="ko-KR" altLang="en-US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휴먼모음T" pitchFamily="18" charset="-127"/>
              <a:ea typeface="휴먼모음T" pitchFamily="18" charset="-127"/>
            </a:endParaRPr>
          </a:p>
          <a:p>
            <a:pPr marL="0" marR="0" lvl="0" indent="0" algn="just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G : </a:t>
            </a:r>
            <a:r>
              <a:rPr kumimoji="1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휴먼모음T" pitchFamily="18" charset="-127"/>
                <a:ea typeface="휴먼모음T" pitchFamily="18" charset="-127"/>
              </a:rPr>
              <a:t>녹색등</a:t>
            </a:r>
            <a:endParaRPr kumimoji="1" lang="ko-KR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34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시스템 블록도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타이밍 회로는 녹색등과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황색등이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켜지는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5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초와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1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초 간격의 시간구간 및 시스템을 주기적으로 반복 동작시키기 위한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클록신호를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발생하는 회로이다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순서논리회로는 타이밍 회로에서 발생하는 신호를 입력으로 하여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4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가지 상태를 발생하는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그레이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코드 카운터이다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1"/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상태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디코더는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4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가지 상태의 순서에 따라 신호등을 점멸시키기 위한 출력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로직과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5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초와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1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초의 시간을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트리거시키는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신호를 발생시키기 위한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트리거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로직으로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이루어져 있다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신호등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유니트는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ko-KR" dirty="0" err="1">
                <a:latin typeface="휴먼모음T" pitchFamily="18" charset="-127"/>
                <a:ea typeface="휴먼모음T" pitchFamily="18" charset="-127"/>
              </a:rPr>
              <a:t>출력로직에</a:t>
            </a:r>
            <a:r>
              <a:rPr lang="ko-KR" altLang="ko-KR" dirty="0">
                <a:latin typeface="휴먼모음T" pitchFamily="18" charset="-127"/>
                <a:ea typeface="휴먼모음T" pitchFamily="18" charset="-127"/>
              </a:rPr>
              <a:t> 따라 신호등이 점멸되는 회로이다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dirty="0">
              <a:solidFill>
                <a:srgbClr val="3333FF"/>
              </a:solidFill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396093"/>
              </p:ext>
            </p:extLst>
          </p:nvPr>
        </p:nvGraphicFramePr>
        <p:xfrm>
          <a:off x="2177571" y="3933056"/>
          <a:ext cx="4788161" cy="269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8" name="Visio" r:id="rId3" imgW="3009428" imgH="1695127" progId="Visio.Drawing.11">
                  <p:embed/>
                </p:oleObj>
              </mc:Choice>
              <mc:Fallback>
                <p:oleObj name="Visio" r:id="rId3" imgW="3009428" imgH="169512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7571" y="3933056"/>
                        <a:ext cx="4788161" cy="2697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9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하드웨어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제작 도구를 사용할 수 있다</a:t>
            </a:r>
            <a:r>
              <a:rPr lang="en-US" altLang="ko-KR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endParaRPr lang="en-US" altLang="ko-K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비트 </a:t>
            </a: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병렬가감산기를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제작할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endParaRPr lang="en-US" altLang="ko-KR" sz="1800" spc="-1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교통신호등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제어기를 제작할 수 있다</a:t>
            </a:r>
            <a:r>
              <a:rPr lang="en-US" altLang="ko-KR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endParaRPr lang="en-US" altLang="ko-KR" sz="1800" spc="-1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디지털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시계를 제작할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디지털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논리회로로 구성된 시스템을 설계할 수 있다</a:t>
            </a:r>
            <a:endParaRPr lang="en-US" altLang="ko-KR" sz="1800" dirty="0">
              <a:solidFill>
                <a:srgbClr val="80808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ko-KR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n-US" altLang="ko-K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01.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하드웨어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제작 도구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사용법</a:t>
            </a:r>
            <a:endParaRPr lang="en-US" altLang="ko-KR" sz="1800" dirty="0" smtClean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02. </a:t>
            </a: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비트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병렬가감산기</a:t>
            </a:r>
            <a:endParaRPr lang="en-US" altLang="ko-KR" sz="1800" dirty="0" smtClean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latinLnBrk="0">
              <a:lnSpc>
                <a:spcPct val="100000"/>
              </a:lnSpc>
              <a:spcBef>
                <a:spcPct val="30000"/>
              </a:spcBef>
              <a:buClr>
                <a:srgbClr val="C00000"/>
              </a:buClr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03.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교통신호등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제어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latinLnBrk="0">
              <a:lnSpc>
                <a:spcPct val="100000"/>
              </a:lnSpc>
              <a:spcBef>
                <a:spcPct val="30000"/>
              </a:spcBef>
              <a:buClr>
                <a:srgbClr val="C00000"/>
              </a:buClr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04. </a:t>
            </a:r>
            <a:r>
              <a:rPr lang="ko-KR" altLang="en-US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디지털 시계</a:t>
            </a:r>
            <a:endParaRPr lang="en-US" altLang="ko-KR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</a:t>
            </a:r>
            <a:endParaRPr lang="ko-KR" altLang="en-US" sz="1800" dirty="0" smtClean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algn="just">
              <a:lnSpc>
                <a:spcPct val="100000"/>
              </a:lnSpc>
            </a:pP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279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순서논리회로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ko-KR" i="1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pc="-100" baseline="-25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L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=1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은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5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초 타이머가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on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됨을 의미하고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en-US" altLang="ko-KR" i="1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pc="-100" baseline="-25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L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=0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은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off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되었다는 것을 의미한다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 </a:t>
            </a:r>
          </a:p>
          <a:p>
            <a:pPr lvl="1"/>
            <a:r>
              <a:rPr lang="en-US" altLang="ko-KR" i="1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pc="-100" baseline="-25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=1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은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1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초 타이머가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on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됨을 의미하고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en-US" altLang="ko-KR" i="1" spc="-1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T</a:t>
            </a:r>
            <a:r>
              <a:rPr lang="en-US" altLang="ko-KR" spc="-100" baseline="-25000" dirty="0"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S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=0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은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off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되었다는 것을 의미한다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/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상태도의 원 안에 보이는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2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비트는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 4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가지 상태를 각각 </a:t>
            </a:r>
            <a:r>
              <a:rPr lang="ko-KR" altLang="ko-KR" spc="-100" dirty="0" err="1">
                <a:latin typeface="휴먼모음T" pitchFamily="18" charset="-127"/>
                <a:ea typeface="휴먼모음T" pitchFamily="18" charset="-127"/>
              </a:rPr>
              <a:t>그레이</a:t>
            </a:r>
            <a:r>
              <a:rPr lang="ko-KR" altLang="ko-KR" spc="-100" dirty="0">
                <a:latin typeface="휴먼모음T" pitchFamily="18" charset="-127"/>
                <a:ea typeface="휴먼모음T" pitchFamily="18" charset="-127"/>
              </a:rPr>
              <a:t> 코드로 표시한 것이다</a:t>
            </a:r>
            <a:r>
              <a:rPr lang="en-US" altLang="ko-KR" spc="-100" dirty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pc="-10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73698" y="6122232"/>
            <a:ext cx="244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신호등 제어 시스템 상태도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655412"/>
              </p:ext>
            </p:extLst>
          </p:nvPr>
        </p:nvGraphicFramePr>
        <p:xfrm>
          <a:off x="674929" y="2712116"/>
          <a:ext cx="5334819" cy="37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53" name="Visio" r:id="rId3" imgW="4480941" imgH="3158490" progId="Visio.Drawing.11">
                  <p:embed/>
                </p:oleObj>
              </mc:Choice>
              <mc:Fallback>
                <p:oleObj name="Visio" r:id="rId3" imgW="4480941" imgH="3158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929" y="2712116"/>
                        <a:ext cx="5334819" cy="3760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5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상태전이표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471929"/>
              </p:ext>
            </p:extLst>
          </p:nvPr>
        </p:nvGraphicFramePr>
        <p:xfrm>
          <a:off x="683568" y="1628800"/>
          <a:ext cx="4880614" cy="4965184"/>
        </p:xfrm>
        <a:graphic>
          <a:graphicData uri="http://schemas.openxmlformats.org/drawingml/2006/table">
            <a:tbl>
              <a:tblPr/>
              <a:tblGrid>
                <a:gridCol w="580311"/>
                <a:gridCol w="580311"/>
                <a:gridCol w="580311"/>
                <a:gridCol w="580311"/>
                <a:gridCol w="580311"/>
                <a:gridCol w="580311"/>
                <a:gridCol w="684373"/>
                <a:gridCol w="714375"/>
              </a:tblGrid>
              <a:tr h="0"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입력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현재</a:t>
                      </a:r>
                      <a:r>
                        <a:rPr lang="en-US" altLang="ko-KR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  <a:r>
                        <a:rPr lang="ko-KR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상태</a:t>
                      </a:r>
                      <a:endParaRPr lang="ko-KR" sz="18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다음 </a:t>
                      </a:r>
                      <a:r>
                        <a:rPr lang="ko-KR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상태</a:t>
                      </a:r>
                      <a:endParaRPr lang="ko-KR" sz="18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플립플롭</a:t>
                      </a:r>
                      <a:r>
                        <a:rPr lang="en-US" altLang="ko-KR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  <a:r>
                        <a:rPr lang="ko-KR" sz="18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입력</a:t>
                      </a:r>
                      <a:endParaRPr lang="ko-KR" sz="18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174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T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L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T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S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Q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1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Q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0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Q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1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Q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0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D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1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D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0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214080"/>
              </p:ext>
            </p:extLst>
          </p:nvPr>
        </p:nvGraphicFramePr>
        <p:xfrm>
          <a:off x="6621457" y="3497605"/>
          <a:ext cx="135255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4" name="수식" r:id="rId3" imgW="939800" imgH="228600" progId="Equation.3">
                  <p:embed/>
                </p:oleObj>
              </mc:Choice>
              <mc:Fallback>
                <p:oleObj name="수식" r:id="rId3" imgW="939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457" y="3497605"/>
                        <a:ext cx="1352550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917011"/>
              </p:ext>
            </p:extLst>
          </p:nvPr>
        </p:nvGraphicFramePr>
        <p:xfrm>
          <a:off x="6478582" y="5821705"/>
          <a:ext cx="15081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5" name="수식" r:id="rId5" imgW="1015559" imgH="215806" progId="Equation.3">
                  <p:embed/>
                </p:oleObj>
              </mc:Choice>
              <mc:Fallback>
                <p:oleObj name="수식" r:id="rId5" imgW="101555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8582" y="5821705"/>
                        <a:ext cx="1508125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709010"/>
              </p:ext>
            </p:extLst>
          </p:nvPr>
        </p:nvGraphicFramePr>
        <p:xfrm>
          <a:off x="5964228" y="1778342"/>
          <a:ext cx="2074285" cy="170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6" name="Visio" r:id="rId7" imgW="1885714" imgH="1550579" progId="Visio.Drawing.11">
                  <p:embed/>
                </p:oleObj>
              </mc:Choice>
              <mc:Fallback>
                <p:oleObj name="Visio" r:id="rId7" imgW="1885714" imgH="155057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64228" y="1778342"/>
                        <a:ext cx="2074285" cy="170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629882"/>
              </p:ext>
            </p:extLst>
          </p:nvPr>
        </p:nvGraphicFramePr>
        <p:xfrm>
          <a:off x="5992803" y="4092917"/>
          <a:ext cx="2074285" cy="170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7" name="Visio" r:id="rId9" imgW="1885714" imgH="1550579" progId="Visio.Drawing.11">
                  <p:embed/>
                </p:oleObj>
              </mc:Choice>
              <mc:Fallback>
                <p:oleObj name="Visio" r:id="rId9" imgW="1885714" imgH="155057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92803" y="4092917"/>
                        <a:ext cx="2074285" cy="170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65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신호등 변환회로 및 </a:t>
            </a:r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트리거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신호 발생회로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36127"/>
              </p:ext>
            </p:extLst>
          </p:nvPr>
        </p:nvGraphicFramePr>
        <p:xfrm>
          <a:off x="611560" y="1719878"/>
          <a:ext cx="7381870" cy="1654274"/>
        </p:xfrm>
        <a:graphic>
          <a:graphicData uri="http://schemas.openxmlformats.org/drawingml/2006/table">
            <a:tbl>
              <a:tblPr/>
              <a:tblGrid>
                <a:gridCol w="738187"/>
                <a:gridCol w="738187"/>
                <a:gridCol w="738187"/>
                <a:gridCol w="738187"/>
                <a:gridCol w="738187"/>
                <a:gridCol w="738187"/>
                <a:gridCol w="738187"/>
                <a:gridCol w="738187"/>
                <a:gridCol w="738187"/>
                <a:gridCol w="738187"/>
              </a:tblGrid>
              <a:tr h="128270"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시스템 상태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신호등 상태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트리거</a:t>
                      </a:r>
                      <a:r>
                        <a:rPr lang="ko-KR" sz="18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신호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267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Q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1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Q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0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-50" dirty="0"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EWR</a:t>
                      </a:r>
                      <a:endParaRPr lang="ko-KR" sz="1600" i="1" kern="100" spc="-50" dirty="0"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-50" dirty="0"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EWY</a:t>
                      </a:r>
                      <a:endParaRPr lang="ko-KR" sz="1600" i="1" kern="100" spc="-50" dirty="0"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-50" dirty="0"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EWG</a:t>
                      </a:r>
                      <a:endParaRPr lang="ko-KR" sz="1600" i="1" kern="100" spc="-50" dirty="0"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-50" dirty="0"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SNR</a:t>
                      </a:r>
                      <a:endParaRPr lang="ko-KR" sz="1600" i="1" kern="100" spc="-50" dirty="0"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-50" dirty="0"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SNY</a:t>
                      </a:r>
                      <a:endParaRPr lang="ko-KR" sz="1600" i="1" kern="100" spc="-50" dirty="0"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-50" dirty="0"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SNG</a:t>
                      </a:r>
                      <a:endParaRPr lang="ko-KR" sz="1600" i="1" kern="100" spc="-50" dirty="0"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T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L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i="1" kern="100" spc="0" dirty="0">
                          <a:latin typeface="Times New Roman"/>
                          <a:ea typeface="맑은 고딕"/>
                          <a:cs typeface="바탕"/>
                        </a:rPr>
                        <a:t>T</a:t>
                      </a:r>
                      <a:r>
                        <a:rPr lang="en-US" sz="1600" kern="100" spc="0" baseline="-25000" dirty="0">
                          <a:latin typeface="Times New Roman"/>
                          <a:ea typeface="맑은 고딕"/>
                          <a:cs typeface="바탕"/>
                        </a:rPr>
                        <a:t>S</a:t>
                      </a:r>
                      <a:endParaRPr lang="ko-KR" sz="1600" kern="100" spc="-50" dirty="0">
                        <a:latin typeface="-윤고딕12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0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latin typeface="Arial Narrow" pitchFamily="34" charset="0"/>
                          <a:ea typeface="맑은 고딕"/>
                          <a:cs typeface="바탕"/>
                        </a:rPr>
                        <a:t>1</a:t>
                      </a:r>
                      <a:endParaRPr lang="ko-KR" sz="1800" kern="100" spc="-50" dirty="0">
                        <a:latin typeface="Arial Narrow" pitchFamily="34" charset="0"/>
                        <a:ea typeface="맑은 고딕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821205"/>
              </p:ext>
            </p:extLst>
          </p:nvPr>
        </p:nvGraphicFramePr>
        <p:xfrm>
          <a:off x="697281" y="3548996"/>
          <a:ext cx="125253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6" name="Visio" r:id="rId3" imgW="1144905" imgH="944880" progId="Visio.Drawing.11">
                  <p:embed/>
                </p:oleObj>
              </mc:Choice>
              <mc:Fallback>
                <p:oleObj name="Visio" r:id="rId3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81" y="3548996"/>
                        <a:ext cx="1252538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55810"/>
              </p:ext>
            </p:extLst>
          </p:nvPr>
        </p:nvGraphicFramePr>
        <p:xfrm>
          <a:off x="1097331" y="4606271"/>
          <a:ext cx="8096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7" name="수식" r:id="rId5" imgW="571252" imgH="215806" progId="Equation.3">
                  <p:embed/>
                </p:oleObj>
              </mc:Choice>
              <mc:Fallback>
                <p:oleObj name="수식" r:id="rId5" imgW="57125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331" y="4606271"/>
                        <a:ext cx="809625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761315"/>
              </p:ext>
            </p:extLst>
          </p:nvPr>
        </p:nvGraphicFramePr>
        <p:xfrm>
          <a:off x="2354631" y="3558521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8" name="Visio" r:id="rId7" imgW="1144905" imgH="944880" progId="Visio.Drawing.11">
                  <p:embed/>
                </p:oleObj>
              </mc:Choice>
              <mc:Fallback>
                <p:oleObj name="Visio" r:id="rId7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631" y="3558521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827768"/>
              </p:ext>
            </p:extLst>
          </p:nvPr>
        </p:nvGraphicFramePr>
        <p:xfrm>
          <a:off x="2545131" y="4615796"/>
          <a:ext cx="12588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09" name="수식" r:id="rId9" imgW="850900" imgH="228600" progId="Equation.3">
                  <p:embed/>
                </p:oleObj>
              </mc:Choice>
              <mc:Fallback>
                <p:oleObj name="수식" r:id="rId9" imgW="850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131" y="4615796"/>
                        <a:ext cx="1258888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819499"/>
              </p:ext>
            </p:extLst>
          </p:nvPr>
        </p:nvGraphicFramePr>
        <p:xfrm>
          <a:off x="4011981" y="3558521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0" name="Visio" r:id="rId11" imgW="1144905" imgH="944880" progId="Visio.Drawing.11">
                  <p:embed/>
                </p:oleObj>
              </mc:Choice>
              <mc:Fallback>
                <p:oleObj name="Visio" r:id="rId11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981" y="3558521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828338"/>
              </p:ext>
            </p:extLst>
          </p:nvPr>
        </p:nvGraphicFramePr>
        <p:xfrm>
          <a:off x="4240581" y="4615796"/>
          <a:ext cx="12811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1" name="수식" r:id="rId13" imgW="838200" imgH="190500" progId="Equation.3">
                  <p:embed/>
                </p:oleObj>
              </mc:Choice>
              <mc:Fallback>
                <p:oleObj name="수식" r:id="rId13" imgW="838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581" y="4615796"/>
                        <a:ext cx="1281113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721562"/>
              </p:ext>
            </p:extLst>
          </p:nvPr>
        </p:nvGraphicFramePr>
        <p:xfrm>
          <a:off x="5802681" y="3558521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2" name="Visio" r:id="rId15" imgW="1144905" imgH="944880" progId="Visio.Drawing.11">
                  <p:embed/>
                </p:oleObj>
              </mc:Choice>
              <mc:Fallback>
                <p:oleObj name="Visio" r:id="rId15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2681" y="3558521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775575"/>
              </p:ext>
            </p:extLst>
          </p:nvPr>
        </p:nvGraphicFramePr>
        <p:xfrm>
          <a:off x="6250356" y="4634846"/>
          <a:ext cx="7874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3" name="수식" r:id="rId17" imgW="520474" imgH="190417" progId="Equation.3">
                  <p:embed/>
                </p:oleObj>
              </mc:Choice>
              <mc:Fallback>
                <p:oleObj name="수식" r:id="rId17" imgW="52047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0356" y="4634846"/>
                        <a:ext cx="787400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431658"/>
              </p:ext>
            </p:extLst>
          </p:nvPr>
        </p:nvGraphicFramePr>
        <p:xfrm>
          <a:off x="687756" y="5034896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4" name="Visio" r:id="rId19" imgW="1144905" imgH="944880" progId="Visio.Drawing.11">
                  <p:embed/>
                </p:oleObj>
              </mc:Choice>
              <mc:Fallback>
                <p:oleObj name="Visio" r:id="rId19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56" y="5034896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765375"/>
              </p:ext>
            </p:extLst>
          </p:nvPr>
        </p:nvGraphicFramePr>
        <p:xfrm>
          <a:off x="2345106" y="5053946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5" name="Visio" r:id="rId21" imgW="1144905" imgH="944880" progId="Visio.Drawing.11">
                  <p:embed/>
                </p:oleObj>
              </mc:Choice>
              <mc:Fallback>
                <p:oleObj name="Visio" r:id="rId21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5106" y="5053946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832098"/>
              </p:ext>
            </p:extLst>
          </p:nvPr>
        </p:nvGraphicFramePr>
        <p:xfrm>
          <a:off x="3973881" y="5053946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6" name="Visio" r:id="rId23" imgW="1144905" imgH="944880" progId="Visio.Drawing.11">
                  <p:embed/>
                </p:oleObj>
              </mc:Choice>
              <mc:Fallback>
                <p:oleObj name="Visio" r:id="rId23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881" y="5053946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849897"/>
              </p:ext>
            </p:extLst>
          </p:nvPr>
        </p:nvGraphicFramePr>
        <p:xfrm>
          <a:off x="5774106" y="4996796"/>
          <a:ext cx="1244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7" name="Visio" r:id="rId25" imgW="1144905" imgH="944880" progId="Visio.Drawing.11">
                  <p:embed/>
                </p:oleObj>
              </mc:Choice>
              <mc:Fallback>
                <p:oleObj name="Visio" r:id="rId25" imgW="1144905" imgH="9448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4106" y="4996796"/>
                        <a:ext cx="1244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680710"/>
              </p:ext>
            </p:extLst>
          </p:nvPr>
        </p:nvGraphicFramePr>
        <p:xfrm>
          <a:off x="906831" y="6111221"/>
          <a:ext cx="11477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8" name="수식" r:id="rId27" imgW="812447" imgH="215806" progId="Equation.3">
                  <p:embed/>
                </p:oleObj>
              </mc:Choice>
              <mc:Fallback>
                <p:oleObj name="수식" r:id="rId27" imgW="81244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831" y="6111221"/>
                        <a:ext cx="1147763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744780"/>
              </p:ext>
            </p:extLst>
          </p:nvPr>
        </p:nvGraphicFramePr>
        <p:xfrm>
          <a:off x="2592756" y="6139796"/>
          <a:ext cx="12588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19" name="수식" r:id="rId29" imgW="825500" imgH="228600" progId="Equation.3">
                  <p:embed/>
                </p:oleObj>
              </mc:Choice>
              <mc:Fallback>
                <p:oleObj name="수식" r:id="rId29" imgW="825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756" y="6139796"/>
                        <a:ext cx="1258888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8606"/>
              </p:ext>
            </p:extLst>
          </p:nvPr>
        </p:nvGraphicFramePr>
        <p:xfrm>
          <a:off x="4288206" y="6120746"/>
          <a:ext cx="10620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20" name="수식" r:id="rId31" imgW="723586" imgH="215806" progId="Equation.3">
                  <p:embed/>
                </p:oleObj>
              </mc:Choice>
              <mc:Fallback>
                <p:oleObj name="수식" r:id="rId31" imgW="72358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8206" y="6120746"/>
                        <a:ext cx="1062038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106590"/>
              </p:ext>
            </p:extLst>
          </p:nvPr>
        </p:nvGraphicFramePr>
        <p:xfrm>
          <a:off x="6040806" y="6063596"/>
          <a:ext cx="10906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21" name="수식" r:id="rId33" imgW="710891" imgH="190417" progId="Equation.3">
                  <p:embed/>
                </p:oleObj>
              </mc:Choice>
              <mc:Fallback>
                <p:oleObj name="수식" r:id="rId33" imgW="710891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806" y="6063596"/>
                        <a:ext cx="1090613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0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전체 회로도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573733"/>
              </p:ext>
            </p:extLst>
          </p:nvPr>
        </p:nvGraphicFramePr>
        <p:xfrm>
          <a:off x="683568" y="1514235"/>
          <a:ext cx="7776864" cy="5299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24" name="Visio" r:id="rId3" imgW="5495571" imgH="3745004" progId="Visio.Drawing.11">
                  <p:embed/>
                </p:oleObj>
              </mc:Choice>
              <mc:Fallback>
                <p:oleObj name="Visio" r:id="rId3" imgW="5495571" imgH="374500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514235"/>
                        <a:ext cx="7776864" cy="5299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0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시뮬레이션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620" y="1772816"/>
            <a:ext cx="7882064" cy="268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소요 부품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996942"/>
              </p:ext>
            </p:extLst>
          </p:nvPr>
        </p:nvGraphicFramePr>
        <p:xfrm>
          <a:off x="646546" y="1556792"/>
          <a:ext cx="7741878" cy="5039209"/>
        </p:xfrm>
        <a:graphic>
          <a:graphicData uri="http://schemas.openxmlformats.org/drawingml/2006/table">
            <a:tbl>
              <a:tblPr/>
              <a:tblGrid>
                <a:gridCol w="768771"/>
                <a:gridCol w="3111965"/>
                <a:gridCol w="1136444"/>
                <a:gridCol w="2724698"/>
              </a:tblGrid>
              <a:tr h="34210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번 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품 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수 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비 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7404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IC3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7408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IC4</a:t>
                      </a: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7432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IC5, IC7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45">
                <a:tc>
                  <a:txBody>
                    <a:bodyPr/>
                    <a:lstStyle/>
                    <a:p>
                      <a:pPr algn="ctr"/>
                      <a:r>
                        <a:rPr lang="en-US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4</a:t>
                      </a:r>
                      <a:r>
                        <a:rPr lang="ko-KR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7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7474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IC6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5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7486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IC8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6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74121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IC1, IC2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</a:t>
                      </a:r>
                      <a:endParaRPr lang="ko-KR" sz="17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Timer 555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8pin, IC9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8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LED, </a:t>
                      </a: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적색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5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9</a:t>
                      </a:r>
                      <a:endParaRPr lang="ko-KR" sz="17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LED, </a:t>
                      </a:r>
                      <a:r>
                        <a:rPr lang="ko-KR" altLang="en-US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노란</a:t>
                      </a:r>
                      <a:r>
                        <a:rPr lang="ko-KR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색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5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10</a:t>
                      </a:r>
                      <a:endParaRPr lang="ko-KR" sz="17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LED, </a:t>
                      </a: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녹색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5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43">
                <a:tc>
                  <a:txBody>
                    <a:bodyPr/>
                    <a:lstStyle/>
                    <a:p>
                      <a:pPr algn="ctr"/>
                      <a:r>
                        <a:rPr lang="en-US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11</a:t>
                      </a:r>
                      <a:r>
                        <a:rPr lang="ko-KR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7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socket, 8 pin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12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socket, 14 pin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8EA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13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Pin Array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70pin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wrapping</a:t>
                      </a:r>
                      <a:r>
                        <a:rPr lang="ko-KR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토글스위치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AT1D-2M3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전원 입력용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15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커패시터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0.01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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F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세라믹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103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커패시터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0.1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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F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세라믹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104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/>
                      <a:r>
                        <a:rPr lang="en-US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17</a:t>
                      </a:r>
                      <a:r>
                        <a:rPr lang="ko-KR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7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커패시터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100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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F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전해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16V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18</a:t>
                      </a:r>
                      <a:endParaRPr lang="ko-KR" sz="17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커패시터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220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</a:t>
                      </a: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F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전해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16V</a:t>
                      </a: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8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795631"/>
              </p:ext>
            </p:extLst>
          </p:nvPr>
        </p:nvGraphicFramePr>
        <p:xfrm>
          <a:off x="683568" y="1268760"/>
          <a:ext cx="7741878" cy="3451064"/>
        </p:xfrm>
        <a:graphic>
          <a:graphicData uri="http://schemas.openxmlformats.org/drawingml/2006/table">
            <a:tbl>
              <a:tblPr/>
              <a:tblGrid>
                <a:gridCol w="768771"/>
                <a:gridCol w="3111965"/>
                <a:gridCol w="1136444"/>
                <a:gridCol w="2724698"/>
              </a:tblGrid>
              <a:tr h="34210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번 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품 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수 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비 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19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330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20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1K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21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3K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22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15K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23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33K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24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만능기판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40x55 hole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115x160mm, epoxy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25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PCB </a:t>
                      </a: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서포트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M-20mm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Plastic 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20mm Male</a:t>
                      </a: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26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PCB </a:t>
                      </a:r>
                      <a:r>
                        <a:rPr lang="ko-KR" sz="1700" kern="100" spc="-50" dirty="0" err="1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서포트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F-3mm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금속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3mm, Female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27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DC power jack, DC-002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1.3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B type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28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정전압 어댑터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+5V, 500mA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B type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29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래핑선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0.25mm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30</a:t>
                      </a:r>
                      <a:endParaRPr lang="ko-KR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땜납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1700" kern="100" spc="-50" dirty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sz="1700" kern="100" spc="-5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무연</a:t>
                      </a:r>
                      <a:r>
                        <a:rPr lang="en-US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1.0mm</a:t>
                      </a:r>
                      <a:r>
                        <a:rPr lang="ko-KR" sz="1700" kern="100" spc="-50" dirty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9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그림 3" descr="TTL_14pin IC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6441" y="1295175"/>
            <a:ext cx="857250" cy="79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14pin IC Socket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343" y="1339939"/>
            <a:ext cx="751208" cy="6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109385"/>
              </p:ext>
            </p:extLst>
          </p:nvPr>
        </p:nvGraphicFramePr>
        <p:xfrm>
          <a:off x="755576" y="1196752"/>
          <a:ext cx="7791450" cy="5280025"/>
        </p:xfrm>
        <a:graphic>
          <a:graphicData uri="http://schemas.openxmlformats.org/drawingml/2006/table">
            <a:tbl>
              <a:tblPr/>
              <a:tblGrid>
                <a:gridCol w="1514475"/>
                <a:gridCol w="1638300"/>
                <a:gridCol w="1533525"/>
                <a:gridCol w="1581150"/>
                <a:gridCol w="1524000"/>
              </a:tblGrid>
              <a:tr h="9271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TTL 8</a:t>
                      </a:r>
                      <a:r>
                        <a:rPr lang="ko-KR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핀</a:t>
                      </a: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 IC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TTL 14</a:t>
                      </a:r>
                      <a:r>
                        <a:rPr lang="ko-KR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핀</a:t>
                      </a: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 IC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LED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IC socket (8pin)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IC socket (14pin)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834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IC Pin Array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토글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(0.1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F)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(0.01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F)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(100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F)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334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(220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F)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(330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(3K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(15K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0120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(33K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PCB </a:t>
                      </a: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서포트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DC power jack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정전압</a:t>
                      </a: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어댑터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그림 6" descr="IC Pin Array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842" y="2476593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토글스위치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3608" y="2633436"/>
            <a:ext cx="504000" cy="47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D:\천안대학교\강의자료\논리회로\강의진행\Term Project\07_PLD를 이용한 교통신호등\103.bmp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3345" y="2448651"/>
            <a:ext cx="988695" cy="89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D:\천안대학교\강의자료\논리회로\강의진행\Term Project\교재추가사항(텀프로젝트)\NE55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55" y="1427256"/>
            <a:ext cx="525145" cy="5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LED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1391" y="1311051"/>
            <a:ext cx="795978" cy="73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D:\천안대학교\강의자료\논리회로\강의진행\Term Project\교재추가사항(텀프로젝트)\IC소켓(8pin)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35906" y="1430749"/>
            <a:ext cx="515620" cy="50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D:\천안대학교\강의자료\논리회로\강의진행\Term Project\07_PLD를 이용한 교통신호등\104.bmp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49660" y="2473416"/>
            <a:ext cx="988695" cy="89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066257"/>
              </p:ext>
            </p:extLst>
          </p:nvPr>
        </p:nvGraphicFramePr>
        <p:xfrm>
          <a:off x="7642151" y="2514377"/>
          <a:ext cx="3460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4" name="Visio" r:id="rId12" imgW="416052" imgH="1043047" progId="Visio.Drawing.11">
                  <p:embed/>
                </p:oleObj>
              </mc:Choice>
              <mc:Fallback>
                <p:oleObj name="Visio" r:id="rId12" imgW="416052" imgH="10430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2151" y="2514377"/>
                        <a:ext cx="3460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641793"/>
              </p:ext>
            </p:extLst>
          </p:nvPr>
        </p:nvGraphicFramePr>
        <p:xfrm>
          <a:off x="1279451" y="3743102"/>
          <a:ext cx="438150" cy="1100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5" name="Visio" r:id="rId14" imgW="416052" imgH="1043047" progId="Visio.Drawing.11">
                  <p:embed/>
                </p:oleObj>
              </mc:Choice>
              <mc:Fallback>
                <p:oleObj name="Visio" r:id="rId14" imgW="416052" imgH="10430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451" y="3743102"/>
                        <a:ext cx="438150" cy="1100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24831"/>
              </p:ext>
            </p:extLst>
          </p:nvPr>
        </p:nvGraphicFramePr>
        <p:xfrm>
          <a:off x="2520876" y="3898677"/>
          <a:ext cx="111918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6" name="Visio" r:id="rId16" imgW="1018508" imgH="684276" progId="Visio.Drawing.11">
                  <p:embed/>
                </p:oleObj>
              </mc:Choice>
              <mc:Fallback>
                <p:oleObj name="Visio" r:id="rId16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876" y="3898677"/>
                        <a:ext cx="1119188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944250"/>
              </p:ext>
            </p:extLst>
          </p:nvPr>
        </p:nvGraphicFramePr>
        <p:xfrm>
          <a:off x="4117901" y="3885977"/>
          <a:ext cx="11160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7" name="Visio" r:id="rId18" imgW="1018508" imgH="684276" progId="Visio.Drawing.11">
                  <p:embed/>
                </p:oleObj>
              </mc:Choice>
              <mc:Fallback>
                <p:oleObj name="Visio" r:id="rId18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901" y="3885977"/>
                        <a:ext cx="111601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801604"/>
              </p:ext>
            </p:extLst>
          </p:nvPr>
        </p:nvGraphicFramePr>
        <p:xfrm>
          <a:off x="5660951" y="3866927"/>
          <a:ext cx="11160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8" name="Visio" r:id="rId20" imgW="1018508" imgH="684276" progId="Visio.Drawing.11">
                  <p:embed/>
                </p:oleObj>
              </mc:Choice>
              <mc:Fallback>
                <p:oleObj name="Visio" r:id="rId20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951" y="3866927"/>
                        <a:ext cx="111601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96619"/>
              </p:ext>
            </p:extLst>
          </p:nvPr>
        </p:nvGraphicFramePr>
        <p:xfrm>
          <a:off x="7261151" y="3828827"/>
          <a:ext cx="11160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9" name="Visio" r:id="rId22" imgW="1018508" imgH="684276" progId="Visio.Drawing.11">
                  <p:embed/>
                </p:oleObj>
              </mc:Choice>
              <mc:Fallback>
                <p:oleObj name="Visio" r:id="rId22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151" y="3828827"/>
                        <a:ext cx="111601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00243"/>
              </p:ext>
            </p:extLst>
          </p:nvPr>
        </p:nvGraphicFramePr>
        <p:xfrm>
          <a:off x="974651" y="5314727"/>
          <a:ext cx="11160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0" name="Visio" r:id="rId24" imgW="1018508" imgH="684276" progId="Visio.Drawing.11">
                  <p:embed/>
                </p:oleObj>
              </mc:Choice>
              <mc:Fallback>
                <p:oleObj name="Visio" r:id="rId24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651" y="5314727"/>
                        <a:ext cx="111601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그림 20" descr="PCB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472929" y="5527766"/>
            <a:ext cx="1303020" cy="22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DC power jack"/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453816" y="5434424"/>
            <a:ext cx="382270" cy="38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22" descr="정전압어댑터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872405" y="5270594"/>
            <a:ext cx="715645" cy="78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48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제작 방법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 배치도를 참조하여 기판에 부품들을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열에 약한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IC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는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IC </a:t>
            </a:r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소켓을 사용한다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LED,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전해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커패시터는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극성에 주의하여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핀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어레이를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요구되는 수량만큼 절단하여 각 부품 주변에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배치가 완료되면 납땜을 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 배선도를 참조하여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5V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와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GND,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부품간 연결 부분을 납땜한다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기판에서 동판으로 연결되지 않은 부분은 선재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(wire)</a:t>
            </a:r>
            <a:r>
              <a:rPr lang="ko-KR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이용하여 연결한다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동서방향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(EW)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과 남북방향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(SN)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의 신호체계는 각각 같으므로 각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방향별로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함께 연결한다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이 때 불가피하게 점퍼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(jumper)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선이 존재하므로 주의한다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납땜이 완료되면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회로도를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참조하여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래핑기와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래핑선을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이용하여 소자간을 결선한다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전원은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+5V, 300mA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정격의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정전압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어댑터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(adapter)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사용한다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정전압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어댑터는 전원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잭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(power jack)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통하여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+5V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와 접지가 공급되며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토글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스위치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(toggle switch)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경유하여 전원이 회로에 공급되도록 구성한다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부품 배치도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330743"/>
              </p:ext>
            </p:extLst>
          </p:nvPr>
        </p:nvGraphicFramePr>
        <p:xfrm>
          <a:off x="611560" y="1534145"/>
          <a:ext cx="7038975" cy="5279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2" name="Visio" r:id="rId3" imgW="6102858" imgH="4573905" progId="Visio.Drawing.11">
                  <p:embed/>
                </p:oleObj>
              </mc:Choice>
              <mc:Fallback>
                <p:oleObj name="Visio" r:id="rId3" imgW="6102858" imgH="457390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534145"/>
                        <a:ext cx="7038975" cy="52792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4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하드웨어 제작 도구 사용법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하드웨어 제작 도구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40759"/>
              </p:ext>
            </p:extLst>
          </p:nvPr>
        </p:nvGraphicFramePr>
        <p:xfrm>
          <a:off x="611560" y="1700808"/>
          <a:ext cx="7852229" cy="4905457"/>
        </p:xfrm>
        <a:graphic>
          <a:graphicData uri="http://schemas.openxmlformats.org/drawingml/2006/table">
            <a:tbl>
              <a:tblPr/>
              <a:tblGrid>
                <a:gridCol w="1211943"/>
                <a:gridCol w="6640286"/>
              </a:tblGrid>
              <a:tr h="89089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인두기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저항이나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등을 프린트 기판에 납땜할 때 필요하다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종류가 다양하나 끝이 뾰족하고 가는 것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소비전력이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15~20W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정도의 것을 선택한다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2157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인두기 스탠드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인두기를 고정시키는 데 사용한다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실납은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직경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1mm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정도의 송진이 들어 있는 납을 사용하면 좋다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니퍼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(nipper)</a:t>
                      </a: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저항이나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등을 기판에 납땜한 다음에 여분의 리드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(lead)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선을 절단하는 데 사용한다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이것도 여러 가지 종류가 있으나 전자용이라고 표시된 소형이 좋다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9292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롱 </a:t>
                      </a: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노즈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(long nose)</a:t>
                      </a: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전선이나 부품을 잡아 편리하게 납땜할 수 있도록 해준다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803" y="1756761"/>
            <a:ext cx="885825" cy="112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67" y="2992453"/>
            <a:ext cx="1130344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642" y="4343086"/>
            <a:ext cx="1147761" cy="91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470" y="5598466"/>
            <a:ext cx="1153409" cy="81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20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부품 배선도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902630"/>
              </p:ext>
            </p:extLst>
          </p:nvPr>
        </p:nvGraphicFramePr>
        <p:xfrm>
          <a:off x="611560" y="1556792"/>
          <a:ext cx="7044531" cy="5279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6" name="Visio" r:id="rId3" imgW="6102858" imgH="4574032" progId="Visio.Drawing.11">
                  <p:embed/>
                </p:oleObj>
              </mc:Choice>
              <mc:Fallback>
                <p:oleObj name="Visio" r:id="rId3" imgW="6102858" imgH="457403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556792"/>
                        <a:ext cx="7044531" cy="5279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27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교통신호등 제어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완성 사진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그림 3" descr="D:\천안대학교\강의자료\디지털논리회로실험\출판사 버전\제18장 Term Project\사진_V1\07_교통신호등제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78" y="1516974"/>
            <a:ext cx="7216587" cy="517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66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회로도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블록 다이어그램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발진회로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디지털 시계에 안정적인 </a:t>
            </a:r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클록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clock)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을 제공하는 회로</a:t>
            </a:r>
          </a:p>
          <a:p>
            <a:pPr lvl="1"/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가변저항 </a:t>
            </a:r>
            <a:r>
              <a:rPr lang="en-US" altLang="ko-KR" i="1" spc="-5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R</a:t>
            </a:r>
            <a:r>
              <a:rPr lang="en-US" altLang="ko-KR" spc="-50" baseline="-25000" dirty="0">
                <a:solidFill>
                  <a:srgbClr val="000000"/>
                </a:solidFill>
                <a:latin typeface="Times New Roman" pitchFamily="18" charset="0"/>
                <a:ea typeface="휴먼모음T" pitchFamily="18" charset="-127"/>
                <a:cs typeface="Times New Roman" pitchFamily="18" charset="0"/>
              </a:rPr>
              <a:t>2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(100K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)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가변하여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발진주파수를 변화</a:t>
            </a:r>
          </a:p>
          <a:p>
            <a:pPr lvl="1"/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가변저항을 적절히 변화시켜서 디지털 시계의 시간을 조정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213037"/>
              </p:ext>
            </p:extLst>
          </p:nvPr>
        </p:nvGraphicFramePr>
        <p:xfrm>
          <a:off x="539552" y="2132856"/>
          <a:ext cx="7628096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4" name="Visio" r:id="rId3" imgW="5352612" imgH="380688" progId="Visio.Drawing.11">
                  <p:embed/>
                </p:oleObj>
              </mc:Choice>
              <mc:Fallback>
                <p:oleObj name="Visio" r:id="rId3" imgW="5352612" imgH="38068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2132856"/>
                        <a:ext cx="7628096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25845"/>
              </p:ext>
            </p:extLst>
          </p:nvPr>
        </p:nvGraphicFramePr>
        <p:xfrm>
          <a:off x="899592" y="4755694"/>
          <a:ext cx="2951349" cy="1733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5" name="Visio" r:id="rId5" imgW="2035686" imgH="1195019" progId="Visio.Drawing.11">
                  <p:embed/>
                </p:oleObj>
              </mc:Choice>
              <mc:Fallback>
                <p:oleObj name="Visio" r:id="rId5" imgW="2035686" imgH="119501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9592" y="4755694"/>
                        <a:ext cx="2951349" cy="1733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75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분주회로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발진회로로부터 얻어진 </a:t>
            </a:r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구형파를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 이용하여 디지털 시계의 기본 단위인 1초를 나타내기 위한 1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Hz 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주파수를 얻는 </a:t>
            </a:r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회로</a:t>
            </a:r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spc="-50" dirty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pc="-50" dirty="0" smtClean="0"/>
              <a:t>카운터 회로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22800"/>
              </p:ext>
            </p:extLst>
          </p:nvPr>
        </p:nvGraphicFramePr>
        <p:xfrm>
          <a:off x="827584" y="2276872"/>
          <a:ext cx="4104456" cy="185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0" name="Visio" r:id="rId3" imgW="3711007" imgH="1673242" progId="Visio.Drawing.11">
                  <p:embed/>
                </p:oleObj>
              </mc:Choice>
              <mc:Fallback>
                <p:oleObj name="Visio" r:id="rId3" imgW="3711007" imgH="16732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276872"/>
                        <a:ext cx="4104456" cy="1850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948264" y="6143700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7490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08104" y="6143700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7492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139952" y="6143700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7490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2699792" y="6143700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7492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043608" y="6143700"/>
            <a:ext cx="137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7490, 7492</a:t>
            </a: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9879"/>
              </p:ext>
            </p:extLst>
          </p:nvPr>
        </p:nvGraphicFramePr>
        <p:xfrm>
          <a:off x="1116844" y="4703014"/>
          <a:ext cx="6716712" cy="1440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1" name="Visio" r:id="rId5" imgW="4381028" imgH="939426" progId="Visio.Drawing.11">
                  <p:embed/>
                </p:oleObj>
              </mc:Choice>
              <mc:Fallback>
                <p:oleObj name="Visio" r:id="rId5" imgW="4381028" imgH="93942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6844" y="4703014"/>
                        <a:ext cx="6716712" cy="1440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04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디코더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회로 및 표시회로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카운터 회로의 출력인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진 데이터를 표시하기 위해 </a:t>
            </a:r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디코더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 회로 및 표시회로가 </a:t>
            </a:r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필요</a:t>
            </a:r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  <a:p>
            <a:pPr lvl="1"/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디코더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 회로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: 7447(common anode)</a:t>
            </a:r>
          </a:p>
          <a:p>
            <a:pPr lvl="1"/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표시회로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: 7-segment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338255"/>
              </p:ext>
            </p:extLst>
          </p:nvPr>
        </p:nvGraphicFramePr>
        <p:xfrm>
          <a:off x="3573908" y="2780928"/>
          <a:ext cx="1995487" cy="346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7" name="Visio" r:id="rId3" imgW="1253985" imgH="2177415" progId="Visio.Drawing.11">
                  <p:embed/>
                </p:oleObj>
              </mc:Choice>
              <mc:Fallback>
                <p:oleObj name="Visio" r:id="rId3" imgW="1253985" imgH="21774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908" y="2780928"/>
                        <a:ext cx="1995487" cy="346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31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기타 사항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시와 분을 조정하는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S1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과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S2 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스위치 부분에 사용한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7414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는 </a:t>
            </a:r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슈미트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트리거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(Schmitt trigger) 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회로가 내장된 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로서 기계적인 스위치 조작 시에 발생하는 접점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(contact)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의 </a:t>
            </a:r>
            <a:r>
              <a:rPr lang="ko-KR" altLang="en-US" spc="-50" dirty="0" err="1">
                <a:latin typeface="휴먼모음T" pitchFamily="18" charset="-127"/>
                <a:ea typeface="휴먼모음T" pitchFamily="18" charset="-127"/>
              </a:rPr>
              <a:t>바운싱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(bouncing) </a:t>
            </a:r>
            <a:r>
              <a:rPr lang="ko-KR" altLang="en-US" spc="-50" dirty="0">
                <a:latin typeface="휴먼모음T" pitchFamily="18" charset="-127"/>
                <a:ea typeface="휴먼모음T" pitchFamily="18" charset="-127"/>
              </a:rPr>
              <a:t>영향을 제거하기 위해 사용 </a:t>
            </a: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689" y="2852936"/>
            <a:ext cx="219392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61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전체 회로도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755455"/>
              </p:ext>
            </p:extLst>
          </p:nvPr>
        </p:nvGraphicFramePr>
        <p:xfrm>
          <a:off x="899592" y="1484784"/>
          <a:ext cx="7064483" cy="521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91" name="Visio" r:id="rId3" imgW="7052310" imgH="5202733" progId="Visio.Drawing.11">
                  <p:embed/>
                </p:oleObj>
              </mc:Choice>
              <mc:Fallback>
                <p:oleObj name="Visio" r:id="rId3" imgW="7052310" imgH="520273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484784"/>
                        <a:ext cx="7064483" cy="521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33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시뮬레이션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저항이나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커패시터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등과 같은 수동소자는 사용하지 않아도 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따라서 발진회로는 </a:t>
            </a:r>
            <a:r>
              <a:rPr lang="ko-KR" altLang="en-US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회로도와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같이 구성할 필요가 없으므로 “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clock”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만을 사용한다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lvl="1"/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7-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세그먼트의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COM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단자에 연결한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330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저항도 시뮬레이션 수행에는 필요하지 않다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lvl="1"/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7414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는 실제적인 스위치 조작 시에 발생하는 문제점을 해결하기 위해 사용한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IC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이므로 사용할 필요가 또한 없다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 </a:t>
            </a:r>
          </a:p>
          <a:p>
            <a:pPr lvl="1"/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7-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세그먼트는 라이브러리에서 “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7-Seg </a:t>
            </a:r>
            <a:r>
              <a:rPr lang="en-US" altLang="ko-KR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Disp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</a:t>
            </a:r>
            <a:r>
              <a:rPr lang="en-US" altLang="ko-KR" spc="-5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Inv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”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사용하고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시와 분을 조정하는 스위치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S1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과 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S2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는 “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SPDT Switch”</a:t>
            </a:r>
            <a:r>
              <a:rPr lang="ko-KR" altLang="en-US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를 라이브러리에서 선택하여 사용한다</a:t>
            </a:r>
            <a:r>
              <a:rPr lang="en-US" altLang="ko-KR" spc="-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  <a:r>
              <a:rPr lang="en-US" altLang="ko-KR" spc="-5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실행 결과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039313" cy="499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4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소요 부품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85168"/>
              </p:ext>
            </p:extLst>
          </p:nvPr>
        </p:nvGraphicFramePr>
        <p:xfrm>
          <a:off x="683568" y="1556792"/>
          <a:ext cx="7511147" cy="5140390"/>
        </p:xfrm>
        <a:graphic>
          <a:graphicData uri="http://schemas.openxmlformats.org/drawingml/2006/table">
            <a:tbl>
              <a:tblPr/>
              <a:tblGrid>
                <a:gridCol w="745859"/>
                <a:gridCol w="3019219"/>
                <a:gridCol w="1102575"/>
                <a:gridCol w="2643494"/>
              </a:tblGrid>
              <a:tr h="33190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번 호</a:t>
                      </a:r>
                    </a:p>
                  </a:txBody>
                  <a:tcPr marL="66536" marR="6653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품 명</a:t>
                      </a:r>
                    </a:p>
                  </a:txBody>
                  <a:tcPr marL="66536" marR="6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수 량</a:t>
                      </a:r>
                    </a:p>
                  </a:txBody>
                  <a:tcPr marL="66536" marR="6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6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비 고</a:t>
                      </a:r>
                    </a:p>
                  </a:txBody>
                  <a:tcPr marL="66536" marR="6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CMOS, 74HC04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IC15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7410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IC13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7414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IC16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2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4</a:t>
                      </a:r>
                      <a:r>
                        <a:rPr lang="ko-KR" sz="16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6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7447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6EA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16pin, IC1~IC6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5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7490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IC7, 9, 11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6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TTL, 7492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3EA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14pin, IC8, 10, 12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CMOS, 4020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16pin, IC14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8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7-</a:t>
                      </a: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세그먼트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FND507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6EA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common anode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9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socket, 14 pin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9EA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10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socket, 16 pin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7EA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DIP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11</a:t>
                      </a:r>
                      <a:r>
                        <a:rPr lang="ko-KR" sz="16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6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IC Pin Array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180pin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wrapping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12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슬라이드 스위치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ITS-12H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시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</a:t>
                      </a: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분 조정용</a:t>
                      </a: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13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 err="1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토글</a:t>
                      </a:r>
                      <a:r>
                        <a:rPr lang="en-US" altLang="ko-KR" sz="16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</a:t>
                      </a:r>
                      <a:r>
                        <a:rPr lang="ko-KR" sz="1600" kern="100" spc="-50" dirty="0" smtClean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스위치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AT1D-2M3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전원 입력용</a:t>
                      </a: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14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커패시터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0.01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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F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세라믹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103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15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330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6EA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16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저항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100K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1/4W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17</a:t>
                      </a:r>
                      <a:r>
                        <a:rPr lang="ko-KR" sz="16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6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가변저항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100K</a:t>
                      </a: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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trimmer type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18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만능기판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SYP-1712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176x120mm, phenol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5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19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PCB </a:t>
                      </a:r>
                      <a:r>
                        <a:rPr lang="ko-KR" sz="1600" kern="100" spc="-50" dirty="0" err="1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서포트</a:t>
                      </a: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M-20mm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6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6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6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Plastic 20mm Male</a:t>
                      </a:r>
                      <a:endParaRPr lang="ko-KR" sz="16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6536" marR="6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하드웨어 제작 도구 사용법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672991"/>
              </p:ext>
            </p:extLst>
          </p:nvPr>
        </p:nvGraphicFramePr>
        <p:xfrm>
          <a:off x="637598" y="1268760"/>
          <a:ext cx="7852229" cy="4353007"/>
        </p:xfrm>
        <a:graphic>
          <a:graphicData uri="http://schemas.openxmlformats.org/drawingml/2006/table">
            <a:tbl>
              <a:tblPr/>
              <a:tblGrid>
                <a:gridCol w="1211943"/>
                <a:gridCol w="6640286"/>
              </a:tblGrid>
              <a:tr h="89089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선재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線材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wire)</a:t>
                      </a: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회로 부품끼리 또는 장치끼리 전기적으로 접속하는 것이다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크게 단선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單線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과 연선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撚線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으로 나뉜다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사용 방법이 정해진 것은 아니지만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보통 단선은 만능기판에서 부품을 접속할 때 사용하고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연선은 마음대로 굽힐 수 있어 기판에서 자유로이 배선하거나 완성된 회로와 다른 장치를 접속할 때 사용한다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sz="18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15862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래핑선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(wrapping wire)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과 래핑기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(wrapping tool)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래핑선은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단선으로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직경이 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0.25mm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이고 주석 도금인 것을 주로 사용한다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래핑기는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spc="-5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래핑선을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사용해 부품과 부품 사이를 연결할 때 사용한다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4302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스트리퍼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(stripper)</a:t>
                      </a:r>
                    </a:p>
                    <a:p>
                      <a:pPr algn="l"/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선재의 피복을 벗기는 데 사용한다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특히 지름 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0.25mm 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정도인 </a:t>
                      </a:r>
                      <a:r>
                        <a:rPr lang="ko-KR" altLang="en-US" sz="18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래핑선의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피복을 벗길 때 유용하다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066" y="1559356"/>
            <a:ext cx="869257" cy="116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70005"/>
            <a:ext cx="1199882" cy="98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161" y="4313871"/>
            <a:ext cx="97212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5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100950"/>
              </p:ext>
            </p:extLst>
          </p:nvPr>
        </p:nvGraphicFramePr>
        <p:xfrm>
          <a:off x="665556" y="2966725"/>
          <a:ext cx="7791450" cy="3740946"/>
        </p:xfrm>
        <a:graphic>
          <a:graphicData uri="http://schemas.openxmlformats.org/drawingml/2006/table">
            <a:tbl>
              <a:tblPr/>
              <a:tblGrid>
                <a:gridCol w="1514475"/>
                <a:gridCol w="1638300"/>
                <a:gridCol w="1533525"/>
                <a:gridCol w="1581150"/>
                <a:gridCol w="1524000"/>
              </a:tblGrid>
              <a:tr h="9271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700" kern="100" spc="-70" dirty="0">
                        <a:latin typeface="HY헤드라인M" pitchFamily="18" charset="-127"/>
                        <a:ea typeface="HY헤드라인M" pitchFamily="18" charset="-127"/>
                        <a:cs typeface="바탕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TTL 14</a:t>
                      </a:r>
                      <a:r>
                        <a:rPr lang="ko-KR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핀</a:t>
                      </a: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 IC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TTL 16</a:t>
                      </a:r>
                      <a:r>
                        <a:rPr lang="ko-KR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핀</a:t>
                      </a: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 IC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7-</a:t>
                      </a:r>
                      <a:r>
                        <a:rPr lang="ko-KR" altLang="en-US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세그먼트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IC socket (14pin)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00" dirty="0" smtClean="0">
                          <a:latin typeface="휴먼모음T" pitchFamily="18" charset="-127"/>
                          <a:ea typeface="휴먼모음T" pitchFamily="18" charset="-127"/>
                        </a:rPr>
                        <a:t>IC socket (16pin)</a:t>
                      </a: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834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spc="-1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IC Pin Array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슬라이드 스위치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토글</a:t>
                      </a:r>
                      <a:r>
                        <a:rPr lang="en-US" altLang="ko-KR" sz="1600" kern="1200" spc="-10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ko-KR" sz="1600" kern="1200" spc="-10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스위치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커패시터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(0.01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F)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(330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ko-K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(100K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가변저항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(100K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Symbol"/>
                        </a:rPr>
                        <a:t></a:t>
                      </a: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PCB </a:t>
                      </a: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서포트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DC power jack</a:t>
                      </a:r>
                      <a:endParaRPr lang="ko-KR" altLang="ko-KR" sz="1600" kern="1200" spc="-1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kern="1200" spc="-1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정전압</a:t>
                      </a:r>
                      <a:r>
                        <a:rPr lang="ko-KR" altLang="ko-KR" sz="1600" kern="1200" spc="-1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어댑터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058879"/>
              </p:ext>
            </p:extLst>
          </p:nvPr>
        </p:nvGraphicFramePr>
        <p:xfrm>
          <a:off x="683568" y="1196752"/>
          <a:ext cx="7741878" cy="1637504"/>
        </p:xfrm>
        <a:graphic>
          <a:graphicData uri="http://schemas.openxmlformats.org/drawingml/2006/table">
            <a:tbl>
              <a:tblPr/>
              <a:tblGrid>
                <a:gridCol w="768771"/>
                <a:gridCol w="3111965"/>
                <a:gridCol w="1136444"/>
                <a:gridCol w="2724698"/>
              </a:tblGrid>
              <a:tr h="34210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번 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품 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수 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700" kern="100" spc="-70" dirty="0">
                          <a:latin typeface="HY헤드라인M" pitchFamily="18" charset="-127"/>
                          <a:ea typeface="HY헤드라인M" pitchFamily="18" charset="-127"/>
                          <a:cs typeface="바탕"/>
                        </a:rPr>
                        <a:t>비 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20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PCB </a:t>
                      </a:r>
                      <a:r>
                        <a:rPr lang="ko-KR" sz="1700" kern="100" spc="-50" dirty="0" err="1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서포트</a:t>
                      </a: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F-3mm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4EA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금속</a:t>
                      </a: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3mm, Female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21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DC power jack, DC-002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1.3</a:t>
                      </a: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  <a:sym typeface="Symbol"/>
                        </a:rPr>
                        <a:t></a:t>
                      </a: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B type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/>
                      <a:r>
                        <a:rPr lang="en-US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22</a:t>
                      </a:r>
                      <a:r>
                        <a:rPr lang="ko-KR" sz="1700" kern="100" dirty="0" smtClean="0">
                          <a:latin typeface="휴먼모음T" pitchFamily="18" charset="-127"/>
                          <a:ea typeface="휴먼모음T" pitchFamily="18" charset="-127"/>
                          <a:cs typeface="Times New Roman"/>
                        </a:rPr>
                        <a:t> </a:t>
                      </a:r>
                      <a:endParaRPr lang="ko-KR" sz="1700" kern="100" dirty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 err="1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정전압</a:t>
                      </a:r>
                      <a:r>
                        <a:rPr lang="ko-KR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 어댑터</a:t>
                      </a: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+5V, 500mA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1EA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B type</a:t>
                      </a:r>
                      <a:endParaRPr lang="ko-KR" sz="1700" kern="100" spc="-5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23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 err="1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래핑선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0.25mm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0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24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땜납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en-US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0"/>
                        </a:spcAft>
                      </a:pPr>
                      <a:r>
                        <a:rPr lang="ko-KR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무연</a:t>
                      </a:r>
                      <a:r>
                        <a:rPr lang="en-US" sz="1700" kern="100" spc="-50" dirty="0">
                          <a:latin typeface="휴먼모음T" pitchFamily="18" charset="-127"/>
                          <a:ea typeface="휴먼모음T" pitchFamily="18" charset="-127"/>
                          <a:cs typeface="바탕"/>
                        </a:rPr>
                        <a:t>, 1.0mm</a:t>
                      </a:r>
                      <a:endParaRPr lang="ko-KR" sz="17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그림 5" descr="TTL_16pin IC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117" y="3035621"/>
            <a:ext cx="944499" cy="8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TTL_14pin IC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371" y="3065148"/>
            <a:ext cx="857250" cy="79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7-세그먼트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1866" y="3073085"/>
            <a:ext cx="743807" cy="7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14pin IC Socket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2698" y="3109912"/>
            <a:ext cx="751208" cy="6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16pin IC Socket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6067" y="3139122"/>
            <a:ext cx="831688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IC Pin Array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7822" y="4246566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토글스위치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6163" y="4374834"/>
            <a:ext cx="504000" cy="47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D:\천안대학교\강의자료\논리회로\강의진행\Term Project\07_PLD를 이용한 교통신호등\103.bmp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03325" y="4218624"/>
            <a:ext cx="988695" cy="89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79663"/>
              </p:ext>
            </p:extLst>
          </p:nvPr>
        </p:nvGraphicFramePr>
        <p:xfrm>
          <a:off x="7193356" y="4325625"/>
          <a:ext cx="111918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0" name="Visio" r:id="rId11" imgW="1018508" imgH="684276" progId="Visio.Drawing.11">
                  <p:embed/>
                </p:oleObj>
              </mc:Choice>
              <mc:Fallback>
                <p:oleObj name="Visio" r:id="rId11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3356" y="4325625"/>
                        <a:ext cx="1119188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43581" y="4336738"/>
            <a:ext cx="6793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930278"/>
              </p:ext>
            </p:extLst>
          </p:nvPr>
        </p:nvGraphicFramePr>
        <p:xfrm>
          <a:off x="843356" y="5582925"/>
          <a:ext cx="11160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21" name="Visio" r:id="rId14" imgW="1018508" imgH="684276" progId="Visio.Drawing.11">
                  <p:embed/>
                </p:oleObj>
              </mc:Choice>
              <mc:Fallback>
                <p:oleObj name="Visio" r:id="rId14" imgW="1018508" imgH="6842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356" y="5582925"/>
                        <a:ext cx="111601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그림 16" descr="가변저항_100K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44838" y="5661029"/>
            <a:ext cx="809151" cy="58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PCB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16434" y="5811839"/>
            <a:ext cx="1303020" cy="22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DC power jack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97321" y="5718497"/>
            <a:ext cx="382270" cy="38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19" descr="정전압어댑터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15910" y="5554667"/>
            <a:ext cx="715645" cy="78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95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제작 방법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핀 </a:t>
            </a:r>
            <a:r>
              <a:rPr lang="ko-KR" altLang="en-US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어레이를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요구되는 수량만큼 절단하여 각 부품 주변에 배치한다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배치가 완료되면 납땜을 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 배선도를 참조하여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5V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와 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GND, </a:t>
            </a:r>
            <a:r>
              <a:rPr lang="ko-KR" altLang="en-US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부품간 연결 부분을 납땜한다</a:t>
            </a:r>
            <a:r>
              <a:rPr lang="en-US" altLang="ko-KR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ko-KR" altLang="en-US" spc="-12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납땜이 완료되면</a:t>
            </a:r>
            <a:r>
              <a:rPr lang="en-US" altLang="ko-KR" spc="-12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</a:t>
            </a:r>
            <a:r>
              <a:rPr lang="ko-KR" altLang="en-US" spc="-12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회로도를</a:t>
            </a:r>
            <a:r>
              <a:rPr lang="ko-KR" altLang="en-US" spc="-12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참조하여 </a:t>
            </a:r>
            <a:r>
              <a:rPr lang="ko-KR" altLang="en-US" spc="-12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래핑기와</a:t>
            </a:r>
            <a:r>
              <a:rPr lang="ko-KR" altLang="en-US" spc="-12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pc="-12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래핑선을</a:t>
            </a:r>
            <a:r>
              <a:rPr lang="ko-KR" altLang="en-US" spc="-12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이용하여 부품 및 소자간을 결선한다</a:t>
            </a:r>
            <a:r>
              <a:rPr lang="en-US" altLang="ko-KR" spc="-12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r>
              <a:rPr lang="en-US" altLang="ko-KR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100K</a:t>
            </a:r>
            <a:r>
              <a:rPr lang="en-US" altLang="ko-KR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  <a:sym typeface="Symbol" pitchFamily="18" charset="2"/>
              </a:rPr>
              <a:t></a:t>
            </a:r>
            <a:r>
              <a:rPr lang="en-US" altLang="ko-KR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</a:t>
            </a:r>
            <a:r>
              <a:rPr lang="ko-KR" altLang="en-US" sz="1750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반고정</a:t>
            </a:r>
            <a:r>
              <a:rPr lang="ko-KR" altLang="en-US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저항은 </a:t>
            </a:r>
            <a:r>
              <a:rPr lang="en-US" altLang="ko-KR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3</a:t>
            </a:r>
            <a:r>
              <a:rPr lang="ko-KR" altLang="en-US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개의 단자가 있는데</a:t>
            </a:r>
            <a:r>
              <a:rPr lang="en-US" altLang="ko-KR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, ⓐ</a:t>
            </a:r>
            <a:r>
              <a:rPr lang="ko-KR" altLang="en-US" sz="175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와 ⓑ를 사용하거나 ⓑ와 ⓒ를 사용해야 한다</a:t>
            </a:r>
            <a:r>
              <a:rPr lang="en-US" altLang="ko-KR" sz="1750" spc="-100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.</a:t>
            </a:r>
          </a:p>
          <a:p>
            <a:pPr lvl="1"/>
            <a:endParaRPr lang="en-US" altLang="ko-KR" sz="1750" spc="-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endParaRPr lang="en-US" altLang="ko-KR" sz="1750" spc="-100" dirty="0" smtClean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endParaRPr lang="en-US" altLang="ko-KR" sz="1750" spc="-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endParaRPr lang="en-US" altLang="ko-KR" sz="1750" spc="-100" dirty="0" smtClean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r>
              <a:rPr lang="ko-KR" altLang="en-US" sz="160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시와 분을 조정하는 슬라이드 스위치의 </a:t>
            </a:r>
            <a:r>
              <a:rPr lang="ko-KR" altLang="en-US" sz="1600" spc="-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결선도는</a:t>
            </a:r>
            <a:r>
              <a:rPr lang="ko-KR" altLang="en-US" sz="160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 다음과 같다</a:t>
            </a:r>
            <a:r>
              <a:rPr lang="en-US" altLang="ko-KR" sz="160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(</a:t>
            </a:r>
            <a:r>
              <a:rPr lang="ko-KR" altLang="en-US" sz="160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회로도 참조</a:t>
            </a:r>
            <a:r>
              <a:rPr lang="en-US" altLang="ko-KR" sz="1600" spc="-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Times New Roman" pitchFamily="18" charset="0"/>
              </a:rPr>
              <a:t>).</a:t>
            </a:r>
            <a:endParaRPr lang="ko-KR" altLang="en-US" sz="1600" spc="-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endParaRPr lang="en-US" altLang="ko-KR" sz="1750" spc="-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Times New Roman" pitchFamily="18" charset="0"/>
            </a:endParaRPr>
          </a:p>
          <a:p>
            <a:pPr lvl="1"/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696874"/>
              </p:ext>
            </p:extLst>
          </p:nvPr>
        </p:nvGraphicFramePr>
        <p:xfrm>
          <a:off x="3192537" y="3689350"/>
          <a:ext cx="5873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6" name="Visio" r:id="rId3" imgW="293180" imgH="293180" progId="Visio.Drawing.11">
                  <p:embed/>
                </p:oleObj>
              </mc:Choice>
              <mc:Fallback>
                <p:oleObj name="Visio" r:id="rId3" imgW="293180" imgH="2931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2537" y="3689350"/>
                        <a:ext cx="587375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04330" y="4265613"/>
            <a:ext cx="13356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rgbClr val="00206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&lt;top view&gt;</a:t>
            </a:r>
            <a:endParaRPr lang="en-US" altLang="ko-KR" sz="1800" b="1" dirty="0">
              <a:solidFill>
                <a:srgbClr val="002060"/>
              </a:solidFill>
              <a:latin typeface="Arial Narrow" pitchFamily="34" charset="0"/>
              <a:ea typeface="돋움" pitchFamily="50" charset="-127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60032" y="4286424"/>
            <a:ext cx="180369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rgbClr val="002060"/>
                </a:solidFill>
                <a:latin typeface="돋움" pitchFamily="50" charset="-127"/>
                <a:ea typeface="돋움" pitchFamily="50" charset="-127"/>
                <a:cs typeface="Times New Roman" pitchFamily="18" charset="0"/>
              </a:rPr>
              <a:t>&lt;bottom view&gt;</a:t>
            </a:r>
            <a:r>
              <a:rPr lang="en-US" altLang="ko-KR" sz="1800" b="1" dirty="0" smtClean="0">
                <a:solidFill>
                  <a:srgbClr val="002060"/>
                </a:solidFill>
                <a:latin typeface="Arial Narrow" pitchFamily="34" charset="0"/>
                <a:ea typeface="돋움" pitchFamily="50" charset="-127"/>
                <a:cs typeface="Times New Roman" pitchFamily="18" charset="0"/>
              </a:rPr>
              <a:t> </a:t>
            </a:r>
            <a:endParaRPr lang="en-US" altLang="ko-KR" sz="1800" b="1" dirty="0">
              <a:solidFill>
                <a:srgbClr val="002060"/>
              </a:solidFill>
              <a:latin typeface="Arial Narrow" pitchFamily="34" charset="0"/>
              <a:ea typeface="돋움" pitchFamily="50" charset="-127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0840" y="3429000"/>
            <a:ext cx="9763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849580"/>
              </p:ext>
            </p:extLst>
          </p:nvPr>
        </p:nvGraphicFramePr>
        <p:xfrm>
          <a:off x="3605658" y="5463423"/>
          <a:ext cx="1931987" cy="98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7" name="Visio" r:id="rId6" imgW="832832" imgH="427302" progId="Visio.Drawing.11">
                  <p:embed/>
                </p:oleObj>
              </mc:Choice>
              <mc:Fallback>
                <p:oleObj name="Visio" r:id="rId6" imgW="832832" imgH="42730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5658" y="5463423"/>
                        <a:ext cx="1931987" cy="98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직사각형 8"/>
          <p:cNvSpPr/>
          <p:nvPr/>
        </p:nvSpPr>
        <p:spPr>
          <a:xfrm>
            <a:off x="3825293" y="6357917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S1            S2</a:t>
            </a:r>
            <a:endParaRPr lang="en-US" altLang="ko-KR" sz="138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53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부품 배치도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668986"/>
              </p:ext>
            </p:extLst>
          </p:nvPr>
        </p:nvGraphicFramePr>
        <p:xfrm>
          <a:off x="711971" y="1484784"/>
          <a:ext cx="7100389" cy="520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3" name="Visio" r:id="rId3" imgW="8330565" imgH="6101690" progId="Visio.Drawing.11">
                  <p:embed/>
                </p:oleObj>
              </mc:Choice>
              <mc:Fallback>
                <p:oleObj name="Visio" r:id="rId3" imgW="8330565" imgH="61016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71" y="1484784"/>
                        <a:ext cx="7100389" cy="5200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41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부품 배선도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980518"/>
              </p:ext>
            </p:extLst>
          </p:nvPr>
        </p:nvGraphicFramePr>
        <p:xfrm>
          <a:off x="683568" y="1512765"/>
          <a:ext cx="7070579" cy="5180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7" name="Visio" r:id="rId3" imgW="8330565" imgH="6103722" progId="Visio.Drawing.11">
                  <p:embed/>
                </p:oleObj>
              </mc:Choice>
              <mc:Fallback>
                <p:oleObj name="Visio" r:id="rId3" imgW="8330565" imgH="610372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512765"/>
                        <a:ext cx="7070579" cy="5180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11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디지털 시계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완성 사진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27650"/>
            <a:ext cx="7608505" cy="516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1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하드웨어 제작 도구 사용법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837676"/>
              </p:ext>
            </p:extLst>
          </p:nvPr>
        </p:nvGraphicFramePr>
        <p:xfrm>
          <a:off x="623578" y="1268760"/>
          <a:ext cx="7852229" cy="4059637"/>
        </p:xfrm>
        <a:graphic>
          <a:graphicData uri="http://schemas.openxmlformats.org/drawingml/2006/table">
            <a:tbl>
              <a:tblPr/>
              <a:tblGrid>
                <a:gridCol w="1211943"/>
                <a:gridCol w="6640286"/>
              </a:tblGrid>
              <a:tr h="89089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납흡입기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(solder sucker)</a:t>
                      </a:r>
                    </a:p>
                    <a:p>
                      <a:pPr algn="l"/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PCB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상에 이미 납땜된 부품을 제거하거나 묻은 납을 제거하는 납땜제거기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</a:t>
                      </a:r>
                      <a:r>
                        <a:rPr lang="en-US" altLang="ko-KR" sz="1800" kern="1200" spc="-10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desolder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이다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수동으로 납을 제거하기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위해 사용하는 대표적인 제품이며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10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딥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타입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[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다리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(lead)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가 달린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] 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부품의 납땜 제거에 일반적으로 사용한다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 </a:t>
                      </a:r>
                      <a:r>
                        <a:rPr lang="ko-KR" altLang="en-US" sz="1800" kern="1200" spc="-100" baseline="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납흡착심지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(solder wick 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또는 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solder braid)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는 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SMD(Surface Mounted Device)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형 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IC</a:t>
                      </a:r>
                      <a:r>
                        <a:rPr lang="ko-KR" altLang="en-US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의 납땜을 수동으로 제거하는 데 사용한다</a:t>
                      </a:r>
                      <a:r>
                        <a:rPr lang="en-US" altLang="ko-KR" sz="1800" kern="1200" spc="-1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spc="-100" baseline="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21577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솔더링</a:t>
                      </a: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800" kern="1200" dirty="0" err="1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페이스트</a:t>
                      </a:r>
                      <a:r>
                        <a:rPr lang="en-US" altLang="ko-KR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(soldering paste)</a:t>
                      </a:r>
                      <a:endParaRPr lang="ko-KR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기판이나 소자 등에 이물질이 묻어 납이 잘 붙지 않을 때 인두기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소자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납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전선 등에 묻히면 납땜이 잘 된다</a:t>
                      </a:r>
                      <a:r>
                        <a:rPr lang="en-US" altLang="ko-KR" sz="1800" kern="1200" spc="-5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394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2000" kern="100" spc="-50" dirty="0">
                        <a:latin typeface="휴먼모음T" pitchFamily="18" charset="-127"/>
                        <a:ea typeface="휴먼모음T" pitchFamily="18" charset="-127"/>
                        <a:cs typeface="바탕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600"/>
                        </a:spcAft>
                      </a:pPr>
                      <a:r>
                        <a:rPr lang="ko-KR" altLang="en-US" sz="1800" kern="1200" dirty="0" smtClean="0">
                          <a:solidFill>
                            <a:srgbClr val="00206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절연 핀셋</a:t>
                      </a:r>
                      <a:endParaRPr lang="en-US" altLang="ko-KR" sz="1800" kern="1200" dirty="0" smtClean="0">
                        <a:solidFill>
                          <a:srgbClr val="002060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  <a:p>
                      <a:pPr algn="l"/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IC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를 소켓에서 제거하는 등의 기타 용도로 사용한다</a:t>
                      </a:r>
                      <a:r>
                        <a:rPr lang="en-US" altLang="ko-KR" sz="18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.</a:t>
                      </a:r>
                      <a:endParaRPr lang="en-US" altLang="ko-KR" sz="1800" kern="100" dirty="0" smtClean="0">
                        <a:latin typeface="휴먼모음T" pitchFamily="18" charset="-127"/>
                        <a:ea typeface="휴먼모음T" pitchFamily="18" charset="-127"/>
                        <a:cs typeface="Times New Roman"/>
                      </a:endParaRPr>
                    </a:p>
                  </a:txBody>
                  <a:tcPr marL="62865" marR="62865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659" y="1611456"/>
            <a:ext cx="1157287" cy="113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635" y="3297095"/>
            <a:ext cx="79759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385789"/>
            <a:ext cx="1185862" cy="80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5663942"/>
            <a:ext cx="714375" cy="60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755576" y="6381328"/>
            <a:ext cx="748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ko-KR" sz="16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실납</a:t>
            </a:r>
            <a:r>
              <a:rPr lang="en-US" altLang="ko-KR" sz="16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6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63688" y="6381328"/>
            <a:ext cx="1109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팁 클리너</a:t>
            </a:r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6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9543" y="5604354"/>
            <a:ext cx="706553" cy="77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4355976" y="6381328"/>
            <a:ext cx="1420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정전압</a:t>
            </a:r>
            <a:r>
              <a:rPr lang="ko-KR" altLang="en-US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어댑터</a:t>
            </a:r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6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43808" y="6381328"/>
            <a:ext cx="1579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드라이버</a:t>
            </a:r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(driver)&gt;</a:t>
            </a:r>
            <a:endParaRPr lang="ko-KR" altLang="en-US" sz="16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5636394"/>
            <a:ext cx="900104" cy="7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7394" y="5517232"/>
            <a:ext cx="400830" cy="8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5796136" y="6381328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멀티테스터</a:t>
            </a:r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6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5448891"/>
            <a:ext cx="1194313" cy="89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6948264" y="6381328"/>
            <a:ext cx="1677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부품 및 공구박스</a:t>
            </a:r>
            <a:r>
              <a:rPr lang="en-US" altLang="ko-KR" sz="16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6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9" name="그림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93" y="5661248"/>
            <a:ext cx="614045" cy="648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5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하드웨어 제작 도구 사용법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제작 도구 사용법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인두기 사용 방법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 smtClean="0">
                <a:latin typeface="휴먼모음T" pitchFamily="18" charset="-127"/>
                <a:ea typeface="휴먼모음T" pitchFamily="18" charset="-127"/>
              </a:rPr>
              <a:t>인두기가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가열될 때까지 기다린다</a:t>
            </a:r>
            <a:r>
              <a:rPr lang="en-US" altLang="ko-KR" sz="18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부품을 기판에 부착한다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인두기 끝을 납땜하는 곳에 닿게 한다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리드선을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절단한다</a:t>
            </a:r>
            <a:r>
              <a:rPr lang="en-US" altLang="ko-KR" sz="1800" dirty="0" smtClean="0">
                <a:latin typeface="휴먼모음T" pitchFamily="18" charset="-127"/>
                <a:ea typeface="휴먼모음T" pitchFamily="18" charset="-127"/>
              </a:rPr>
              <a:t>.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80730"/>
              </p:ext>
            </p:extLst>
          </p:nvPr>
        </p:nvGraphicFramePr>
        <p:xfrm>
          <a:off x="747836" y="4200457"/>
          <a:ext cx="2240855" cy="89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68" name="Visio" r:id="rId3" imgW="946023" imgH="376047" progId="Visio.Drawing.11">
                  <p:embed/>
                </p:oleObj>
              </mc:Choice>
              <mc:Fallback>
                <p:oleObj name="Visio" r:id="rId3" imgW="946023" imgH="3760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36" y="4200457"/>
                        <a:ext cx="2240855" cy="891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945959"/>
              </p:ext>
            </p:extLst>
          </p:nvPr>
        </p:nvGraphicFramePr>
        <p:xfrm>
          <a:off x="3403004" y="3717032"/>
          <a:ext cx="1385020" cy="178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69" name="Visio" r:id="rId5" imgW="553212" imgH="712470" progId="Visio.Drawing.11">
                  <p:embed/>
                </p:oleObj>
              </mc:Choice>
              <mc:Fallback>
                <p:oleObj name="Visio" r:id="rId5" imgW="553212" imgH="7124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3004" y="3717032"/>
                        <a:ext cx="1385020" cy="178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직사각형 5"/>
          <p:cNvSpPr/>
          <p:nvPr/>
        </p:nvSpPr>
        <p:spPr>
          <a:xfrm>
            <a:off x="683568" y="5517232"/>
            <a:ext cx="4105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en-US" altLang="ko-KR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납땜 후 형태는 </a:t>
            </a:r>
            <a:r>
              <a:rPr lang="en-US" altLang="ko-KR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V</a:t>
            </a:r>
            <a:r>
              <a:rPr lang="ko-KR" altLang="en-US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자형</a:t>
            </a:r>
          </a:p>
          <a:p>
            <a:r>
              <a:rPr lang="en-US" altLang="ko-KR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en-US" altLang="ko-KR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불필요한 </a:t>
            </a:r>
            <a:r>
              <a:rPr lang="ko-KR" altLang="en-US" sz="18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리드선은</a:t>
            </a:r>
            <a:r>
              <a:rPr lang="ko-KR" altLang="en-US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8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니퍼로</a:t>
            </a:r>
            <a:r>
              <a:rPr lang="ko-KR" altLang="en-US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절단한다</a:t>
            </a:r>
            <a:r>
              <a:rPr lang="en-US" altLang="ko-KR" sz="18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18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27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하드웨어 제작 도구 사용법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납흡입기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사용 방법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spc="-100" dirty="0" smtClean="0">
                <a:latin typeface="휴먼모음T" pitchFamily="18" charset="-127"/>
                <a:ea typeface="휴먼모음T" pitchFamily="18" charset="-127"/>
              </a:rPr>
              <a:t>인두기로 </a:t>
            </a:r>
            <a:r>
              <a:rPr lang="ko-KR" altLang="en-US" sz="1800" spc="-100" dirty="0">
                <a:latin typeface="휴먼모음T" pitchFamily="18" charset="-127"/>
                <a:ea typeface="휴먼모음T" pitchFamily="18" charset="-127"/>
              </a:rPr>
              <a:t>제거할 납을 완전히 녹인다</a:t>
            </a:r>
            <a:r>
              <a:rPr lang="en-US" altLang="ko-KR" sz="1800" spc="-1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spc="-100" dirty="0">
                <a:latin typeface="휴먼모음T" pitchFamily="18" charset="-127"/>
                <a:ea typeface="휴먼모음T" pitchFamily="18" charset="-127"/>
              </a:rPr>
              <a:t>흡입기의 피스톤을 눌러 내부의 공기를 완전히 빼내고 노즐을 제거할 납에 갖다 댄다</a:t>
            </a:r>
            <a:r>
              <a:rPr lang="en-US" altLang="ko-KR" sz="1800" spc="-1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spc="-100" dirty="0">
                <a:latin typeface="휴먼모음T" pitchFamily="18" charset="-127"/>
                <a:ea typeface="휴먼모음T" pitchFamily="18" charset="-127"/>
              </a:rPr>
              <a:t>피스톤 버튼을 누르면 흡입기 내부가 진공 상태로 되면서 녹아 있던 납이 실린더 내부로 빨려 올라간다</a:t>
            </a:r>
            <a:r>
              <a:rPr lang="en-US" altLang="ko-KR" sz="1800" spc="-1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spc="-100" dirty="0">
                <a:latin typeface="휴먼모음T" pitchFamily="18" charset="-127"/>
                <a:ea typeface="휴먼모음T" pitchFamily="18" charset="-127"/>
              </a:rPr>
              <a:t>흡입력의 저하를 막으려면 정기적으로 분해하여 내부의 납을 청소한다</a:t>
            </a:r>
            <a:r>
              <a:rPr lang="en-US" altLang="ko-KR" sz="1800" spc="-100" dirty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1800" spc="-100" dirty="0">
              <a:latin typeface="휴먼모음T" pitchFamily="18" charset="-127"/>
              <a:ea typeface="휴먼모음T" pitchFamily="18" charset="-127"/>
            </a:endParaRPr>
          </a:p>
          <a:p>
            <a:pPr marL="203200" lvl="2" indent="0">
              <a:spcAft>
                <a:spcPts val="600"/>
              </a:spcAft>
              <a:buNone/>
            </a:pPr>
            <a:endParaRPr lang="en-US" altLang="ko-KR" sz="1800" spc="-100" dirty="0">
              <a:latin typeface="휴먼모음T" pitchFamily="18" charset="-127"/>
              <a:ea typeface="휴먼모음T" pitchFamily="18" charset="-127"/>
            </a:endParaRP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endParaRPr lang="en-US" altLang="ko-KR" sz="1800" spc="-100" dirty="0" smtClean="0"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75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하드웨어 제작 도구 사용법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>
                <a:latin typeface="Times New Roman" pitchFamily="18" charset="0"/>
                <a:cs typeface="Times New Roman" pitchFamily="18" charset="0"/>
              </a:rPr>
              <a:t>래핑기</a:t>
            </a:r>
            <a:r>
              <a:rPr lang="ko-KR" altLang="en-US" dirty="0" smtClean="0">
                <a:latin typeface="Times New Roman" pitchFamily="18" charset="0"/>
                <a:cs typeface="Times New Roman" pitchFamily="18" charset="0"/>
              </a:rPr>
              <a:t> 사용 방법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 smtClean="0">
                <a:latin typeface="휴먼모음T" pitchFamily="18" charset="-127"/>
                <a:ea typeface="휴먼모음T" pitchFamily="18" charset="-127"/>
              </a:rPr>
              <a:t>스트리퍼를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이용하여 </a:t>
            </a: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래핑선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피복을 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1.5cm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정도 제거하면 금속선이 보인다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피복이 제거된 </a:t>
            </a: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래핑선을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래퍼의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흰색 부분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(ⓐ)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으로 밀어 넣는다</a:t>
            </a:r>
            <a:r>
              <a:rPr lang="en-US" altLang="ko-KR" sz="18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더 이상 들어가지 않을 때까지 넣으면 금속선이 ⓑ부분으로 나온다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이 상태에서 </a:t>
            </a: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래핑기의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ⓒ부분을 핀 </a:t>
            </a: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어레이의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핀에 넣은 후 돌리면 선이 감긴다</a:t>
            </a:r>
            <a:r>
              <a:rPr lang="en-US" altLang="ko-KR" sz="18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언래퍼는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감긴 금속선을 푸는 용도로 사용하며</a:t>
            </a:r>
            <a:r>
              <a:rPr lang="en-US" altLang="ko-KR" sz="1800" dirty="0">
                <a:latin typeface="휴먼모음T" pitchFamily="18" charset="-127"/>
                <a:ea typeface="휴먼모음T" pitchFamily="18" charset="-127"/>
              </a:rPr>
              <a:t>, ⓓ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부분을 </a:t>
            </a:r>
            <a:r>
              <a:rPr lang="ko-KR" altLang="en-US" sz="1800" dirty="0" smtClean="0">
                <a:latin typeface="휴먼모음T" pitchFamily="18" charset="-127"/>
                <a:ea typeface="휴먼모음T" pitchFamily="18" charset="-127"/>
              </a:rPr>
              <a:t>선이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감긴 핀 </a:t>
            </a:r>
            <a:r>
              <a:rPr lang="ko-KR" altLang="en-US" sz="1800" dirty="0" err="1">
                <a:latin typeface="휴먼모음T" pitchFamily="18" charset="-127"/>
                <a:ea typeface="휴먼모음T" pitchFamily="18" charset="-127"/>
              </a:rPr>
              <a:t>어레이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 부분에 넣고 선이 감긴 반대 방향으로 힘을 </a:t>
            </a:r>
            <a:r>
              <a:rPr lang="ko-KR" altLang="en-US" sz="1800" dirty="0" smtClean="0">
                <a:latin typeface="휴먼모음T" pitchFamily="18" charset="-127"/>
                <a:ea typeface="휴먼모음T" pitchFamily="18" charset="-127"/>
              </a:rPr>
              <a:t>실어 </a:t>
            </a:r>
            <a:r>
              <a:rPr lang="ko-KR" altLang="en-US" sz="1800" dirty="0">
                <a:latin typeface="휴먼모음T" pitchFamily="18" charset="-127"/>
                <a:ea typeface="휴먼모음T" pitchFamily="18" charset="-127"/>
              </a:rPr>
              <a:t>돌리면 감긴 금속선이 </a:t>
            </a:r>
            <a:r>
              <a:rPr lang="ko-KR" altLang="en-US" sz="1800" dirty="0" smtClean="0">
                <a:latin typeface="휴먼모음T" pitchFamily="18" charset="-127"/>
                <a:ea typeface="휴먼모음T" pitchFamily="18" charset="-127"/>
              </a:rPr>
              <a:t>풀린다</a:t>
            </a:r>
            <a:r>
              <a:rPr lang="en-US" altLang="ko-KR" sz="1800" dirty="0" smtClean="0"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marL="546100" lvl="2" indent="-342900">
              <a:spcAft>
                <a:spcPts val="600"/>
              </a:spcAft>
              <a:buFont typeface="+mj-ea"/>
              <a:buAutoNum type="circleNumDbPlain"/>
            </a:pPr>
            <a:r>
              <a:rPr lang="ko-KR" altLang="en-US" sz="1800" spc="-30" dirty="0">
                <a:latin typeface="휴먼모음T" pitchFamily="18" charset="-127"/>
                <a:ea typeface="휴먼모음T" pitchFamily="18" charset="-127"/>
              </a:rPr>
              <a:t>ⓔ부분은 스트리퍼가 없을 때 </a:t>
            </a:r>
            <a:r>
              <a:rPr lang="ko-KR" altLang="en-US" sz="1800" spc="-30" dirty="0" err="1">
                <a:latin typeface="휴먼모음T" pitchFamily="18" charset="-127"/>
                <a:ea typeface="휴먼모음T" pitchFamily="18" charset="-127"/>
              </a:rPr>
              <a:t>래핑선의</a:t>
            </a:r>
            <a:r>
              <a:rPr lang="ko-KR" altLang="en-US" sz="1800" spc="-30" dirty="0">
                <a:latin typeface="휴먼모음T" pitchFamily="18" charset="-127"/>
                <a:ea typeface="휴먼모음T" pitchFamily="18" charset="-127"/>
              </a:rPr>
              <a:t> 피복을 제거하는 데 사용하기도 한다</a:t>
            </a:r>
            <a:r>
              <a:rPr lang="en-US" altLang="ko-KR" sz="1800" spc="-30" dirty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1800" spc="-30" dirty="0">
              <a:latin typeface="휴먼모음T" pitchFamily="18" charset="-127"/>
              <a:ea typeface="휴먼모음T" pitchFamily="18" charset="-127"/>
            </a:endParaRPr>
          </a:p>
          <a:p>
            <a:pPr marL="203200" lvl="2" indent="0">
              <a:spcAft>
                <a:spcPts val="600"/>
              </a:spcAft>
              <a:buNone/>
            </a:pP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463022"/>
              </p:ext>
            </p:extLst>
          </p:nvPr>
        </p:nvGraphicFramePr>
        <p:xfrm>
          <a:off x="7752839" y="3501007"/>
          <a:ext cx="1139641" cy="31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2" name="Visio" r:id="rId3" imgW="1295019" imgH="3632073" progId="Visio.Drawing.11">
                  <p:embed/>
                </p:oleObj>
              </mc:Choice>
              <mc:Fallback>
                <p:oleObj name="Visio" r:id="rId3" imgW="1295019" imgH="363207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2839" y="3501007"/>
                        <a:ext cx="1139641" cy="31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95276"/>
              </p:ext>
            </p:extLst>
          </p:nvPr>
        </p:nvGraphicFramePr>
        <p:xfrm>
          <a:off x="605379" y="4830634"/>
          <a:ext cx="5080606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3" name="Visio" r:id="rId5" imgW="4215003" imgH="703707" progId="Visio.Drawing.11">
                  <p:embed/>
                </p:oleObj>
              </mc:Choice>
              <mc:Fallback>
                <p:oleObj name="Visio" r:id="rId5" imgW="4215003" imgH="70370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79" y="4830634"/>
                        <a:ext cx="5080606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직사각형 5"/>
          <p:cNvSpPr/>
          <p:nvPr/>
        </p:nvSpPr>
        <p:spPr>
          <a:xfrm>
            <a:off x="2411760" y="5872173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래핑기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모양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56176" y="6327139"/>
            <a:ext cx="1469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래핑기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사용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4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비트 병렬가감산기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회로도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174077"/>
              </p:ext>
            </p:extLst>
          </p:nvPr>
        </p:nvGraphicFramePr>
        <p:xfrm>
          <a:off x="611560" y="1552129"/>
          <a:ext cx="7416824" cy="5173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9" name="Visio" r:id="rId3" imgW="4863465" imgH="3393186" progId="Visio.Drawing.11">
                  <p:embed/>
                </p:oleObj>
              </mc:Choice>
              <mc:Fallback>
                <p:oleObj name="Visio" r:id="rId3" imgW="4863465" imgH="339318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552129"/>
                        <a:ext cx="7416824" cy="5173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10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prstDash val="dash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4773</TotalTime>
  <Words>2779</Words>
  <Application>Microsoft Office PowerPoint</Application>
  <PresentationFormat>화면 슬라이드 쇼(4:3)</PresentationFormat>
  <Paragraphs>765</Paragraphs>
  <Slides>45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45</vt:i4>
      </vt:variant>
    </vt:vector>
  </HeadingPairs>
  <TitlesOfParts>
    <vt:vector size="62" baseType="lpstr">
      <vt:lpstr>HY견고딕</vt:lpstr>
      <vt:lpstr>HY헤드라인M</vt:lpstr>
      <vt:lpstr>굴림</vt:lpstr>
      <vt:lpstr>돋움</vt:lpstr>
      <vt:lpstr>맑은 고딕</vt:lpstr>
      <vt:lpstr>바탕</vt:lpstr>
      <vt:lpstr>-윤고딕120</vt:lpstr>
      <vt:lpstr>휴먼모음T</vt:lpstr>
      <vt:lpstr>Arial</vt:lpstr>
      <vt:lpstr>Arial Narrow</vt:lpstr>
      <vt:lpstr>Symbol</vt:lpstr>
      <vt:lpstr>Tahoma</vt:lpstr>
      <vt:lpstr>Times New Roman</vt:lpstr>
      <vt:lpstr>Wingdings</vt:lpstr>
      <vt:lpstr>Office 테마</vt:lpstr>
      <vt:lpstr>Visio</vt:lpstr>
      <vt:lpstr>수식</vt:lpstr>
      <vt:lpstr>Chapter 14. Term Project</vt:lpstr>
      <vt:lpstr>PowerPoint 프레젠테이션</vt:lpstr>
      <vt:lpstr>01 하드웨어 제작 도구 사용법</vt:lpstr>
      <vt:lpstr>01 하드웨어 제작 도구 사용법</vt:lpstr>
      <vt:lpstr>01 하드웨어 제작 도구 사용법</vt:lpstr>
      <vt:lpstr>01 하드웨어 제작 도구 사용법</vt:lpstr>
      <vt:lpstr>01 하드웨어 제작 도구 사용법</vt:lpstr>
      <vt:lpstr>01 하드웨어 제작 도구 사용법</vt:lpstr>
      <vt:lpstr>02 8비트 병렬가감산기</vt:lpstr>
      <vt:lpstr>02 8비트 병렬가감산기</vt:lpstr>
      <vt:lpstr>02 8비트 병렬가감산기</vt:lpstr>
      <vt:lpstr>02 8비트 병렬가감산기</vt:lpstr>
      <vt:lpstr>02 8비트 병렬가감산기</vt:lpstr>
      <vt:lpstr>02 8비트 병렬가감산기</vt:lpstr>
      <vt:lpstr>02 8비트 병렬가감산기</vt:lpstr>
      <vt:lpstr>02 8비트 병렬가감산기</vt:lpstr>
      <vt:lpstr>02 8비트 병렬가감산기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03 교통신호등 제어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04 디지털 시계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김성무</dc:creator>
  <cp:lastModifiedBy>최희식</cp:lastModifiedBy>
  <cp:revision>429</cp:revision>
  <dcterms:created xsi:type="dcterms:W3CDTF">2012-07-11T10:23:22Z</dcterms:created>
  <dcterms:modified xsi:type="dcterms:W3CDTF">2015-07-25T15:10:11Z</dcterms:modified>
</cp:coreProperties>
</file>