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8"/>
  </p:notesMasterIdLst>
  <p:sldIdLst>
    <p:sldId id="256" r:id="rId2"/>
    <p:sldId id="414" r:id="rId3"/>
    <p:sldId id="439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71" r:id="rId19"/>
    <p:sldId id="470" r:id="rId20"/>
    <p:sldId id="454" r:id="rId21"/>
    <p:sldId id="457" r:id="rId22"/>
    <p:sldId id="472" r:id="rId23"/>
    <p:sldId id="458" r:id="rId24"/>
    <p:sldId id="473" r:id="rId25"/>
    <p:sldId id="474" r:id="rId26"/>
    <p:sldId id="475" r:id="rId27"/>
    <p:sldId id="476" r:id="rId28"/>
    <p:sldId id="477" r:id="rId29"/>
    <p:sldId id="459" r:id="rId30"/>
    <p:sldId id="478" r:id="rId31"/>
    <p:sldId id="479" r:id="rId32"/>
    <p:sldId id="480" r:id="rId33"/>
    <p:sldId id="481" r:id="rId34"/>
    <p:sldId id="482" r:id="rId35"/>
    <p:sldId id="460" r:id="rId36"/>
    <p:sldId id="461" r:id="rId37"/>
    <p:sldId id="483" r:id="rId38"/>
    <p:sldId id="484" r:id="rId39"/>
    <p:sldId id="485" r:id="rId40"/>
    <p:sldId id="486" r:id="rId41"/>
    <p:sldId id="462" r:id="rId42"/>
    <p:sldId id="487" r:id="rId43"/>
    <p:sldId id="488" r:id="rId44"/>
    <p:sldId id="463" r:id="rId45"/>
    <p:sldId id="489" r:id="rId46"/>
    <p:sldId id="490" r:id="rId47"/>
    <p:sldId id="491" r:id="rId48"/>
    <p:sldId id="492" r:id="rId49"/>
    <p:sldId id="493" r:id="rId50"/>
    <p:sldId id="494" r:id="rId51"/>
    <p:sldId id="495" r:id="rId52"/>
    <p:sldId id="464" r:id="rId53"/>
    <p:sldId id="496" r:id="rId54"/>
    <p:sldId id="497" r:id="rId55"/>
    <p:sldId id="498" r:id="rId56"/>
    <p:sldId id="499" r:id="rId57"/>
    <p:sldId id="500" r:id="rId58"/>
    <p:sldId id="501" r:id="rId59"/>
    <p:sldId id="502" r:id="rId60"/>
    <p:sldId id="506" r:id="rId61"/>
    <p:sldId id="503" r:id="rId62"/>
    <p:sldId id="507" r:id="rId63"/>
    <p:sldId id="508" r:id="rId64"/>
    <p:sldId id="509" r:id="rId65"/>
    <p:sldId id="510" r:id="rId66"/>
    <p:sldId id="511" r:id="rId67"/>
    <p:sldId id="512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52" r:id="rId104"/>
    <p:sldId id="553" r:id="rId105"/>
    <p:sldId id="554" r:id="rId106"/>
    <p:sldId id="555" r:id="rId107"/>
    <p:sldId id="556" r:id="rId108"/>
    <p:sldId id="557" r:id="rId109"/>
    <p:sldId id="558" r:id="rId110"/>
    <p:sldId id="559" r:id="rId111"/>
    <p:sldId id="560" r:id="rId112"/>
    <p:sldId id="561" r:id="rId113"/>
    <p:sldId id="562" r:id="rId114"/>
    <p:sldId id="563" r:id="rId115"/>
    <p:sldId id="564" r:id="rId116"/>
    <p:sldId id="565" r:id="rId117"/>
    <p:sldId id="566" r:id="rId118"/>
    <p:sldId id="567" r:id="rId119"/>
    <p:sldId id="568" r:id="rId120"/>
    <p:sldId id="569" r:id="rId121"/>
    <p:sldId id="570" r:id="rId122"/>
    <p:sldId id="571" r:id="rId123"/>
    <p:sldId id="572" r:id="rId124"/>
    <p:sldId id="573" r:id="rId125"/>
    <p:sldId id="574" r:id="rId126"/>
    <p:sldId id="575" r:id="rId127"/>
    <p:sldId id="465" r:id="rId128"/>
    <p:sldId id="576" r:id="rId129"/>
    <p:sldId id="466" r:id="rId130"/>
    <p:sldId id="577" r:id="rId131"/>
    <p:sldId id="467" r:id="rId132"/>
    <p:sldId id="578" r:id="rId133"/>
    <p:sldId id="468" r:id="rId134"/>
    <p:sldId id="579" r:id="rId135"/>
    <p:sldId id="580" r:id="rId136"/>
    <p:sldId id="469" r:id="rId137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6699FF"/>
    <a:srgbClr val="088228"/>
    <a:srgbClr val="009999"/>
    <a:srgbClr val="648C0C"/>
    <a:srgbClr val="2D7E0C"/>
    <a:srgbClr val="157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4160" autoAdjust="0"/>
  </p:normalViewPr>
  <p:slideViewPr>
    <p:cSldViewPr>
      <p:cViewPr varScale="1">
        <p:scale>
          <a:sx n="103" d="100"/>
          <a:sy n="103" d="100"/>
        </p:scale>
        <p:origin x="114" y="438"/>
      </p:cViewPr>
      <p:guideLst>
        <p:guide orient="horz" pos="119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1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10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7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10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9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4" Type="http://schemas.openxmlformats.org/officeDocument/2006/relationships/image" Target="../media/image38.e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81.wmf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7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7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image" Target="../media/image126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46BE231-B999-4922-9B29-EF6E82EA01DD}" type="datetimeFigureOut">
              <a:rPr lang="ko-KR" altLang="en-US"/>
              <a:pPr>
                <a:defRPr/>
              </a:pPr>
              <a:t>2015-07-26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B1E9102B-132B-465D-99FB-4EF29DEAC4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919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18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96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9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76277"/>
            <a:ext cx="5266277" cy="1412763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0" y="4725144"/>
            <a:ext cx="9144000" cy="2132856"/>
          </a:xfrm>
          <a:prstGeom prst="rect">
            <a:avLst/>
          </a:prstGeom>
          <a:solidFill>
            <a:srgbClr val="1C8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제목 13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16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" y="980728"/>
            <a:ext cx="3623341" cy="3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0"/>
          <p:cNvSpPr/>
          <p:nvPr userDrawn="1"/>
        </p:nvSpPr>
        <p:spPr>
          <a:xfrm>
            <a:off x="252413" y="6118225"/>
            <a:ext cx="8639175" cy="7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제목 13"/>
          <p:cNvSpPr txBox="1">
            <a:spLocks/>
          </p:cNvSpPr>
          <p:nvPr userDrawn="1"/>
        </p:nvSpPr>
        <p:spPr bwMode="auto">
          <a:xfrm>
            <a:off x="1626393" y="2667456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648C0C"/>
                </a:solidFill>
              </a:rPr>
              <a:t>감사합니다</a:t>
            </a:r>
            <a:r>
              <a:rPr lang="en-US" altLang="ko-KR" sz="2000" b="1" dirty="0" smtClean="0">
                <a:solidFill>
                  <a:srgbClr val="648C0C"/>
                </a:solidFill>
              </a:rPr>
              <a:t> </a:t>
            </a:r>
            <a:r>
              <a:rPr lang="en-US" altLang="ko-KR" sz="2000" b="1" dirty="0" smtClean="0">
                <a:solidFill>
                  <a:srgbClr val="648C0C"/>
                </a:solidFill>
                <a:sym typeface="Wingdings" panose="05000000000000000000" pitchFamily="2" charset="2"/>
              </a:rPr>
              <a:t></a:t>
            </a:r>
            <a:endParaRPr lang="ko-KR" altLang="en-US" sz="2000" b="1" dirty="0">
              <a:solidFill>
                <a:srgbClr val="648C0C"/>
              </a:solidFill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92863"/>
            <a:ext cx="12969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00" y="1156"/>
            <a:ext cx="2600000" cy="2333333"/>
          </a:xfrm>
          <a:prstGeom prst="rect">
            <a:avLst/>
          </a:prstGeom>
        </p:spPr>
      </p:pic>
      <p:sp>
        <p:nvSpPr>
          <p:cNvPr id="6" name="제목 13"/>
          <p:cNvSpPr txBox="1">
            <a:spLocks/>
          </p:cNvSpPr>
          <p:nvPr userDrawn="1"/>
        </p:nvSpPr>
        <p:spPr bwMode="auto">
          <a:xfrm>
            <a:off x="1594375" y="2788465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endParaRPr lang="ko-KR" altLang="en-US" sz="2000" b="1" dirty="0">
              <a:solidFill>
                <a:srgbClr val="648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8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저작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>
            <a:off x="320675" y="404813"/>
            <a:ext cx="8497888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9600" y="1052736"/>
            <a:ext cx="7991475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rgbClr val="FF0000"/>
              </a:solidFill>
              <a:ea typeface="맑은 고딕" pitchFamily="50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ea typeface="맑은 고딕" pitchFamily="50" charset="-127"/>
              </a:rPr>
              <a:t>[</a:t>
            </a:r>
            <a:r>
              <a:rPr kumimoji="0" lang="ko-KR" altLang="en-US" sz="1400" b="1" dirty="0">
                <a:ea typeface="맑은 고딕" pitchFamily="50" charset="-127"/>
              </a:rPr>
              <a:t>강의교안 이용 안내</a:t>
            </a:r>
            <a:r>
              <a:rPr kumimoji="0" lang="en-US" altLang="ko-KR" sz="1400" b="1" dirty="0">
                <a:ea typeface="맑은 고딕" pitchFamily="50" charset="-127"/>
              </a:rPr>
              <a:t>]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dirty="0">
                <a:ea typeface="맑은 고딕" pitchFamily="50" charset="-127"/>
              </a:rPr>
              <a:t>본 강의교안의 저작권은 한빛아카데미㈜에 있습니다</a:t>
            </a:r>
            <a:r>
              <a:rPr kumimoji="0" lang="en-US" altLang="ko-KR" sz="1000" dirty="0">
                <a:ea typeface="맑은 고딕" pitchFamily="50" charset="-127"/>
              </a:rPr>
              <a:t>.</a:t>
            </a:r>
            <a:r>
              <a:rPr kumimoji="0" lang="ko-KR" altLang="en-US" sz="1000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endParaRPr kumimoji="0" lang="en-US" altLang="ko-KR" sz="1000" dirty="0">
              <a:solidFill>
                <a:srgbClr val="222222"/>
              </a:solidFill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이 자료를 무단으로 전제하거나 배포할 경우 저작권법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136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조에 의거하여 최고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년 이하의 징역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또는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 err="1">
                <a:solidFill>
                  <a:srgbClr val="222222"/>
                </a:solidFill>
                <a:ea typeface="맑은 고딕" pitchFamily="50" charset="-127"/>
              </a:rPr>
              <a:t>천만원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 이하의 벌금에 처할 수 있고 이를 병과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(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倂科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)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할 수도 있습니다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.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dirty="0">
              <a:ea typeface="맑은 고딕" pitchFamily="50" charset="-127"/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6021388"/>
            <a:ext cx="129698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0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5"/>
          <p:cNvSpPr/>
          <p:nvPr userDrawn="1"/>
        </p:nvSpPr>
        <p:spPr>
          <a:xfrm>
            <a:off x="319088" y="404813"/>
            <a:ext cx="8497887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TextBox 9"/>
          <p:cNvSpPr txBox="1"/>
          <p:nvPr userDrawn="1"/>
        </p:nvSpPr>
        <p:spPr>
          <a:xfrm>
            <a:off x="895400" y="762422"/>
            <a:ext cx="408569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학습목표 및 목차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895400" y="1628800"/>
            <a:ext cx="7408019" cy="4464496"/>
          </a:xfrm>
        </p:spPr>
        <p:txBody>
          <a:bodyPr/>
          <a:lstStyle>
            <a:lvl1pPr marL="0" indent="0">
              <a:lnSpc>
                <a:spcPct val="150000"/>
              </a:lnSpc>
              <a:buFont typeface="+mj-lt"/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981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3000" b="1">
                <a:solidFill>
                  <a:schemeClr val="accent4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50825" y="980728"/>
            <a:ext cx="8641655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2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5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6BBCA-F9D0-47A4-B503-9B016618120C}" type="datetime1">
              <a:rPr lang="ko-KR" altLang="en-US" smtClean="0"/>
              <a:t>2015-07-26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0BCA-CDF9-460D-BF94-3A1E03DEFDAF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41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07505" y="980728"/>
            <a:ext cx="4464496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9" name="내용 개체 틀 2"/>
          <p:cNvSpPr>
            <a:spLocks noGrp="1"/>
          </p:cNvSpPr>
          <p:nvPr>
            <p:ph idx="10"/>
          </p:nvPr>
        </p:nvSpPr>
        <p:spPr>
          <a:xfrm>
            <a:off x="4572000" y="1222276"/>
            <a:ext cx="4464496" cy="56631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039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EC7F1A-E369-4C5F-BB6C-2AABDE2CF498}" type="datetime1">
              <a:rPr lang="ko-KR" altLang="en-US" smtClean="0"/>
              <a:t>2015-07-26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5DF0BCA-CDF9-460D-BF94-3A1E03DEFD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5" r:id="rId6"/>
    <p:sldLayoutId id="214748404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120.bin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121.bin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138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39.emf"/><Relationship Id="rId4" Type="http://schemas.openxmlformats.org/officeDocument/2006/relationships/oleObject" Target="../embeddings/oleObject123.bin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140.e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141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142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43.emf"/><Relationship Id="rId4" Type="http://schemas.openxmlformats.org/officeDocument/2006/relationships/oleObject" Target="../embeddings/oleObject127.bin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44.emf"/><Relationship Id="rId4" Type="http://schemas.openxmlformats.org/officeDocument/2006/relationships/oleObject" Target="../embeddings/oleObject128.bin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145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0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46.emf"/><Relationship Id="rId4" Type="http://schemas.openxmlformats.org/officeDocument/2006/relationships/oleObject" Target="../embeddings/oleObject130.bin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31.bin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48.emf"/><Relationship Id="rId4" Type="http://schemas.openxmlformats.org/officeDocument/2006/relationships/oleObject" Target="../embeddings/oleObject132.bin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49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50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51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153.e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5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16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54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156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157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6.vml"/><Relationship Id="rId4" Type="http://schemas.openxmlformats.org/officeDocument/2006/relationships/image" Target="../media/image158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45.bin"/><Relationship Id="rId4" Type="http://schemas.openxmlformats.org/officeDocument/2006/relationships/image" Target="../media/image159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8.vml"/><Relationship Id="rId4" Type="http://schemas.openxmlformats.org/officeDocument/2006/relationships/image" Target="../media/image160.em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8.emf"/><Relationship Id="rId4" Type="http://schemas.openxmlformats.org/officeDocument/2006/relationships/image" Target="../media/image35.emf"/><Relationship Id="rId9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7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7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7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8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8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8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8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8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8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8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89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7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8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9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9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7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95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3.wmf"/><Relationship Id="rId1" Type="http://schemas.openxmlformats.org/officeDocument/2006/relationships/vmlDrawing" Target="../drawings/vmlDrawing56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5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102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10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10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10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11" Type="http://schemas.openxmlformats.org/officeDocument/2006/relationships/image" Target="../media/image12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png"/><Relationship Id="rId9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7" Type="http://schemas.openxmlformats.org/officeDocument/2006/relationships/image" Target="../media/image10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91.bin"/><Relationship Id="rId5" Type="http://schemas.openxmlformats.org/officeDocument/2006/relationships/oleObject" Target="../embeddings/oleObject90.bin"/><Relationship Id="rId4" Type="http://schemas.openxmlformats.org/officeDocument/2006/relationships/image" Target="../media/image8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9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93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9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1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1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11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11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11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115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16.e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20.e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105.bin"/><Relationship Id="rId4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13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4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2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109.bin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10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2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111.bin"/><Relationship Id="rId5" Type="http://schemas.openxmlformats.org/officeDocument/2006/relationships/image" Target="../media/image126.emf"/><Relationship Id="rId4" Type="http://schemas.openxmlformats.org/officeDocument/2006/relationships/oleObject" Target="../embeddings/oleObject1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112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129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130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13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132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13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134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35.emf"/><Relationship Id="rId4" Type="http://schemas.openxmlformats.org/officeDocument/2006/relationships/oleObject" Target="../embeddings/oleObject119.bin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/>
          <a:p>
            <a:r>
              <a:rPr lang="en-US" altLang="ko-KR" b="1" dirty="0" smtClean="0"/>
              <a:t>Chapter 13. </a:t>
            </a:r>
            <a:r>
              <a:rPr lang="ko-KR" altLang="en-US" b="1" dirty="0" smtClean="0"/>
              <a:t>논리회로 실험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논리실험 장치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논리실험장치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(logic lab unit)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는 각종 디지털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를 사용한 회로의 설계 및 실험을 위하여 제작된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장비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디지털 회로 및 아날로그 회로의 설계와 실험에도 사용 가능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디지털 회로의 실험에 필요한 각종 주변장치를 자체에 갖추고 있으며 모든 장치들의 부착 위치는 능률적인 실험을 할 수 있도록 고안되어 있다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dirty="0" smtClean="0"/>
              <a:t>논리실험장치 패널의 기능 설명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96662"/>
              </p:ext>
            </p:extLst>
          </p:nvPr>
        </p:nvGraphicFramePr>
        <p:xfrm>
          <a:off x="611560" y="4149080"/>
          <a:ext cx="7852229" cy="2062416"/>
        </p:xfrm>
        <a:graphic>
          <a:graphicData uri="http://schemas.openxmlformats.org/drawingml/2006/table">
            <a:tbl>
              <a:tblPr/>
              <a:tblGrid>
                <a:gridCol w="1199196"/>
                <a:gridCol w="6653033"/>
              </a:tblGrid>
              <a:tr h="115221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POWER </a:t>
                      </a:r>
                      <a:r>
                        <a:rPr lang="ko-KR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스위치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 스위치는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AC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전원입력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220V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를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on-off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BUZZER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ko-KR" sz="16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버저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(buzzer)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jack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으로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2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∼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5V, 1mA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이하의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driver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전력에 의하여 동작한다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또한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출력이 과부하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(overload) 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시에도 </a:t>
                      </a:r>
                      <a:r>
                        <a:rPr lang="ko-KR" altLang="ko-KR" sz="16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버저가</a:t>
                      </a:r>
                      <a:r>
                        <a:rPr lang="ko-KR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울리게 되어 있다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327731"/>
              </p:ext>
            </p:extLst>
          </p:nvPr>
        </p:nvGraphicFramePr>
        <p:xfrm>
          <a:off x="923392" y="4201810"/>
          <a:ext cx="603065" cy="102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6" name="Visio" r:id="rId3" imgW="661416" imgH="1120902" progId="Visio.Drawing.11">
                  <p:embed/>
                </p:oleObj>
              </mc:Choice>
              <mc:Fallback>
                <p:oleObj name="Visio" r:id="rId3" imgW="661416" imgH="112090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392" y="4201810"/>
                        <a:ext cx="603065" cy="10273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021289"/>
              </p:ext>
            </p:extLst>
          </p:nvPr>
        </p:nvGraphicFramePr>
        <p:xfrm>
          <a:off x="923392" y="5445224"/>
          <a:ext cx="6080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7" name="Visio" r:id="rId5" imgW="404003" imgH="369418" progId="Visio.Drawing.11">
                  <p:embed/>
                </p:oleObj>
              </mc:Choice>
              <mc:Fallback>
                <p:oleObj name="Visio" r:id="rId5" imgW="404003" imgH="36941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392" y="5445224"/>
                        <a:ext cx="6080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3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232752"/>
                <a:ext cx="7899400" cy="527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로 하여 모든 </a:t>
                </a:r>
                <a:r>
                  <a:rPr lang="ko-KR" altLang="en-US" sz="2000" dirty="0" err="1" smtClean="0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1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로 초기화한 후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 smtClean="0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상태를 표에 기록하여라.</a:t>
                </a:r>
                <a:r>
                  <a:rPr lang="ko-KR" altLang="en-US" sz="2000" dirty="0">
                    <a:latin typeface="새굴림" pitchFamily="18" charset="-127"/>
                    <a:ea typeface="새굴림" pitchFamily="18" charset="-127"/>
                  </a:rPr>
                  <a:t> </a:t>
                </a:r>
                <a:endParaRPr lang="en-US" altLang="ko-KR" sz="2000" dirty="0"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2000" dirty="0"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32752"/>
                <a:ext cx="7899400" cy="5275263"/>
              </a:xfrm>
              <a:prstGeom prst="rect">
                <a:avLst/>
              </a:prstGeom>
              <a:blipFill rotWithShape="0">
                <a:blip r:embed="rId3"/>
                <a:stretch>
                  <a:fillRect l="-694" t="-6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24"/>
          <p:cNvSpPr txBox="1">
            <a:spLocks noChangeArrowheads="1"/>
          </p:cNvSpPr>
          <p:nvPr/>
        </p:nvSpPr>
        <p:spPr bwMode="auto">
          <a:xfrm>
            <a:off x="622300" y="5129103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125"/>
          <p:cNvGrpSpPr>
            <a:grpSpLocks/>
          </p:cNvGrpSpPr>
          <p:nvPr/>
        </p:nvGrpSpPr>
        <p:grpSpPr bwMode="auto">
          <a:xfrm>
            <a:off x="360000" y="1196752"/>
            <a:ext cx="609600" cy="430213"/>
            <a:chOff x="457" y="3575"/>
            <a:chExt cx="384" cy="271"/>
          </a:xfrm>
        </p:grpSpPr>
        <p:sp>
          <p:nvSpPr>
            <p:cNvPr id="6" name="AutoShape 12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27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876750"/>
              </p:ext>
            </p:extLst>
          </p:nvPr>
        </p:nvGraphicFramePr>
        <p:xfrm>
          <a:off x="814388" y="2308617"/>
          <a:ext cx="8103041" cy="343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48" name="Visio" r:id="rId4" imgW="6752534" imgH="2865019" progId="Visio.Drawing.11">
                  <p:embed/>
                </p:oleObj>
              </mc:Choice>
              <mc:Fallback>
                <p:oleObj name="Visio" r:id="rId4" imgW="6752534" imgH="286501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388" y="2308617"/>
                        <a:ext cx="8103041" cy="3438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40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65261"/>
              </p:ext>
            </p:extLst>
          </p:nvPr>
        </p:nvGraphicFramePr>
        <p:xfrm>
          <a:off x="1301750" y="1315959"/>
          <a:ext cx="6540500" cy="2905129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16</a:t>
                      </a:r>
                      <a:endParaRPr lang="ko-KR" altLang="en-US" dirty="0"/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17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18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195536"/>
                <a:ext cx="7850187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로 하여 모든 </a:t>
                </a:r>
                <a:r>
                  <a:rPr lang="ko-KR" alt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으로 초기화한 후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를 </a:t>
                </a:r>
                <a:r>
                  <a:rPr lang="ko-KR" altLang="en-US" sz="2000" spc="-1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순차적으로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spc="-1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인가하면서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A 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표에 </a:t>
                </a:r>
                <a:r>
                  <a:rPr lang="ko-KR" altLang="en-US" sz="2000" spc="-1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기록하여라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.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새굴림" pitchFamily="18" charset="-127"/>
                    <a:ea typeface="새굴림" pitchFamily="18" charset="-127"/>
                  </a:rPr>
                  <a:t> </a:t>
                </a:r>
                <a:endParaRPr lang="en-US" altLang="ko-KR" sz="2000" dirty="0">
                  <a:solidFill>
                    <a:srgbClr val="3333FF"/>
                  </a:solidFill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2000" dirty="0">
                  <a:solidFill>
                    <a:srgbClr val="3333FF"/>
                  </a:solidFill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95536"/>
                <a:ext cx="7850187" cy="5257800"/>
              </a:xfrm>
              <a:prstGeom prst="rect">
                <a:avLst/>
              </a:prstGeom>
              <a:blipFill rotWithShape="0">
                <a:blip r:embed="rId3"/>
                <a:stretch>
                  <a:fillRect l="-699" t="-695" r="-1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244"/>
          <p:cNvSpPr txBox="1">
            <a:spLocks noChangeArrowheads="1"/>
          </p:cNvSpPr>
          <p:nvPr/>
        </p:nvSpPr>
        <p:spPr bwMode="auto">
          <a:xfrm>
            <a:off x="6338888" y="5211647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245"/>
          <p:cNvGrpSpPr>
            <a:grpSpLocks/>
          </p:cNvGrpSpPr>
          <p:nvPr/>
        </p:nvGrpSpPr>
        <p:grpSpPr bwMode="auto">
          <a:xfrm>
            <a:off x="360000" y="1159536"/>
            <a:ext cx="609600" cy="430213"/>
            <a:chOff x="457" y="3575"/>
            <a:chExt cx="384" cy="271"/>
          </a:xfrm>
        </p:grpSpPr>
        <p:sp>
          <p:nvSpPr>
            <p:cNvPr id="6" name="AutoShape 24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247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977303"/>
              </p:ext>
            </p:extLst>
          </p:nvPr>
        </p:nvGraphicFramePr>
        <p:xfrm>
          <a:off x="814388" y="2080399"/>
          <a:ext cx="6396037" cy="366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2" name="Visio" r:id="rId4" imgW="5349105" imgH="3063333" progId="Visio.Drawing.11">
                  <p:embed/>
                </p:oleObj>
              </mc:Choice>
              <mc:Fallback>
                <p:oleObj name="Visio" r:id="rId4" imgW="5349105" imgH="306333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388" y="2080399"/>
                        <a:ext cx="6396037" cy="3663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46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13250"/>
              </p:ext>
            </p:extLst>
          </p:nvPr>
        </p:nvGraphicFramePr>
        <p:xfrm>
          <a:off x="2721521" y="1321547"/>
          <a:ext cx="3722687" cy="2311400"/>
        </p:xfrm>
        <a:graphic>
          <a:graphicData uri="http://schemas.openxmlformats.org/drawingml/2006/table">
            <a:tbl>
              <a:tblPr/>
              <a:tblGrid>
                <a:gridCol w="646620"/>
                <a:gridCol w="646621"/>
                <a:gridCol w="645350"/>
                <a:gridCol w="645350"/>
                <a:gridCol w="1138746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진수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6" y="442782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카운터는 몇 진 카운터인지 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91021"/>
            <a:ext cx="79121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 </a:t>
            </a:r>
            <a:r>
              <a:rPr lang="en-US" altLang="ko-KR" sz="2000" i="1" baseline="-25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RCO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표에 기록하여라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endParaRPr lang="en-US" altLang="ko-KR" sz="2000" dirty="0">
              <a:solidFill>
                <a:srgbClr val="3333FF"/>
              </a:solidFill>
              <a:latin typeface="Times New Roman" pitchFamily="18" charset="0"/>
              <a:ea typeface="휴먼모음T" pitchFamily="18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b="1" dirty="0">
              <a:solidFill>
                <a:srgbClr val="3333FF"/>
              </a:solidFill>
              <a:latin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grpSp>
        <p:nvGrpSpPr>
          <p:cNvPr id="4" name="Group 122"/>
          <p:cNvGrpSpPr>
            <a:grpSpLocks/>
          </p:cNvGrpSpPr>
          <p:nvPr/>
        </p:nvGrpSpPr>
        <p:grpSpPr bwMode="auto">
          <a:xfrm>
            <a:off x="360000" y="1155021"/>
            <a:ext cx="609600" cy="430213"/>
            <a:chOff x="457" y="3575"/>
            <a:chExt cx="384" cy="271"/>
          </a:xfrm>
        </p:grpSpPr>
        <p:sp>
          <p:nvSpPr>
            <p:cNvPr id="5" name="AutoShape 12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2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996384"/>
              </p:ext>
            </p:extLst>
          </p:nvPr>
        </p:nvGraphicFramePr>
        <p:xfrm>
          <a:off x="1115616" y="2080613"/>
          <a:ext cx="3525837" cy="338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6" name="Visio" r:id="rId3" imgW="2459355" imgH="2364435" progId="Visio.Drawing.11">
                  <p:embed/>
                </p:oleObj>
              </mc:Choice>
              <mc:Fallback>
                <p:oleObj name="Visio" r:id="rId3" imgW="2459355" imgH="236443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2080613"/>
                        <a:ext cx="3525837" cy="3389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44"/>
          <p:cNvSpPr txBox="1">
            <a:spLocks noChangeArrowheads="1"/>
          </p:cNvSpPr>
          <p:nvPr/>
        </p:nvSpPr>
        <p:spPr bwMode="auto">
          <a:xfrm>
            <a:off x="4785069" y="5131324"/>
            <a:ext cx="29001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161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GND(8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+5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V(16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  <a:endParaRPr lang="ko-KR" altLang="en-US" sz="16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77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Group 29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5022253"/>
                  </p:ext>
                </p:extLst>
              </p:nvPr>
            </p:nvGraphicFramePr>
            <p:xfrm>
              <a:off x="683568" y="1287436"/>
              <a:ext cx="7781925" cy="3941764"/>
            </p:xfrm>
            <a:graphic>
              <a:graphicData uri="http://schemas.openxmlformats.org/drawingml/2006/table">
                <a:tbl>
                  <a:tblPr/>
                  <a:tblGrid>
                    <a:gridCol w="669494"/>
                    <a:gridCol w="857945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685744"/>
                    <a:gridCol w="971550"/>
                  </a:tblGrid>
                  <a:tr h="3635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CP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LOAD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RCO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10</a:t>
                          </a: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진수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68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2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3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4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5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68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6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7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8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9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10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dirty="0" smtClean="0"/>
                            <a:t>11</a:t>
                          </a:r>
                          <a:endParaRPr lang="ko-KR" altLang="en-US" dirty="0"/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dirty="0" smtClean="0"/>
                            <a:t>12</a:t>
                          </a:r>
                          <a:endParaRPr lang="ko-KR" altLang="en-US" dirty="0"/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Group 29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5022253"/>
                  </p:ext>
                </p:extLst>
              </p:nvPr>
            </p:nvGraphicFramePr>
            <p:xfrm>
              <a:off x="683568" y="1287436"/>
              <a:ext cx="7781925" cy="3941764"/>
            </p:xfrm>
            <a:graphic>
              <a:graphicData uri="http://schemas.openxmlformats.org/drawingml/2006/table">
                <a:tbl>
                  <a:tblPr/>
                  <a:tblGrid>
                    <a:gridCol w="669494"/>
                    <a:gridCol w="857945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574649"/>
                    <a:gridCol w="685744"/>
                    <a:gridCol w="971550"/>
                  </a:tblGrid>
                  <a:tr h="3635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CP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2"/>
                          <a:stretch>
                            <a:fillRect l="-78014" t="-11667" r="-729787" b="-10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  <a:r>
                            <a:rPr kumimoji="1" lang="en-US" altLang="ko-KR" sz="1800" b="0" i="1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RCO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10</a:t>
                          </a: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진수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68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2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3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4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5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68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6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7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8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9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10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dirty="0" smtClean="0"/>
                            <a:t>11</a:t>
                          </a:r>
                          <a:endParaRPr lang="ko-KR" altLang="en-US" dirty="0"/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8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dirty="0" smtClean="0"/>
                            <a:t>12</a:t>
                          </a:r>
                          <a:endParaRPr lang="ko-KR" altLang="en-US" dirty="0"/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67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191021"/>
                <a:ext cx="7912100" cy="5694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로 하여 카운터의 출력을 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으로 초기화한 후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다시 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High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로 한다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.</a:t>
                </a:r>
                <a:endParaRPr lang="ko-KR" altLang="en-US" sz="2000" dirty="0" smtClean="0">
                  <a:solidFill>
                    <a:srgbClr val="000000"/>
                  </a:solidFill>
                  <a:latin typeface="Times New Roman" pitchFamily="18" charset="0"/>
                  <a:ea typeface="휴먼모음T" pitchFamily="18" charset="-127"/>
                </a:endParaRP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A 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표에 기록하여라.</a:t>
                </a:r>
                <a:endParaRPr lang="en-US" altLang="ko-KR" sz="2000" dirty="0" smtClean="0">
                  <a:solidFill>
                    <a:srgbClr val="3333FF"/>
                  </a:solidFill>
                  <a:latin typeface="Times New Roman" pitchFamily="18" charset="0"/>
                  <a:ea typeface="휴먼모음T" pitchFamily="18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2000" b="1" dirty="0">
                  <a:solidFill>
                    <a:srgbClr val="3333FF"/>
                  </a:solidFill>
                  <a:latin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91021"/>
                <a:ext cx="7912100" cy="5694363"/>
              </a:xfrm>
              <a:prstGeom prst="rect">
                <a:avLst/>
              </a:prstGeom>
              <a:blipFill rotWithShape="0">
                <a:blip r:embed="rId3"/>
                <a:stretch>
                  <a:fillRect l="-693" t="-6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22"/>
          <p:cNvGrpSpPr>
            <a:grpSpLocks/>
          </p:cNvGrpSpPr>
          <p:nvPr/>
        </p:nvGrpSpPr>
        <p:grpSpPr bwMode="auto">
          <a:xfrm>
            <a:off x="360000" y="1155021"/>
            <a:ext cx="609600" cy="430213"/>
            <a:chOff x="457" y="3575"/>
            <a:chExt cx="384" cy="271"/>
          </a:xfrm>
        </p:grpSpPr>
        <p:sp>
          <p:nvSpPr>
            <p:cNvPr id="5" name="AutoShape 12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2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227920"/>
              </p:ext>
            </p:extLst>
          </p:nvPr>
        </p:nvGraphicFramePr>
        <p:xfrm>
          <a:off x="1904999" y="2170535"/>
          <a:ext cx="4752975" cy="3717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20" name="Visio" r:id="rId4" imgW="3753231" imgH="2935834" progId="Visio.Drawing.11">
                  <p:embed/>
                </p:oleObj>
              </mc:Choice>
              <mc:Fallback>
                <p:oleObj name="Visio" r:id="rId4" imgW="3753231" imgH="293583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4999" y="2170535"/>
                        <a:ext cx="4752975" cy="3717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44"/>
          <p:cNvSpPr txBox="1">
            <a:spLocks noChangeArrowheads="1"/>
          </p:cNvSpPr>
          <p:nvPr/>
        </p:nvSpPr>
        <p:spPr bwMode="auto">
          <a:xfrm>
            <a:off x="814388" y="5769107"/>
            <a:ext cx="2840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08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GND(7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+5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GND(7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+5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161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GND(8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+5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V(16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  <a:endParaRPr lang="ko-KR" altLang="en-US" sz="16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98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17706"/>
              </p:ext>
            </p:extLst>
          </p:nvPr>
        </p:nvGraphicFramePr>
        <p:xfrm>
          <a:off x="952500" y="1289718"/>
          <a:ext cx="7175500" cy="2449514"/>
        </p:xfrm>
        <a:graphic>
          <a:graphicData uri="http://schemas.openxmlformats.org/drawingml/2006/table">
            <a:tbl>
              <a:tblPr/>
              <a:tblGrid>
                <a:gridCol w="553483"/>
                <a:gridCol w="553483"/>
                <a:gridCol w="553483"/>
                <a:gridCol w="553483"/>
                <a:gridCol w="553483"/>
                <a:gridCol w="906260"/>
                <a:gridCol w="560308"/>
                <a:gridCol w="512535"/>
                <a:gridCol w="505389"/>
                <a:gridCol w="491668"/>
                <a:gridCol w="533400"/>
                <a:gridCol w="898525"/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진수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진수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6" y="4438853"/>
            <a:ext cx="8029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74161 IC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이용하여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9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계수하는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동기식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카운터를 설계하기 위하여 실험회로를 수정하여라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91021"/>
            <a:ext cx="79121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 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표에 기록하여라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endParaRPr lang="en-US" altLang="ko-KR" sz="2000" dirty="0">
              <a:solidFill>
                <a:srgbClr val="3333FF"/>
              </a:solidFill>
              <a:latin typeface="Times New Roman" pitchFamily="18" charset="0"/>
              <a:ea typeface="휴먼모음T" pitchFamily="18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b="1" dirty="0">
              <a:solidFill>
                <a:srgbClr val="3333FF"/>
              </a:solidFill>
              <a:latin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grpSp>
        <p:nvGrpSpPr>
          <p:cNvPr id="4" name="Group 122"/>
          <p:cNvGrpSpPr>
            <a:grpSpLocks/>
          </p:cNvGrpSpPr>
          <p:nvPr/>
        </p:nvGrpSpPr>
        <p:grpSpPr bwMode="auto">
          <a:xfrm>
            <a:off x="360000" y="1155021"/>
            <a:ext cx="609600" cy="430213"/>
            <a:chOff x="457" y="3575"/>
            <a:chExt cx="384" cy="271"/>
          </a:xfrm>
        </p:grpSpPr>
        <p:sp>
          <p:nvSpPr>
            <p:cNvPr id="5" name="AutoShape 12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2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Text Box 244"/>
          <p:cNvSpPr txBox="1">
            <a:spLocks noChangeArrowheads="1"/>
          </p:cNvSpPr>
          <p:nvPr/>
        </p:nvSpPr>
        <p:spPr bwMode="auto">
          <a:xfrm>
            <a:off x="1500188" y="5569082"/>
            <a:ext cx="28408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04   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GND(7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+5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  <a:endParaRPr lang="en-US" altLang="ko-KR" sz="1600" dirty="0" smtClean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161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GND(8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V(16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550989"/>
              </p:ext>
            </p:extLst>
          </p:nvPr>
        </p:nvGraphicFramePr>
        <p:xfrm>
          <a:off x="2617792" y="1825061"/>
          <a:ext cx="3678765" cy="359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44" name="Visio" r:id="rId3" imgW="2537079" imgH="2478634" progId="Visio.Drawing.11">
                  <p:embed/>
                </p:oleObj>
              </mc:Choice>
              <mc:Fallback>
                <p:oleObj name="Visio" r:id="rId3" imgW="2537079" imgH="247863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7792" y="1825061"/>
                        <a:ext cx="3678765" cy="3594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930944"/>
              </p:ext>
            </p:extLst>
          </p:nvPr>
        </p:nvGraphicFramePr>
        <p:xfrm>
          <a:off x="834330" y="1268039"/>
          <a:ext cx="7407276" cy="2449514"/>
        </p:xfrm>
        <a:graphic>
          <a:graphicData uri="http://schemas.openxmlformats.org/drawingml/2006/table">
            <a:tbl>
              <a:tblPr/>
              <a:tblGrid>
                <a:gridCol w="718353"/>
                <a:gridCol w="753681"/>
                <a:gridCol w="718353"/>
                <a:gridCol w="758790"/>
                <a:gridCol w="795678"/>
                <a:gridCol w="765458"/>
                <a:gridCol w="706576"/>
                <a:gridCol w="683024"/>
                <a:gridCol w="741905"/>
                <a:gridCol w="765458"/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96205" y="4140949"/>
            <a:ext cx="82962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RCO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의 역할에 대해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15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계수하는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12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동기식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카운터를 설계하기 위해 실험회로를 수정하여라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92888" cy="561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2000" y="1225914"/>
            <a:ext cx="78867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INIT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하여 카운터의 출력을 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0001(=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B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로 한다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</a:t>
            </a:r>
          </a:p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INIT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하고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D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, Q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C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, Q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B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, Q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표에 기록하여라.</a:t>
            </a:r>
            <a:endParaRPr lang="ko-KR" altLang="en-US" sz="20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sp>
        <p:nvSpPr>
          <p:cNvPr id="4" name="Text Box 123"/>
          <p:cNvSpPr txBox="1">
            <a:spLocks noChangeArrowheads="1"/>
          </p:cNvSpPr>
          <p:nvPr/>
        </p:nvSpPr>
        <p:spPr bwMode="auto">
          <a:xfrm>
            <a:off x="523875" y="3537512"/>
            <a:ext cx="2840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0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7416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8번),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V(16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360000" y="1189914"/>
            <a:ext cx="609600" cy="430213"/>
            <a:chOff x="457" y="3575"/>
            <a:chExt cx="384" cy="271"/>
          </a:xfrm>
        </p:grpSpPr>
        <p:sp>
          <p:nvSpPr>
            <p:cNvPr id="6" name="AutoShape 12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30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985750"/>
              </p:ext>
            </p:extLst>
          </p:nvPr>
        </p:nvGraphicFramePr>
        <p:xfrm>
          <a:off x="2665412" y="2412401"/>
          <a:ext cx="5612892" cy="4256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68" name="Visio" r:id="rId3" imgW="3870960" imgH="2935834" progId="Visio.Drawing.11">
                  <p:embed/>
                </p:oleObj>
              </mc:Choice>
              <mc:Fallback>
                <p:oleObj name="Visio" r:id="rId3" imgW="3870960" imgH="293583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5412" y="2412401"/>
                        <a:ext cx="5612892" cy="4256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6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8801"/>
              </p:ext>
            </p:extLst>
          </p:nvPr>
        </p:nvGraphicFramePr>
        <p:xfrm>
          <a:off x="777677" y="1244777"/>
          <a:ext cx="7239000" cy="2449514"/>
        </p:xfrm>
        <a:graphic>
          <a:graphicData uri="http://schemas.openxmlformats.org/drawingml/2006/table">
            <a:tbl>
              <a:tblPr/>
              <a:tblGrid>
                <a:gridCol w="712224"/>
                <a:gridCol w="747252"/>
                <a:gridCol w="712224"/>
                <a:gridCol w="752317"/>
                <a:gridCol w="788890"/>
                <a:gridCol w="758927"/>
                <a:gridCol w="700548"/>
                <a:gridCol w="677197"/>
                <a:gridCol w="688873"/>
                <a:gridCol w="700548"/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39552" y="4355812"/>
            <a:ext cx="8134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3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12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계수하는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동기식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카운터를 설계하기 위해 실험회로를 수정하여라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2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32752"/>
            <a:ext cx="7940675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INIT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하여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링 카운터의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상태가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1000(=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ABCD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임을 확인한다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 </a:t>
            </a:r>
          </a:p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INIT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하여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링 카운터를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동작시킨다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 </a:t>
            </a:r>
          </a:p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단일펄스를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인가하면서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출력상태를 기록하여라.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Rectangle 121"/>
          <p:cNvSpPr>
            <a:spLocks noChangeArrowheads="1"/>
          </p:cNvSpPr>
          <p:nvPr/>
        </p:nvSpPr>
        <p:spPr bwMode="auto">
          <a:xfrm>
            <a:off x="1257300" y="5967302"/>
            <a:ext cx="27206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7474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122"/>
          <p:cNvGrpSpPr>
            <a:grpSpLocks/>
          </p:cNvGrpSpPr>
          <p:nvPr/>
        </p:nvGrpSpPr>
        <p:grpSpPr bwMode="auto">
          <a:xfrm>
            <a:off x="360000" y="1196752"/>
            <a:ext cx="609600" cy="430213"/>
            <a:chOff x="457" y="3575"/>
            <a:chExt cx="384" cy="271"/>
          </a:xfrm>
        </p:grpSpPr>
        <p:sp>
          <p:nvSpPr>
            <p:cNvPr id="6" name="AutoShape 12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2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8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998385"/>
              </p:ext>
            </p:extLst>
          </p:nvPr>
        </p:nvGraphicFramePr>
        <p:xfrm>
          <a:off x="1033461" y="2506551"/>
          <a:ext cx="7387914" cy="323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93" name="Visio" r:id="rId3" imgW="5095113" imgH="2228698" progId="Visio.Drawing.11">
                  <p:embed/>
                </p:oleObj>
              </mc:Choice>
              <mc:Fallback>
                <p:oleObj name="Visio" r:id="rId3" imgW="5095113" imgH="22286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461" y="2506551"/>
                        <a:ext cx="7387914" cy="3231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24860"/>
              </p:ext>
            </p:extLst>
          </p:nvPr>
        </p:nvGraphicFramePr>
        <p:xfrm>
          <a:off x="1304925" y="1435673"/>
          <a:ext cx="6540500" cy="20653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8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7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/>
              <p:cNvSpPr>
                <a:spLocks noChangeArrowheads="1"/>
              </p:cNvSpPr>
              <p:nvPr/>
            </p:nvSpPr>
            <p:spPr bwMode="auto">
              <a:xfrm>
                <a:off x="972000" y="1216174"/>
                <a:ext cx="7929562" cy="5237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하여 모든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상태가 1111(=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ABCD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이 되도록 한다.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 </a:t>
                </a:r>
              </a:p>
              <a:p>
                <a:pPr marL="180975" indent="-180975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  <m:r>
                      <a:rPr lang="en-US" altLang="ko-KR" sz="2000" i="1">
                        <a:latin typeface="Cambria Math"/>
                        <a:ea typeface="휴먼모음T" pitchFamily="18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하여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존슨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카운터를 동작시킨다.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 </a:t>
                </a:r>
              </a:p>
              <a:p>
                <a:pPr marL="180975" indent="-180975"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단일펄스를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인가하면서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출력상태를 기록하여라.</a:t>
                </a:r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6174"/>
                <a:ext cx="7929562" cy="5237162"/>
              </a:xfrm>
              <a:prstGeom prst="rect">
                <a:avLst/>
              </a:prstGeom>
              <a:blipFill rotWithShape="0">
                <a:blip r:embed="rId3"/>
                <a:stretch>
                  <a:fillRect l="-692" t="-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57300" y="5963424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60000" y="1180174"/>
            <a:ext cx="609600" cy="430213"/>
            <a:chOff x="457" y="3575"/>
            <a:chExt cx="384" cy="271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9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553862"/>
              </p:ext>
            </p:extLst>
          </p:nvPr>
        </p:nvGraphicFramePr>
        <p:xfrm>
          <a:off x="899592" y="2537598"/>
          <a:ext cx="7370986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7" name="Visio" r:id="rId4" imgW="5087874" imgH="2228698" progId="Visio.Drawing.11">
                  <p:embed/>
                </p:oleObj>
              </mc:Choice>
              <mc:Fallback>
                <p:oleObj name="Visio" r:id="rId4" imgW="5087874" imgH="22286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2537598"/>
                        <a:ext cx="7370986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79065"/>
              </p:ext>
            </p:extLst>
          </p:nvPr>
        </p:nvGraphicFramePr>
        <p:xfrm>
          <a:off x="1304925" y="1556792"/>
          <a:ext cx="6540500" cy="20653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8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6" y="442782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JK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플립플롭을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이용하여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존슨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카운터를 설계하여라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195536"/>
                <a:ext cx="7796212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하여 모든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으로 초기화한 후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 algn="just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데이터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I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입력하고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상태를 표에 기록하여라.</a:t>
                </a: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95536"/>
                <a:ext cx="7796212" cy="5257800"/>
              </a:xfrm>
              <a:prstGeom prst="rect">
                <a:avLst/>
              </a:prstGeom>
              <a:blipFill rotWithShape="0">
                <a:blip r:embed="rId3"/>
                <a:stretch>
                  <a:fillRect l="-704" t="-695" r="-8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87450" y="5549086"/>
            <a:ext cx="27206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60000" y="1159536"/>
            <a:ext cx="609600" cy="428625"/>
            <a:chOff x="457" y="3575"/>
            <a:chExt cx="384" cy="270"/>
          </a:xfrm>
        </p:grpSpPr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859633"/>
              </p:ext>
            </p:extLst>
          </p:nvPr>
        </p:nvGraphicFramePr>
        <p:xfrm>
          <a:off x="861466" y="2421709"/>
          <a:ext cx="7382942" cy="2983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41" name="Visio" r:id="rId4" imgW="5091684" imgH="2057603" progId="Visio.Drawing.11">
                  <p:embed/>
                </p:oleObj>
              </mc:Choice>
              <mc:Fallback>
                <p:oleObj name="Visio" r:id="rId4" imgW="5091684" imgH="205760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1466" y="2421709"/>
                        <a:ext cx="7382942" cy="2983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2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Group 40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49733472"/>
              </p:ext>
            </p:extLst>
          </p:nvPr>
        </p:nvGraphicFramePr>
        <p:xfrm>
          <a:off x="1505148" y="1254222"/>
          <a:ext cx="5802313" cy="2906717"/>
        </p:xfrm>
        <a:graphic>
          <a:graphicData uri="http://schemas.openxmlformats.org/drawingml/2006/table">
            <a:tbl>
              <a:tblPr/>
              <a:tblGrid>
                <a:gridCol w="992188"/>
                <a:gridCol w="995362"/>
                <a:gridCol w="993775"/>
                <a:gridCol w="998538"/>
                <a:gridCol w="912812"/>
                <a:gridCol w="909638"/>
              </a:tblGrid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74874" y="4366845"/>
            <a:ext cx="8029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JK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플립플롭인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7476 IC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와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NOT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게이트인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7404 IC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사용하여 실험 회로와 같은 시프트 레지스터를 설계하여라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2000" y="1209947"/>
            <a:ext cx="7942262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하고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CLR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을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에서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한다(모든 출력을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Clear).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하면, 입력에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가 인가된다.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단일펄스를 1개 인가하면, 첫 번째 출력이 나온다. 그 후 7개의 단일펄스를 인가하여 8개의 출력상태를 기록하라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</a:rPr>
              <a:t>클록펄스의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수 1~8).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로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하면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입력에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가 가해진다.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단일펄스를 8번 인가하여 8개의 출력상태를 기록하라(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클록펄스의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수 9~16).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60000" y="1173947"/>
            <a:ext cx="609600" cy="428625"/>
            <a:chOff x="457" y="3575"/>
            <a:chExt cx="384" cy="270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cxnSp>
        <p:nvCxnSpPr>
          <p:cNvPr id="7" name="직선 연결선 6"/>
          <p:cNvCxnSpPr/>
          <p:nvPr/>
        </p:nvCxnSpPr>
        <p:spPr bwMode="auto">
          <a:xfrm>
            <a:off x="2907792" y="1234067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919180"/>
              </p:ext>
            </p:extLst>
          </p:nvPr>
        </p:nvGraphicFramePr>
        <p:xfrm>
          <a:off x="1037508" y="3734693"/>
          <a:ext cx="7134892" cy="269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65" name="Visio" r:id="rId3" imgW="4920615" imgH="1860093" progId="Visio.Drawing.11">
                  <p:embed/>
                </p:oleObj>
              </mc:Choice>
              <mc:Fallback>
                <p:oleObj name="Visio" r:id="rId3" imgW="4920615" imgH="186009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7508" y="3734693"/>
                        <a:ext cx="7134892" cy="269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1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8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66074"/>
              </p:ext>
            </p:extLst>
          </p:nvPr>
        </p:nvGraphicFramePr>
        <p:xfrm>
          <a:off x="1227138" y="1241569"/>
          <a:ext cx="6688137" cy="4953003"/>
        </p:xfrm>
        <a:graphic>
          <a:graphicData uri="http://schemas.openxmlformats.org/drawingml/2006/table">
            <a:tbl>
              <a:tblPr/>
              <a:tblGrid>
                <a:gridCol w="777875"/>
                <a:gridCol w="779462"/>
                <a:gridCol w="779463"/>
                <a:gridCol w="782637"/>
                <a:gridCol w="714375"/>
                <a:gridCol w="712788"/>
                <a:gridCol w="712787"/>
                <a:gridCol w="715963"/>
                <a:gridCol w="712787"/>
              </a:tblGrid>
              <a:tr h="37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H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809625" y="6300028"/>
            <a:ext cx="81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74164 IC 2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개를 사용하여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16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비트 직렬입력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-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병렬출력 시프트 레지스터를 설계하여라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11031"/>
              </p:ext>
            </p:extLst>
          </p:nvPr>
        </p:nvGraphicFramePr>
        <p:xfrm>
          <a:off x="611560" y="1196752"/>
          <a:ext cx="7852229" cy="4813799"/>
        </p:xfrm>
        <a:graphic>
          <a:graphicData uri="http://schemas.openxmlformats.org/drawingml/2006/table">
            <a:tbl>
              <a:tblPr/>
              <a:tblGrid>
                <a:gridCol w="1683657"/>
                <a:gridCol w="5123543"/>
                <a:gridCol w="1045029"/>
              </a:tblGrid>
              <a:tr h="96346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∼60Hz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출력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AC 5V(RMS)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 출력되며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이는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AC 60Hz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를 이용하여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clock signal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및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time base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등으로 사용할 수 있도록 하였다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6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1588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가변저항기 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10K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500K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  <a:sym typeface="Symbol"/>
                        </a:rPr>
                        <a:t>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 실험할 때 시정수 가감 또는 입력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level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가변 등에 이용할 수 있다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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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은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500K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으로 고정되어 있고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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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또는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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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저항값을 </a:t>
                      </a:r>
                      <a:r>
                        <a:rPr lang="ko-KR" altLang="en-US" sz="16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가변시키는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것을 말한다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예를 들어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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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저항값이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이면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반드시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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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저항값은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400K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( 100K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+400K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=500K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65" marR="62865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DC +5V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및 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+9V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출력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전원 공급 출력으로 디지털 회로 실험에 필요한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+5V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전원을 공급한다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+9V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는 아날로그 회로 실험에 사용한다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6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DC 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  <a:sym typeface="Symbol"/>
                        </a:rPr>
                        <a:t>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15V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출력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-15V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및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+15V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는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OP-AMP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등과 같이 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+, - </a:t>
                      </a:r>
                      <a:r>
                        <a:rPr lang="ko-KR" altLang="en-US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전원이 필요한 경우에 사용한다</a:t>
                      </a:r>
                      <a:r>
                        <a:rPr lang="en-US" altLang="ko-KR" sz="16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6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371982"/>
              </p:ext>
            </p:extLst>
          </p:nvPr>
        </p:nvGraphicFramePr>
        <p:xfrm>
          <a:off x="1163326" y="1391191"/>
          <a:ext cx="52228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4" name="Visio" r:id="rId3" imgW="346924" imgH="369418" progId="Visio.Drawing.11">
                  <p:embed/>
                </p:oleObj>
              </mc:Choice>
              <mc:Fallback>
                <p:oleObj name="Visio" r:id="rId3" imgW="346924" imgH="36941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326" y="1391191"/>
                        <a:ext cx="522287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354825"/>
              </p:ext>
            </p:extLst>
          </p:nvPr>
        </p:nvGraphicFramePr>
        <p:xfrm>
          <a:off x="697739" y="3232177"/>
          <a:ext cx="153352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5" name="Visio" r:id="rId5" imgW="1535049" imgH="826770" progId="Visio.Drawing.11">
                  <p:embed/>
                </p:oleObj>
              </mc:Choice>
              <mc:Fallback>
                <p:oleObj name="Visio" r:id="rId5" imgW="1535049" imgH="8267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39" y="3232177"/>
                        <a:ext cx="1533525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941553"/>
              </p:ext>
            </p:extLst>
          </p:nvPr>
        </p:nvGraphicFramePr>
        <p:xfrm>
          <a:off x="713390" y="2289347"/>
          <a:ext cx="128111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6" name="Visio" r:id="rId7" imgW="1277874" imgH="798195" progId="Visio.Drawing.11">
                  <p:embed/>
                </p:oleObj>
              </mc:Choice>
              <mc:Fallback>
                <p:oleObj name="Visio" r:id="rId7" imgW="1277874" imgH="79819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390" y="2289347"/>
                        <a:ext cx="1281112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934520"/>
              </p:ext>
            </p:extLst>
          </p:nvPr>
        </p:nvGraphicFramePr>
        <p:xfrm>
          <a:off x="7380312" y="2581134"/>
          <a:ext cx="109696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7" name="Visio" r:id="rId9" imgW="873633" imgH="733425" progId="Visio.Drawing.11">
                  <p:embed/>
                </p:oleObj>
              </mc:Choice>
              <mc:Fallback>
                <p:oleObj name="Visio" r:id="rId9" imgW="873633" imgH="7334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581134"/>
                        <a:ext cx="1096962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724465"/>
              </p:ext>
            </p:extLst>
          </p:nvPr>
        </p:nvGraphicFramePr>
        <p:xfrm>
          <a:off x="750808" y="4382438"/>
          <a:ext cx="14652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8" name="Visio" r:id="rId11" imgW="1341120" imgH="469392" progId="Visio.Drawing.11">
                  <p:embed/>
                </p:oleObj>
              </mc:Choice>
              <mc:Fallback>
                <p:oleObj name="Visio" r:id="rId11" imgW="1341120" imgH="46939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08" y="4382438"/>
                        <a:ext cx="1465263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191387"/>
              </p:ext>
            </p:extLst>
          </p:nvPr>
        </p:nvGraphicFramePr>
        <p:xfrm>
          <a:off x="683680" y="5360987"/>
          <a:ext cx="152241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9" name="Visio" r:id="rId13" imgW="1361313" imgH="398145" progId="Visio.Drawing.11">
                  <p:embed/>
                </p:oleObj>
              </mc:Choice>
              <mc:Fallback>
                <p:oleObj name="Visio" r:id="rId13" imgW="1361313" imgH="39814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680" y="5360987"/>
                        <a:ext cx="1522413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2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78"/>
              <p:cNvSpPr>
                <a:spLocks noChangeArrowheads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 dirty="0">
                            <a:latin typeface="Times New Roman" pitchFamily="18" charset="0"/>
                            <a:ea typeface="휴먼모음T" pitchFamily="18" charset="-127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로 하여 레지스터의 출력을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으로 초기화한 후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 algn="just" fontAlgn="ctr">
                  <a:spcBef>
                    <a:spcPct val="20000"/>
                  </a:spcBef>
                  <a:spcAft>
                    <a:spcPct val="2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제어모드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1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),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시프트 방향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R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L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),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병렬입력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를 변경하고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~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i="1" baseline="-25000" dirty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표에 기록하여라.</a:t>
                </a:r>
              </a:p>
            </p:txBody>
          </p:sp>
        </mc:Choice>
        <mc:Fallback xmlns="">
          <p:sp>
            <p:nvSpPr>
              <p:cNvPr id="3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blipFill rotWithShape="0">
                <a:blip r:embed="rId3"/>
                <a:stretch>
                  <a:fillRect l="-692" t="-793" r="-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360000" y="1174964"/>
            <a:ext cx="609600" cy="428625"/>
            <a:chOff x="457" y="3575"/>
            <a:chExt cx="384" cy="270"/>
          </a:xfrm>
        </p:grpSpPr>
        <p:sp>
          <p:nvSpPr>
            <p:cNvPr id="5" name="AutoShape 7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84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147746"/>
              </p:ext>
            </p:extLst>
          </p:nvPr>
        </p:nvGraphicFramePr>
        <p:xfrm>
          <a:off x="1259632" y="2626053"/>
          <a:ext cx="6547085" cy="342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9" name="Visio" r:id="rId4" imgW="4515231" imgH="2363216" progId="Visio.Drawing.11">
                  <p:embed/>
                </p:oleObj>
              </mc:Choice>
              <mc:Fallback>
                <p:oleObj name="Visio" r:id="rId4" imgW="4515231" imgH="236321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2626053"/>
                        <a:ext cx="6547085" cy="342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1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07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38606030"/>
              </p:ext>
            </p:extLst>
          </p:nvPr>
        </p:nvGraphicFramePr>
        <p:xfrm>
          <a:off x="622300" y="1174323"/>
          <a:ext cx="7899400" cy="5567045"/>
        </p:xfrm>
        <a:graphic>
          <a:graphicData uri="http://schemas.openxmlformats.org/drawingml/2006/table">
            <a:tbl>
              <a:tblPr/>
              <a:tblGrid>
                <a:gridCol w="606425"/>
                <a:gridCol w="608013"/>
                <a:gridCol w="608012"/>
                <a:gridCol w="609600"/>
                <a:gridCol w="606425"/>
                <a:gridCol w="606425"/>
                <a:gridCol w="609600"/>
                <a:gridCol w="606425"/>
                <a:gridCol w="606425"/>
                <a:gridCol w="609600"/>
                <a:gridCol w="608013"/>
                <a:gridCol w="608012"/>
                <a:gridCol w="606425"/>
              </a:tblGrid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R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L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16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17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18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19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22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23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24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25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26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27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28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29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pt-BR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18000" marR="18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1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78"/>
              <p:cNvSpPr>
                <a:spLocks noChangeArrowheads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 dirty="0">
                            <a:latin typeface="Times New Roman" pitchFamily="18" charset="0"/>
                            <a:ea typeface="휴먼모음T" pitchFamily="18" charset="-127"/>
                          </a:rPr>
                          <m:t>PR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하여 모든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1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초기화한 후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한다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  <a:endParaRPr lang="en-US" altLang="ko-KR" sz="2000" dirty="0">
                  <a:latin typeface="Times New Roman" pitchFamily="18" charset="0"/>
                  <a:ea typeface="휴먼모음T" pitchFamily="18" charset="-127"/>
                </a:endParaRPr>
              </a:p>
              <a:p>
                <a:pPr marL="180975" indent="-180975" algn="just" fontAlgn="ctr">
                  <a:spcBef>
                    <a:spcPct val="20000"/>
                  </a:spcBef>
                  <a:spcAft>
                    <a:spcPct val="2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표에 기록하여라.</a:t>
                </a:r>
              </a:p>
            </p:txBody>
          </p:sp>
        </mc:Choice>
        <mc:Fallback xmlns="">
          <p:sp>
            <p:nvSpPr>
              <p:cNvPr id="3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blipFill rotWithShape="0">
                <a:blip r:embed="rId3"/>
                <a:stretch>
                  <a:fillRect l="-692" t="-793" r="-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360000" y="1174964"/>
            <a:ext cx="609600" cy="430213"/>
            <a:chOff x="457" y="3575"/>
            <a:chExt cx="384" cy="271"/>
          </a:xfrm>
        </p:grpSpPr>
        <p:sp>
          <p:nvSpPr>
            <p:cNvPr id="5" name="AutoShape 7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8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571833"/>
              </p:ext>
            </p:extLst>
          </p:nvPr>
        </p:nvGraphicFramePr>
        <p:xfrm>
          <a:off x="1189037" y="2460952"/>
          <a:ext cx="6767339" cy="3341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13" name="Visio" r:id="rId4" imgW="5069967" imgH="2503018" progId="Visio.Drawing.11">
                  <p:embed/>
                </p:oleObj>
              </mc:Choice>
              <mc:Fallback>
                <p:oleObj name="Visio" r:id="rId4" imgW="5069967" imgH="25030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9037" y="2460952"/>
                        <a:ext cx="6767339" cy="3341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16013" y="5934818"/>
            <a:ext cx="27206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en-US" altLang="ko-KR" sz="1600" dirty="0" smtClean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86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19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06315"/>
              </p:ext>
            </p:extLst>
          </p:nvPr>
        </p:nvGraphicFramePr>
        <p:xfrm>
          <a:off x="1304925" y="1309455"/>
          <a:ext cx="6540500" cy="3077310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8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16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809626" y="4870901"/>
            <a:ext cx="77057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회로에서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XOR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게이트의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입력을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와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로 변경하였을 경우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난수의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발생은 어떻게 되는지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78"/>
              <p:cNvSpPr>
                <a:spLocks noChangeArrowheads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2000" i="1" dirty="0" smtClean="0">
                    <a:latin typeface="Times New Roman" panose="02020603050405020304" pitchFamily="18" charset="0"/>
                    <a:ea typeface="휴먼모음T" pitchFamily="18" charset="-127"/>
                    <a:cs typeface="Times New Roman" panose="02020603050405020304" pitchFamily="18" charset="0"/>
                  </a:rPr>
                  <a:t>SH</a:t>
                </a:r>
                <a:r>
                  <a:rPr lang="en-US" altLang="ko-KR" sz="2000" dirty="0" smtClean="0">
                    <a:latin typeface="Times New Roman" panose="02020603050405020304" pitchFamily="18" charset="0"/>
                    <a:ea typeface="휴먼모음T" pitchFamily="18" charset="-127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dirty="0" smtClean="0">
                            <a:latin typeface="Times New Roman" pitchFamily="18" charset="0"/>
                            <a:ea typeface="휴먼모음T" pitchFamily="18" charset="-127"/>
                          </a:rPr>
                          <m:t>LD</m:t>
                        </m:r>
                      </m:e>
                    </m:acc>
                  </m:oMath>
                </a14:m>
                <a:r>
                  <a:rPr lang="ko-KR" altLang="en-US" sz="2000" dirty="0" err="1" smtClean="0">
                    <a:latin typeface="Times New Roman" pitchFamily="18" charset="0"/>
                    <a:ea typeface="휴먼모음T" pitchFamily="18" charset="-127"/>
                  </a:rPr>
                  <a:t>를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하고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클록펄스를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인가하면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링 카운터의 상태가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1000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으로 초기화된다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2000" i="1" dirty="0">
                    <a:latin typeface="Times New Roman" panose="02020603050405020304" pitchFamily="18" charset="0"/>
                    <a:ea typeface="휴먼모음T" pitchFamily="18" charset="-127"/>
                    <a:cs typeface="Times New Roman" panose="02020603050405020304" pitchFamily="18" charset="0"/>
                  </a:rPr>
                  <a:t>SH</a:t>
                </a:r>
                <a:r>
                  <a:rPr lang="en-US" altLang="ko-KR" sz="2000" dirty="0">
                    <a:latin typeface="Times New Roman" panose="02020603050405020304" pitchFamily="18" charset="0"/>
                    <a:ea typeface="휴먼모음T" pitchFamily="18" charset="-127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 dirty="0">
                            <a:latin typeface="Times New Roman" pitchFamily="18" charset="0"/>
                            <a:ea typeface="휴먼모음T" pitchFamily="18" charset="-127"/>
                          </a:rPr>
                          <m:t>LD</m:t>
                        </m:r>
                      </m:e>
                    </m:acc>
                    <m:r>
                      <a:rPr lang="en-US" altLang="ko-KR" sz="2000" i="1" dirty="0">
                        <a:latin typeface="Cambria Math"/>
                        <a:ea typeface="휴먼모음T" pitchFamily="18" charset="-127"/>
                      </a:rPr>
                      <m:t> </m:t>
                    </m:r>
                  </m:oMath>
                </a14:m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를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하여 링 카운터를 동작시킨다</a:t>
                </a:r>
                <a:endParaRPr lang="en-US" altLang="ko-KR" sz="2000" dirty="0">
                  <a:latin typeface="Times New Roman" pitchFamily="18" charset="0"/>
                  <a:ea typeface="휴먼모음T" pitchFamily="18" charset="-127"/>
                </a:endParaRPr>
              </a:p>
              <a:p>
                <a:pPr marL="180975" indent="-180975" algn="just" fontAlgn="ctr">
                  <a:spcBef>
                    <a:spcPct val="20000"/>
                  </a:spcBef>
                  <a:spcAft>
                    <a:spcPct val="2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단일펄스를 인가하면서 출력상태를 기록하여라.</a:t>
                </a:r>
              </a:p>
            </p:txBody>
          </p:sp>
        </mc:Choice>
        <mc:Fallback xmlns="">
          <p:sp>
            <p:nvSpPr>
              <p:cNvPr id="3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0964"/>
                <a:ext cx="7929562" cy="5386388"/>
              </a:xfrm>
              <a:prstGeom prst="rect">
                <a:avLst/>
              </a:prstGeom>
              <a:blipFill rotWithShape="0">
                <a:blip r:embed="rId3"/>
                <a:stretch>
                  <a:fillRect l="-692" t="-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360000" y="1174964"/>
            <a:ext cx="609600" cy="430213"/>
            <a:chOff x="457" y="3575"/>
            <a:chExt cx="384" cy="271"/>
          </a:xfrm>
        </p:grpSpPr>
        <p:sp>
          <p:nvSpPr>
            <p:cNvPr id="5" name="AutoShape 7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8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087157"/>
              </p:ext>
            </p:extLst>
          </p:nvPr>
        </p:nvGraphicFramePr>
        <p:xfrm>
          <a:off x="1462088" y="2941964"/>
          <a:ext cx="6200699" cy="3507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36" name="Visio" r:id="rId4" imgW="4276344" imgH="2419299" progId="Visio.Drawing.11">
                  <p:embed/>
                </p:oleObj>
              </mc:Choice>
              <mc:Fallback>
                <p:oleObj name="Visio" r:id="rId4" imgW="4276344" imgH="241929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2088" y="2941964"/>
                        <a:ext cx="6200699" cy="3507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2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레지스터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53784"/>
              </p:ext>
            </p:extLst>
          </p:nvPr>
        </p:nvGraphicFramePr>
        <p:xfrm>
          <a:off x="1304925" y="1316362"/>
          <a:ext cx="6540500" cy="20653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8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ko-KR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5"/>
              <p:cNvSpPr>
                <a:spLocks noChangeArrowheads="1"/>
              </p:cNvSpPr>
              <p:nvPr/>
            </p:nvSpPr>
            <p:spPr bwMode="auto">
              <a:xfrm>
                <a:off x="542926" y="3927890"/>
                <a:ext cx="8029574" cy="1805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952500" lvl="0" indent="-952500" algn="just">
                  <a:spcAft>
                    <a:spcPts val="1200"/>
                  </a:spcAft>
                </a:pPr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검토</a:t>
                </a:r>
                <a:r>
                  <a:rPr lang="en-US" altLang="ko-KR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ko-KR" altLang="en-US" sz="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1800" dirty="0" smtClean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</a:rPr>
                  <a:t> 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링 카운터를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8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비트로 확장하기 위해 두 번째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74195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를 어떻게 연결해야 하는지 검토하여라</a:t>
                </a:r>
                <a:r>
                  <a:rPr lang="en-US" altLang="ko-KR" sz="18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.</a:t>
                </a:r>
              </a:p>
              <a:p>
                <a:pPr marL="952500" indent="-952500" algn="just">
                  <a:spcAft>
                    <a:spcPts val="1200"/>
                  </a:spcAft>
                </a:pPr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검토</a:t>
                </a:r>
                <a:r>
                  <a:rPr lang="en-US" altLang="ko-KR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ko-KR" altLang="en-US" sz="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>
                    <a:solidFill>
                      <a:srgbClr val="00B0F0"/>
                    </a:solidFill>
                  </a:rPr>
                  <a:t> 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실험 회로를 응용하여 </a:t>
                </a:r>
                <a:r>
                  <a:rPr lang="ko-KR" altLang="en-US" sz="1800" dirty="0" err="1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존슨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 카운터를 구성하여라</a:t>
                </a:r>
                <a:r>
                  <a:rPr lang="en-US" altLang="ko-KR" sz="18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.</a:t>
                </a:r>
                <a:endParaRPr lang="ko-KR" altLang="en-US" sz="1800" dirty="0">
                  <a:solidFill>
                    <a:srgbClr val="465723"/>
                  </a:solidFill>
                  <a:latin typeface="Times New Roman" panose="02020603050405020304" pitchFamily="18" charset="0"/>
                  <a:ea typeface="휴먼모음T" panose="02030504000101010101" pitchFamily="18" charset="-127"/>
                  <a:cs typeface="Times New Roman" panose="02020603050405020304" pitchFamily="18" charset="0"/>
                </a:endParaRPr>
              </a:p>
              <a:p>
                <a:pPr marL="952500" indent="-952500" algn="just"/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검토</a:t>
                </a:r>
                <a:r>
                  <a:rPr lang="en-US" altLang="ko-KR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ko-KR" altLang="en-US" sz="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74195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의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9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번 </a:t>
                </a:r>
                <a:r>
                  <a:rPr lang="ko-KR" altLang="en-US" sz="18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핀은 </a:t>
                </a:r>
                <a:r>
                  <a:rPr lang="en-US" altLang="ko-KR" sz="1800" i="1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SH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1800" i="1">
                            <a:solidFill>
                              <a:srgbClr val="465723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1800" i="1" dirty="0">
                            <a:solidFill>
                              <a:srgbClr val="465723"/>
                            </a:solidFill>
                            <a:latin typeface="Times New Roman" panose="02020603050405020304" pitchFamily="18" charset="0"/>
                            <a:ea typeface="휴먼모음T" panose="02030504000101010101" pitchFamily="18" charset="-127"/>
                            <a:cs typeface="Times New Roman" panose="02020603050405020304" pitchFamily="18" charset="0"/>
                          </a:rPr>
                          <m:t>LD</m:t>
                        </m:r>
                      </m:e>
                    </m:acc>
                    <m:r>
                      <a:rPr lang="en-US" altLang="ko-KR" sz="1800" i="1" dirty="0">
                        <a:solidFill>
                          <a:srgbClr val="465723"/>
                        </a:solidFill>
                        <a:latin typeface="Cambria Math"/>
                        <a:ea typeface="휴먼모음T" pitchFamily="18" charset="-127"/>
                      </a:rPr>
                      <m:t> </m:t>
                    </m:r>
                  </m:oMath>
                </a14:m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로 표시된다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. 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이 핀이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High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와 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Low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일 때</a:t>
                </a:r>
                <a:r>
                  <a:rPr lang="en-US" altLang="ko-KR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, </a:t>
                </a:r>
                <a:r>
                  <a:rPr lang="ko-KR" altLang="en-US" sz="18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어떤 동작이 일어나는지 검토하여라</a:t>
                </a:r>
                <a:r>
                  <a:rPr lang="en-US" altLang="ko-KR" sz="18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.</a:t>
                </a:r>
                <a:endParaRPr lang="ko-KR" altLang="en-US" sz="1800" dirty="0">
                  <a:solidFill>
                    <a:srgbClr val="465723"/>
                  </a:solidFill>
                  <a:latin typeface="Times New Roman" panose="02020603050405020304" pitchFamily="18" charset="0"/>
                  <a:ea typeface="휴먼모음T" panose="02030504000101010101" pitchFamily="18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926" y="3927890"/>
                <a:ext cx="8029574" cy="1805366"/>
              </a:xfrm>
              <a:prstGeom prst="rect">
                <a:avLst/>
              </a:prstGeom>
              <a:blipFill rotWithShape="0">
                <a:blip r:embed="rId2"/>
                <a:stretch>
                  <a:fillRect l="-607" t="-2703" r="-683" b="-37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2000" y="1195536"/>
            <a:ext cx="7854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와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점에서의 파형을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관찰하여 그려 보아라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점에서의 파형은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lang="en-US" altLang="ko-KR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Ch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-A,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점에서의 파형은 </a:t>
            </a:r>
            <a:r>
              <a:rPr lang="en-US" altLang="ko-KR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Ch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-B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관찰한다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관찰한 파형의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주기와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듀티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사이클을 산출하여라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  <a:endParaRPr lang="ko-KR" altLang="en-US" sz="20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32462" y="352978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60000" y="1159536"/>
            <a:ext cx="609600" cy="428625"/>
            <a:chOff x="457" y="3575"/>
            <a:chExt cx="384" cy="270"/>
          </a:xfrm>
        </p:grpSpPr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55056"/>
              </p:ext>
            </p:extLst>
          </p:nvPr>
        </p:nvGraphicFramePr>
        <p:xfrm>
          <a:off x="1408112" y="2562476"/>
          <a:ext cx="4252208" cy="16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60" name="Visio" r:id="rId3" imgW="2932557" imgH="1141171" progId="Visio.Drawing.11">
                  <p:embed/>
                </p:oleObj>
              </mc:Choice>
              <mc:Fallback>
                <p:oleObj name="Visio" r:id="rId3" imgW="2932557" imgH="114117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8112" y="2562476"/>
                        <a:ext cx="4252208" cy="165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625253"/>
              </p:ext>
            </p:extLst>
          </p:nvPr>
        </p:nvGraphicFramePr>
        <p:xfrm>
          <a:off x="1439862" y="4499749"/>
          <a:ext cx="5140326" cy="1011975"/>
        </p:xfrm>
        <a:graphic>
          <a:graphicData uri="http://schemas.openxmlformats.org/drawingml/2006/table">
            <a:tbl>
              <a:tblPr/>
              <a:tblGrid>
                <a:gridCol w="1713442"/>
                <a:gridCol w="1713442"/>
                <a:gridCol w="1713442"/>
              </a:tblGrid>
              <a:tr h="33732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측정점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주기</a:t>
                      </a: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(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)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듀티</a:t>
                      </a:r>
                      <a:r>
                        <a:rPr lang="ko-KR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 사이클</a:t>
                      </a: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(%)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ko-KR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점에서의 파형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 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 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2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ko-KR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점에서의 파형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 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바탕"/>
                        </a:rPr>
                        <a:t> </a:t>
                      </a:r>
                      <a:endParaRPr lang="ko-KR" sz="1800" kern="100" spc="-50" dirty="0">
                        <a:effectLst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바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809626" y="586092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실험을 통하여 얻은 주파수는 </a:t>
            </a:r>
            <a:r>
              <a:rPr lang="ko-KR" altLang="en-US" sz="1800" dirty="0" err="1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이론식과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어느 정도의 오차가 있는지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28155"/>
              </p:ext>
            </p:extLst>
          </p:nvPr>
        </p:nvGraphicFramePr>
        <p:xfrm>
          <a:off x="696257" y="1640585"/>
          <a:ext cx="7750790" cy="415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9" name="Visio" r:id="rId3" imgW="4443984" imgH="2381098" progId="Visio.Drawing.11">
                  <p:embed/>
                </p:oleObj>
              </mc:Choice>
              <mc:Fallback>
                <p:oleObj name="Visio" r:id="rId3" imgW="4443984" imgH="23810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6257" y="1640585"/>
                        <a:ext cx="7750790" cy="415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3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72000" y="1221060"/>
            <a:ext cx="7920037" cy="544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회로에서 가변저항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500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을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0V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에서부터 서서히 변화시켜 출력레벨이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바뀌었을 때의 입력전압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(UTL: Upper Trigger Level)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을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측정하여라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</a:t>
            </a:r>
            <a:endParaRPr lang="en-US" altLang="ko-KR" sz="20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다시 입력전압을 서서히 감소시켜 출력전압이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High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바뀌었을 때의 입력전압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(LTL: Lower Trigger Level)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을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  <a:endParaRPr lang="ko-KR" altLang="en-US" sz="20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60000" y="1185060"/>
            <a:ext cx="609600" cy="430213"/>
            <a:chOff x="457" y="3575"/>
            <a:chExt cx="384" cy="271"/>
          </a:xfrm>
        </p:grpSpPr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613025" y="4244285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14 : 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561454"/>
              </p:ext>
            </p:extLst>
          </p:nvPr>
        </p:nvGraphicFramePr>
        <p:xfrm>
          <a:off x="1382681" y="2731398"/>
          <a:ext cx="3723513" cy="166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84" name="Visio" r:id="rId3" imgW="2567940" imgH="1146048" progId="Visio.Drawing.11">
                  <p:embed/>
                </p:oleObj>
              </mc:Choice>
              <mc:Fallback>
                <p:oleObj name="Visio" r:id="rId3" imgW="2567940" imgH="114604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681" y="2731398"/>
                        <a:ext cx="3723513" cy="1661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723632"/>
              </p:ext>
            </p:extLst>
          </p:nvPr>
        </p:nvGraphicFramePr>
        <p:xfrm>
          <a:off x="6100444" y="3239715"/>
          <a:ext cx="2643505" cy="1004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6156"/>
                <a:gridCol w="1247349"/>
              </a:tblGrid>
              <a:tr h="33485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구분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측정치</a:t>
                      </a: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[V]</a:t>
                      </a:r>
                      <a:endParaRPr lang="ko-KR" sz="1800" b="0" kern="100" spc="-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485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0" i="1" kern="100" spc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0" i="1" kern="100" spc="0" baseline="-25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kern="100" spc="0" baseline="-25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UTL)</a:t>
                      </a:r>
                      <a:endParaRPr lang="ko-KR" sz="1800" b="0" kern="100" spc="-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ko-KR" sz="1800" b="0" kern="100" spc="-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85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0" i="1" kern="100" spc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0" i="1" kern="100" spc="0" baseline="-25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kern="100" spc="0" baseline="-250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LTL)</a:t>
                      </a:r>
                      <a:endParaRPr lang="ko-KR" sz="1800" b="0" kern="100" spc="-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b="0" kern="100" spc="-5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ko-KR" sz="1800" b="0" kern="100" spc="-5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Rectangle 65"/>
          <p:cNvSpPr>
            <a:spLocks noChangeArrowheads="1"/>
          </p:cNvSpPr>
          <p:nvPr/>
        </p:nvSpPr>
        <p:spPr bwMode="auto">
          <a:xfrm>
            <a:off x="479425" y="4933260"/>
            <a:ext cx="8178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52500" lvl="0" indent="-95250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가변저항 대신에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7414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의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번 핀에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정현파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4V</a:t>
            </a:r>
            <a:r>
              <a:rPr lang="en-US" altLang="ko-KR" sz="1800" baseline="-250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P-P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1KHz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인가한 경우 출력파형을 간략하게 스케치하고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그 결과를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952500" indent="-95250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데이터 시트를 참조하여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74LS14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와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74HC14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의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UTL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과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LTL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을 비교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49968"/>
              </p:ext>
            </p:extLst>
          </p:nvPr>
        </p:nvGraphicFramePr>
        <p:xfrm>
          <a:off x="817563" y="1617663"/>
          <a:ext cx="7370762" cy="36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0" name="Visio" r:id="rId3" imgW="4823079" imgH="2382723" progId="Visio.Drawing.11">
                  <p:embed/>
                </p:oleObj>
              </mc:Choice>
              <mc:Fallback>
                <p:oleObj name="Visio" r:id="rId3" imgW="4823079" imgH="238272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563" y="1617663"/>
                        <a:ext cx="7370762" cy="364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945021"/>
              </p:ext>
            </p:extLst>
          </p:nvPr>
        </p:nvGraphicFramePr>
        <p:xfrm>
          <a:off x="5035549" y="5360988"/>
          <a:ext cx="1470507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1" name="Visio" r:id="rId5" imgW="863346" imgH="689254" progId="Visio.Drawing.11">
                  <p:embed/>
                </p:oleObj>
              </mc:Choice>
              <mc:Fallback>
                <p:oleObj name="Visio" r:id="rId5" imgW="863346" imgH="68925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35549" y="5360988"/>
                        <a:ext cx="1470507" cy="117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 descr="가변저항(500ohm)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9749" y="5372099"/>
            <a:ext cx="9874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8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91485"/>
              </p:ext>
            </p:extLst>
          </p:nvPr>
        </p:nvGraphicFramePr>
        <p:xfrm>
          <a:off x="683568" y="1124744"/>
          <a:ext cx="7852229" cy="5256240"/>
        </p:xfrm>
        <a:graphic>
          <a:graphicData uri="http://schemas.openxmlformats.org/drawingml/2006/table">
            <a:tbl>
              <a:tblPr/>
              <a:tblGrid>
                <a:gridCol w="1683657"/>
                <a:gridCol w="6168572"/>
              </a:tblGrid>
              <a:tr h="96346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전류계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(Current Meter)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전류계는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+5V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출력회로에 직렬로 연결되어 있으며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이는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+5V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부하 전류를 지시한다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1588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COMMON MODE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스위치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LED Indicator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입력극성을 선택하는 스위치이다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즉 입력이 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0”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 때 또는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TTL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open collector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출력에서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LED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에 불이 들어오게 하려면 이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COMMON MODE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스위치를 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ANODE”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에 두어야 하며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입력이 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1”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 때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LED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에 불이 들어오게 하려면 이 스위치를 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CATHODE”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에 두어야 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대부분의 실험은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COMMON MODE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스위치를 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CATHODE”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에 둔다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LED Indicator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이는 좌우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4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개씩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8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개로써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BCD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입출력이나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8 bit binary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입출력 또는 개별적으로 디지털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회로의 출력이나 입력상태를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모니터할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수 있게 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2-Digit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디스플레이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2-digit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로써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binary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입력에 따라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16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진수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0∼9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및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A∼F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까지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디스플레이한다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441763"/>
              </p:ext>
            </p:extLst>
          </p:nvPr>
        </p:nvGraphicFramePr>
        <p:xfrm>
          <a:off x="756140" y="1173810"/>
          <a:ext cx="1553028" cy="875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6" name="Visio" r:id="rId3" imgW="1304163" imgH="731139" progId="Visio.Drawing.11">
                  <p:embed/>
                </p:oleObj>
              </mc:Choice>
              <mc:Fallback>
                <p:oleObj name="Visio" r:id="rId3" imgW="1304163" imgH="7311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40" y="1173810"/>
                        <a:ext cx="1553028" cy="8753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420330"/>
              </p:ext>
            </p:extLst>
          </p:nvPr>
        </p:nvGraphicFramePr>
        <p:xfrm>
          <a:off x="785168" y="2378496"/>
          <a:ext cx="1465942" cy="1465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7" name="Visio" r:id="rId5" imgW="989838" imgH="989838" progId="Visio.Drawing.11">
                  <p:embed/>
                </p:oleObj>
              </mc:Choice>
              <mc:Fallback>
                <p:oleObj name="Visio" r:id="rId5" imgW="989838" imgH="9898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68" y="2378496"/>
                        <a:ext cx="1465942" cy="1465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402136"/>
              </p:ext>
            </p:extLst>
          </p:nvPr>
        </p:nvGraphicFramePr>
        <p:xfrm>
          <a:off x="756140" y="4448840"/>
          <a:ext cx="1524000" cy="62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8" name="Visio" r:id="rId7" imgW="1378077" imgH="555117" progId="Visio.Drawing.11">
                  <p:embed/>
                </p:oleObj>
              </mc:Choice>
              <mc:Fallback>
                <p:oleObj name="Visio" r:id="rId7" imgW="1378077" imgH="55511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40" y="4448840"/>
                        <a:ext cx="1524000" cy="62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566389"/>
              </p:ext>
            </p:extLst>
          </p:nvPr>
        </p:nvGraphicFramePr>
        <p:xfrm>
          <a:off x="990943" y="5462243"/>
          <a:ext cx="1054158" cy="82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9" name="Visio" r:id="rId9" imgW="941832" imgH="733806" progId="Visio.Drawing.11">
                  <p:embed/>
                </p:oleObj>
              </mc:Choice>
              <mc:Fallback>
                <p:oleObj name="Visio" r:id="rId9" imgW="941832" imgH="73380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943" y="5462243"/>
                        <a:ext cx="1054158" cy="8273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6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74452"/>
            <a:ext cx="7826375" cy="542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V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o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파형을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관찰하여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그려보아라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관찰한 파형의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듀티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사이클과 주기를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측정하여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산출하여라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  <a:endParaRPr lang="ko-KR" altLang="en-US" sz="2000" dirty="0">
              <a:latin typeface="Times New Roman" pitchFamily="18" charset="0"/>
              <a:ea typeface="휴먼모음T" pitchFamily="18" charset="-127"/>
              <a:cs typeface="Times New Roman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60000" y="1138452"/>
            <a:ext cx="609600" cy="430213"/>
            <a:chOff x="457" y="3575"/>
            <a:chExt cx="384" cy="27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75800"/>
              </p:ext>
            </p:extLst>
          </p:nvPr>
        </p:nvGraphicFramePr>
        <p:xfrm>
          <a:off x="1438275" y="2021215"/>
          <a:ext cx="3752850" cy="314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2" name="Visio" r:id="rId3" imgW="2112645" imgH="1772717" progId="Visio.Drawing.11">
                  <p:embed/>
                </p:oleObj>
              </mc:Choice>
              <mc:Fallback>
                <p:oleObj name="Visio" r:id="rId3" imgW="2112645" imgH="177271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8275" y="2021215"/>
                        <a:ext cx="3752850" cy="3149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920490"/>
              </p:ext>
            </p:extLst>
          </p:nvPr>
        </p:nvGraphicFramePr>
        <p:xfrm>
          <a:off x="5407025" y="2426027"/>
          <a:ext cx="3060700" cy="246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3" name="Visio" r:id="rId5" imgW="2329815" imgH="1872691" progId="Visio.Drawing.11">
                  <p:embed/>
                </p:oleObj>
              </mc:Choice>
              <mc:Fallback>
                <p:oleObj name="Visio" r:id="rId5" imgW="2329815" imgH="187269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025" y="2426027"/>
                        <a:ext cx="3060700" cy="2460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809626" y="5839836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주파수와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듀티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사이클의 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실험값과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이론값의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오차에 대해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259551"/>
              </p:ext>
            </p:extLst>
          </p:nvPr>
        </p:nvGraphicFramePr>
        <p:xfrm>
          <a:off x="768350" y="1718002"/>
          <a:ext cx="7476058" cy="364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8" name="Visio" r:id="rId3" imgW="4443984" imgH="2163674" progId="Visio.Drawing.11">
                  <p:embed/>
                </p:oleObj>
              </mc:Choice>
              <mc:Fallback>
                <p:oleObj name="Visio" r:id="rId3" imgW="4443984" imgH="21636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8350" y="1718002"/>
                        <a:ext cx="7476058" cy="364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4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32743"/>
            <a:ext cx="7923212" cy="5508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발생기를 단일펄스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(50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고정시켜 인가한 후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Q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에서의 펄스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폭 </a:t>
            </a:r>
            <a:r>
              <a:rPr lang="en-US" altLang="ko-KR" sz="2000" i="1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z="2000" i="1" baseline="-25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를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수평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스위프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(sweep)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속도를 조정하여 펄스가 수평눈금과 일치시킨 후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10kHz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전환하여라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이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경우의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Q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의 파형을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그려보아라</a:t>
            </a:r>
            <a:r>
              <a:rPr lang="en-US" altLang="ko-KR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커패시터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10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바꾸고 단일펄스로 전환하여 펄스 폭을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60000" y="1196743"/>
            <a:ext cx="609600" cy="430213"/>
            <a:chOff x="457" y="3575"/>
            <a:chExt cx="384" cy="27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195225"/>
              </p:ext>
            </p:extLst>
          </p:nvPr>
        </p:nvGraphicFramePr>
        <p:xfrm>
          <a:off x="1199852" y="3402735"/>
          <a:ext cx="4236244" cy="2342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8" name="Visio" r:id="rId3" imgW="2744724" imgH="1517498" progId="Visio.Drawing.11">
                  <p:embed/>
                </p:oleObj>
              </mc:Choice>
              <mc:Fallback>
                <p:oleObj name="Visio" r:id="rId3" imgW="2744724" imgH="15174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9852" y="3402735"/>
                        <a:ext cx="4236244" cy="2342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311702"/>
              </p:ext>
            </p:extLst>
          </p:nvPr>
        </p:nvGraphicFramePr>
        <p:xfrm>
          <a:off x="5940152" y="3645023"/>
          <a:ext cx="2612152" cy="210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9" name="Visio" r:id="rId5" imgW="2329815" imgH="1872691" progId="Visio.Drawing.11">
                  <p:embed/>
                </p:oleObj>
              </mc:Choice>
              <mc:Fallback>
                <p:oleObj name="Visio" r:id="rId5" imgW="2329815" imgH="18726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645023"/>
                        <a:ext cx="2612152" cy="210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809626" y="6126727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실험을 통하여 얻은 펄스 폭이 </a:t>
            </a:r>
            <a:r>
              <a:rPr lang="ko-KR" altLang="en-US" sz="1800" dirty="0" err="1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이론값과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어느 정도의 오차가 있는지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ko-KR" altLang="en-US" dirty="0" err="1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736453"/>
              </p:ext>
            </p:extLst>
          </p:nvPr>
        </p:nvGraphicFramePr>
        <p:xfrm>
          <a:off x="512589" y="1844824"/>
          <a:ext cx="8118125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1" name="Visio" r:id="rId3" imgW="6275832" imgH="2173021" progId="Visio.Drawing.11">
                  <p:embed/>
                </p:oleObj>
              </mc:Choice>
              <mc:Fallback>
                <p:oleObj name="Visio" r:id="rId3" imgW="6275832" imgH="217302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589" y="1844824"/>
                        <a:ext cx="8118125" cy="281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33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4738"/>
            <a:ext cx="7942262" cy="560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발생기를 단일펄스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(50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고정시켜 인가한 후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Q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에서의 펄스 폭 </a:t>
            </a:r>
            <a:r>
              <a:rPr lang="en-US" altLang="ko-KR" sz="2000" i="1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z="2000" i="1" baseline="-25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를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수평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스위프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(sweep)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속도를 조정하여 펄스가 수평눈금과 일치시킨 후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발생기를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10kHz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전환하여라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이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경우의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Q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의 파형을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그려보아라</a:t>
            </a:r>
            <a:r>
              <a:rPr lang="en-US" altLang="ko-KR" sz="2000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발생기의 주파수를 감소시켜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Q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가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Low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가 될 때의 주파수를 구하여라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60000" y="1168858"/>
            <a:ext cx="609600" cy="430213"/>
            <a:chOff x="457" y="3575"/>
            <a:chExt cx="384" cy="27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41991"/>
              </p:ext>
            </p:extLst>
          </p:nvPr>
        </p:nvGraphicFramePr>
        <p:xfrm>
          <a:off x="962766" y="3379850"/>
          <a:ext cx="4617346" cy="24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62" name="Visio" r:id="rId3" imgW="2887599" imgH="1502867" progId="Visio.Drawing.11">
                  <p:embed/>
                </p:oleObj>
              </mc:Choice>
              <mc:Fallback>
                <p:oleObj name="Visio" r:id="rId3" imgW="2887599" imgH="15028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2766" y="3379850"/>
                        <a:ext cx="4617346" cy="240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11404"/>
              </p:ext>
            </p:extLst>
          </p:nvPr>
        </p:nvGraphicFramePr>
        <p:xfrm>
          <a:off x="5937250" y="3573015"/>
          <a:ext cx="2702053" cy="217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63" name="Visio" r:id="rId5" imgW="2329815" imgH="1872691" progId="Visio.Drawing.11">
                  <p:embed/>
                </p:oleObj>
              </mc:Choice>
              <mc:Fallback>
                <p:oleObj name="Visio" r:id="rId5" imgW="2329815" imgH="18726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0" y="3573015"/>
                        <a:ext cx="2702053" cy="2172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809626" y="6098722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실험을 통하여 얻은 펄스 폭이 </a:t>
            </a:r>
            <a:r>
              <a:rPr lang="ko-KR" altLang="en-US" sz="1800" dirty="0" err="1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이론값과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어느 정도의 오차가 있는지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12: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멀티바이브레이터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80926"/>
            <a:ext cx="7942262" cy="563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발생기를 단일펄스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(50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로 고정시켜 인가한 후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출력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(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타이머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555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의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3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번 핀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)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에서의 펄스 폭 </a:t>
            </a:r>
            <a:r>
              <a:rPr lang="en-US" altLang="ko-KR" sz="2000" i="1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z="2000" i="1" baseline="-25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를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 algn="just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오실로스코프로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양단의 출력과 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R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양단의 파형을 관찰하여 그려보아라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marL="180975" indent="-180975">
              <a:spcAft>
                <a:spcPct val="3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R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A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=10M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C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=10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F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일 때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, LED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가 점등되는 시간을 이용하여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출력에서의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펄스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폭 </a:t>
            </a:r>
            <a:r>
              <a:rPr lang="en-US" altLang="ko-KR" sz="2000" i="1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z="2000" i="1" baseline="-25000" dirty="0" err="1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w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를 측정하여라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.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60000" y="1144926"/>
            <a:ext cx="609600" cy="430213"/>
            <a:chOff x="457" y="3575"/>
            <a:chExt cx="384" cy="27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093788" y="544875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 : 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518819"/>
              </p:ext>
            </p:extLst>
          </p:nvPr>
        </p:nvGraphicFramePr>
        <p:xfrm>
          <a:off x="1327151" y="2859539"/>
          <a:ext cx="6968371" cy="258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9" name="Visio" r:id="rId3" imgW="4277106" imgH="1588618" progId="Visio.Drawing.11">
                  <p:embed/>
                </p:oleObj>
              </mc:Choice>
              <mc:Fallback>
                <p:oleObj name="Visio" r:id="rId3" imgW="4277106" imgH="15886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7151" y="2859539"/>
                        <a:ext cx="6968371" cy="2589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809626" y="607491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실험을 통하여 얻은 펄스 폭이 </a:t>
            </a:r>
            <a:r>
              <a:rPr lang="ko-KR" altLang="en-US" sz="1800" dirty="0" err="1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이론값과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어느 정도의 오차가 있는지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62332"/>
              </p:ext>
            </p:extLst>
          </p:nvPr>
        </p:nvGraphicFramePr>
        <p:xfrm>
          <a:off x="683568" y="1124744"/>
          <a:ext cx="7852229" cy="5450296"/>
        </p:xfrm>
        <a:graphic>
          <a:graphicData uri="http://schemas.openxmlformats.org/drawingml/2006/table">
            <a:tbl>
              <a:tblPr/>
              <a:tblGrid>
                <a:gridCol w="1683657"/>
                <a:gridCol w="6168572"/>
              </a:tblGrid>
              <a:tr h="89089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전압계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내부저항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100K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으로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0∼15V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범위를 지시한다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3691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주파수 출력 단자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디지털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회로에 필요한 연속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클록을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제공할 수 있다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이는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1Hz, 10Hz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구형파가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동시에 출력된다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가변 주파수 출력은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토글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(toggle)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스위치의 위치에 따라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1Hz~999Hz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와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1KHz~999KHz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구형파가 출력된다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푸쉬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버튼 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Logic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스위치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 스위치는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control logic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 등을 제공할 수 있다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 스위치를 누르면 상승에지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(↗)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와 하강에지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(↘)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출력을 나타낸다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IC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를 동작시키기 위해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클록을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인가하는 경우에 사용한다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Data 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스위치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5~11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개의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토글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스위치들은 모두 “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0”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과 “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1”(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즉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L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과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H)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논리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레벨을 출력한다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이들은 디지털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회로의 데이터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입력이나 제어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입력을 임의로 조작하면서 실험할 수 있게 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이들 논리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레벨을 출력하는 모든 스위치는 접점 </a:t>
                      </a:r>
                      <a:r>
                        <a:rPr lang="en-US" altLang="ko-KR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debounce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회로를 가지고 있다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836211"/>
              </p:ext>
            </p:extLst>
          </p:nvPr>
        </p:nvGraphicFramePr>
        <p:xfrm>
          <a:off x="857738" y="1202840"/>
          <a:ext cx="1335314" cy="747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0" name="Visio" r:id="rId3" imgW="1304163" imgH="731139" progId="Visio.Drawing.11">
                  <p:embed/>
                </p:oleObj>
              </mc:Choice>
              <mc:Fallback>
                <p:oleObj name="Visio" r:id="rId3" imgW="1304163" imgH="7311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738" y="1202840"/>
                        <a:ext cx="1335314" cy="7472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234024"/>
              </p:ext>
            </p:extLst>
          </p:nvPr>
        </p:nvGraphicFramePr>
        <p:xfrm>
          <a:off x="843225" y="2131752"/>
          <a:ext cx="1364343" cy="129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1" name="Visio" r:id="rId5" imgW="1218438" imgH="1169670" progId="Visio.Drawing.11">
                  <p:embed/>
                </p:oleObj>
              </mc:Choice>
              <mc:Fallback>
                <p:oleObj name="Visio" r:id="rId5" imgW="1218438" imgH="11696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25" y="2131752"/>
                        <a:ext cx="1364343" cy="1298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447600"/>
              </p:ext>
            </p:extLst>
          </p:nvPr>
        </p:nvGraphicFramePr>
        <p:xfrm>
          <a:off x="872252" y="3626726"/>
          <a:ext cx="1221085" cy="114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2" name="Visio" r:id="rId7" imgW="782574" imgH="731139" progId="Visio.Drawing.11">
                  <p:embed/>
                </p:oleObj>
              </mc:Choice>
              <mc:Fallback>
                <p:oleObj name="Visio" r:id="rId7" imgW="782574" imgH="7311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252" y="3626726"/>
                        <a:ext cx="1221085" cy="1146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246461"/>
              </p:ext>
            </p:extLst>
          </p:nvPr>
        </p:nvGraphicFramePr>
        <p:xfrm>
          <a:off x="756140" y="5088550"/>
          <a:ext cx="1538514" cy="116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3" name="Visio" r:id="rId9" imgW="1096899" imgH="826770" progId="Visio.Drawing.11">
                  <p:embed/>
                </p:oleObj>
              </mc:Choice>
              <mc:Fallback>
                <p:oleObj name="Visio" r:id="rId9" imgW="1096899" imgH="8267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40" y="5088550"/>
                        <a:ext cx="1538514" cy="1168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3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브레드보드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(Breadboard)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24346"/>
              </p:ext>
            </p:extLst>
          </p:nvPr>
        </p:nvGraphicFramePr>
        <p:xfrm>
          <a:off x="683568" y="1124744"/>
          <a:ext cx="7852229" cy="2216640"/>
        </p:xfrm>
        <a:graphic>
          <a:graphicData uri="http://schemas.openxmlformats.org/drawingml/2006/table">
            <a:tbl>
              <a:tblPr/>
              <a:tblGrid>
                <a:gridCol w="1683657"/>
                <a:gridCol w="6168572"/>
              </a:tblGrid>
              <a:tr h="89089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푸쉬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버튼 스위치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 버튼 입력의 접점은 접지가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되지 않은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floating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상태의 접점출력을 나타낸다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회로의 중간에 직렬로 삽입하여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on-off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조작 등을 시킬 수 있다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081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전압계 입력 단자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전압계 사용 시 입력단자에 측정하고자 하는 곳을 연결한다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100K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ko-KR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은 내부 저항이다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ko-KR" altLang="ko-KR" sz="1800" kern="120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2865" marR="62865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90724"/>
              </p:ext>
            </p:extLst>
          </p:nvPr>
        </p:nvGraphicFramePr>
        <p:xfrm>
          <a:off x="1017394" y="1231003"/>
          <a:ext cx="1030514" cy="1044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68" name="Visio" r:id="rId3" imgW="720471" imgH="727710" progId="Visio.Drawing.11">
                  <p:embed/>
                </p:oleObj>
              </mc:Choice>
              <mc:Fallback>
                <p:oleObj name="Visio" r:id="rId3" imgW="720471" imgH="72771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394" y="1231003"/>
                        <a:ext cx="1030514" cy="10440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149418"/>
              </p:ext>
            </p:extLst>
          </p:nvPr>
        </p:nvGraphicFramePr>
        <p:xfrm>
          <a:off x="828710" y="2572169"/>
          <a:ext cx="1416027" cy="580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69" name="Visio" r:id="rId5" imgW="1069467" imgH="441579" progId="Visio.Drawing.11">
                  <p:embed/>
                </p:oleObj>
              </mc:Choice>
              <mc:Fallback>
                <p:oleObj name="Visio" r:id="rId5" imgW="1069467" imgH="44157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10" y="2572169"/>
                        <a:ext cx="1416027" cy="5805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34057"/>
              </p:ext>
            </p:extLst>
          </p:nvPr>
        </p:nvGraphicFramePr>
        <p:xfrm>
          <a:off x="792076" y="4221088"/>
          <a:ext cx="7559151" cy="233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70" name="Visio" r:id="rId7" imgW="7047738" imgH="2163699" progId="Visio.Drawing.11">
                  <p:embed/>
                </p:oleObj>
              </mc:Choice>
              <mc:Fallback>
                <p:oleObj name="Visio" r:id="rId7" imgW="7047738" imgH="216369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76" y="4221088"/>
                        <a:ext cx="7559151" cy="23349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6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 smtClean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5. 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itchFamily="18" charset="0"/>
              </a:rPr>
              <a:t>실험 및 회로 구성 시 주의 사항</a:t>
            </a:r>
            <a:endParaRPr lang="en-US" altLang="ko-KR" spc="-1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lvl="1"/>
            <a:r>
              <a:rPr lang="ko-KR" altLang="en-US" spc="-30" dirty="0">
                <a:latin typeface="휴먼모음T" pitchFamily="18" charset="-127"/>
                <a:ea typeface="휴먼모음T" pitchFamily="18" charset="-127"/>
              </a:rPr>
              <a:t>전원은 </a:t>
            </a:r>
            <a:r>
              <a:rPr lang="en-US" altLang="ko-KR" spc="-30" dirty="0">
                <a:latin typeface="휴먼모음T" pitchFamily="18" charset="-127"/>
                <a:ea typeface="휴먼모음T" pitchFamily="18" charset="-127"/>
              </a:rPr>
              <a:t>+5V</a:t>
            </a:r>
            <a:r>
              <a:rPr lang="ko-KR" altLang="en-US" spc="-30" dirty="0">
                <a:latin typeface="휴먼모음T" pitchFamily="18" charset="-127"/>
                <a:ea typeface="휴먼모음T" pitchFamily="18" charset="-127"/>
              </a:rPr>
              <a:t>와 접지</a:t>
            </a:r>
            <a:r>
              <a:rPr lang="en-US" altLang="ko-KR" spc="-30" dirty="0">
                <a:latin typeface="휴먼모음T" pitchFamily="18" charset="-127"/>
                <a:ea typeface="휴먼모음T" pitchFamily="18" charset="-127"/>
              </a:rPr>
              <a:t>(GND)</a:t>
            </a:r>
            <a:r>
              <a:rPr lang="ko-KR" altLang="en-US" spc="-30" dirty="0">
                <a:latin typeface="휴먼모음T" pitchFamily="18" charset="-127"/>
                <a:ea typeface="휴먼모음T" pitchFamily="18" charset="-127"/>
              </a:rPr>
              <a:t>를 먼저 연결한다</a:t>
            </a:r>
            <a:r>
              <a:rPr lang="en-US" altLang="ko-KR" spc="-3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pc="-30" dirty="0">
                <a:latin typeface="휴먼모음T" pitchFamily="18" charset="-127"/>
                <a:ea typeface="휴먼모음T" pitchFamily="18" charset="-127"/>
              </a:rPr>
              <a:t>그러나 전원 스위치는 </a:t>
            </a:r>
            <a:r>
              <a:rPr lang="en-US" altLang="ko-KR" spc="-30" dirty="0">
                <a:latin typeface="휴먼모음T" pitchFamily="18" charset="-127"/>
                <a:ea typeface="휴먼모음T" pitchFamily="18" charset="-127"/>
              </a:rPr>
              <a:t>off</a:t>
            </a:r>
            <a:r>
              <a:rPr lang="ko-KR" altLang="en-US" spc="-30" dirty="0">
                <a:latin typeface="휴먼모음T" pitchFamily="18" charset="-127"/>
                <a:ea typeface="휴먼모음T" pitchFamily="18" charset="-127"/>
              </a:rPr>
              <a:t>시켜 둔다</a:t>
            </a:r>
            <a:r>
              <a:rPr lang="en-US" altLang="ko-KR" spc="-3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820871"/>
              </p:ext>
            </p:extLst>
          </p:nvPr>
        </p:nvGraphicFramePr>
        <p:xfrm>
          <a:off x="827584" y="2019057"/>
          <a:ext cx="7512562" cy="401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0" name="Visio" r:id="rId3" imgW="6355556" imgH="3391205" progId="Visio.Drawing.11">
                  <p:embed/>
                </p:oleObj>
              </mc:Choice>
              <mc:Fallback>
                <p:oleObj name="Visio" r:id="rId3" imgW="6355556" imgH="33912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019057"/>
                        <a:ext cx="7512562" cy="40144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2297865" y="61554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ko-KR" sz="1600" dirty="0" err="1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브레드보드에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+5V</a:t>
            </a:r>
            <a:r>
              <a:rPr lang="ko-KR" altLang="ko-KR" sz="1600" dirty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GND</a:t>
            </a:r>
            <a:r>
              <a:rPr lang="ko-KR" altLang="ko-KR" sz="1600" dirty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연결한 상태</a:t>
            </a:r>
            <a:endParaRPr lang="ko-KR" altLang="en-US" sz="1600" dirty="0">
              <a:solidFill>
                <a:schemeClr val="accent6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데이터 스위치 및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LED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표시장치 등의 연결과 조작이 편리하도록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브레드보드에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IC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및 기타 부품을 배치한다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IC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및 부품의 배치가 완료되면 점퍼선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(jumper wire)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을 사용하여 결선하는데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배선 길이를 가능한 짧게 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배선의 색을 효과적으로 사용한다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예를 들어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(+)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전원은 빨간색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(-)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전원은 청색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접지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(ground)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는 검은색 선을 사용한다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회로 결선이 완료되면 전원 스위치를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on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이 때 회로 결선에 문제가 있으면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버저가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울리거나 전류계의 부하전류 지시가 과부하를 지시하므로 전원 스위치를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off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하고 다시 점검한다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모든 점검이 완료되었으면 데이터 스위치 및 기타 장치들을 적절히 사용하여 실험을 진행한다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전원이 연결된 상태에서는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나 부품을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브레드보드에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삽입하거나 꺼내지 말아야 한다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972000" y="1304057"/>
            <a:ext cx="7862887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기록하여라.</a:t>
            </a:r>
            <a:r>
              <a:rPr lang="en-US" altLang="ko-KR" sz="2000" dirty="0"/>
              <a:t> </a:t>
            </a:r>
            <a:endParaRPr lang="ko-KR" altLang="en-US" sz="2000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60000"/>
              </a:spcBef>
              <a:spcAft>
                <a:spcPct val="40000"/>
              </a:spcAft>
              <a:buFont typeface="Wingdings" pitchFamily="2" charset="2"/>
              <a:buNone/>
            </a:pPr>
            <a:endParaRPr lang="ko-KR" altLang="en-US" sz="2000" b="1" dirty="0">
              <a:solidFill>
                <a:srgbClr val="3333FF"/>
              </a:solidFill>
            </a:endParaRPr>
          </a:p>
        </p:txBody>
      </p:sp>
      <p:graphicFrame>
        <p:nvGraphicFramePr>
          <p:cNvPr id="4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665725"/>
              </p:ext>
            </p:extLst>
          </p:nvPr>
        </p:nvGraphicFramePr>
        <p:xfrm>
          <a:off x="5283200" y="1971432"/>
          <a:ext cx="1752600" cy="104775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372369" y="3052520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60000" y="1268057"/>
            <a:ext cx="609600" cy="428625"/>
            <a:chOff x="457" y="3575"/>
            <a:chExt cx="384" cy="270"/>
          </a:xfrm>
        </p:grpSpPr>
        <p:sp>
          <p:nvSpPr>
            <p:cNvPr id="7" name="AutoShape 3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40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039419"/>
              </p:ext>
            </p:extLst>
          </p:nvPr>
        </p:nvGraphicFramePr>
        <p:xfrm>
          <a:off x="1385888" y="2020645"/>
          <a:ext cx="3057013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4" name="Visio" r:id="rId3" imgW="2122001" imgH="638712" progId="Visio.Drawing.11">
                  <p:embed/>
                </p:oleObj>
              </mc:Choice>
              <mc:Fallback>
                <p:oleObj name="Visio" r:id="rId3" imgW="2122001" imgH="63871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5888" y="2020645"/>
                        <a:ext cx="3057013" cy="919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051690"/>
              </p:ext>
            </p:extLst>
          </p:nvPr>
        </p:nvGraphicFramePr>
        <p:xfrm>
          <a:off x="1628775" y="1566418"/>
          <a:ext cx="5972175" cy="497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7" name="Visio" r:id="rId3" imgW="2854600" imgH="2377879" progId="Visio.Drawing.11">
                  <p:embed/>
                </p:oleObj>
              </mc:Choice>
              <mc:Fallback>
                <p:oleObj name="Visio" r:id="rId3" imgW="2854600" imgH="237787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775" y="1566418"/>
                        <a:ext cx="5972175" cy="4975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2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논리회로를</a:t>
            </a:r>
            <a:r>
              <a:rPr lang="en-US" altLang="ko-K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구성하고 측정할 수 있다</a:t>
            </a:r>
            <a:r>
              <a:rPr lang="en-US" altLang="ko-K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기본 </a:t>
            </a:r>
            <a:r>
              <a:rPr lang="ko-KR" alt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논리게이트</a:t>
            </a:r>
            <a:r>
              <a:rPr lang="ko-KR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, 조합논리회로, 순서논리회로의 동작 특성을 실험을 통해 이해할 수 있다.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다양한 </a:t>
            </a:r>
            <a:r>
              <a:rPr lang="ko-KR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논리회로의 동작 특성을 시뮬레이션을 통해 이해할 수 있다.</a:t>
            </a:r>
            <a:endParaRPr lang="en-US" altLang="ko-KR" sz="1800" spc="-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응용 </a:t>
            </a:r>
            <a:r>
              <a:rPr lang="ko-KR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논리회로를 설계할 수 있다.</a:t>
            </a:r>
            <a:endParaRPr lang="en-US" altLang="ko-KR" sz="18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ko-KR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01.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실험 개요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08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코드 변환기</a:t>
            </a:r>
            <a:endParaRPr lang="en-US" altLang="ko-KR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02.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기본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논리게이트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09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플립플롭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</a:t>
            </a: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03.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불 대수와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드모르간의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정리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10.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비동기식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카운터</a:t>
            </a:r>
            <a:endParaRPr lang="en-US" altLang="ko-KR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04. XOR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게이트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11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동기식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카운터</a:t>
            </a:r>
            <a:endParaRPr lang="en-US" altLang="ko-KR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05.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가산기와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감산기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12.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레지스터</a:t>
            </a:r>
            <a:endParaRPr lang="en-US" altLang="ko-KR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06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디코더와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인코더 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13. </a:t>
            </a:r>
            <a:r>
              <a:rPr lang="ko-KR" altLang="en-US" sz="1800" dirty="0" err="1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멀티바이브레이터</a:t>
            </a:r>
            <a:endParaRPr lang="en-US" altLang="ko-KR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ct val="30000"/>
              </a:spcBef>
              <a:buClr>
                <a:srgbClr val="C00000"/>
              </a:buClr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07.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멀티플렉서와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디멀티플렉서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</a:p>
          <a:p>
            <a:pPr marL="177800" indent="-177800" latinLnBrk="0">
              <a:lnSpc>
                <a:spcPct val="100000"/>
              </a:lnSpc>
              <a:spcBef>
                <a:spcPct val="30000"/>
              </a:spcBef>
              <a:buClr>
                <a:srgbClr val="C00000"/>
              </a:buClr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				</a:t>
            </a:r>
            <a:endParaRPr lang="ko-KR" altLang="en-US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algn="just">
              <a:lnSpc>
                <a:spcPct val="100000"/>
              </a:lnSpc>
            </a:pP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79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83626"/>
              </p:ext>
            </p:extLst>
          </p:nvPr>
        </p:nvGraphicFramePr>
        <p:xfrm>
          <a:off x="939800" y="4445327"/>
          <a:ext cx="7277100" cy="798195"/>
        </p:xfrm>
        <a:graphic>
          <a:graphicData uri="http://schemas.openxmlformats.org/drawingml/2006/table">
            <a:tbl>
              <a:tblPr/>
              <a:tblGrid>
                <a:gridCol w="788988"/>
                <a:gridCol w="647700"/>
                <a:gridCol w="649287"/>
                <a:gridCol w="647700"/>
                <a:gridCol w="649288"/>
                <a:gridCol w="650875"/>
                <a:gridCol w="649287"/>
                <a:gridCol w="647700"/>
                <a:gridCol w="649288"/>
                <a:gridCol w="647700"/>
                <a:gridCol w="649287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V</a:t>
                      </a:r>
                      <a:r>
                        <a:rPr kumimoji="1" lang="en-US" altLang="ko-KR" sz="1800" b="0" i="1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[V]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V</a:t>
                      </a:r>
                      <a:r>
                        <a:rPr kumimoji="1" lang="en-US" altLang="ko-KR" sz="18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[V]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972000" y="1149052"/>
            <a:ext cx="785018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</a:pP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번 핀에는 입력전압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V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i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표와 같이 입력하고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2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번 핀에서는 출력전압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V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o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를 멀티메타로 관찰하여 기록하여라</a:t>
            </a:r>
            <a:r>
              <a:rPr lang="ko-KR" altLang="en-US" sz="2000" dirty="0">
                <a:latin typeface="Times New Roman" pitchFamily="18" charset="0"/>
              </a:rPr>
              <a:t>.</a:t>
            </a:r>
            <a:r>
              <a:rPr lang="en-US" altLang="ko-KR" sz="2000" dirty="0"/>
              <a:t> </a:t>
            </a:r>
            <a:endParaRPr lang="ko-KR" altLang="en-US" sz="2000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</a:pPr>
            <a:endParaRPr lang="ko-KR" altLang="en-US" sz="2000" b="1" dirty="0">
              <a:solidFill>
                <a:srgbClr val="3333FF"/>
              </a:solidFill>
            </a:endParaRPr>
          </a:p>
        </p:txBody>
      </p:sp>
      <p:sp>
        <p:nvSpPr>
          <p:cNvPr id="8" name="Rectangle 65"/>
          <p:cNvSpPr>
            <a:spLocks noChangeArrowheads="1"/>
          </p:cNvSpPr>
          <p:nvPr/>
        </p:nvSpPr>
        <p:spPr bwMode="auto">
          <a:xfrm>
            <a:off x="542923" y="5547052"/>
            <a:ext cx="836295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이용하여 논리레벨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Low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High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전압범위를 결정하여라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marL="571500" indent="-57150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데이터 시트를 참조하여 실험 결과를 비교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3779912" y="3619827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10" name="Group 130"/>
          <p:cNvGrpSpPr>
            <a:grpSpLocks/>
          </p:cNvGrpSpPr>
          <p:nvPr/>
        </p:nvGrpSpPr>
        <p:grpSpPr bwMode="auto">
          <a:xfrm>
            <a:off x="360000" y="1113052"/>
            <a:ext cx="609600" cy="428625"/>
            <a:chOff x="457" y="3575"/>
            <a:chExt cx="384" cy="270"/>
          </a:xfrm>
        </p:grpSpPr>
        <p:sp>
          <p:nvSpPr>
            <p:cNvPr id="11" name="AutoShape 131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12" name="Text Box 132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112766"/>
              </p:ext>
            </p:extLst>
          </p:nvPr>
        </p:nvGraphicFramePr>
        <p:xfrm>
          <a:off x="1763688" y="1941840"/>
          <a:ext cx="4778375" cy="187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5" name="Visio" r:id="rId3" imgW="2640161" imgH="1036421" progId="Visio.Drawing.11">
                  <p:embed/>
                </p:oleObj>
              </mc:Choice>
              <mc:Fallback>
                <p:oleObj name="Visio" r:id="rId3" imgW="2640161" imgH="103642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1941840"/>
                        <a:ext cx="4778375" cy="1876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018025"/>
              </p:ext>
            </p:extLst>
          </p:nvPr>
        </p:nvGraphicFramePr>
        <p:xfrm>
          <a:off x="7112000" y="1773565"/>
          <a:ext cx="1384300" cy="1104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6" name="Visio" r:id="rId5" imgW="863420" imgH="689236" progId="Visio.Drawing.11">
                  <p:embed/>
                </p:oleObj>
              </mc:Choice>
              <mc:Fallback>
                <p:oleObj name="Visio" r:id="rId5" imgW="863420" imgH="68923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12000" y="1773565"/>
                        <a:ext cx="1384300" cy="1104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그림 14" descr="가변저항(500ohm)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0749" y="2946726"/>
            <a:ext cx="9874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76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036121"/>
              </p:ext>
            </p:extLst>
          </p:nvPr>
        </p:nvGraphicFramePr>
        <p:xfrm>
          <a:off x="640562" y="1772816"/>
          <a:ext cx="7862179" cy="43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0" name="Visio" r:id="rId3" imgW="4320877" imgH="2382742" progId="Visio.Drawing.11">
                  <p:embed/>
                </p:oleObj>
              </mc:Choice>
              <mc:Fallback>
                <p:oleObj name="Visio" r:id="rId3" imgW="4320877" imgH="23827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0562" y="1772816"/>
                        <a:ext cx="7862179" cy="433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5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234054"/>
              </p:ext>
            </p:extLst>
          </p:nvPr>
        </p:nvGraphicFramePr>
        <p:xfrm>
          <a:off x="5041900" y="1838330"/>
          <a:ext cx="2590800" cy="179070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972000" y="1128092"/>
            <a:ext cx="78454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444377" y="3305180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360000" y="1092092"/>
            <a:ext cx="609600" cy="428625"/>
            <a:chOff x="457" y="3575"/>
            <a:chExt cx="384" cy="270"/>
          </a:xfrm>
        </p:grpSpPr>
        <p:sp>
          <p:nvSpPr>
            <p:cNvPr id="7" name="AutoShape 8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8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170234"/>
              </p:ext>
            </p:extLst>
          </p:nvPr>
        </p:nvGraphicFramePr>
        <p:xfrm>
          <a:off x="1473200" y="2147892"/>
          <a:ext cx="30781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6" name="Visio" r:id="rId3" imgW="2122001" imgH="545769" progId="Visio.Drawing.11">
                  <p:embed/>
                </p:oleObj>
              </mc:Choice>
              <mc:Fallback>
                <p:oleObj name="Visio" r:id="rId3" imgW="2122001" imgH="54576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0" y="2147892"/>
                        <a:ext cx="307816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211642"/>
            <a:ext cx="7645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9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7408 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45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067998"/>
              </p:ext>
            </p:extLst>
          </p:nvPr>
        </p:nvGraphicFramePr>
        <p:xfrm>
          <a:off x="1331640" y="1573213"/>
          <a:ext cx="6542087" cy="4837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1" name="Visio" r:id="rId3" imgW="3216854" imgH="2377879" progId="Visio.Drawing.11">
                  <p:embed/>
                </p:oleObj>
              </mc:Choice>
              <mc:Fallback>
                <p:oleObj name="Visio" r:id="rId3" imgW="3216854" imgH="237787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573213"/>
                        <a:ext cx="6542087" cy="4837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6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972000" y="1162000"/>
            <a:ext cx="78565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r>
              <a:rPr kumimoji="0" lang="ko-KR" altLang="en-US" sz="2000" smtClean="0">
                <a:latin typeface="Times New Roman" pitchFamily="18" charset="0"/>
              </a:rPr>
              <a:t>입력 </a:t>
            </a:r>
            <a:r>
              <a:rPr kumimoji="0" lang="en-US" altLang="ko-KR" sz="2000" i="1" smtClean="0">
                <a:latin typeface="Times New Roman" pitchFamily="18" charset="0"/>
              </a:rPr>
              <a:t>A,</a:t>
            </a:r>
            <a:r>
              <a:rPr kumimoji="0" lang="ko-KR" altLang="en-US" sz="2000" smtClean="0">
                <a:latin typeface="Times New Roman" pitchFamily="18" charset="0"/>
              </a:rPr>
              <a:t> </a:t>
            </a:r>
            <a:r>
              <a:rPr kumimoji="0" lang="en-US" altLang="ko-KR" sz="2000" i="1" smtClean="0">
                <a:latin typeface="Times New Roman" pitchFamily="18" charset="0"/>
              </a:rPr>
              <a:t>B</a:t>
            </a:r>
            <a:r>
              <a:rPr kumimoji="0" lang="ko-KR" altLang="en-US" sz="2000" smtClean="0">
                <a:latin typeface="Times New Roman" pitchFamily="18" charset="0"/>
              </a:rPr>
              <a:t>의 상태를 표와 같이 변화시키면서 출력 </a:t>
            </a:r>
            <a:r>
              <a:rPr kumimoji="0" lang="en-US" altLang="ko-KR" sz="2000" i="1" smtClean="0">
                <a:latin typeface="Times New Roman" pitchFamily="18" charset="0"/>
              </a:rPr>
              <a:t>F</a:t>
            </a:r>
            <a:r>
              <a:rPr kumimoji="0" lang="ko-KR" altLang="en-US" sz="2000" smtClean="0">
                <a:latin typeface="Times New Roman" pitchFamily="18" charset="0"/>
              </a:rPr>
              <a:t>의 상태를 기록하여라.</a:t>
            </a:r>
            <a:endParaRPr kumimoji="0" lang="ko-KR" altLang="en-US" sz="2000" smtClean="0">
              <a:solidFill>
                <a:srgbClr val="3333FF"/>
              </a:solidFill>
              <a:latin typeface="Times New Roman" pitchFamily="18" charset="0"/>
            </a:endParaRPr>
          </a:p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endParaRPr kumimoji="0" lang="ko-KR" altLang="en-US" sz="2000" dirty="0" smtClean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1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25952"/>
              </p:ext>
            </p:extLst>
          </p:nvPr>
        </p:nvGraphicFramePr>
        <p:xfrm>
          <a:off x="5029200" y="1862713"/>
          <a:ext cx="2590800" cy="179070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18"/>
          <p:cNvSpPr txBox="1">
            <a:spLocks noChangeArrowheads="1"/>
          </p:cNvSpPr>
          <p:nvPr/>
        </p:nvSpPr>
        <p:spPr bwMode="auto">
          <a:xfrm>
            <a:off x="1547664" y="321297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64"/>
          <p:cNvGrpSpPr>
            <a:grpSpLocks/>
          </p:cNvGrpSpPr>
          <p:nvPr/>
        </p:nvGrpSpPr>
        <p:grpSpPr bwMode="auto">
          <a:xfrm>
            <a:off x="360000" y="1126000"/>
            <a:ext cx="609600" cy="428625"/>
            <a:chOff x="457" y="3575"/>
            <a:chExt cx="384" cy="270"/>
          </a:xfrm>
        </p:grpSpPr>
        <p:sp>
          <p:nvSpPr>
            <p:cNvPr id="7" name="AutoShape 165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66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986962"/>
              </p:ext>
            </p:extLst>
          </p:nvPr>
        </p:nvGraphicFramePr>
        <p:xfrm>
          <a:off x="1575268" y="2205587"/>
          <a:ext cx="3076901" cy="79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0" name="Visio" r:id="rId3" imgW="2122001" imgH="545769" progId="Visio.Drawing.11">
                  <p:embed/>
                </p:oleObj>
              </mc:Choice>
              <mc:Fallback>
                <p:oleObj name="Visio" r:id="rId3" imgW="2122001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5268" y="2205587"/>
                        <a:ext cx="3076901" cy="79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207450"/>
            <a:ext cx="8420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1000" dirty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7432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10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228785"/>
              </p:ext>
            </p:extLst>
          </p:nvPr>
        </p:nvGraphicFramePr>
        <p:xfrm>
          <a:off x="4686300" y="2167513"/>
          <a:ext cx="2590800" cy="179070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972000" y="1200100"/>
            <a:ext cx="78454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300361" y="3501008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>
            <a:off x="360000" y="1164100"/>
            <a:ext cx="609600" cy="428625"/>
            <a:chOff x="457" y="3575"/>
            <a:chExt cx="384" cy="270"/>
          </a:xfrm>
        </p:grpSpPr>
        <p:sp>
          <p:nvSpPr>
            <p:cNvPr id="7" name="AutoShape 10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0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571442"/>
              </p:ext>
            </p:extLst>
          </p:nvPr>
        </p:nvGraphicFramePr>
        <p:xfrm>
          <a:off x="1319213" y="2381818"/>
          <a:ext cx="3076901" cy="79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4" name="Visio" r:id="rId3" imgW="2122001" imgH="545769" progId="Visio.Drawing.11">
                  <p:embed/>
                </p:oleObj>
              </mc:Choice>
              <mc:Fallback>
                <p:oleObj name="Visio" r:id="rId3" imgW="2122001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9213" y="2381818"/>
                        <a:ext cx="3076901" cy="79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474150"/>
            <a:ext cx="7905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7410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4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41383"/>
              </p:ext>
            </p:extLst>
          </p:nvPr>
        </p:nvGraphicFramePr>
        <p:xfrm>
          <a:off x="4686300" y="2167513"/>
          <a:ext cx="2590800" cy="179070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85"/>
          <p:cNvSpPr>
            <a:spLocks noChangeArrowheads="1"/>
          </p:cNvSpPr>
          <p:nvPr/>
        </p:nvSpPr>
        <p:spPr bwMode="auto">
          <a:xfrm>
            <a:off x="972000" y="1200100"/>
            <a:ext cx="78454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</a:t>
            </a:r>
            <a:r>
              <a:rPr lang="ko-KR" altLang="en-US" sz="2000" dirty="0">
                <a:latin typeface="Times New Roman" pitchFamily="18" charset="0"/>
              </a:rPr>
              <a:t>.</a:t>
            </a:r>
            <a:endParaRPr lang="en-US" altLang="ko-KR" sz="2000" dirty="0">
              <a:latin typeface="Times New Roman" pitchFamily="18" charset="0"/>
            </a:endParaRPr>
          </a:p>
        </p:txBody>
      </p:sp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1372369" y="3634363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33"/>
          <p:cNvGrpSpPr>
            <a:grpSpLocks/>
          </p:cNvGrpSpPr>
          <p:nvPr/>
        </p:nvGrpSpPr>
        <p:grpSpPr bwMode="auto">
          <a:xfrm>
            <a:off x="360000" y="1164100"/>
            <a:ext cx="609600" cy="428625"/>
            <a:chOff x="457" y="3575"/>
            <a:chExt cx="384" cy="270"/>
          </a:xfrm>
        </p:grpSpPr>
        <p:sp>
          <p:nvSpPr>
            <p:cNvPr id="7" name="AutoShape 13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3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761597"/>
              </p:ext>
            </p:extLst>
          </p:nvPr>
        </p:nvGraphicFramePr>
        <p:xfrm>
          <a:off x="1406525" y="2648525"/>
          <a:ext cx="3076901" cy="79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8" name="Visio" r:id="rId3" imgW="2122001" imgH="545769" progId="Visio.Drawing.11">
                  <p:embed/>
                </p:oleObj>
              </mc:Choice>
              <mc:Fallback>
                <p:oleObj name="Visio" r:id="rId3" imgW="2122001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525" y="2648525"/>
                        <a:ext cx="3076901" cy="79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483675"/>
            <a:ext cx="780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7427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69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3"/>
              <p:cNvSpPr txBox="1">
                <a:spLocks noChangeArrowheads="1"/>
              </p:cNvSpPr>
              <p:nvPr/>
            </p:nvSpPr>
            <p:spPr bwMode="auto">
              <a:xfrm>
                <a:off x="972000" y="1102692"/>
                <a:ext cx="7839075" cy="585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6700" indent="-266700" algn="l" rtl="0" eaLnBrk="0" fontAlgn="base" latinLnBrk="1" hangingPunct="0">
                  <a:lnSpc>
                    <a:spcPct val="15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Char char="n"/>
                  <a:defRPr sz="2200" b="1" kern="1200">
                    <a:solidFill>
                      <a:schemeClr val="tx1"/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  <a:cs typeface="+mn-cs"/>
                  </a:defRPr>
                </a:lvl1pPr>
                <a:lvl2pPr marL="447675" indent="-180975" algn="l" rtl="0" eaLnBrk="0" fontAlgn="base" latinLnBrk="1" hangingPunct="0">
                  <a:spcBef>
                    <a:spcPct val="20000"/>
                  </a:spcBef>
                  <a:spcAft>
                    <a:spcPts val="400"/>
                  </a:spcAft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28650" indent="-180975" algn="l" rtl="0" eaLnBrk="0" fontAlgn="base" latinLnBrk="1" hangingPunct="0">
                  <a:spcBef>
                    <a:spcPct val="20000"/>
                  </a:spcBef>
                  <a:spcAft>
                    <a:spcPts val="300"/>
                  </a:spcAft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9625" indent="-180975" algn="l" rtl="0" eaLnBrk="0" fontAlgn="base" latinLnBrk="1" hangingPunct="0">
                  <a:spcBef>
                    <a:spcPct val="20000"/>
                  </a:spcBef>
                  <a:spcAft>
                    <a:spcPts val="300"/>
                  </a:spcAft>
                  <a:buSzPct val="96000"/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90600" indent="-180975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Font typeface="Wingdings" pitchFamily="2" charset="2"/>
                  <a:buNone/>
                </a:pPr>
                <a:r>
                  <a:rPr kumimoji="0" lang="ko-KR" altLang="en-US" sz="2000" b="0" dirty="0" smtClean="0">
                    <a:latin typeface="Times New Roman" pitchFamily="18" charset="0"/>
                  </a:rPr>
                  <a:t>입력 </a:t>
                </a:r>
                <a:r>
                  <a:rPr kumimoji="0" lang="en-US" altLang="ko-KR" sz="2000" b="0" i="1" dirty="0" smtClean="0">
                    <a:latin typeface="Times New Roman" pitchFamily="18" charset="0"/>
                  </a:rPr>
                  <a:t>A</a:t>
                </a:r>
                <a:r>
                  <a:rPr kumimoji="0" lang="ko-KR" altLang="en-US" sz="2000" b="0" dirty="0" smtClean="0">
                    <a:latin typeface="Times New Roman" pitchFamily="18" charset="0"/>
                  </a:rPr>
                  <a:t>와 제어단자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ko-KR" alt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ko-KR" sz="20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kumimoji="0" lang="ko-KR" altLang="en-US" sz="2000" b="0" dirty="0" smtClean="0">
                    <a:latin typeface="Times New Roman" pitchFamily="18" charset="0"/>
                  </a:rPr>
                  <a:t>의 </a:t>
                </a:r>
                <a:r>
                  <a:rPr kumimoji="0" lang="ko-KR" altLang="en-US" sz="2000" b="0" spc="-100" dirty="0" smtClean="0">
                    <a:latin typeface="Times New Roman" pitchFamily="18" charset="0"/>
                  </a:rPr>
                  <a:t>상태를 표와 같이 변화시키면서 출력 </a:t>
                </a:r>
                <a:r>
                  <a:rPr kumimoji="0" lang="en-US" altLang="ko-KR" sz="2000" b="0" i="1" dirty="0">
                    <a:latin typeface="Times New Roman" pitchFamily="18" charset="0"/>
                  </a:rPr>
                  <a:t>F</a:t>
                </a:r>
                <a:r>
                  <a:rPr kumimoji="0" lang="ko-KR" altLang="en-US" sz="2000" b="0" dirty="0">
                    <a:latin typeface="Times New Roman" pitchFamily="18" charset="0"/>
                  </a:rPr>
                  <a:t>의 </a:t>
                </a:r>
                <a:r>
                  <a:rPr kumimoji="0" lang="ko-KR" altLang="en-US" sz="2000" b="0" spc="-100" dirty="0">
                    <a:latin typeface="Times New Roman" pitchFamily="18" charset="0"/>
                  </a:rPr>
                  <a:t>상태를 </a:t>
                </a:r>
                <a:r>
                  <a:rPr kumimoji="0" lang="ko-KR" altLang="en-US" sz="2000" b="0" spc="-100" dirty="0" smtClean="0">
                    <a:latin typeface="Times New Roman" pitchFamily="18" charset="0"/>
                  </a:rPr>
                  <a:t>기록하여라.</a:t>
                </a:r>
                <a:endParaRPr kumimoji="0" lang="ko-KR" altLang="en-US" sz="2000" b="0" spc="-1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굴림" pitchFamily="50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굴림" pitchFamily="50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굴림" pitchFamily="50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굴림" pitchFamily="50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marL="0" indent="0" eaLnBrk="1" hangingPunct="1">
                  <a:spcAft>
                    <a:spcPct val="40000"/>
                  </a:spcAft>
                </a:pPr>
                <a:endParaRPr kumimoji="0" lang="ko-KR" altLang="en-US" sz="20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>
          <p:sp>
            <p:nvSpPr>
              <p:cNvPr id="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02692"/>
                <a:ext cx="7839075" cy="5854700"/>
              </a:xfrm>
              <a:prstGeom prst="rect">
                <a:avLst/>
              </a:prstGeom>
              <a:blipFill rotWithShape="0">
                <a:blip r:embed="rId3"/>
                <a:stretch>
                  <a:fillRect l="-7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Group 2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633113"/>
              </p:ext>
            </p:extLst>
          </p:nvPr>
        </p:nvGraphicFramePr>
        <p:xfrm>
          <a:off x="4902200" y="2284988"/>
          <a:ext cx="2590800" cy="179070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896441"/>
              </p:ext>
            </p:extLst>
          </p:nvPr>
        </p:nvGraphicFramePr>
        <p:xfrm>
          <a:off x="5243513" y="2300863"/>
          <a:ext cx="2460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70" name="Equation" r:id="rId4" imgW="203040" imgH="266400" progId="Equation.3">
                  <p:embed/>
                </p:oleObj>
              </mc:Choice>
              <mc:Fallback>
                <p:oleObj name="Equation" r:id="rId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513" y="2300863"/>
                        <a:ext cx="246062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73"/>
          <p:cNvSpPr txBox="1">
            <a:spLocks noChangeArrowheads="1"/>
          </p:cNvSpPr>
          <p:nvPr/>
        </p:nvSpPr>
        <p:spPr bwMode="auto">
          <a:xfrm>
            <a:off x="1331640" y="3859788"/>
            <a:ext cx="2814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74125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7" name="Group 219"/>
          <p:cNvGrpSpPr>
            <a:grpSpLocks/>
          </p:cNvGrpSpPr>
          <p:nvPr/>
        </p:nvGrpSpPr>
        <p:grpSpPr bwMode="auto">
          <a:xfrm>
            <a:off x="360000" y="1138700"/>
            <a:ext cx="609600" cy="428625"/>
            <a:chOff x="457" y="3575"/>
            <a:chExt cx="384" cy="270"/>
          </a:xfrm>
        </p:grpSpPr>
        <p:sp>
          <p:nvSpPr>
            <p:cNvPr id="8" name="AutoShape 22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9" name="Text Box 22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</a:p>
          </p:txBody>
        </p:sp>
      </p:grp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35889"/>
              </p:ext>
            </p:extLst>
          </p:nvPr>
        </p:nvGraphicFramePr>
        <p:xfrm>
          <a:off x="1398259" y="2211639"/>
          <a:ext cx="2995941" cy="158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71" name="Visio" r:id="rId6" imgW="2066166" imgH="1095051" progId="Visio.Drawing.11">
                  <p:embed/>
                </p:oleObj>
              </mc:Choice>
              <mc:Fallback>
                <p:oleObj name="Visio" r:id="rId6" imgW="2066166" imgH="109505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8259" y="2211639"/>
                        <a:ext cx="2995941" cy="1587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542923" y="4544000"/>
            <a:ext cx="81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상태 버퍼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74126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 동작원리를 설명하고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74125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 비교하여라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8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397095"/>
              </p:ext>
            </p:extLst>
          </p:nvPr>
        </p:nvGraphicFramePr>
        <p:xfrm>
          <a:off x="5582358" y="1972250"/>
          <a:ext cx="2906713" cy="2468880"/>
        </p:xfrm>
        <a:graphic>
          <a:graphicData uri="http://schemas.openxmlformats.org/drawingml/2006/table">
            <a:tbl>
              <a:tblPr/>
              <a:tblGrid>
                <a:gridCol w="727075"/>
                <a:gridCol w="727075"/>
                <a:gridCol w="727075"/>
                <a:gridCol w="725488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89"/>
          <p:cNvSpPr>
            <a:spLocks noChangeArrowheads="1"/>
          </p:cNvSpPr>
          <p:nvPr/>
        </p:nvSpPr>
        <p:spPr bwMode="auto">
          <a:xfrm>
            <a:off x="972000" y="1171525"/>
            <a:ext cx="78581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A, B, C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5" name="Text Box 94"/>
          <p:cNvSpPr txBox="1">
            <a:spLocks noChangeArrowheads="1"/>
          </p:cNvSpPr>
          <p:nvPr/>
        </p:nvSpPr>
        <p:spPr bwMode="auto">
          <a:xfrm>
            <a:off x="1115616" y="395654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14"/>
          <p:cNvGrpSpPr>
            <a:grpSpLocks/>
          </p:cNvGrpSpPr>
          <p:nvPr/>
        </p:nvGrpSpPr>
        <p:grpSpPr bwMode="auto">
          <a:xfrm>
            <a:off x="360000" y="1135525"/>
            <a:ext cx="609600" cy="428625"/>
            <a:chOff x="457" y="3575"/>
            <a:chExt cx="384" cy="270"/>
          </a:xfrm>
        </p:grpSpPr>
        <p:sp>
          <p:nvSpPr>
            <p:cNvPr id="7" name="AutoShape 215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16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8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85920"/>
              </p:ext>
            </p:extLst>
          </p:nvPr>
        </p:nvGraphicFramePr>
        <p:xfrm>
          <a:off x="1115616" y="2535658"/>
          <a:ext cx="4350022" cy="1071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6" name="Visio" r:id="rId3" imgW="4012031" imgH="988599" progId="Visio.Drawing.11">
                  <p:embed/>
                </p:oleObj>
              </mc:Choice>
              <mc:Fallback>
                <p:oleObj name="Visio" r:id="rId3" imgW="4012031" imgH="98859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2535658"/>
                        <a:ext cx="4350022" cy="1071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949138"/>
            <a:ext cx="7934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7400 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66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850321"/>
              </p:ext>
            </p:extLst>
          </p:nvPr>
        </p:nvGraphicFramePr>
        <p:xfrm>
          <a:off x="1116013" y="1547813"/>
          <a:ext cx="6889750" cy="499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5" name="Visio" r:id="rId3" imgW="3588278" imgH="2600240" progId="Visio.Drawing.11">
                  <p:embed/>
                </p:oleObj>
              </mc:Choice>
              <mc:Fallback>
                <p:oleObj name="Visio" r:id="rId3" imgW="3588278" imgH="260024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1547813"/>
                        <a:ext cx="6889750" cy="499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TTL/CMOS IC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의 핀 번호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2289175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75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기본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논리게이트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93690"/>
              </p:ext>
            </p:extLst>
          </p:nvPr>
        </p:nvGraphicFramePr>
        <p:xfrm>
          <a:off x="5868144" y="1871509"/>
          <a:ext cx="2906713" cy="2527935"/>
        </p:xfrm>
        <a:graphic>
          <a:graphicData uri="http://schemas.openxmlformats.org/drawingml/2006/table">
            <a:tbl>
              <a:tblPr/>
              <a:tblGrid>
                <a:gridCol w="727075"/>
                <a:gridCol w="727075"/>
                <a:gridCol w="727075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88"/>
          <p:cNvSpPr>
            <a:spLocks noChangeArrowheads="1"/>
          </p:cNvSpPr>
          <p:nvPr/>
        </p:nvSpPr>
        <p:spPr bwMode="auto">
          <a:xfrm>
            <a:off x="972000" y="1220614"/>
            <a:ext cx="785812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A, B, C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1115616" y="322940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11"/>
          <p:cNvGrpSpPr>
            <a:grpSpLocks/>
          </p:cNvGrpSpPr>
          <p:nvPr/>
        </p:nvGrpSpPr>
        <p:grpSpPr bwMode="auto">
          <a:xfrm>
            <a:off x="360000" y="1184614"/>
            <a:ext cx="609600" cy="428625"/>
            <a:chOff x="457" y="3575"/>
            <a:chExt cx="384" cy="270"/>
          </a:xfrm>
        </p:grpSpPr>
        <p:sp>
          <p:nvSpPr>
            <p:cNvPr id="7" name="AutoShape 212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13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9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915251"/>
              </p:ext>
            </p:extLst>
          </p:nvPr>
        </p:nvGraphicFramePr>
        <p:xfrm>
          <a:off x="1187624" y="1916832"/>
          <a:ext cx="4499274" cy="1124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0" name="Visio" r:id="rId3" imgW="4012031" imgH="1002919" progId="Visio.Drawing.11">
                  <p:embed/>
                </p:oleObj>
              </mc:Choice>
              <mc:Fallback>
                <p:oleObj name="Visio" r:id="rId3" imgW="4012031" imgH="100291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916832"/>
                        <a:ext cx="4499274" cy="1124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4865672"/>
            <a:ext cx="79895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게이트인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7402 IC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 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43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72000" y="1052736"/>
            <a:ext cx="7875587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r>
              <a:rPr kumimoji="0" lang="ko-KR" altLang="en-US" sz="2000" b="0" dirty="0" smtClean="0">
                <a:latin typeface="Times New Roman" pitchFamily="18" charset="0"/>
              </a:rPr>
              <a:t>입력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A,</a:t>
            </a:r>
            <a:r>
              <a:rPr kumimoji="0" lang="ko-KR" altLang="en-US" sz="2000" b="0" dirty="0" smtClean="0">
                <a:latin typeface="Times New Roman" pitchFamily="18" charset="0"/>
              </a:rPr>
              <a:t> </a:t>
            </a:r>
            <a:r>
              <a:rPr kumimoji="0" lang="en-US" altLang="ko-KR" sz="2000" b="0" i="1" dirty="0" smtClean="0">
                <a:latin typeface="Times New Roman" pitchFamily="18" charset="0"/>
              </a:rPr>
              <a:t>B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표와 같이 변화시키면서 출력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F</a:t>
            </a:r>
            <a:r>
              <a:rPr kumimoji="0" lang="ko-KR" altLang="en-US" sz="2000" b="0" dirty="0" smtClean="0">
                <a:latin typeface="Times New Roman" pitchFamily="18" charset="0"/>
              </a:rPr>
              <a:t>와 </a:t>
            </a:r>
            <a:r>
              <a:rPr kumimoji="0" lang="en-US" altLang="ko-KR" sz="2000" b="0" i="1" dirty="0" smtClean="0">
                <a:latin typeface="Times New Roman" pitchFamily="18" charset="0"/>
              </a:rPr>
              <a:t>G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기록하여라.</a:t>
            </a:r>
          </a:p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endParaRPr kumimoji="0" lang="ko-KR" altLang="en-US" sz="2000" dirty="0" smtClean="0">
              <a:latin typeface="굴림" pitchFamily="50" charset="-127"/>
            </a:endParaRPr>
          </a:p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endParaRPr kumimoji="0" lang="ko-KR" altLang="en-US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20024"/>
              </p:ext>
            </p:extLst>
          </p:nvPr>
        </p:nvGraphicFramePr>
        <p:xfrm>
          <a:off x="5292080" y="2034548"/>
          <a:ext cx="2971800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  <a:gridCol w="727075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88"/>
          <p:cNvSpPr txBox="1">
            <a:spLocks noChangeArrowheads="1"/>
          </p:cNvSpPr>
          <p:nvPr/>
        </p:nvSpPr>
        <p:spPr bwMode="auto">
          <a:xfrm>
            <a:off x="1043609" y="3092450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53"/>
          <p:cNvGrpSpPr>
            <a:grpSpLocks/>
          </p:cNvGrpSpPr>
          <p:nvPr/>
        </p:nvGrpSpPr>
        <p:grpSpPr bwMode="auto">
          <a:xfrm>
            <a:off x="360000" y="1136740"/>
            <a:ext cx="609600" cy="428625"/>
            <a:chOff x="457" y="3575"/>
            <a:chExt cx="384" cy="270"/>
          </a:xfrm>
        </p:grpSpPr>
        <p:sp>
          <p:nvSpPr>
            <p:cNvPr id="7" name="AutoShape 15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5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55136"/>
              </p:ext>
            </p:extLst>
          </p:nvPr>
        </p:nvGraphicFramePr>
        <p:xfrm>
          <a:off x="1043609" y="2247900"/>
          <a:ext cx="3960440" cy="67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4" name="Visio" r:id="rId3" imgW="3217663" imgH="545769" progId="Visio.Drawing.11">
                  <p:embed/>
                </p:oleObj>
              </mc:Choice>
              <mc:Fallback>
                <p:oleObj name="Visio" r:id="rId3" imgW="3217663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9" y="2247900"/>
                        <a:ext cx="3960440" cy="67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149080"/>
            <a:ext cx="7858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결과 입력이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G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라면 이 회로는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동작하는지 논리식으로 검토하여라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24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78"/>
          <p:cNvSpPr>
            <a:spLocks noChangeArrowheads="1"/>
          </p:cNvSpPr>
          <p:nvPr/>
        </p:nvSpPr>
        <p:spPr bwMode="auto">
          <a:xfrm>
            <a:off x="972000" y="1196752"/>
            <a:ext cx="7858125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grpSp>
        <p:nvGrpSpPr>
          <p:cNvPr id="4" name="Group 145"/>
          <p:cNvGrpSpPr>
            <a:grpSpLocks/>
          </p:cNvGrpSpPr>
          <p:nvPr/>
        </p:nvGrpSpPr>
        <p:grpSpPr bwMode="auto">
          <a:xfrm>
            <a:off x="360000" y="1124744"/>
            <a:ext cx="609600" cy="428625"/>
            <a:chOff x="457" y="3575"/>
            <a:chExt cx="384" cy="270"/>
          </a:xfrm>
        </p:grpSpPr>
        <p:sp>
          <p:nvSpPr>
            <p:cNvPr id="5" name="AutoShape 14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47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7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88409"/>
              </p:ext>
            </p:extLst>
          </p:nvPr>
        </p:nvGraphicFramePr>
        <p:xfrm>
          <a:off x="5392348" y="2142361"/>
          <a:ext cx="2971800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  <a:gridCol w="727075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88"/>
          <p:cNvSpPr txBox="1">
            <a:spLocks noChangeArrowheads="1"/>
          </p:cNvSpPr>
          <p:nvPr/>
        </p:nvSpPr>
        <p:spPr bwMode="auto">
          <a:xfrm>
            <a:off x="1115616" y="312037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59800"/>
              </p:ext>
            </p:extLst>
          </p:nvPr>
        </p:nvGraphicFramePr>
        <p:xfrm>
          <a:off x="1115616" y="2206731"/>
          <a:ext cx="3872979" cy="656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8" name="Visio" r:id="rId3" imgW="3217663" imgH="545769" progId="Visio.Drawing.11">
                  <p:embed/>
                </p:oleObj>
              </mc:Choice>
              <mc:Fallback>
                <p:oleObj name="Visio" r:id="rId3" imgW="3217663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2206731"/>
                        <a:ext cx="3872979" cy="656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150821"/>
            <a:ext cx="7858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결과 입력이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G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라면 이 회로는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동작하는지 논리식으로 검토하여라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98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72000" y="1092919"/>
            <a:ext cx="7862887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kumimoji="0" lang="ko-KR" altLang="en-US" sz="2000" b="0" dirty="0" smtClean="0">
                <a:latin typeface="Times New Roman" pitchFamily="18" charset="0"/>
              </a:rPr>
              <a:t>입력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A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표와 같이 변화시키면서 출력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F</a:t>
            </a:r>
            <a:r>
              <a:rPr kumimoji="0" lang="ko-KR" altLang="en-US" sz="2000" b="0" dirty="0" smtClean="0">
                <a:latin typeface="Times New Roman" pitchFamily="18" charset="0"/>
              </a:rPr>
              <a:t>와 </a:t>
            </a:r>
            <a:r>
              <a:rPr kumimoji="0" lang="en-US" altLang="ko-KR" sz="2000" b="0" i="1" dirty="0" smtClean="0">
                <a:latin typeface="Times New Roman" pitchFamily="18" charset="0"/>
              </a:rPr>
              <a:t>G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기록하여라.</a:t>
            </a:r>
            <a:r>
              <a:rPr kumimoji="0" lang="en-US" altLang="ko-KR" sz="2000" b="0" dirty="0" smtClean="0">
                <a:latin typeface="굴림" pitchFamily="50" charset="-127"/>
              </a:rPr>
              <a:t> </a:t>
            </a:r>
            <a:endParaRPr kumimoji="0" lang="ko-KR" altLang="en-US" sz="2000" b="0" dirty="0" smtClean="0">
              <a:latin typeface="굴림" pitchFamily="50" charset="-127"/>
            </a:endParaRPr>
          </a:p>
        </p:txBody>
      </p:sp>
      <p:graphicFrame>
        <p:nvGraphicFramePr>
          <p:cNvPr id="4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628066"/>
              </p:ext>
            </p:extLst>
          </p:nvPr>
        </p:nvGraphicFramePr>
        <p:xfrm>
          <a:off x="5580112" y="1825952"/>
          <a:ext cx="2447925" cy="1430655"/>
        </p:xfrm>
        <a:graphic>
          <a:graphicData uri="http://schemas.openxmlformats.org/drawingml/2006/table">
            <a:tbl>
              <a:tblPr/>
              <a:tblGrid>
                <a:gridCol w="828675"/>
                <a:gridCol w="809625"/>
                <a:gridCol w="809625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1804417" y="2826077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96"/>
          <p:cNvGrpSpPr>
            <a:grpSpLocks/>
          </p:cNvGrpSpPr>
          <p:nvPr/>
        </p:nvGrpSpPr>
        <p:grpSpPr bwMode="auto">
          <a:xfrm>
            <a:off x="360000" y="1128927"/>
            <a:ext cx="609600" cy="428625"/>
            <a:chOff x="457" y="3575"/>
            <a:chExt cx="384" cy="270"/>
          </a:xfrm>
        </p:grpSpPr>
        <p:sp>
          <p:nvSpPr>
            <p:cNvPr id="7" name="AutoShape 9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9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470199"/>
              </p:ext>
            </p:extLst>
          </p:nvPr>
        </p:nvGraphicFramePr>
        <p:xfrm>
          <a:off x="1203325" y="1862470"/>
          <a:ext cx="3794598" cy="869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81" name="Visio" r:id="rId3" imgW="2616964" imgH="599536" progId="Visio.Drawing.11">
                  <p:embed/>
                </p:oleObj>
              </mc:Choice>
              <mc:Fallback>
                <p:oleObj name="Visio" r:id="rId3" imgW="2616964" imgH="59953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3325" y="1862470"/>
                        <a:ext cx="3794598" cy="869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3781752"/>
            <a:ext cx="7858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 입력이 </a:t>
            </a:r>
            <a:r>
              <a:rPr lang="en-US" altLang="ko-KR" sz="1800" i="1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출력이 </a:t>
            </a:r>
            <a:r>
              <a:rPr lang="en-US" altLang="ko-KR" sz="1800" i="1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G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회로는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267560"/>
              </p:ext>
            </p:extLst>
          </p:nvPr>
        </p:nvGraphicFramePr>
        <p:xfrm>
          <a:off x="5718175" y="2710314"/>
          <a:ext cx="1452563" cy="1430655"/>
        </p:xfrm>
        <a:graphic>
          <a:graphicData uri="http://schemas.openxmlformats.org/drawingml/2006/table">
            <a:tbl>
              <a:tblPr/>
              <a:tblGrid>
                <a:gridCol w="727075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972000" y="1198389"/>
            <a:ext cx="7858125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1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에 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1KHz, 5V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인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</a:rPr>
              <a:t>구형파를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인가하였을 때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에서의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출력파형을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</a:rPr>
              <a:t>오실로스코프로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관찰하여 그려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보아라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 1KHz, 5V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구형파는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논리실험장치에 있는 것을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사용할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수도 있다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835275" y="3759652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60000" y="1162389"/>
            <a:ext cx="609600" cy="430213"/>
            <a:chOff x="457" y="3575"/>
            <a:chExt cx="384" cy="271"/>
          </a:xfrm>
        </p:grpSpPr>
        <p:sp>
          <p:nvSpPr>
            <p:cNvPr id="7" name="AutoShape 45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843"/>
              </p:ext>
            </p:extLst>
          </p:nvPr>
        </p:nvGraphicFramePr>
        <p:xfrm>
          <a:off x="1101725" y="2653163"/>
          <a:ext cx="4363279" cy="1351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2" name="Visio" r:id="rId3" imgW="3009158" imgH="931861" progId="Visio.Drawing.11">
                  <p:embed/>
                </p:oleObj>
              </mc:Choice>
              <mc:Fallback>
                <p:oleObj name="Visio" r:id="rId3" imgW="3009158" imgH="93186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1725" y="2653163"/>
                        <a:ext cx="4363279" cy="1351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08385"/>
              </p:ext>
            </p:extLst>
          </p:nvPr>
        </p:nvGraphicFramePr>
        <p:xfrm>
          <a:off x="1476375" y="4531970"/>
          <a:ext cx="5346672" cy="126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3" name="Visio" r:id="rId5" imgW="4054649" imgH="958338" progId="Visio.Drawing.11">
                  <p:embed/>
                </p:oleObj>
              </mc:Choice>
              <mc:Fallback>
                <p:oleObj name="Visio" r:id="rId5" imgW="4054649" imgH="95833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6375" y="4531970"/>
                        <a:ext cx="5346672" cy="1264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542924" y="5967864"/>
            <a:ext cx="7858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7404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에서의 전파지연시간을 고려한 경우와 이 시간을 무시한 경우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출력 파형을 비교하여라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951839"/>
              </p:ext>
            </p:extLst>
          </p:nvPr>
        </p:nvGraphicFramePr>
        <p:xfrm>
          <a:off x="1022350" y="1558925"/>
          <a:ext cx="6950075" cy="494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9" name="Visio" r:id="rId3" imgW="3383010" imgH="2405168" progId="Visio.Drawing.11">
                  <p:embed/>
                </p:oleObj>
              </mc:Choice>
              <mc:Fallback>
                <p:oleObj name="Visio" r:id="rId3" imgW="3383010" imgH="240516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2350" y="1558925"/>
                        <a:ext cx="6950075" cy="4941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877184"/>
              </p:ext>
            </p:extLst>
          </p:nvPr>
        </p:nvGraphicFramePr>
        <p:xfrm>
          <a:off x="605677" y="1731229"/>
          <a:ext cx="8257567" cy="295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3" name="Visio" r:id="rId3" imgW="6031803" imgH="2160382" progId="Visio.Drawing.11">
                  <p:embed/>
                </p:oleObj>
              </mc:Choice>
              <mc:Fallback>
                <p:oleObj name="Visio" r:id="rId3" imgW="6031803" imgH="216038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677" y="1731229"/>
                        <a:ext cx="8257567" cy="295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1890364" y="4931876"/>
            <a:ext cx="5362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spc="-100" dirty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1KHz, 5V </a:t>
            </a:r>
            <a:r>
              <a:rPr lang="ko-KR" altLang="ko-KR" sz="1800" spc="-100" dirty="0" err="1" smtClean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구형파</a:t>
            </a:r>
            <a:r>
              <a:rPr lang="ko-KR" altLang="en-US" sz="1800" spc="-100" dirty="0" err="1" smtClean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</a:t>
            </a:r>
            <a:r>
              <a:rPr lang="ko-KR" altLang="ko-KR" sz="1800" spc="-100" dirty="0" smtClean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1800" spc="-100" dirty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논리실험장치에 있는 것을 </a:t>
            </a:r>
            <a:r>
              <a:rPr lang="ko-KR" altLang="ko-KR" sz="1800" spc="-100" dirty="0" smtClean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사용</a:t>
            </a:r>
            <a:r>
              <a:rPr lang="ko-KR" altLang="en-US" sz="1800" spc="-100" dirty="0" smtClean="0">
                <a:solidFill>
                  <a:schemeClr val="accent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한 경우</a:t>
            </a:r>
            <a:endParaRPr lang="ko-KR" altLang="en-US" sz="1800" spc="-100" dirty="0">
              <a:solidFill>
                <a:schemeClr val="accent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14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2949575" y="3756477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60000" y="1162389"/>
            <a:ext cx="609600" cy="430213"/>
            <a:chOff x="457" y="3575"/>
            <a:chExt cx="384" cy="271"/>
          </a:xfrm>
        </p:grpSpPr>
        <p:sp>
          <p:nvSpPr>
            <p:cNvPr id="5" name="AutoShape 6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61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972000" y="1198389"/>
            <a:ext cx="7858125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100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에 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1KHz, 5V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인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</a:rPr>
              <a:t>구형파를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인가하였을 때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에서의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출력파형을 </a:t>
            </a:r>
            <a:r>
              <a:rPr lang="ko-KR" altLang="en-US" sz="2000" dirty="0" err="1" smtClean="0">
                <a:latin typeface="Times New Roman" pitchFamily="18" charset="0"/>
                <a:ea typeface="휴먼모음T" pitchFamily="18" charset="-127"/>
              </a:rPr>
              <a:t>오실로스코프로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관찰하여 그려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보아라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 1KHz, 5V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구형파는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논리실험장치에 있는 것을 사용할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수도 있다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.</a:t>
            </a:r>
          </a:p>
        </p:txBody>
      </p:sp>
      <p:graphicFrame>
        <p:nvGraphicFramePr>
          <p:cNvPr id="8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78513"/>
              </p:ext>
            </p:extLst>
          </p:nvPr>
        </p:nvGraphicFramePr>
        <p:xfrm>
          <a:off x="5718175" y="2738889"/>
          <a:ext cx="1452563" cy="1430655"/>
        </p:xfrm>
        <a:graphic>
          <a:graphicData uri="http://schemas.openxmlformats.org/drawingml/2006/table">
            <a:tbl>
              <a:tblPr/>
              <a:tblGrid>
                <a:gridCol w="727075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794512"/>
              </p:ext>
            </p:extLst>
          </p:nvPr>
        </p:nvGraphicFramePr>
        <p:xfrm>
          <a:off x="1476375" y="4560545"/>
          <a:ext cx="5346672" cy="126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6" name="Visio" r:id="rId3" imgW="4054649" imgH="958338" progId="Visio.Drawing.11">
                  <p:embed/>
                </p:oleObj>
              </mc:Choice>
              <mc:Fallback>
                <p:oleObj name="Visio" r:id="rId3" imgW="4054649" imgH="95833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6375" y="4560545"/>
                        <a:ext cx="5346672" cy="1264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079283"/>
              </p:ext>
            </p:extLst>
          </p:nvPr>
        </p:nvGraphicFramePr>
        <p:xfrm>
          <a:off x="1114425" y="2695791"/>
          <a:ext cx="4361325" cy="1351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7" name="Visio" r:id="rId5" imgW="3007810" imgH="931861" progId="Visio.Drawing.11">
                  <p:embed/>
                </p:oleObj>
              </mc:Choice>
              <mc:Fallback>
                <p:oleObj name="Visio" r:id="rId5" imgW="3007810" imgH="93186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4425" y="2695791"/>
                        <a:ext cx="4361325" cy="1351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542924" y="5996439"/>
            <a:ext cx="7858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7404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에서의 전파지연시간을 고려한 경우와 이 시간을 무시한 경우</a:t>
            </a:r>
            <a:r>
              <a:rPr lang="en-US" altLang="ko-KR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출력 파형을 비교하여라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899148"/>
              </p:ext>
            </p:extLst>
          </p:nvPr>
        </p:nvGraphicFramePr>
        <p:xfrm>
          <a:off x="5940425" y="1974036"/>
          <a:ext cx="2244725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972000" y="1201886"/>
            <a:ext cx="785812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en-US" altLang="ko-KR" sz="2000" dirty="0"/>
              <a:t> 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1115616" y="3702824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360000" y="1165886"/>
            <a:ext cx="609600" cy="430213"/>
            <a:chOff x="457" y="3575"/>
            <a:chExt cx="384" cy="271"/>
          </a:xfrm>
        </p:grpSpPr>
        <p:sp>
          <p:nvSpPr>
            <p:cNvPr id="7" name="AutoShape 115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16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22133"/>
              </p:ext>
            </p:extLst>
          </p:nvPr>
        </p:nvGraphicFramePr>
        <p:xfrm>
          <a:off x="1108075" y="1839099"/>
          <a:ext cx="4445023" cy="1762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4" name="Visio" r:id="rId3" imgW="3065533" imgH="1215823" progId="Visio.Drawing.11">
                  <p:embed/>
                </p:oleObj>
              </mc:Choice>
              <mc:Fallback>
                <p:oleObj name="Visio" r:id="rId3" imgW="3065533" imgH="121582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1839099"/>
                        <a:ext cx="4445023" cy="1762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618811"/>
            <a:ext cx="7305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 이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 bwMode="auto">
          <a:xfrm>
            <a:off x="972000" y="1124744"/>
            <a:ext cx="7869237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r>
              <a:rPr kumimoji="0" lang="ko-KR" altLang="en-US" sz="2000" b="0" dirty="0" smtClean="0">
                <a:latin typeface="Times New Roman" pitchFamily="18" charset="0"/>
              </a:rPr>
              <a:t>입력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A,</a:t>
            </a:r>
            <a:r>
              <a:rPr kumimoji="0" lang="ko-KR" altLang="en-US" sz="2000" b="0" dirty="0" smtClean="0">
                <a:latin typeface="Times New Roman" pitchFamily="18" charset="0"/>
              </a:rPr>
              <a:t> </a:t>
            </a:r>
            <a:r>
              <a:rPr kumimoji="0" lang="en-US" altLang="ko-KR" sz="2000" b="0" i="1" dirty="0" smtClean="0">
                <a:latin typeface="Times New Roman" pitchFamily="18" charset="0"/>
              </a:rPr>
              <a:t>B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표와 같이 변화시키면서 출력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F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기록하여라.</a:t>
            </a:r>
            <a:r>
              <a:rPr kumimoji="0" lang="en-US" altLang="ko-KR" sz="2000" b="0" dirty="0" smtClean="0"/>
              <a:t> </a:t>
            </a:r>
            <a:endParaRPr kumimoji="0" lang="ko-KR" altLang="en-US" sz="2000" b="0" dirty="0" smtClean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indent="0" eaLnBrk="1" hangingPunct="1">
              <a:spcAft>
                <a:spcPct val="40000"/>
              </a:spcAft>
            </a:pPr>
            <a:endParaRPr kumimoji="0" lang="ko-KR" altLang="en-US" sz="2000" dirty="0" smtClean="0">
              <a:solidFill>
                <a:srgbClr val="3333FF"/>
              </a:solidFill>
              <a:latin typeface="휴먼명조" charset="-127"/>
            </a:endParaRPr>
          </a:p>
          <a:p>
            <a:pPr marL="0" indent="0" eaLnBrk="1" hangingPunct="1">
              <a:spcAft>
                <a:spcPct val="40000"/>
              </a:spcAft>
              <a:buFont typeface="Wingdings" pitchFamily="2" charset="2"/>
              <a:buNone/>
            </a:pPr>
            <a:endParaRPr kumimoji="0" lang="ko-KR" altLang="en-US" sz="2000" dirty="0" smtClean="0">
              <a:latin typeface="휴먼명조" charset="-127"/>
            </a:endParaRPr>
          </a:p>
        </p:txBody>
      </p:sp>
      <p:grpSp>
        <p:nvGrpSpPr>
          <p:cNvPr id="4" name="Group 202"/>
          <p:cNvGrpSpPr>
            <a:grpSpLocks/>
          </p:cNvGrpSpPr>
          <p:nvPr/>
        </p:nvGrpSpPr>
        <p:grpSpPr bwMode="auto">
          <a:xfrm>
            <a:off x="360000" y="1149812"/>
            <a:ext cx="609600" cy="430213"/>
            <a:chOff x="457" y="3575"/>
            <a:chExt cx="384" cy="271"/>
          </a:xfrm>
        </p:grpSpPr>
        <p:sp>
          <p:nvSpPr>
            <p:cNvPr id="5" name="AutoShape 20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204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7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291940"/>
              </p:ext>
            </p:extLst>
          </p:nvPr>
        </p:nvGraphicFramePr>
        <p:xfrm>
          <a:off x="5940425" y="1957962"/>
          <a:ext cx="2244725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1152525" y="3686750"/>
            <a:ext cx="27206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32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4" y="4574162"/>
            <a:ext cx="7305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 이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23265"/>
              </p:ext>
            </p:extLst>
          </p:nvPr>
        </p:nvGraphicFramePr>
        <p:xfrm>
          <a:off x="1116013" y="1903436"/>
          <a:ext cx="4402781" cy="1783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7" name="Visio" r:id="rId3" imgW="3036401" imgH="1229872" progId="Visio.Drawing.11">
                  <p:embed/>
                </p:oleObj>
              </mc:Choice>
              <mc:Fallback>
                <p:oleObj name="Visio" r:id="rId3" imgW="3036401" imgH="122987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1903436"/>
                        <a:ext cx="4402781" cy="1783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6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TTL/CMOS IC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명명법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77" y="1628800"/>
            <a:ext cx="5885150" cy="492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217366"/>
              </p:ext>
            </p:extLst>
          </p:nvPr>
        </p:nvGraphicFramePr>
        <p:xfrm>
          <a:off x="5148064" y="1988840"/>
          <a:ext cx="2970213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79"/>
          <p:cNvSpPr>
            <a:spLocks noChangeArrowheads="1"/>
          </p:cNvSpPr>
          <p:nvPr/>
        </p:nvSpPr>
        <p:spPr bwMode="auto">
          <a:xfrm>
            <a:off x="972000" y="1224682"/>
            <a:ext cx="78581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en-US" altLang="ko-KR" sz="2000" dirty="0"/>
              <a:t> </a:t>
            </a:r>
          </a:p>
        </p:txBody>
      </p:sp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101725" y="3140968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46"/>
          <p:cNvGrpSpPr>
            <a:grpSpLocks/>
          </p:cNvGrpSpPr>
          <p:nvPr/>
        </p:nvGrpSpPr>
        <p:grpSpPr bwMode="auto">
          <a:xfrm>
            <a:off x="360000" y="1188682"/>
            <a:ext cx="609600" cy="428625"/>
            <a:chOff x="457" y="3575"/>
            <a:chExt cx="384" cy="270"/>
          </a:xfrm>
        </p:grpSpPr>
        <p:sp>
          <p:nvSpPr>
            <p:cNvPr id="7" name="AutoShape 14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4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8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268710"/>
              </p:ext>
            </p:extLst>
          </p:nvPr>
        </p:nvGraphicFramePr>
        <p:xfrm>
          <a:off x="1138231" y="1793629"/>
          <a:ext cx="3505777" cy="119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2" name="Visio" r:id="rId3" imgW="3569667" imgH="1217174" progId="Visio.Drawing.11">
                  <p:embed/>
                </p:oleObj>
              </mc:Choice>
              <mc:Fallback>
                <p:oleObj name="Visio" r:id="rId3" imgW="3569667" imgH="12171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8231" y="1793629"/>
                        <a:ext cx="3505777" cy="119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077072"/>
            <a:ext cx="7991476" cy="71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>
              <a:lnSpc>
                <a:spcPts val="2500"/>
              </a:lnSpc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입력이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이고 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F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경우와 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G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 이 회로는 각각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6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219323"/>
              </p:ext>
            </p:extLst>
          </p:nvPr>
        </p:nvGraphicFramePr>
        <p:xfrm>
          <a:off x="1331640" y="1556792"/>
          <a:ext cx="6265862" cy="506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7" name="Visio" r:id="rId3" imgW="3216854" imgH="2600240" progId="Visio.Drawing.11">
                  <p:embed/>
                </p:oleObj>
              </mc:Choice>
              <mc:Fallback>
                <p:oleObj name="Visio" r:id="rId3" imgW="3216854" imgH="260024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556792"/>
                        <a:ext cx="6265862" cy="506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84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0"/>
          <p:cNvSpPr>
            <a:spLocks noChangeArrowheads="1"/>
          </p:cNvSpPr>
          <p:nvPr/>
        </p:nvSpPr>
        <p:spPr bwMode="auto">
          <a:xfrm>
            <a:off x="972000" y="1189310"/>
            <a:ext cx="7870825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r>
              <a:rPr lang="en-US" altLang="ko-KR" sz="2000" dirty="0"/>
              <a:t> </a:t>
            </a:r>
          </a:p>
        </p:txBody>
      </p: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360000" y="1153310"/>
            <a:ext cx="609600" cy="428625"/>
            <a:chOff x="457" y="3575"/>
            <a:chExt cx="384" cy="270"/>
          </a:xfrm>
        </p:grpSpPr>
        <p:sp>
          <p:nvSpPr>
            <p:cNvPr id="5" name="AutoShape 10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0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9</a:t>
              </a:r>
            </a:p>
          </p:txBody>
        </p:sp>
      </p:grpSp>
      <p:graphicFrame>
        <p:nvGraphicFramePr>
          <p:cNvPr id="7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70518"/>
              </p:ext>
            </p:extLst>
          </p:nvPr>
        </p:nvGraphicFramePr>
        <p:xfrm>
          <a:off x="5364088" y="2492896"/>
          <a:ext cx="2970213" cy="143065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1101725" y="3644210"/>
            <a:ext cx="27206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</a:t>
            </a:r>
            <a:r>
              <a:rPr lang="en-US" altLang="ko-KR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32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4" y="4581128"/>
            <a:ext cx="7991476" cy="71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>
              <a:lnSpc>
                <a:spcPts val="2500"/>
              </a:lnSpc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입력이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이고 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F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경우와 출력이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G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 이 회로는 각각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742410"/>
              </p:ext>
            </p:extLst>
          </p:nvPr>
        </p:nvGraphicFramePr>
        <p:xfrm>
          <a:off x="1116010" y="2348880"/>
          <a:ext cx="3744022" cy="128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6" name="Visio" r:id="rId3" imgW="3598258" imgH="1231493" progId="Visio.Drawing.11">
                  <p:embed/>
                </p:oleObj>
              </mc:Choice>
              <mc:Fallback>
                <p:oleObj name="Visio" r:id="rId3" imgW="3598258" imgH="123149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0" y="2348880"/>
                        <a:ext cx="3744022" cy="128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1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69119"/>
            <a:ext cx="79121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endParaRPr lang="ko-KR" altLang="en-US" sz="2000" b="1" dirty="0">
              <a:solidFill>
                <a:srgbClr val="3333FF"/>
              </a:solidFill>
              <a:latin typeface="Times New Roman" pitchFamily="18" charset="0"/>
              <a:ea typeface="휴먼모음T" pitchFamily="18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</a:endParaRPr>
          </a:p>
        </p:txBody>
      </p:sp>
      <p:graphicFrame>
        <p:nvGraphicFramePr>
          <p:cNvPr id="4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68167"/>
              </p:ext>
            </p:extLst>
          </p:nvPr>
        </p:nvGraphicFramePr>
        <p:xfrm>
          <a:off x="5292080" y="2132856"/>
          <a:ext cx="2970212" cy="1430655"/>
        </p:xfrm>
        <a:graphic>
          <a:graphicData uri="http://schemas.openxmlformats.org/drawingml/2006/table">
            <a:tbl>
              <a:tblPr/>
              <a:tblGrid>
                <a:gridCol w="792162"/>
                <a:gridCol w="727075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1116011" y="4139850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360000" y="1133119"/>
            <a:ext cx="609600" cy="430213"/>
            <a:chOff x="184" y="750"/>
            <a:chExt cx="384" cy="271"/>
          </a:xfrm>
        </p:grpSpPr>
        <p:sp>
          <p:nvSpPr>
            <p:cNvPr id="7" name="AutoShape 179"/>
            <p:cNvSpPr>
              <a:spLocks noChangeArrowheads="1"/>
            </p:cNvSpPr>
            <p:nvPr/>
          </p:nvSpPr>
          <p:spPr bwMode="auto">
            <a:xfrm>
              <a:off x="184" y="772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80"/>
            <p:cNvSpPr txBox="1">
              <a:spLocks noChangeArrowheads="1"/>
            </p:cNvSpPr>
            <p:nvPr/>
          </p:nvSpPr>
          <p:spPr bwMode="auto">
            <a:xfrm>
              <a:off x="221" y="750"/>
              <a:ext cx="32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10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353996"/>
              </p:ext>
            </p:extLst>
          </p:nvPr>
        </p:nvGraphicFramePr>
        <p:xfrm>
          <a:off x="1116011" y="1895233"/>
          <a:ext cx="3888038" cy="222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0" name="Visio" r:id="rId3" imgW="3274847" imgH="1874799" progId="Visio.Drawing.11">
                  <p:embed/>
                </p:oleObj>
              </mc:Choice>
              <mc:Fallback>
                <p:oleObj name="Visio" r:id="rId3" imgW="3274847" imgH="187479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1" y="1895233"/>
                        <a:ext cx="3888038" cy="2225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5435932"/>
            <a:ext cx="7991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03679"/>
              </p:ext>
            </p:extLst>
          </p:nvPr>
        </p:nvGraphicFramePr>
        <p:xfrm>
          <a:off x="690159" y="1691382"/>
          <a:ext cx="7762985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1" name="Visio" r:id="rId3" imgW="4609223" imgH="2405168" progId="Visio.Drawing.11">
                  <p:embed/>
                </p:oleObj>
              </mc:Choice>
              <mc:Fallback>
                <p:oleObj name="Visio" r:id="rId3" imgW="4609223" imgH="240516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159" y="1691382"/>
                        <a:ext cx="7762985" cy="405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2: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불 대수와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드모르간의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정리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148"/>
          <p:cNvSpPr>
            <a:spLocks noChangeArrowheads="1"/>
          </p:cNvSpPr>
          <p:nvPr/>
        </p:nvSpPr>
        <p:spPr bwMode="auto">
          <a:xfrm>
            <a:off x="972000" y="1218455"/>
            <a:ext cx="79121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</a:t>
            </a:r>
            <a:r>
              <a:rPr lang="ko-KR" altLang="en-US" sz="2000" dirty="0">
                <a:latin typeface="Times New Roman" pitchFamily="18" charset="0"/>
              </a:rPr>
              <a:t>.</a:t>
            </a:r>
            <a:endParaRPr lang="ko-KR" altLang="en-US" sz="20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q"/>
            </a:pPr>
            <a:endParaRPr lang="ko-KR" altLang="en-US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Bef>
                <a:spcPct val="60000"/>
              </a:spcBef>
              <a:spcAft>
                <a:spcPct val="40000"/>
              </a:spcAft>
              <a:buFont typeface="Wingdings" pitchFamily="2" charset="2"/>
              <a:buNone/>
            </a:pPr>
            <a:endParaRPr lang="ko-KR" altLang="en-US" sz="2000" b="1" dirty="0">
              <a:solidFill>
                <a:srgbClr val="3333FF"/>
              </a:solidFill>
            </a:endParaRPr>
          </a:p>
        </p:txBody>
      </p:sp>
      <p:grpSp>
        <p:nvGrpSpPr>
          <p:cNvPr id="4" name="Group 439"/>
          <p:cNvGrpSpPr>
            <a:grpSpLocks/>
          </p:cNvGrpSpPr>
          <p:nvPr/>
        </p:nvGrpSpPr>
        <p:grpSpPr bwMode="auto">
          <a:xfrm>
            <a:off x="360000" y="1182455"/>
            <a:ext cx="609600" cy="430213"/>
            <a:chOff x="184" y="750"/>
            <a:chExt cx="384" cy="271"/>
          </a:xfrm>
        </p:grpSpPr>
        <p:sp>
          <p:nvSpPr>
            <p:cNvPr id="5" name="AutoShape 437"/>
            <p:cNvSpPr>
              <a:spLocks noChangeArrowheads="1"/>
            </p:cNvSpPr>
            <p:nvPr/>
          </p:nvSpPr>
          <p:spPr bwMode="auto">
            <a:xfrm>
              <a:off x="184" y="772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438"/>
            <p:cNvSpPr txBox="1">
              <a:spLocks noChangeArrowheads="1"/>
            </p:cNvSpPr>
            <p:nvPr/>
          </p:nvSpPr>
          <p:spPr bwMode="auto">
            <a:xfrm>
              <a:off x="221" y="750"/>
              <a:ext cx="32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11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7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83635"/>
              </p:ext>
            </p:extLst>
          </p:nvPr>
        </p:nvGraphicFramePr>
        <p:xfrm>
          <a:off x="5148064" y="2142361"/>
          <a:ext cx="2970212" cy="1430655"/>
        </p:xfrm>
        <a:graphic>
          <a:graphicData uri="http://schemas.openxmlformats.org/drawingml/2006/table">
            <a:tbl>
              <a:tblPr/>
              <a:tblGrid>
                <a:gridCol w="792162"/>
                <a:gridCol w="727075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1116015" y="4114680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4" y="5723964"/>
            <a:ext cx="7991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592749"/>
              </p:ext>
            </p:extLst>
          </p:nvPr>
        </p:nvGraphicFramePr>
        <p:xfrm>
          <a:off x="1116015" y="1754068"/>
          <a:ext cx="3600002" cy="2115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4" name="Visio" r:id="rId3" imgW="3579916" imgH="2103373" progId="Visio.Drawing.11">
                  <p:embed/>
                </p:oleObj>
              </mc:Choice>
              <mc:Fallback>
                <p:oleObj name="Visio" r:id="rId3" imgW="3579916" imgH="210337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5" y="1754068"/>
                        <a:ext cx="3600002" cy="2115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41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72000" y="1124744"/>
            <a:ext cx="7900987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3100" indent="-673100" eaLnBrk="1" hangingPunct="1">
              <a:spcAft>
                <a:spcPct val="40000"/>
              </a:spcAft>
              <a:buFont typeface="Wingdings" pitchFamily="2" charset="2"/>
              <a:buNone/>
            </a:pPr>
            <a:r>
              <a:rPr kumimoji="0" lang="ko-KR" altLang="en-US" sz="2000" b="0" dirty="0" smtClean="0">
                <a:latin typeface="Times New Roman" pitchFamily="18" charset="0"/>
              </a:rPr>
              <a:t>입력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A,</a:t>
            </a:r>
            <a:r>
              <a:rPr kumimoji="0" lang="ko-KR" altLang="en-US" sz="2000" b="0" dirty="0" smtClean="0">
                <a:latin typeface="Times New Roman" pitchFamily="18" charset="0"/>
              </a:rPr>
              <a:t> </a:t>
            </a:r>
            <a:r>
              <a:rPr kumimoji="0" lang="en-US" altLang="ko-KR" sz="2000" b="0" i="1" dirty="0" smtClean="0">
                <a:latin typeface="Times New Roman" pitchFamily="18" charset="0"/>
              </a:rPr>
              <a:t>B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표와 같이 변화시키면서 출력 </a:t>
            </a:r>
            <a:r>
              <a:rPr kumimoji="0" lang="en-US" altLang="ko-KR" sz="2000" b="0" i="1" dirty="0" smtClean="0">
                <a:latin typeface="Times New Roman" pitchFamily="18" charset="0"/>
              </a:rPr>
              <a:t>F</a:t>
            </a:r>
            <a:r>
              <a:rPr kumimoji="0" lang="ko-KR" altLang="en-US" sz="2000" b="0" dirty="0" smtClean="0">
                <a:latin typeface="Times New Roman" pitchFamily="18" charset="0"/>
              </a:rPr>
              <a:t>의 상태를 기록하여라.</a:t>
            </a:r>
          </a:p>
          <a:p>
            <a:pPr marL="673100" indent="-673100" eaLnBrk="1" hangingPunct="1">
              <a:spcAft>
                <a:spcPct val="40000"/>
              </a:spcAft>
            </a:pPr>
            <a:endParaRPr kumimoji="0" lang="ko-KR" altLang="en-US" sz="2000" b="0" dirty="0" smtClean="0">
              <a:solidFill>
                <a:srgbClr val="3333FF"/>
              </a:solidFill>
              <a:latin typeface="굴림" pitchFamily="50" charset="-127"/>
            </a:endParaRPr>
          </a:p>
          <a:p>
            <a:pPr marL="673100" indent="-673100" eaLnBrk="1" hangingPunct="1">
              <a:spcAft>
                <a:spcPct val="40000"/>
              </a:spcAft>
            </a:pPr>
            <a:endParaRPr kumimoji="0" lang="ko-KR" altLang="en-US" sz="2000" b="0" dirty="0" smtClean="0">
              <a:solidFill>
                <a:srgbClr val="3333FF"/>
              </a:solidFill>
              <a:latin typeface="굴림" pitchFamily="50" charset="-127"/>
            </a:endParaRPr>
          </a:p>
          <a:p>
            <a:pPr marL="673100" indent="-673100" eaLnBrk="1" hangingPunct="1">
              <a:spcAft>
                <a:spcPct val="40000"/>
              </a:spcAft>
            </a:pPr>
            <a:endParaRPr kumimoji="0" lang="ko-KR" altLang="en-US" sz="2000" b="0" dirty="0" smtClean="0">
              <a:solidFill>
                <a:srgbClr val="3333FF"/>
              </a:solidFill>
              <a:latin typeface="굴림" pitchFamily="50" charset="-127"/>
            </a:endParaRPr>
          </a:p>
          <a:p>
            <a:pPr marL="673100" indent="-673100" eaLnBrk="1" hangingPunct="1">
              <a:spcAft>
                <a:spcPct val="40000"/>
              </a:spcAft>
            </a:pPr>
            <a:endParaRPr kumimoji="0" lang="ko-KR" altLang="en-US" sz="2000" b="0" dirty="0" smtClean="0">
              <a:solidFill>
                <a:srgbClr val="3333FF"/>
              </a:solidFill>
              <a:latin typeface="굴림" pitchFamily="50" charset="-127"/>
            </a:endParaRPr>
          </a:p>
          <a:p>
            <a:pPr marL="673100" indent="-673100" eaLnBrk="1" hangingPunct="1">
              <a:spcAft>
                <a:spcPct val="40000"/>
              </a:spcAft>
              <a:buFont typeface="Wingdings" pitchFamily="2" charset="2"/>
              <a:buNone/>
            </a:pPr>
            <a:endParaRPr kumimoji="0" lang="ko-KR" altLang="en-US" sz="2000" b="0" dirty="0" smtClean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41067"/>
              </p:ext>
            </p:extLst>
          </p:nvPr>
        </p:nvGraphicFramePr>
        <p:xfrm>
          <a:off x="5580112" y="2276872"/>
          <a:ext cx="2590800" cy="176022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1116013" y="4187676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11"/>
          <p:cNvGrpSpPr>
            <a:grpSpLocks/>
          </p:cNvGrpSpPr>
          <p:nvPr/>
        </p:nvGrpSpPr>
        <p:grpSpPr bwMode="auto">
          <a:xfrm>
            <a:off x="360000" y="1196752"/>
            <a:ext cx="609600" cy="428625"/>
            <a:chOff x="457" y="3575"/>
            <a:chExt cx="384" cy="270"/>
          </a:xfrm>
        </p:grpSpPr>
        <p:sp>
          <p:nvSpPr>
            <p:cNvPr id="7" name="AutoShape 112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13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722910"/>
              </p:ext>
            </p:extLst>
          </p:nvPr>
        </p:nvGraphicFramePr>
        <p:xfrm>
          <a:off x="1116013" y="2184251"/>
          <a:ext cx="4248075" cy="184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8" name="Visio" r:id="rId3" imgW="3894966" imgH="1687292" progId="Visio.Drawing.11">
                  <p:embed/>
                </p:oleObj>
              </mc:Choice>
              <mc:Fallback>
                <p:oleObj name="Visio" r:id="rId3" imgW="3894966" imgH="168729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2184251"/>
                        <a:ext cx="4248075" cy="184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5299520"/>
            <a:ext cx="7991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79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972000" y="1195213"/>
            <a:ext cx="7900987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4" name="Text Box 148"/>
          <p:cNvSpPr txBox="1">
            <a:spLocks noChangeArrowheads="1"/>
          </p:cNvSpPr>
          <p:nvPr/>
        </p:nvSpPr>
        <p:spPr bwMode="auto">
          <a:xfrm>
            <a:off x="1043608" y="3627888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5" name="Group 196"/>
          <p:cNvGrpSpPr>
            <a:grpSpLocks/>
          </p:cNvGrpSpPr>
          <p:nvPr/>
        </p:nvGrpSpPr>
        <p:grpSpPr bwMode="auto">
          <a:xfrm>
            <a:off x="360000" y="1159213"/>
            <a:ext cx="609600" cy="428625"/>
            <a:chOff x="457" y="3575"/>
            <a:chExt cx="384" cy="270"/>
          </a:xfrm>
        </p:grpSpPr>
        <p:sp>
          <p:nvSpPr>
            <p:cNvPr id="6" name="AutoShape 19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9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372636"/>
              </p:ext>
            </p:extLst>
          </p:nvPr>
        </p:nvGraphicFramePr>
        <p:xfrm>
          <a:off x="1116013" y="2183503"/>
          <a:ext cx="4464099" cy="13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2" name="Visio" r:id="rId3" imgW="4036577" imgH="1217174" progId="Visio.Drawing.11">
                  <p:embed/>
                </p:oleObj>
              </mc:Choice>
              <mc:Fallback>
                <p:oleObj name="Visio" r:id="rId3" imgW="4036577" imgH="12171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2183503"/>
                        <a:ext cx="4464099" cy="13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68805"/>
              </p:ext>
            </p:extLst>
          </p:nvPr>
        </p:nvGraphicFramePr>
        <p:xfrm>
          <a:off x="5956300" y="2060848"/>
          <a:ext cx="2590800" cy="1760220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581128"/>
            <a:ext cx="78390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회로가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990600" indent="-99060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회로에서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모두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변경하면 어떤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게이트처럼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88615"/>
            <a:ext cx="78994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</a:p>
          <a:p>
            <a:pPr marL="379413" lvl="1" indent="-95250">
              <a:spcAft>
                <a:spcPct val="30000"/>
              </a:spcAft>
              <a:buFont typeface="Wingdings" pitchFamily="2" charset="2"/>
              <a:buNone/>
            </a:pPr>
            <a:endParaRPr lang="ko-KR" altLang="en-US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452508"/>
              </p:ext>
            </p:extLst>
          </p:nvPr>
        </p:nvGraphicFramePr>
        <p:xfrm>
          <a:off x="5184775" y="1909965"/>
          <a:ext cx="2590800" cy="1749426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83820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90000" marR="90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216025" y="3470478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360000" y="1152615"/>
            <a:ext cx="609600" cy="428625"/>
            <a:chOff x="457" y="3575"/>
            <a:chExt cx="384" cy="270"/>
          </a:xfrm>
        </p:grpSpPr>
        <p:sp>
          <p:nvSpPr>
            <p:cNvPr id="7" name="AutoShape 8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87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633776"/>
              </p:ext>
            </p:extLst>
          </p:nvPr>
        </p:nvGraphicFramePr>
        <p:xfrm>
          <a:off x="1423175" y="2208414"/>
          <a:ext cx="2664276" cy="79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5" name="Visio" r:id="rId3" imgW="1837432" imgH="545769" progId="Visio.Drawing.11">
                  <p:embed/>
                </p:oleObj>
              </mc:Choice>
              <mc:Fallback>
                <p:oleObj name="Visio" r:id="rId3" imgW="1837432" imgH="545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3175" y="2208414"/>
                        <a:ext cx="2664276" cy="79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233172"/>
            <a:ext cx="78390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XOR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게이트의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논리식을 여러 형태로 표현하여라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990600" indent="-99060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강의실의 전등을 켜기 위한 스위치가 앞문과 뒷문에 각각 한 개씩 있다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전등을 켜기 위해서는 한 개의 스위치만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on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되어야 하고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두 개의 스위치가 모두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on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또는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off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되었을 경우에는 꺼져야 한다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전등이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on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되었을 때의 출력을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High, off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되었을 때 출력을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Low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라고 할 때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조건을 만족시키는 논리회로를 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98016"/>
            <a:ext cx="79121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000000"/>
              </a:solidFill>
              <a:latin typeface="HY헤드라인M" pitchFamily="18" charset="-127"/>
              <a:ea typeface="휴먼명조" charset="-127"/>
            </a:endParaRPr>
          </a:p>
        </p:txBody>
      </p:sp>
      <p:graphicFrame>
        <p:nvGraphicFramePr>
          <p:cNvPr id="4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06853"/>
              </p:ext>
            </p:extLst>
          </p:nvPr>
        </p:nvGraphicFramePr>
        <p:xfrm>
          <a:off x="5381625" y="1901904"/>
          <a:ext cx="2906713" cy="2527935"/>
        </p:xfrm>
        <a:graphic>
          <a:graphicData uri="http://schemas.openxmlformats.org/drawingml/2006/table">
            <a:tbl>
              <a:tblPr/>
              <a:tblGrid>
                <a:gridCol w="727075"/>
                <a:gridCol w="727075"/>
                <a:gridCol w="727075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1216025" y="351321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360000" y="1162016"/>
            <a:ext cx="609600" cy="428625"/>
            <a:chOff x="457" y="3575"/>
            <a:chExt cx="384" cy="270"/>
          </a:xfrm>
        </p:grpSpPr>
        <p:sp>
          <p:nvSpPr>
            <p:cNvPr id="7" name="AutoShape 20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0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141786"/>
              </p:ext>
            </p:extLst>
          </p:nvPr>
        </p:nvGraphicFramePr>
        <p:xfrm>
          <a:off x="1116013" y="2170190"/>
          <a:ext cx="4107470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9" name="Visio" r:id="rId3" imgW="3098980" imgH="945910" progId="Visio.Drawing.11">
                  <p:embed/>
                </p:oleObj>
              </mc:Choice>
              <mc:Fallback>
                <p:oleObj name="Visio" r:id="rId3" imgW="3098980" imgH="94591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2170190"/>
                        <a:ext cx="4107470" cy="125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4995941"/>
            <a:ext cx="7239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A=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일 때와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A=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일 때 어떻게 동작하는지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저항값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읽는 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저항의 단위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Ohm)</a:t>
            </a:r>
            <a:r>
              <a:rPr lang="en-US" altLang="ko-KR" b="1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pPr marL="266700" lvl="1" indent="0">
              <a:buNone/>
            </a:pPr>
            <a:r>
              <a:rPr lang="en-US" altLang="ko-KR" b="1" dirty="0" smtClean="0"/>
              <a:t>  </a:t>
            </a:r>
            <a:r>
              <a:rPr lang="en-US" altLang="ko-KR" b="1" dirty="0"/>
              <a:t> </a:t>
            </a:r>
            <a:r>
              <a:rPr lang="en-US" altLang="ko-KR" dirty="0"/>
              <a:t>1,000</a:t>
            </a:r>
            <a:r>
              <a:rPr lang="en-US" altLang="ko-KR" dirty="0">
                <a:sym typeface="Symbol" pitchFamily="18" charset="2"/>
              </a:rPr>
              <a:t></a:t>
            </a:r>
            <a:r>
              <a:rPr lang="en-US" altLang="ko-KR" dirty="0"/>
              <a:t>= 10</a:t>
            </a:r>
            <a:r>
              <a:rPr lang="en-US" altLang="ko-KR" baseline="30000" dirty="0"/>
              <a:t>3</a:t>
            </a:r>
            <a:r>
              <a:rPr lang="en-US" altLang="ko-KR" dirty="0"/>
              <a:t> = 1K</a:t>
            </a:r>
            <a:r>
              <a:rPr lang="en-US" altLang="ko-KR" dirty="0">
                <a:sym typeface="Symbol" pitchFamily="18" charset="2"/>
              </a:rPr>
              <a:t></a:t>
            </a:r>
            <a:r>
              <a:rPr lang="en-US" altLang="ko-KR" dirty="0"/>
              <a:t> 	   1,000,000</a:t>
            </a:r>
            <a:r>
              <a:rPr lang="en-US" altLang="ko-KR" dirty="0">
                <a:sym typeface="Symbol" pitchFamily="18" charset="2"/>
              </a:rPr>
              <a:t></a:t>
            </a:r>
            <a:r>
              <a:rPr lang="en-US" altLang="ko-KR" dirty="0"/>
              <a:t>= 10</a:t>
            </a:r>
            <a:r>
              <a:rPr lang="en-US" altLang="ko-KR" baseline="30000" dirty="0"/>
              <a:t>6 </a:t>
            </a:r>
            <a:r>
              <a:rPr lang="en-US" altLang="ko-KR" dirty="0"/>
              <a:t>= 1M</a:t>
            </a:r>
            <a:r>
              <a:rPr lang="en-US" altLang="ko-KR" dirty="0">
                <a:sym typeface="Symbol" pitchFamily="18" charset="2"/>
              </a:rPr>
              <a:t></a:t>
            </a:r>
            <a:r>
              <a:rPr lang="en-US" altLang="ko-KR" b="1" dirty="0"/>
              <a:t> </a:t>
            </a:r>
            <a:endParaRPr lang="en-US" altLang="ko-KR" b="1" dirty="0" smtClean="0"/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네 번째 띠는 오차범위를 나타낸다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네 번째 띠의 색이 금색이면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±5%(J),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은색이면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±10%(K)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이며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색이 없으면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±20%(M)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를 나타낸다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</a:t>
            </a:r>
            <a:r>
              <a:rPr lang="en-US" altLang="ko-KR" sz="2200" b="1" dirty="0">
                <a:solidFill>
                  <a:srgbClr val="3333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2200" b="1" dirty="0" smtClean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 smtClean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 smtClean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 smtClean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저항값이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1K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이고 오차가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5%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라는 의미는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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1000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0.05=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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50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이므로 실제 이 저항을 멀티메타로 측정하면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950~1050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사이의 값이 측정된다</a:t>
            </a:r>
            <a:r>
              <a:rPr lang="en-US" altLang="ko-KR" b="1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</a:t>
            </a:r>
            <a:r>
              <a:rPr lang="en-US" altLang="ko-KR" b="1" dirty="0">
                <a:solidFill>
                  <a:srgbClr val="3333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ko-KR" altLang="en-US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z="2200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ko-KR" altLang="en-US" b="1" dirty="0">
              <a:solidFill>
                <a:srgbClr val="3333FF"/>
              </a:solidFill>
            </a:endParaRPr>
          </a:p>
          <a:p>
            <a:pPr marL="266700" lvl="1" indent="0"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33562"/>
              </p:ext>
            </p:extLst>
          </p:nvPr>
        </p:nvGraphicFramePr>
        <p:xfrm>
          <a:off x="899592" y="3068960"/>
          <a:ext cx="6283920" cy="982252"/>
        </p:xfrm>
        <a:graphic>
          <a:graphicData uri="http://schemas.openxmlformats.org/drawingml/2006/table">
            <a:tbl>
              <a:tblPr/>
              <a:tblGrid>
                <a:gridCol w="628121"/>
                <a:gridCol w="628120"/>
                <a:gridCol w="629478"/>
                <a:gridCol w="628121"/>
                <a:gridCol w="628120"/>
                <a:gridCol w="628121"/>
                <a:gridCol w="628120"/>
                <a:gridCol w="629478"/>
                <a:gridCol w="628121"/>
                <a:gridCol w="628120"/>
              </a:tblGrid>
              <a:tr h="391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검정</a:t>
                      </a:r>
                    </a:p>
                  </a:txBody>
                  <a:tcPr marL="78142" marR="78142" marT="39071" marB="390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갈색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빨강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주황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노랑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녹색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청색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보라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회색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흰색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marL="78142" marR="78142" marT="39071" marB="390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</a:t>
                      </a:r>
                    </a:p>
                  </a:txBody>
                  <a:tcPr marL="78142" marR="78142" marT="39071" marB="390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015971"/>
              </p:ext>
            </p:extLst>
          </p:nvPr>
        </p:nvGraphicFramePr>
        <p:xfrm>
          <a:off x="971600" y="4149080"/>
          <a:ext cx="2267812" cy="10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8" name="Visio" r:id="rId3" imgW="1747075" imgH="783312" progId="Visio.Drawing.11">
                  <p:embed/>
                </p:oleObj>
              </mc:Choice>
              <mc:Fallback>
                <p:oleObj name="Visio" r:id="rId3" imgW="1747075" imgH="78331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149080"/>
                        <a:ext cx="2267812" cy="1016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624007"/>
              </p:ext>
            </p:extLst>
          </p:nvPr>
        </p:nvGraphicFramePr>
        <p:xfrm>
          <a:off x="4368852" y="4150668"/>
          <a:ext cx="1646334" cy="10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9" name="Visio" r:id="rId5" imgW="1268301" imgH="783312" progId="Visio.Drawing.11">
                  <p:embed/>
                </p:oleObj>
              </mc:Choice>
              <mc:Fallback>
                <p:oleObj name="Visio" r:id="rId5" imgW="1268301" imgH="78331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52" y="4150668"/>
                        <a:ext cx="1646334" cy="1016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9"/>
          <p:cNvSpPr txBox="1">
            <a:spLocks noChangeArrowheads="1"/>
          </p:cNvSpPr>
          <p:nvPr/>
        </p:nvSpPr>
        <p:spPr bwMode="auto">
          <a:xfrm>
            <a:off x="971600" y="5225646"/>
            <a:ext cx="548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rgbClr val="000000"/>
                </a:solidFill>
                <a:cs typeface="Times New Roman" pitchFamily="18" charset="0"/>
              </a:rPr>
              <a:t>갈색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cs typeface="Times New Roman" pitchFamily="18" charset="0"/>
              </a:rPr>
              <a:t>검정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cs typeface="Times New Roman" pitchFamily="18" charset="0"/>
              </a:rPr>
              <a:t>빨강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102: 10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ko-KR" sz="18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= 1000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= 1k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z="1800" dirty="0"/>
              <a:t> 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329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16992"/>
            <a:ext cx="7900987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en-US" altLang="ko-KR" sz="2000" baseline="-25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en-US" altLang="ko-KR" sz="2000" baseline="-25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2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en-US" altLang="ko-KR" sz="2000" baseline="-25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000000"/>
              </a:solidFill>
              <a:latin typeface="HY헤드라인M" pitchFamily="18" charset="-127"/>
              <a:ea typeface="휴먼명조" charset="-127"/>
            </a:endParaRPr>
          </a:p>
        </p:txBody>
      </p:sp>
      <p:graphicFrame>
        <p:nvGraphicFramePr>
          <p:cNvPr id="4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950344"/>
              </p:ext>
            </p:extLst>
          </p:nvPr>
        </p:nvGraphicFramePr>
        <p:xfrm>
          <a:off x="4914379" y="2233061"/>
          <a:ext cx="3630613" cy="1430655"/>
        </p:xfrm>
        <a:graphic>
          <a:graphicData uri="http://schemas.openxmlformats.org/drawingml/2006/table">
            <a:tbl>
              <a:tblPr/>
              <a:tblGrid>
                <a:gridCol w="727075"/>
                <a:gridCol w="727075"/>
                <a:gridCol w="725488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86"/>
          <p:cNvSpPr txBox="1">
            <a:spLocks noChangeArrowheads="1"/>
          </p:cNvSpPr>
          <p:nvPr/>
        </p:nvSpPr>
        <p:spPr bwMode="auto">
          <a:xfrm>
            <a:off x="969600" y="4008128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68"/>
          <p:cNvGrpSpPr>
            <a:grpSpLocks/>
          </p:cNvGrpSpPr>
          <p:nvPr/>
        </p:nvGrpSpPr>
        <p:grpSpPr bwMode="auto">
          <a:xfrm>
            <a:off x="360000" y="1180992"/>
            <a:ext cx="609600" cy="428625"/>
            <a:chOff x="457" y="3575"/>
            <a:chExt cx="384" cy="270"/>
          </a:xfrm>
        </p:grpSpPr>
        <p:sp>
          <p:nvSpPr>
            <p:cNvPr id="7" name="AutoShape 16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70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405552"/>
              </p:ext>
            </p:extLst>
          </p:nvPr>
        </p:nvGraphicFramePr>
        <p:xfrm>
          <a:off x="1019711" y="1931261"/>
          <a:ext cx="3366051" cy="201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4" name="Visio" r:id="rId3" imgW="3518956" imgH="2101212" progId="Visio.Drawing.11">
                  <p:embed/>
                </p:oleObj>
              </mc:Choice>
              <mc:Fallback>
                <p:oleObj name="Visio" r:id="rId3" imgW="3518956" imgH="210121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711" y="1931261"/>
                        <a:ext cx="3366051" cy="2010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5264769"/>
            <a:ext cx="7239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토대로 이 회로의 동작을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299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13247"/>
            <a:ext cx="7900987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입력 데이터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30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∼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30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와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30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∼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30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표와 같이 변화시키면서 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출력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&gt;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=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&lt;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기록하여라.</a:t>
            </a:r>
            <a:endParaRPr lang="ko-KR" altLang="en-US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709400"/>
              </p:ext>
            </p:extLst>
          </p:nvPr>
        </p:nvGraphicFramePr>
        <p:xfrm>
          <a:off x="1778892" y="4979498"/>
          <a:ext cx="5673428" cy="1517248"/>
        </p:xfrm>
        <a:graphic>
          <a:graphicData uri="http://schemas.openxmlformats.org/drawingml/2006/table">
            <a:tbl>
              <a:tblPr/>
              <a:tblGrid>
                <a:gridCol w="1672644"/>
                <a:gridCol w="1638739"/>
                <a:gridCol w="802417"/>
                <a:gridCol w="813719"/>
                <a:gridCol w="745909"/>
              </a:tblGrid>
              <a:tr h="296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 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 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1 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 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 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1 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44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0    1    1    0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1    0    0    0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1    0    1    0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1    0    0    1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0    0    1    1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0    1    0    0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0    1    0    1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0    1    0    1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0    1    1    1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1    1    0    0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372" marR="813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359449"/>
              </p:ext>
            </p:extLst>
          </p:nvPr>
        </p:nvGraphicFramePr>
        <p:xfrm>
          <a:off x="4521200" y="3977710"/>
          <a:ext cx="1016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4" name="Equation" r:id="rId3" imgW="101520" imgH="190440" progId="Equation.3">
                  <p:embed/>
                </p:oleObj>
              </mc:Choice>
              <mc:Fallback>
                <p:oleObj name="Equation" r:id="rId3" imgW="1015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977710"/>
                        <a:ext cx="1016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148"/>
          <p:cNvGrpSpPr>
            <a:grpSpLocks/>
          </p:cNvGrpSpPr>
          <p:nvPr/>
        </p:nvGrpSpPr>
        <p:grpSpPr bwMode="auto">
          <a:xfrm>
            <a:off x="360000" y="1177247"/>
            <a:ext cx="609600" cy="428625"/>
            <a:chOff x="457" y="3575"/>
            <a:chExt cx="384" cy="270"/>
          </a:xfrm>
        </p:grpSpPr>
        <p:sp>
          <p:nvSpPr>
            <p:cNvPr id="7" name="AutoShape 14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50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517836"/>
              </p:ext>
            </p:extLst>
          </p:nvPr>
        </p:nvGraphicFramePr>
        <p:xfrm>
          <a:off x="2086273" y="1988840"/>
          <a:ext cx="4971454" cy="259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5" name="Visio" r:id="rId5" imgW="4028485" imgH="2103103" progId="Visio.Drawing.11">
                  <p:embed/>
                </p:oleObj>
              </mc:Choice>
              <mc:Fallback>
                <p:oleObj name="Visio" r:id="rId5" imgW="4028485" imgH="210310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6273" y="1988840"/>
                        <a:ext cx="4971454" cy="2595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42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pc="-100" dirty="0" smtClean="0">
                <a:cs typeface="Times New Roman" pitchFamily="18" charset="0"/>
              </a:rPr>
              <a:t>실험용 보드 배선도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541943"/>
              </p:ext>
            </p:extLst>
          </p:nvPr>
        </p:nvGraphicFramePr>
        <p:xfrm>
          <a:off x="654519" y="1628800"/>
          <a:ext cx="7834265" cy="385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5" name="Visio" r:id="rId3" imgW="5292191" imgH="2605103" progId="Visio.Drawing.11">
                  <p:embed/>
                </p:oleObj>
              </mc:Choice>
              <mc:Fallback>
                <p:oleObj name="Visio" r:id="rId3" imgW="5292191" imgH="260510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519" y="1628800"/>
                        <a:ext cx="7834265" cy="385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2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3: XOR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게이트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15851"/>
            <a:ext cx="7900987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E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P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</a:rPr>
              <a:t> </a:t>
            </a:r>
            <a:endParaRPr lang="en-US" altLang="ko-KR" sz="2000" dirty="0">
              <a:solidFill>
                <a:srgbClr val="000000"/>
              </a:solidFill>
            </a:endParaRPr>
          </a:p>
        </p:txBody>
      </p:sp>
      <p:graphicFrame>
        <p:nvGraphicFramePr>
          <p:cNvPr id="4" name="Group 1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16632"/>
              </p:ext>
            </p:extLst>
          </p:nvPr>
        </p:nvGraphicFramePr>
        <p:xfrm>
          <a:off x="2462213" y="3812039"/>
          <a:ext cx="4227512" cy="1759268"/>
        </p:xfrm>
        <a:graphic>
          <a:graphicData uri="http://schemas.openxmlformats.org/drawingml/2006/table">
            <a:tbl>
              <a:tblPr/>
              <a:tblGrid>
                <a:gridCol w="757237"/>
                <a:gridCol w="695325"/>
                <a:gridCol w="693738"/>
                <a:gridCol w="693737"/>
                <a:gridCol w="693738"/>
                <a:gridCol w="693737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P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5737225" y="2275339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88"/>
          <p:cNvGrpSpPr>
            <a:grpSpLocks/>
          </p:cNvGrpSpPr>
          <p:nvPr/>
        </p:nvGrpSpPr>
        <p:grpSpPr bwMode="auto">
          <a:xfrm>
            <a:off x="360000" y="1179851"/>
            <a:ext cx="609600" cy="428625"/>
            <a:chOff x="457" y="3575"/>
            <a:chExt cx="384" cy="270"/>
          </a:xfrm>
        </p:grpSpPr>
        <p:sp>
          <p:nvSpPr>
            <p:cNvPr id="7" name="AutoShape 18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90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282128"/>
              </p:ext>
            </p:extLst>
          </p:nvPr>
        </p:nvGraphicFramePr>
        <p:xfrm>
          <a:off x="1125538" y="1870770"/>
          <a:ext cx="6046880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2" name="Visio" r:id="rId3" imgW="5158133" imgH="1574355" progId="Visio.Drawing.11">
                  <p:embed/>
                </p:oleObj>
              </mc:Choice>
              <mc:Fallback>
                <p:oleObj name="Visio" r:id="rId3" imgW="5158133" imgH="157435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5538" y="1870770"/>
                        <a:ext cx="6046880" cy="184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4" y="5775776"/>
            <a:ext cx="805815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5350" indent="-895350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회로의 동작을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990600" indent="-990600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회로는 짝수 패리티 발생기이다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홀수 패리티 발생기가 되도록 회로를 수정하여라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58"/>
          <p:cNvSpPr>
            <a:spLocks noChangeArrowheads="1"/>
          </p:cNvSpPr>
          <p:nvPr/>
        </p:nvSpPr>
        <p:spPr bwMode="auto">
          <a:xfrm>
            <a:off x="972000" y="1186333"/>
            <a:ext cx="78994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</a:p>
          <a:p>
            <a:pPr marL="381000" lvl="1" indent="-190500">
              <a:spcAft>
                <a:spcPct val="30000"/>
              </a:spcAft>
              <a:buFont typeface="Wingdings" pitchFamily="2" charset="2"/>
              <a:buChar char="q"/>
            </a:pPr>
            <a:endParaRPr lang="ko-KR" altLang="en-US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585940"/>
              </p:ext>
            </p:extLst>
          </p:nvPr>
        </p:nvGraphicFramePr>
        <p:xfrm>
          <a:off x="5013325" y="1791796"/>
          <a:ext cx="2970213" cy="1467485"/>
        </p:xfrm>
        <a:graphic>
          <a:graphicData uri="http://schemas.openxmlformats.org/drawingml/2006/table">
            <a:tbl>
              <a:tblPr/>
              <a:tblGrid>
                <a:gridCol w="792163"/>
                <a:gridCol w="727075"/>
                <a:gridCol w="725487"/>
                <a:gridCol w="7254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31"/>
          <p:cNvSpPr txBox="1">
            <a:spLocks noChangeArrowheads="1"/>
          </p:cNvSpPr>
          <p:nvPr/>
        </p:nvSpPr>
        <p:spPr bwMode="auto">
          <a:xfrm>
            <a:off x="1558925" y="3485658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75"/>
          <p:cNvGrpSpPr>
            <a:grpSpLocks/>
          </p:cNvGrpSpPr>
          <p:nvPr/>
        </p:nvGrpSpPr>
        <p:grpSpPr bwMode="auto">
          <a:xfrm>
            <a:off x="360000" y="1150333"/>
            <a:ext cx="609600" cy="428625"/>
            <a:chOff x="457" y="3575"/>
            <a:chExt cx="384" cy="270"/>
          </a:xfrm>
        </p:grpSpPr>
        <p:sp>
          <p:nvSpPr>
            <p:cNvPr id="7" name="AutoShape 17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77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919321"/>
              </p:ext>
            </p:extLst>
          </p:nvPr>
        </p:nvGraphicFramePr>
        <p:xfrm>
          <a:off x="1243011" y="1710828"/>
          <a:ext cx="3458799" cy="172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5" name="Visio" r:id="rId3" imgW="2470571" imgH="1231697" progId="Visio.Drawing.11">
                  <p:embed/>
                </p:oleObj>
              </mc:Choice>
              <mc:Fallback>
                <p:oleObj name="Visio" r:id="rId3" imgW="2470571" imgH="123169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3011" y="1710828"/>
                        <a:ext cx="3458799" cy="172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4506563"/>
            <a:ext cx="757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토대로 이 회로가 반가산기로 동작함을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48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2000" y="1181000"/>
            <a:ext cx="78867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A,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K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000000"/>
              </a:solidFill>
              <a:latin typeface="HY헤드라인M" pitchFamily="18" charset="-127"/>
              <a:ea typeface="휴먼명조" charset="-127"/>
            </a:endParaRPr>
          </a:p>
        </p:txBody>
      </p:sp>
      <p:graphicFrame>
        <p:nvGraphicFramePr>
          <p:cNvPr id="4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145977"/>
              </p:ext>
            </p:extLst>
          </p:nvPr>
        </p:nvGraphicFramePr>
        <p:xfrm>
          <a:off x="5548313" y="2146825"/>
          <a:ext cx="2970212" cy="1430655"/>
        </p:xfrm>
        <a:graphic>
          <a:graphicData uri="http://schemas.openxmlformats.org/drawingml/2006/table">
            <a:tbl>
              <a:tblPr/>
              <a:tblGrid>
                <a:gridCol w="792162"/>
                <a:gridCol w="727075"/>
                <a:gridCol w="725488"/>
                <a:gridCol w="725487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K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8"/>
          <p:cNvSpPr txBox="1">
            <a:spLocks noChangeArrowheads="1"/>
          </p:cNvSpPr>
          <p:nvPr/>
        </p:nvSpPr>
        <p:spPr bwMode="auto">
          <a:xfrm>
            <a:off x="1558925" y="4204225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22"/>
          <p:cNvGrpSpPr>
            <a:grpSpLocks/>
          </p:cNvGrpSpPr>
          <p:nvPr/>
        </p:nvGrpSpPr>
        <p:grpSpPr bwMode="auto">
          <a:xfrm>
            <a:off x="360000" y="1145000"/>
            <a:ext cx="609600" cy="428625"/>
            <a:chOff x="457" y="3575"/>
            <a:chExt cx="384" cy="270"/>
          </a:xfrm>
        </p:grpSpPr>
        <p:sp>
          <p:nvSpPr>
            <p:cNvPr id="7" name="AutoShape 12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24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904783"/>
              </p:ext>
            </p:extLst>
          </p:nvPr>
        </p:nvGraphicFramePr>
        <p:xfrm>
          <a:off x="1123960" y="1905521"/>
          <a:ext cx="4022703" cy="2042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9" name="Visio" r:id="rId3" imgW="2873359" imgH="1459078" progId="Visio.Drawing.11">
                  <p:embed/>
                </p:oleObj>
              </mc:Choice>
              <mc:Fallback>
                <p:oleObj name="Visio" r:id="rId3" imgW="2873359" imgH="145907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3960" y="1905521"/>
                        <a:ext cx="4022703" cy="2042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341998"/>
            <a:ext cx="757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토대로 이 회로가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반감산기로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동작함을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12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1" y="1209381"/>
            <a:ext cx="796245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err="1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i="1" baseline="-25000" dirty="0" err="1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-1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변화시키면서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spc="-100" dirty="0" smtClean="0">
                <a:latin typeface="Times New Roman" pitchFamily="18" charset="0"/>
                <a:ea typeface="휴먼모음T" pitchFamily="18" charset="-127"/>
              </a:rPr>
              <a:t>상태를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2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883290"/>
              </p:ext>
            </p:extLst>
          </p:nvPr>
        </p:nvGraphicFramePr>
        <p:xfrm>
          <a:off x="969600" y="4332619"/>
          <a:ext cx="3232178" cy="2194884"/>
        </p:xfrm>
        <a:graphic>
          <a:graphicData uri="http://schemas.openxmlformats.org/drawingml/2006/table">
            <a:tbl>
              <a:tblPr/>
              <a:tblGrid>
                <a:gridCol w="680531"/>
                <a:gridCol w="680530"/>
                <a:gridCol w="624615"/>
                <a:gridCol w="623251"/>
                <a:gridCol w="623251"/>
              </a:tblGrid>
              <a:tr h="3095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5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5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-1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5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78554" marR="7855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39"/>
          <p:cNvSpPr txBox="1">
            <a:spLocks noChangeArrowheads="1"/>
          </p:cNvSpPr>
          <p:nvPr/>
        </p:nvSpPr>
        <p:spPr bwMode="auto">
          <a:xfrm>
            <a:off x="5654675" y="4332619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34"/>
          <p:cNvGrpSpPr>
            <a:grpSpLocks/>
          </p:cNvGrpSpPr>
          <p:nvPr/>
        </p:nvGrpSpPr>
        <p:grpSpPr bwMode="auto">
          <a:xfrm>
            <a:off x="360000" y="1173381"/>
            <a:ext cx="609600" cy="428625"/>
            <a:chOff x="457" y="3575"/>
            <a:chExt cx="384" cy="270"/>
          </a:xfrm>
        </p:grpSpPr>
        <p:sp>
          <p:nvSpPr>
            <p:cNvPr id="7" name="AutoShape 235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36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44106"/>
              </p:ext>
            </p:extLst>
          </p:nvPr>
        </p:nvGraphicFramePr>
        <p:xfrm>
          <a:off x="1835696" y="1804786"/>
          <a:ext cx="5455890" cy="229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3" name="Visio" r:id="rId3" imgW="4836700" imgH="2031797" progId="Visio.Drawing.11">
                  <p:embed/>
                </p:oleObj>
              </mc:Choice>
              <mc:Fallback>
                <p:oleObj name="Visio" r:id="rId3" imgW="4836700" imgH="203179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1804786"/>
                        <a:ext cx="5455890" cy="2291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4733924" y="5574869"/>
            <a:ext cx="4200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토대로 이 회로가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전가산기로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동작함을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26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60744"/>
            <a:ext cx="7888287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i="1" baseline="-25000" dirty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err="1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i="1" baseline="-25000" dirty="0" err="1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K</a:t>
            </a:r>
            <a:r>
              <a:rPr lang="en-US" altLang="ko-KR" sz="2000" i="1" baseline="-25000" dirty="0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-1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spc="-100" dirty="0" smtClean="0">
                <a:latin typeface="Times New Roman" pitchFamily="18" charset="0"/>
                <a:ea typeface="휴먼모음T" pitchFamily="18" charset="-127"/>
              </a:rPr>
              <a:t>상태를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표와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같이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변화시키면서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출력 </a:t>
            </a:r>
            <a:r>
              <a:rPr lang="en-US" altLang="ko-KR" sz="2000" i="1" dirty="0" err="1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i="1" baseline="-25000" dirty="0" err="1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err="1" smtClean="0">
                <a:latin typeface="Times New Roman" pitchFamily="18" charset="0"/>
                <a:ea typeface="휴먼모음T" pitchFamily="18" charset="-127"/>
              </a:rPr>
              <a:t>K</a:t>
            </a:r>
            <a:r>
              <a:rPr lang="en-US" altLang="ko-KR" sz="2000" i="1" baseline="-25000" dirty="0" err="1" smtClean="0">
                <a:latin typeface="Times New Roman" pitchFamily="18" charset="0"/>
                <a:ea typeface="휴먼모음T" pitchFamily="18" charset="-127"/>
              </a:rPr>
              <a:t>n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spc="-100" dirty="0">
                <a:latin typeface="Times New Roman" pitchFamily="18" charset="0"/>
                <a:ea typeface="휴먼모음T" pitchFamily="18" charset="-127"/>
              </a:rPr>
              <a:t>상태를 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448313"/>
              </p:ext>
            </p:extLst>
          </p:nvPr>
        </p:nvGraphicFramePr>
        <p:xfrm>
          <a:off x="1187798" y="4179487"/>
          <a:ext cx="3330327" cy="2303426"/>
        </p:xfrm>
        <a:graphic>
          <a:graphicData uri="http://schemas.openxmlformats.org/drawingml/2006/table">
            <a:tbl>
              <a:tblPr/>
              <a:tblGrid>
                <a:gridCol w="701196"/>
                <a:gridCol w="701195"/>
                <a:gridCol w="643582"/>
                <a:gridCol w="642177"/>
                <a:gridCol w="642177"/>
              </a:tblGrid>
              <a:tr h="352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K</a:t>
                      </a:r>
                      <a:r>
                        <a:rPr kumimoji="1" lang="en-US" altLang="ko-KR" sz="16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-1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K</a:t>
                      </a:r>
                      <a:r>
                        <a:rPr kumimoji="1" lang="en-US" altLang="ko-KR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n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940" marR="8094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5454650" y="3995057"/>
            <a:ext cx="26955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70"/>
          <p:cNvGrpSpPr>
            <a:grpSpLocks/>
          </p:cNvGrpSpPr>
          <p:nvPr/>
        </p:nvGrpSpPr>
        <p:grpSpPr bwMode="auto">
          <a:xfrm>
            <a:off x="360000" y="1124744"/>
            <a:ext cx="609600" cy="428625"/>
            <a:chOff x="457" y="3575"/>
            <a:chExt cx="384" cy="270"/>
          </a:xfrm>
        </p:grpSpPr>
        <p:sp>
          <p:nvSpPr>
            <p:cNvPr id="7" name="AutoShape 171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72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498754"/>
              </p:ext>
            </p:extLst>
          </p:nvPr>
        </p:nvGraphicFramePr>
        <p:xfrm>
          <a:off x="1187624" y="1988840"/>
          <a:ext cx="5857776" cy="1807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7" name="Visio" r:id="rId3" imgW="5884354" imgH="1815389" progId="Visio.Drawing.11">
                  <p:embed/>
                </p:oleObj>
              </mc:Choice>
              <mc:Fallback>
                <p:oleObj name="Visio" r:id="rId3" imgW="5884354" imgH="18153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988840"/>
                        <a:ext cx="5857776" cy="1807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4733923" y="5526232"/>
            <a:ext cx="42291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결과를 토대로 이 회로가 </a:t>
            </a:r>
            <a:r>
              <a:rPr lang="ko-KR" altLang="en-US" sz="1800" spc="-100" dirty="0" err="1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전감산기로</a:t>
            </a:r>
            <a:r>
              <a:rPr lang="ko-KR" altLang="en-US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동작함을 논리식으로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39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07536" y="1202829"/>
            <a:ext cx="7900987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상태를 기록하여라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43264"/>
              </p:ext>
            </p:extLst>
          </p:nvPr>
        </p:nvGraphicFramePr>
        <p:xfrm>
          <a:off x="1048361" y="4124455"/>
          <a:ext cx="4690269" cy="2499324"/>
        </p:xfrm>
        <a:graphic>
          <a:graphicData uri="http://schemas.openxmlformats.org/drawingml/2006/table">
            <a:tbl>
              <a:tblPr/>
              <a:tblGrid>
                <a:gridCol w="465382"/>
                <a:gridCol w="1279802"/>
                <a:gridCol w="1306435"/>
                <a:gridCol w="477998"/>
                <a:gridCol w="1160652"/>
              </a:tblGrid>
              <a:tr h="346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 </a:t>
                      </a: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0   0   0   0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0   0   1   1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0   0   1   1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1   0   0   0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1   0   0   0 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1   0   1   0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1   0   1   0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0   0   0   1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0   0   0   1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0   1   0   1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0   1   0   1 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0   1   1   1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0   1   1   1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1   0   1   1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1   0   1   1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1   1   1   0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741" marR="8074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1   1   1   0 </a:t>
                      </a: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0   0   0   1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0741" marR="8074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135436"/>
              </p:ext>
            </p:extLst>
          </p:nvPr>
        </p:nvGraphicFramePr>
        <p:xfrm>
          <a:off x="4644008" y="4206686"/>
          <a:ext cx="1080120" cy="230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8" name="Equation" r:id="rId3" imgW="952200" imgH="203040" progId="Equation.3">
                  <p:embed/>
                </p:oleObj>
              </mc:Choice>
              <mc:Fallback>
                <p:oleObj name="Equation" r:id="rId3" imgW="952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4206686"/>
                        <a:ext cx="1080120" cy="2304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55"/>
          <p:cNvGrpSpPr>
            <a:grpSpLocks/>
          </p:cNvGrpSpPr>
          <p:nvPr/>
        </p:nvGrpSpPr>
        <p:grpSpPr bwMode="auto">
          <a:xfrm>
            <a:off x="395536" y="1166829"/>
            <a:ext cx="609600" cy="428625"/>
            <a:chOff x="457" y="3575"/>
            <a:chExt cx="384" cy="270"/>
          </a:xfrm>
        </p:grpSpPr>
        <p:sp>
          <p:nvSpPr>
            <p:cNvPr id="7" name="AutoShape 25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57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134502"/>
              </p:ext>
            </p:extLst>
          </p:nvPr>
        </p:nvGraphicFramePr>
        <p:xfrm>
          <a:off x="1005136" y="1913261"/>
          <a:ext cx="3816424" cy="2060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9" name="Visio" r:id="rId5" imgW="3929920" imgH="2122018" progId="Visio.Drawing.11">
                  <p:embed/>
                </p:oleObj>
              </mc:Choice>
              <mc:Fallback>
                <p:oleObj name="Visio" r:id="rId5" imgW="3929920" imgH="21220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5136" y="1913261"/>
                        <a:ext cx="3816424" cy="2060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868144" y="6381328"/>
            <a:ext cx="304037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300" dirty="0">
                <a:solidFill>
                  <a:srgbClr val="00B0F0"/>
                </a:solidFill>
              </a:rPr>
              <a:t>▋</a:t>
            </a:r>
            <a:r>
              <a:rPr lang="ko-KR" altLang="en-US" sz="13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 </a:t>
            </a:r>
            <a:r>
              <a:rPr lang="ko-KR" altLang="ko-KR" sz="1300" dirty="0" smtClean="0">
                <a:solidFill>
                  <a:srgbClr val="00B0F0"/>
                </a:solidFill>
              </a:rPr>
              <a:t>▋</a:t>
            </a:r>
            <a:r>
              <a:rPr lang="ko-KR" altLang="en-US" sz="1300" dirty="0" smtClean="0">
                <a:solidFill>
                  <a:srgbClr val="00B0F0"/>
                </a:solidFill>
              </a:rPr>
              <a:t> </a:t>
            </a:r>
            <a:r>
              <a:rPr lang="ko-KR" altLang="en-US" sz="13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실험 결과가 올바른지 검토하여라</a:t>
            </a:r>
            <a:r>
              <a:rPr lang="en-US" altLang="ko-KR" sz="1300" spc="-100" dirty="0">
                <a:solidFill>
                  <a:srgbClr val="46572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300" spc="-100" dirty="0">
              <a:solidFill>
                <a:srgbClr val="46572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6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77751"/>
            <a:ext cx="788625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두 입력 데이터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1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표와 같이 변화시키면서 출력 상태를 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360000" y="1141751"/>
            <a:ext cx="609600" cy="428625"/>
            <a:chOff x="457" y="3575"/>
            <a:chExt cx="384" cy="270"/>
          </a:xfrm>
        </p:grpSpPr>
        <p:sp>
          <p:nvSpPr>
            <p:cNvPr id="5" name="AutoShape 13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3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369013"/>
              </p:ext>
            </p:extLst>
          </p:nvPr>
        </p:nvGraphicFramePr>
        <p:xfrm>
          <a:off x="1116013" y="1718126"/>
          <a:ext cx="6799262" cy="441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4" name="Visio" r:id="rId4" imgW="4541591" imgH="2950769" progId="Visio.Drawing.11">
                  <p:embed/>
                </p:oleObj>
              </mc:Choice>
              <mc:Fallback>
                <p:oleObj name="Visio" r:id="rId4" imgW="4541591" imgH="29507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013" y="1718126"/>
                        <a:ext cx="6799262" cy="441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60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저항값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계산 예</a:t>
            </a:r>
            <a:r>
              <a:rPr lang="en-US" altLang="ko-KR" b="1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b="1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2"/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예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1)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녹색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청색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검정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: 56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en-US" altLang="ko-KR" baseline="300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0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= 56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±5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%)</a:t>
            </a:r>
          </a:p>
          <a:p>
            <a:pPr lvl="2"/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예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2)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주황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주황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: 33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en-US" altLang="ko-KR" baseline="300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= 330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±5%)</a:t>
            </a:r>
          </a:p>
          <a:p>
            <a:pPr lvl="2"/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예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3)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빨강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보라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주황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: 27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en-US" altLang="ko-KR" baseline="300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3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= 27K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±5%)</a:t>
            </a:r>
          </a:p>
          <a:p>
            <a:pPr lvl="2"/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예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4)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노랑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보라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노랑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: 47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en-US" altLang="ko-KR" baseline="300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4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= 470K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±5%)</a:t>
            </a:r>
          </a:p>
          <a:p>
            <a:pPr lvl="2"/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예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5)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갈색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검정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녹색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은색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: 10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en-US" altLang="ko-KR" baseline="300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= 1M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(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±10%)</a:t>
            </a:r>
          </a:p>
          <a:p>
            <a:pPr marL="538163" lvl="2" algn="just">
              <a:buClr>
                <a:srgbClr val="CC00FF"/>
              </a:buClr>
              <a:buNone/>
            </a:pPr>
            <a:endParaRPr lang="ko-KR" altLang="en-US" sz="1800" dirty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허용 오차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±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１％의 고정밀도 저항은 유효숫자가 ３자리수로 되며 이것을 컬러 코드로 표현하기 위해 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개의 </a:t>
            </a:r>
            <a:r>
              <a:rPr lang="ko-KR" altLang="en-US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색띠를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사용하고 있다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</a:t>
            </a:r>
            <a:r>
              <a:rPr lang="en-US" altLang="ko-KR" dirty="0">
                <a:solidFill>
                  <a:srgbClr val="3333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endParaRPr lang="en-US" altLang="ko-KR" sz="2200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51"/>
          <p:cNvSpPr txBox="1">
            <a:spLocks noChangeArrowheads="1"/>
          </p:cNvSpPr>
          <p:nvPr/>
        </p:nvSpPr>
        <p:spPr bwMode="auto">
          <a:xfrm>
            <a:off x="1776858" y="5877272"/>
            <a:ext cx="5589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빨강</a:t>
            </a:r>
            <a:r>
              <a:rPr lang="en-US" altLang="ko-KR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주황</a:t>
            </a:r>
            <a:r>
              <a:rPr lang="en-US" altLang="ko-KR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보라</a:t>
            </a:r>
            <a:r>
              <a:rPr lang="en-US" altLang="ko-KR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검정</a:t>
            </a:r>
            <a:r>
              <a:rPr lang="en-US" altLang="ko-KR" sz="18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)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2370:  237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ko-KR" sz="1800" baseline="300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= 237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ko-KR" altLang="en-US" sz="1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461" y="4221088"/>
            <a:ext cx="1732382" cy="148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3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4: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가산기와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2591"/>
              </p:ext>
            </p:extLst>
          </p:nvPr>
        </p:nvGraphicFramePr>
        <p:xfrm>
          <a:off x="1223963" y="1245149"/>
          <a:ext cx="6697662" cy="3213100"/>
        </p:xfrm>
        <a:graphic>
          <a:graphicData uri="http://schemas.openxmlformats.org/drawingml/2006/table">
            <a:tbl>
              <a:tblPr/>
              <a:tblGrid>
                <a:gridCol w="971550"/>
                <a:gridCol w="1811337"/>
                <a:gridCol w="1849438"/>
                <a:gridCol w="603250"/>
                <a:gridCol w="1462087"/>
              </a:tblGrid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SUB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 </a:t>
                      </a: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1   1   1   1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0   0   0   1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1   1   1   0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0   0   1   0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1   1   0   1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0   1   0   1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1   0   1   1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0   1   1   0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1   0   1   0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0   1   1   1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1   0   1   0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0   1   0   1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1   0   1   1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0   1   1   0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1   1   0   0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0   1   1   1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1   1   1   0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0   1   1   0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1   1   1   1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1   1   1   1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169237"/>
              </p:ext>
            </p:extLst>
          </p:nvPr>
        </p:nvGraphicFramePr>
        <p:xfrm>
          <a:off x="6559550" y="1351511"/>
          <a:ext cx="1350963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8" name="Equation" r:id="rId3" imgW="952200" imgH="203040" progId="Equation.3">
                  <p:embed/>
                </p:oleObj>
              </mc:Choice>
              <mc:Fallback>
                <p:oleObj name="Equation" r:id="rId3" imgW="952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550" y="1351511"/>
                        <a:ext cx="1350963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542925" y="5003884"/>
            <a:ext cx="7867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SUB=0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일 때와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SUB=1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일 때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회로는 어떻게 동작하는지 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2457"/>
            <a:ext cx="7899400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B,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2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864424"/>
              </p:ext>
            </p:extLst>
          </p:nvPr>
        </p:nvGraphicFramePr>
        <p:xfrm>
          <a:off x="5468938" y="3390657"/>
          <a:ext cx="3441700" cy="1397318"/>
        </p:xfrm>
        <a:graphic>
          <a:graphicData uri="http://schemas.openxmlformats.org/drawingml/2006/table">
            <a:tbl>
              <a:tblPr/>
              <a:tblGrid>
                <a:gridCol w="617537"/>
                <a:gridCol w="565150"/>
                <a:gridCol w="565150"/>
                <a:gridCol w="563563"/>
                <a:gridCol w="566737"/>
                <a:gridCol w="563563"/>
              </a:tblGrid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5627688" y="1769820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52"/>
          <p:cNvGrpSpPr>
            <a:grpSpLocks/>
          </p:cNvGrpSpPr>
          <p:nvPr/>
        </p:nvGrpSpPr>
        <p:grpSpPr bwMode="auto">
          <a:xfrm>
            <a:off x="360000" y="1166457"/>
            <a:ext cx="609600" cy="428625"/>
            <a:chOff x="457" y="3575"/>
            <a:chExt cx="384" cy="270"/>
          </a:xfrm>
        </p:grpSpPr>
        <p:sp>
          <p:nvSpPr>
            <p:cNvPr id="7" name="AutoShape 25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54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540701"/>
              </p:ext>
            </p:extLst>
          </p:nvPr>
        </p:nvGraphicFramePr>
        <p:xfrm>
          <a:off x="638969" y="1769820"/>
          <a:ext cx="4580313" cy="30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2" name="Visio" r:id="rId3" imgW="3427547" imgH="2260397" progId="Visio.Drawing.11">
                  <p:embed/>
                </p:oleObj>
              </mc:Choice>
              <mc:Fallback>
                <p:oleObj name="Visio" r:id="rId3" imgW="3427547" imgH="226039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969" y="1769820"/>
                        <a:ext cx="4580313" cy="302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3" y="5114682"/>
            <a:ext cx="800100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62025" indent="-962025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회로에서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active-high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로 동작하는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인에이블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(enable)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단자를 추가하려는 경우 변경된 회로를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1000125" indent="-10001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실제로 회로 구성에 사용되는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디코더는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active-low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에서 동작하는 형태가 많다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그 이유는 무엇인가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?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26867"/>
            <a:ext cx="7912100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B,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0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4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615735"/>
              </p:ext>
            </p:extLst>
          </p:nvPr>
        </p:nvGraphicFramePr>
        <p:xfrm>
          <a:off x="2198688" y="3657955"/>
          <a:ext cx="4746625" cy="1437005"/>
        </p:xfrm>
        <a:graphic>
          <a:graphicData uri="http://schemas.openxmlformats.org/drawingml/2006/table">
            <a:tbl>
              <a:tblPr/>
              <a:tblGrid>
                <a:gridCol w="852487"/>
                <a:gridCol w="781050"/>
                <a:gridCol w="777875"/>
                <a:gridCol w="777875"/>
                <a:gridCol w="779463"/>
                <a:gridCol w="777875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381"/>
          <p:cNvSpPr txBox="1">
            <a:spLocks noChangeArrowheads="1"/>
          </p:cNvSpPr>
          <p:nvPr/>
        </p:nvSpPr>
        <p:spPr bwMode="auto">
          <a:xfrm>
            <a:off x="5180013" y="2834042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481"/>
          <p:cNvGrpSpPr>
            <a:grpSpLocks/>
          </p:cNvGrpSpPr>
          <p:nvPr/>
        </p:nvGrpSpPr>
        <p:grpSpPr bwMode="auto">
          <a:xfrm>
            <a:off x="360000" y="1190867"/>
            <a:ext cx="609600" cy="428625"/>
            <a:chOff x="457" y="3575"/>
            <a:chExt cx="384" cy="270"/>
          </a:xfrm>
        </p:grpSpPr>
        <p:sp>
          <p:nvSpPr>
            <p:cNvPr id="7" name="AutoShape 482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483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696656"/>
              </p:ext>
            </p:extLst>
          </p:nvPr>
        </p:nvGraphicFramePr>
        <p:xfrm>
          <a:off x="2203449" y="1738667"/>
          <a:ext cx="2530475" cy="172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6" name="Visio" r:id="rId3" imgW="1899380" imgH="1293571" progId="Visio.Drawing.11">
                  <p:embed/>
                </p:oleObj>
              </mc:Choice>
              <mc:Fallback>
                <p:oleObj name="Visio" r:id="rId3" imgW="1899380" imgH="129357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3449" y="1738667"/>
                        <a:ext cx="2530475" cy="172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264040"/>
            <a:ext cx="82962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보면 어느 한 순간에 입력 중 오직 한 입력만이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이어야 정상적으로 동작할 수 있다는 제약이 있다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예를 들어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입력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en-US" altLang="ko-KR" sz="1800" spc="-1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과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en-US" altLang="ko-KR" sz="1800" spc="-1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2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가 동시에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되면 출력은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BA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=11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되어 마치 입력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en-US" altLang="ko-KR" sz="1800" spc="-1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3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=1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것처럼 동작한다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또 다른 문제점은 모든 입력이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en-US" altLang="ko-KR" sz="1800" spc="-1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=1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 경우 모두 출력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BA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=00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되어 서로 구별이 안 된다는 점이다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이와 같은 문제점을 해결하기 위한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4×2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인코더를 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7862"/>
            <a:ext cx="7826375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상태를 기록하여라.</a:t>
            </a:r>
            <a:r>
              <a:rPr lang="ko-KR" altLang="en-US" sz="18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7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91958"/>
              </p:ext>
            </p:extLst>
          </p:nvPr>
        </p:nvGraphicFramePr>
        <p:xfrm>
          <a:off x="1259632" y="3914318"/>
          <a:ext cx="6254898" cy="2120263"/>
        </p:xfrm>
        <a:graphic>
          <a:graphicData uri="http://schemas.openxmlformats.org/drawingml/2006/table">
            <a:tbl>
              <a:tblPr/>
              <a:tblGrid>
                <a:gridCol w="478532"/>
                <a:gridCol w="478532"/>
                <a:gridCol w="479948"/>
                <a:gridCol w="438891"/>
                <a:gridCol w="437475"/>
                <a:gridCol w="437474"/>
                <a:gridCol w="438891"/>
                <a:gridCol w="437475"/>
                <a:gridCol w="438891"/>
                <a:gridCol w="437474"/>
                <a:gridCol w="437475"/>
                <a:gridCol w="437474"/>
                <a:gridCol w="438891"/>
                <a:gridCol w="437475"/>
              </a:tblGrid>
              <a:tr h="21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endParaRPr kumimoji="1" lang="en-US" altLang="ko-K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endParaRPr kumimoji="1" lang="en-US" altLang="ko-K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1549" marR="815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755"/>
          <p:cNvGrpSpPr>
            <a:grpSpLocks/>
          </p:cNvGrpSpPr>
          <p:nvPr/>
        </p:nvGrpSpPr>
        <p:grpSpPr bwMode="auto">
          <a:xfrm>
            <a:off x="360000" y="1171862"/>
            <a:ext cx="609600" cy="428625"/>
            <a:chOff x="457" y="3575"/>
            <a:chExt cx="384" cy="270"/>
          </a:xfrm>
        </p:grpSpPr>
        <p:sp>
          <p:nvSpPr>
            <p:cNvPr id="6" name="AutoShape 75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757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947463"/>
              </p:ext>
            </p:extLst>
          </p:nvPr>
        </p:nvGraphicFramePr>
        <p:xfrm>
          <a:off x="1187624" y="1598901"/>
          <a:ext cx="3960440" cy="2296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80" name="Visio" r:id="rId4" imgW="4150138" imgH="2406091" progId="Visio.Drawing.11">
                  <p:embed/>
                </p:oleObj>
              </mc:Choice>
              <mc:Fallback>
                <p:oleObj name="Visio" r:id="rId4" imgW="4150138" imgH="240609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7624" y="1598901"/>
                        <a:ext cx="3960440" cy="2296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6" y="6093296"/>
            <a:ext cx="8296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6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데이터 시트를 참조하여 </a:t>
            </a:r>
            <a:r>
              <a:rPr lang="en-US" altLang="ko-KR" sz="16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BCD </a:t>
            </a:r>
            <a:r>
              <a:rPr lang="ko-KR" altLang="en-US" sz="16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코드가 아닌 데이터가 입력되는 경우 출력은 어떻게 되는지 검토하여라</a:t>
            </a:r>
            <a:r>
              <a:rPr lang="en-US" altLang="ko-KR" sz="16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6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85242"/>
            <a:ext cx="79121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Aft>
                <a:spcPct val="3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디코더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/드라이버인 7447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IC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와 7-세그먼트를 이용하여 임의의 10진수를 표시하는 회로</a:t>
            </a:r>
          </a:p>
          <a:p>
            <a:pPr marL="180975" indent="-180975">
              <a:spcAft>
                <a:spcPct val="3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7-세그먼트는 공통 </a:t>
            </a:r>
            <a:r>
              <a:rPr lang="ko-KR" altLang="en-US" sz="2000" dirty="0" err="1">
                <a:latin typeface="Times New Roman" pitchFamily="18" charset="0"/>
                <a:ea typeface="휴먼모음T" pitchFamily="18" charset="-127"/>
              </a:rPr>
              <a:t>에노드형인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FND 507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을 사용하고, 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COM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단자에 연결한 330Ω 저항은 보호용이다. </a:t>
            </a:r>
          </a:p>
          <a:p>
            <a:pPr marL="180975" indent="-180975">
              <a:spcAft>
                <a:spcPct val="3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회로를 구성하고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상태를 기록하여라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1800" dirty="0">
              <a:solidFill>
                <a:srgbClr val="3333FF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71463" indent="-271463"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71463" indent="-271463"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Object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534463"/>
              </p:ext>
            </p:extLst>
          </p:nvPr>
        </p:nvGraphicFramePr>
        <p:xfrm>
          <a:off x="7020272" y="3429000"/>
          <a:ext cx="1317625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0" r:id="rId3" imgW="958371" imgH="1809812" progId="Visio.Drawing.11">
                  <p:embed/>
                </p:oleObj>
              </mc:Choice>
              <mc:Fallback>
                <p:oleObj r:id="rId3" imgW="958371" imgH="180981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3429000"/>
                        <a:ext cx="1317625" cy="247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97"/>
          <p:cNvGrpSpPr>
            <a:grpSpLocks/>
          </p:cNvGrpSpPr>
          <p:nvPr/>
        </p:nvGrpSpPr>
        <p:grpSpPr bwMode="auto">
          <a:xfrm>
            <a:off x="360000" y="1149242"/>
            <a:ext cx="609600" cy="428625"/>
            <a:chOff x="457" y="3575"/>
            <a:chExt cx="384" cy="270"/>
          </a:xfrm>
        </p:grpSpPr>
        <p:sp>
          <p:nvSpPr>
            <p:cNvPr id="6" name="AutoShape 19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9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07072"/>
              </p:ext>
            </p:extLst>
          </p:nvPr>
        </p:nvGraphicFramePr>
        <p:xfrm>
          <a:off x="1403648" y="3295655"/>
          <a:ext cx="5251772" cy="269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1" name="Visio" r:id="rId5" imgW="3680150" imgH="1888846" progId="Visio.Drawing.11">
                  <p:embed/>
                </p:oleObj>
              </mc:Choice>
              <mc:Fallback>
                <p:oleObj name="Visio" r:id="rId5" imgW="3680150" imgH="188884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3295655"/>
                        <a:ext cx="5251772" cy="269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2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12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83797"/>
              </p:ext>
            </p:extLst>
          </p:nvPr>
        </p:nvGraphicFramePr>
        <p:xfrm>
          <a:off x="965200" y="1196752"/>
          <a:ext cx="7366000" cy="4697095"/>
        </p:xfrm>
        <a:graphic>
          <a:graphicData uri="http://schemas.openxmlformats.org/drawingml/2006/table">
            <a:tbl>
              <a:tblPr/>
              <a:tblGrid>
                <a:gridCol w="912813"/>
                <a:gridCol w="536575"/>
                <a:gridCol w="536575"/>
                <a:gridCol w="538162"/>
                <a:gridCol w="492125"/>
                <a:gridCol w="490538"/>
                <a:gridCol w="490537"/>
                <a:gridCol w="492125"/>
                <a:gridCol w="490538"/>
                <a:gridCol w="492125"/>
                <a:gridCol w="490537"/>
                <a:gridCol w="490538"/>
                <a:gridCol w="912812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진수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표시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Object 4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71034"/>
              </p:ext>
            </p:extLst>
          </p:nvPr>
        </p:nvGraphicFramePr>
        <p:xfrm>
          <a:off x="4143375" y="1211039"/>
          <a:ext cx="1905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4" name="Equation" r:id="rId3" imgW="114120" imgH="190440" progId="Equation.3">
                  <p:embed/>
                </p:oleObj>
              </mc:Choice>
              <mc:Fallback>
                <p:oleObj name="Equation" r:id="rId3" imgW="1141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211039"/>
                        <a:ext cx="1905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33836"/>
              </p:ext>
            </p:extLst>
          </p:nvPr>
        </p:nvGraphicFramePr>
        <p:xfrm>
          <a:off x="4638675" y="1211039"/>
          <a:ext cx="1905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5" name="Equation" r:id="rId5" imgW="114120" imgH="190440" progId="Equation.3">
                  <p:embed/>
                </p:oleObj>
              </mc:Choice>
              <mc:Fallback>
                <p:oleObj name="Equation" r:id="rId5" imgW="1141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1211039"/>
                        <a:ext cx="1905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523340"/>
              </p:ext>
            </p:extLst>
          </p:nvPr>
        </p:nvGraphicFramePr>
        <p:xfrm>
          <a:off x="5124450" y="1201514"/>
          <a:ext cx="169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6" name="Equation" r:id="rId7" imgW="101520" imgH="190440" progId="Equation.3">
                  <p:embed/>
                </p:oleObj>
              </mc:Choice>
              <mc:Fallback>
                <p:oleObj name="Equation" r:id="rId7" imgW="1015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1201514"/>
                        <a:ext cx="1698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787358"/>
              </p:ext>
            </p:extLst>
          </p:nvPr>
        </p:nvGraphicFramePr>
        <p:xfrm>
          <a:off x="5600700" y="1201514"/>
          <a:ext cx="21113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7" name="Equation" r:id="rId9" imgW="126720" imgH="190440" progId="Equation.3">
                  <p:embed/>
                </p:oleObj>
              </mc:Choice>
              <mc:Fallback>
                <p:oleObj name="Equation" r:id="rId9" imgW="1267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700" y="1201514"/>
                        <a:ext cx="21113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61912"/>
              </p:ext>
            </p:extLst>
          </p:nvPr>
        </p:nvGraphicFramePr>
        <p:xfrm>
          <a:off x="6105525" y="1201514"/>
          <a:ext cx="169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8" name="Equation" r:id="rId11" imgW="101520" imgH="190440" progId="Equation.3">
                  <p:embed/>
                </p:oleObj>
              </mc:Choice>
              <mc:Fallback>
                <p:oleObj name="Equation" r:id="rId11" imgW="1015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1201514"/>
                        <a:ext cx="1698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603551"/>
              </p:ext>
            </p:extLst>
          </p:nvPr>
        </p:nvGraphicFramePr>
        <p:xfrm>
          <a:off x="6570663" y="1180877"/>
          <a:ext cx="23177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9" name="Equation" r:id="rId13" imgW="139680" imgH="215640" progId="Equation.3">
                  <p:embed/>
                </p:oleObj>
              </mc:Choice>
              <mc:Fallback>
                <p:oleObj name="Equation" r:id="rId13" imgW="139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663" y="1180877"/>
                        <a:ext cx="231775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185370"/>
              </p:ext>
            </p:extLst>
          </p:nvPr>
        </p:nvGraphicFramePr>
        <p:xfrm>
          <a:off x="7048500" y="1180877"/>
          <a:ext cx="21113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0" name="Equation" r:id="rId15" imgW="126720" imgH="215640" progId="Equation.3">
                  <p:embed/>
                </p:oleObj>
              </mc:Choice>
              <mc:Fallback>
                <p:oleObj name="Equation" r:id="rId15" imgW="126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1180877"/>
                        <a:ext cx="211138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542926" y="6028637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7447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대신에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7448 IC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사용한다면 회로를 어떻게 수정해야 하는지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27797"/>
            <a:ext cx="7900987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7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  <a:r>
              <a:rPr lang="ko-KR" altLang="en-US" sz="18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6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461985"/>
              </p:ext>
            </p:extLst>
          </p:nvPr>
        </p:nvGraphicFramePr>
        <p:xfrm>
          <a:off x="1259632" y="4149080"/>
          <a:ext cx="5905500" cy="2341245"/>
        </p:xfrm>
        <a:graphic>
          <a:graphicData uri="http://schemas.openxmlformats.org/drawingml/2006/table">
            <a:tbl>
              <a:tblPr/>
              <a:tblGrid>
                <a:gridCol w="569913"/>
                <a:gridCol w="571500"/>
                <a:gridCol w="522287"/>
                <a:gridCol w="520700"/>
                <a:gridCol w="520700"/>
                <a:gridCol w="522288"/>
                <a:gridCol w="520700"/>
                <a:gridCol w="522287"/>
                <a:gridCol w="520700"/>
                <a:gridCol w="520700"/>
                <a:gridCol w="593725"/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639"/>
          <p:cNvGrpSpPr>
            <a:grpSpLocks/>
          </p:cNvGrpSpPr>
          <p:nvPr/>
        </p:nvGrpSpPr>
        <p:grpSpPr bwMode="auto">
          <a:xfrm>
            <a:off x="360000" y="1191797"/>
            <a:ext cx="609600" cy="428625"/>
            <a:chOff x="457" y="3575"/>
            <a:chExt cx="384" cy="270"/>
          </a:xfrm>
        </p:grpSpPr>
        <p:sp>
          <p:nvSpPr>
            <p:cNvPr id="6" name="AutoShape 64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64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331744"/>
              </p:ext>
            </p:extLst>
          </p:nvPr>
        </p:nvGraphicFramePr>
        <p:xfrm>
          <a:off x="1187624" y="1652619"/>
          <a:ext cx="3432745" cy="245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2" name="Visio" r:id="rId3" imgW="3241738" imgH="2320442" progId="Visio.Drawing.11">
                  <p:embed/>
                </p:oleObj>
              </mc:Choice>
              <mc:Fallback>
                <p:oleObj name="Visio" r:id="rId3" imgW="3241738" imgH="23204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652619"/>
                        <a:ext cx="3432745" cy="2457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77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5: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71917"/>
            <a:ext cx="79121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EI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7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상태를 기록하여라.</a:t>
            </a:r>
            <a:r>
              <a:rPr lang="ko-KR" altLang="en-US" sz="18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95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60585146"/>
              </p:ext>
            </p:extLst>
          </p:nvPr>
        </p:nvGraphicFramePr>
        <p:xfrm>
          <a:off x="863646" y="4031675"/>
          <a:ext cx="7416828" cy="2569631"/>
        </p:xfrm>
        <a:graphic>
          <a:graphicData uri="http://schemas.openxmlformats.org/drawingml/2006/table">
            <a:tbl>
              <a:tblPr/>
              <a:tblGrid>
                <a:gridCol w="528704"/>
                <a:gridCol w="533197"/>
                <a:gridCol w="528703"/>
                <a:gridCol w="527206"/>
                <a:gridCol w="528704"/>
                <a:gridCol w="533197"/>
                <a:gridCol w="528703"/>
                <a:gridCol w="528704"/>
                <a:gridCol w="533197"/>
                <a:gridCol w="528703"/>
                <a:gridCol w="527206"/>
                <a:gridCol w="528704"/>
                <a:gridCol w="533197"/>
                <a:gridCol w="528703"/>
              </a:tblGrid>
              <a:tr h="269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EI</a:t>
                      </a:r>
                      <a:endParaRPr kumimoji="1" lang="ko-KR" altLang="en-US" sz="15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GS</a:t>
                      </a: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EO</a:t>
                      </a: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×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altLang="en-US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×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0</a:t>
                      </a:r>
                      <a:endParaRPr kumimoji="1" lang="ko-KR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L="84911" marR="8491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953"/>
          <p:cNvGrpSpPr>
            <a:grpSpLocks/>
          </p:cNvGrpSpPr>
          <p:nvPr/>
        </p:nvGrpSpPr>
        <p:grpSpPr bwMode="auto">
          <a:xfrm>
            <a:off x="360000" y="1135917"/>
            <a:ext cx="609600" cy="428625"/>
            <a:chOff x="457" y="3575"/>
            <a:chExt cx="384" cy="270"/>
          </a:xfrm>
        </p:grpSpPr>
        <p:sp>
          <p:nvSpPr>
            <p:cNvPr id="6" name="AutoShape 95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95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261497"/>
              </p:ext>
            </p:extLst>
          </p:nvPr>
        </p:nvGraphicFramePr>
        <p:xfrm>
          <a:off x="2771800" y="1562955"/>
          <a:ext cx="3237952" cy="232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6" name="Visio" r:id="rId3" imgW="3235666" imgH="2320442" progId="Visio.Drawing.11">
                  <p:embed/>
                </p:oleObj>
              </mc:Choice>
              <mc:Fallback>
                <p:oleObj name="Visio" r:id="rId3" imgW="3235666" imgH="23204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1800" y="1562955"/>
                        <a:ext cx="3237952" cy="2322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1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89"/>
          <p:cNvSpPr>
            <a:spLocks noChangeArrowheads="1"/>
          </p:cNvSpPr>
          <p:nvPr/>
        </p:nvSpPr>
        <p:spPr bwMode="auto">
          <a:xfrm>
            <a:off x="972000" y="1195536"/>
            <a:ext cx="79624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E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I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I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F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20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0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sp>
        <p:nvSpPr>
          <p:cNvPr id="4" name="Text Box 219"/>
          <p:cNvSpPr txBox="1">
            <a:spLocks noChangeArrowheads="1"/>
          </p:cNvSpPr>
          <p:nvPr/>
        </p:nvSpPr>
        <p:spPr bwMode="auto">
          <a:xfrm>
            <a:off x="5694363" y="4504511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7420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5" name="Group 220"/>
          <p:cNvGrpSpPr>
            <a:grpSpLocks/>
          </p:cNvGrpSpPr>
          <p:nvPr/>
        </p:nvGrpSpPr>
        <p:grpSpPr bwMode="auto">
          <a:xfrm>
            <a:off x="360000" y="1159536"/>
            <a:ext cx="609600" cy="428625"/>
            <a:chOff x="457" y="3575"/>
            <a:chExt cx="384" cy="270"/>
          </a:xfrm>
        </p:grpSpPr>
        <p:sp>
          <p:nvSpPr>
            <p:cNvPr id="6" name="AutoShape 221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222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127364"/>
              </p:ext>
            </p:extLst>
          </p:nvPr>
        </p:nvGraphicFramePr>
        <p:xfrm>
          <a:off x="1116013" y="1910536"/>
          <a:ext cx="5703887" cy="409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00" name="Visio" r:id="rId3" imgW="3812119" imgH="2736494" progId="Visio.Drawing.11">
                  <p:embed/>
                </p:oleObj>
              </mc:Choice>
              <mc:Fallback>
                <p:oleObj name="Visio" r:id="rId3" imgW="3812119" imgH="27364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1910536"/>
                        <a:ext cx="5703887" cy="409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6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4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178540"/>
              </p:ext>
            </p:extLst>
          </p:nvPr>
        </p:nvGraphicFramePr>
        <p:xfrm>
          <a:off x="1582738" y="1266407"/>
          <a:ext cx="5975350" cy="3170705"/>
        </p:xfrm>
        <a:graphic>
          <a:graphicData uri="http://schemas.openxmlformats.org/drawingml/2006/table">
            <a:tbl>
              <a:tblPr/>
              <a:tblGrid>
                <a:gridCol w="777875"/>
                <a:gridCol w="779462"/>
                <a:gridCol w="779463"/>
                <a:gridCol w="782637"/>
                <a:gridCol w="714375"/>
                <a:gridCol w="712788"/>
                <a:gridCol w="712787"/>
                <a:gridCol w="715963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6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r>
              <a:rPr lang="ko-KR" altLang="en-US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칩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저항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반고정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저항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가변저항의 경우에는 저항에 바로 숫자를 표기하며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저항값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계산은 색 띠로 표시한 경우와 동일하다</a:t>
            </a:r>
            <a:r>
              <a:rPr lang="en-US" altLang="ko-KR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</a:t>
            </a:r>
            <a:endParaRPr lang="en-US" altLang="ko-KR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497352"/>
              </p:ext>
            </p:extLst>
          </p:nvPr>
        </p:nvGraphicFramePr>
        <p:xfrm>
          <a:off x="827584" y="2420888"/>
          <a:ext cx="7920880" cy="1692275"/>
        </p:xfrm>
        <a:graphic>
          <a:graphicData uri="http://schemas.openxmlformats.org/drawingml/2006/table">
            <a:tbl>
              <a:tblPr/>
              <a:tblGrid>
                <a:gridCol w="1375841"/>
                <a:gridCol w="4863915"/>
                <a:gridCol w="1681124"/>
              </a:tblGrid>
              <a:tr h="123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Times New Roman" pitchFamily="18" charset="0"/>
                        </a:rPr>
                        <a:t>칩 저항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반고정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저항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  <a:cs typeface="Times New Roman" pitchFamily="18" charset="0"/>
                        </a:rPr>
                        <a:t>가변저항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8" descr="반고정저항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7420" y="2708920"/>
            <a:ext cx="9048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반고정저항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582" y="2780928"/>
            <a:ext cx="704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5" descr="반고정저항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9470" y="2780928"/>
            <a:ext cx="31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반고정저항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0833" y="2852936"/>
            <a:ext cx="333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7" descr="가변저항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6233" y="2584400"/>
            <a:ext cx="6381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666781"/>
              </p:ext>
            </p:extLst>
          </p:nvPr>
        </p:nvGraphicFramePr>
        <p:xfrm>
          <a:off x="1344340" y="2804962"/>
          <a:ext cx="371532" cy="191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2" name="Visio" r:id="rId8" imgW="337756" imgH="174536" progId="Visio.Drawing.11">
                  <p:embed/>
                </p:oleObj>
              </mc:Choice>
              <mc:Fallback>
                <p:oleObj name="Visio" r:id="rId8" imgW="337756" imgH="17453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340" y="2804962"/>
                        <a:ext cx="371532" cy="191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160994"/>
              </p:ext>
            </p:extLst>
          </p:nvPr>
        </p:nvGraphicFramePr>
        <p:xfrm>
          <a:off x="1331640" y="3068960"/>
          <a:ext cx="371532" cy="208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3" name="Visio" r:id="rId10" imgW="337756" imgH="189624" progId="Visio.Drawing.11">
                  <p:embed/>
                </p:oleObj>
              </mc:Choice>
              <mc:Fallback>
                <p:oleObj name="Visio" r:id="rId10" imgW="337756" imgH="18962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068960"/>
                        <a:ext cx="371532" cy="208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5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3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07052"/>
              </p:ext>
            </p:extLst>
          </p:nvPr>
        </p:nvGraphicFramePr>
        <p:xfrm>
          <a:off x="1874943" y="4542052"/>
          <a:ext cx="5259387" cy="1929425"/>
        </p:xfrm>
        <a:graphic>
          <a:graphicData uri="http://schemas.openxmlformats.org/drawingml/2006/table">
            <a:tbl>
              <a:tblPr/>
              <a:tblGrid>
                <a:gridCol w="777875"/>
                <a:gridCol w="779462"/>
                <a:gridCol w="779463"/>
                <a:gridCol w="782637"/>
                <a:gridCol w="714375"/>
                <a:gridCol w="712788"/>
                <a:gridCol w="712787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×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Object 2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591476"/>
              </p:ext>
            </p:extLst>
          </p:nvPr>
        </p:nvGraphicFramePr>
        <p:xfrm>
          <a:off x="4521200" y="3902650"/>
          <a:ext cx="1016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6" name="Equation" r:id="rId3" imgW="101520" imgH="190440" progId="Equation.3">
                  <p:embed/>
                </p:oleObj>
              </mc:Choice>
              <mc:Fallback>
                <p:oleObj name="Equation" r:id="rId3" imgW="1015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902650"/>
                        <a:ext cx="1016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419447"/>
              </p:ext>
            </p:extLst>
          </p:nvPr>
        </p:nvGraphicFramePr>
        <p:xfrm>
          <a:off x="4521200" y="3902650"/>
          <a:ext cx="1016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7" name="Equation" r:id="rId5" imgW="101520" imgH="190440" progId="Equation.3">
                  <p:embed/>
                </p:oleObj>
              </mc:Choice>
              <mc:Fallback>
                <p:oleObj name="Equation" r:id="rId5" imgW="1015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902650"/>
                        <a:ext cx="1016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1"/>
          <p:cNvSpPr txBox="1">
            <a:spLocks noChangeArrowheads="1"/>
          </p:cNvSpPr>
          <p:nvPr/>
        </p:nvSpPr>
        <p:spPr bwMode="auto">
          <a:xfrm>
            <a:off x="646113" y="2534225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7410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7" name="Group 366"/>
          <p:cNvGrpSpPr>
            <a:grpSpLocks/>
          </p:cNvGrpSpPr>
          <p:nvPr/>
        </p:nvGrpSpPr>
        <p:grpSpPr bwMode="auto">
          <a:xfrm>
            <a:off x="360000" y="1138700"/>
            <a:ext cx="609600" cy="428625"/>
            <a:chOff x="457" y="3575"/>
            <a:chExt cx="384" cy="270"/>
          </a:xfrm>
        </p:grpSpPr>
        <p:sp>
          <p:nvSpPr>
            <p:cNvPr id="8" name="AutoShape 36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9" name="Text Box 36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950612"/>
              </p:ext>
            </p:extLst>
          </p:nvPr>
        </p:nvGraphicFramePr>
        <p:xfrm>
          <a:off x="4067944" y="1340768"/>
          <a:ext cx="4422030" cy="300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8" name="Visio" r:id="rId6" imgW="3741277" imgH="2545994" progId="Visio.Drawing.11">
                  <p:embed/>
                </p:oleObj>
              </mc:Choice>
              <mc:Fallback>
                <p:oleObj name="Visio" r:id="rId6" imgW="3741277" imgH="2545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7944" y="1340768"/>
                        <a:ext cx="4422030" cy="3009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972000" y="1174700"/>
            <a:ext cx="320675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E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1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3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.</a:t>
            </a:r>
            <a:r>
              <a:rPr lang="ko-KR" altLang="en-US" sz="18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44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/>
              <p:cNvSpPr>
                <a:spLocks noChangeArrowheads="1"/>
              </p:cNvSpPr>
              <p:nvPr/>
            </p:nvSpPr>
            <p:spPr bwMode="auto">
              <a:xfrm>
                <a:off x="972000" y="1217319"/>
                <a:ext cx="7839075" cy="558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입력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1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3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~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baseline="-25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상태를 표와 같이 변화시키면서 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Y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상태를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기록하여라.</a:t>
                </a:r>
                <a:endParaRPr lang="en-US" altLang="ko-KR" sz="2000" b="1" dirty="0">
                  <a:solidFill>
                    <a:srgbClr val="3333FF"/>
                  </a:solidFill>
                  <a:latin typeface="Times New Roman" pitchFamily="18" charset="0"/>
                  <a:ea typeface="휴먼모음T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1800" b="1" dirty="0">
                  <a:solidFill>
                    <a:srgbClr val="3333FF"/>
                  </a:solidFill>
                  <a:latin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7319"/>
                <a:ext cx="7839075" cy="5583238"/>
              </a:xfrm>
              <a:prstGeom prst="rect">
                <a:avLst/>
              </a:prstGeom>
              <a:blipFill rotWithShape="0">
                <a:blip r:embed="rId3"/>
                <a:stretch>
                  <a:fillRect l="-778" t="-7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Group 4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98201"/>
              </p:ext>
            </p:extLst>
          </p:nvPr>
        </p:nvGraphicFramePr>
        <p:xfrm>
          <a:off x="1547664" y="4077072"/>
          <a:ext cx="5975350" cy="2539048"/>
        </p:xfrm>
        <a:graphic>
          <a:graphicData uri="http://schemas.openxmlformats.org/drawingml/2006/table">
            <a:tbl>
              <a:tblPr/>
              <a:tblGrid>
                <a:gridCol w="777875"/>
                <a:gridCol w="779463"/>
                <a:gridCol w="779462"/>
                <a:gridCol w="782638"/>
                <a:gridCol w="714375"/>
                <a:gridCol w="712787"/>
                <a:gridCol w="712788"/>
                <a:gridCol w="715962"/>
              </a:tblGrid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×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0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1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  <a:cs typeface="+mn-cs"/>
                        </a:rPr>
                        <a:t>×</a:t>
                      </a:r>
                      <a:endParaRPr kumimoji="1" lang="ko-K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180852"/>
              </p:ext>
            </p:extLst>
          </p:nvPr>
        </p:nvGraphicFramePr>
        <p:xfrm>
          <a:off x="1828800" y="4089125"/>
          <a:ext cx="279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56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89125"/>
                        <a:ext cx="279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59"/>
          <p:cNvGrpSpPr>
            <a:grpSpLocks/>
          </p:cNvGrpSpPr>
          <p:nvPr/>
        </p:nvGrpSpPr>
        <p:grpSpPr bwMode="auto">
          <a:xfrm>
            <a:off x="360000" y="1181319"/>
            <a:ext cx="609600" cy="428625"/>
            <a:chOff x="457" y="3575"/>
            <a:chExt cx="384" cy="270"/>
          </a:xfrm>
        </p:grpSpPr>
        <p:sp>
          <p:nvSpPr>
            <p:cNvPr id="7" name="AutoShape 46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46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437065"/>
              </p:ext>
            </p:extLst>
          </p:nvPr>
        </p:nvGraphicFramePr>
        <p:xfrm>
          <a:off x="2987824" y="1899808"/>
          <a:ext cx="3168352" cy="2105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57" name="Visio" r:id="rId6" imgW="3364397" imgH="2234489" progId="Visio.Drawing.11">
                  <p:embed/>
                </p:oleObj>
              </mc:Choice>
              <mc:Fallback>
                <p:oleObj name="Visio" r:id="rId6" imgW="3364397" imgH="22344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7824" y="1899808"/>
                        <a:ext cx="3168352" cy="2105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71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081608"/>
            <a:ext cx="838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2000" y="1217508"/>
            <a:ext cx="79529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I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7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Y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graphicFrame>
        <p:nvGraphicFramePr>
          <p:cNvPr id="5" name="Group 5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127498"/>
              </p:ext>
            </p:extLst>
          </p:nvPr>
        </p:nvGraphicFramePr>
        <p:xfrm>
          <a:off x="602975" y="4255134"/>
          <a:ext cx="8267700" cy="2328545"/>
        </p:xfrm>
        <a:graphic>
          <a:graphicData uri="http://schemas.openxmlformats.org/drawingml/2006/table">
            <a:tbl>
              <a:tblPr/>
              <a:tblGrid>
                <a:gridCol w="727075"/>
                <a:gridCol w="730250"/>
                <a:gridCol w="728663"/>
                <a:gridCol w="731837"/>
                <a:gridCol w="668338"/>
                <a:gridCol w="666750"/>
                <a:gridCol w="666750"/>
                <a:gridCol w="669925"/>
                <a:gridCol w="668337"/>
                <a:gridCol w="669925"/>
                <a:gridCol w="669925"/>
                <a:gridCol w="669925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휴먼명조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586"/>
          <p:cNvGrpSpPr>
            <a:grpSpLocks/>
          </p:cNvGrpSpPr>
          <p:nvPr/>
        </p:nvGrpSpPr>
        <p:grpSpPr bwMode="auto">
          <a:xfrm>
            <a:off x="360000" y="1181508"/>
            <a:ext cx="609600" cy="428625"/>
            <a:chOff x="457" y="3575"/>
            <a:chExt cx="384" cy="270"/>
          </a:xfrm>
        </p:grpSpPr>
        <p:sp>
          <p:nvSpPr>
            <p:cNvPr id="7" name="AutoShape 58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58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796784"/>
              </p:ext>
            </p:extLst>
          </p:nvPr>
        </p:nvGraphicFramePr>
        <p:xfrm>
          <a:off x="2483768" y="1700808"/>
          <a:ext cx="4248472" cy="2350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72" name="Visio" r:id="rId3" imgW="4299109" imgH="2377440" progId="Visio.Drawing.11">
                  <p:embed/>
                </p:oleObj>
              </mc:Choice>
              <mc:Fallback>
                <p:oleObj name="Visio" r:id="rId3" imgW="4299109" imgH="237744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1700808"/>
                        <a:ext cx="4248472" cy="2350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6: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멀티플렉서와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081608"/>
            <a:ext cx="838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90000"/>
              </a:spcBef>
              <a:spcAft>
                <a:spcPct val="30000"/>
              </a:spcAft>
              <a:buFont typeface="Wingdings" pitchFamily="2" charset="2"/>
              <a:buNone/>
            </a:pPr>
            <a:endParaRPr lang="en-US" altLang="ko-KR" sz="220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2000" y="1217508"/>
            <a:ext cx="79529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err="1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i="1" baseline="-25000" dirty="0" err="1" smtClean="0">
                <a:latin typeface="Times New Roman" pitchFamily="18" charset="0"/>
                <a:ea typeface="휴먼모음T" pitchFamily="18" charset="-127"/>
              </a:rPr>
              <a:t>in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S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err="1" smtClean="0"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i="1" baseline="-25000" dirty="0" err="1" smtClean="0">
                <a:latin typeface="Times New Roman" pitchFamily="18" charset="0"/>
                <a:ea typeface="휴먼모음T" pitchFamily="18" charset="-127"/>
              </a:rPr>
              <a:t>out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기록하여라.</a:t>
            </a: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graphicFrame>
        <p:nvGraphicFramePr>
          <p:cNvPr id="5" name="Group 5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2027"/>
              </p:ext>
            </p:extLst>
          </p:nvPr>
        </p:nvGraphicFramePr>
        <p:xfrm>
          <a:off x="5970587" y="1959503"/>
          <a:ext cx="2792413" cy="2328545"/>
        </p:xfrm>
        <a:graphic>
          <a:graphicData uri="http://schemas.openxmlformats.org/drawingml/2006/table">
            <a:tbl>
              <a:tblPr/>
              <a:tblGrid>
                <a:gridCol w="525463"/>
                <a:gridCol w="523875"/>
                <a:gridCol w="504825"/>
                <a:gridCol w="628650"/>
                <a:gridCol w="609600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in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out</a:t>
                      </a:r>
                      <a:endParaRPr kumimoji="1" lang="en-US" altLang="ko-KR" sz="18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휴먼명조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586"/>
          <p:cNvGrpSpPr>
            <a:grpSpLocks/>
          </p:cNvGrpSpPr>
          <p:nvPr/>
        </p:nvGrpSpPr>
        <p:grpSpPr bwMode="auto">
          <a:xfrm>
            <a:off x="360000" y="1181508"/>
            <a:ext cx="609600" cy="430213"/>
            <a:chOff x="457" y="3575"/>
            <a:chExt cx="384" cy="271"/>
          </a:xfrm>
        </p:grpSpPr>
        <p:sp>
          <p:nvSpPr>
            <p:cNvPr id="7" name="AutoShape 58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588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337696"/>
              </p:ext>
            </p:extLst>
          </p:nvPr>
        </p:nvGraphicFramePr>
        <p:xfrm>
          <a:off x="715963" y="1797578"/>
          <a:ext cx="4989512" cy="3305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096" name="Visio" r:id="rId3" imgW="3889843" imgH="2576474" progId="Visio.Drawing.11">
                  <p:embed/>
                </p:oleObj>
              </mc:Choice>
              <mc:Fallback>
                <p:oleObj name="Visio" r:id="rId3" imgW="3889843" imgH="25764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797578"/>
                        <a:ext cx="4989512" cy="3305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340406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74153 IC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이용하여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XOR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게이트를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구성하여라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2000" y="1181197"/>
            <a:ext cx="3199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Char char="q"/>
            </a:pPr>
            <a:endParaRPr lang="en-US" altLang="ko-KR" sz="2200" b="1" dirty="0">
              <a:solidFill>
                <a:srgbClr val="3333FF"/>
              </a:solidFill>
              <a:latin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ko-KR" altLang="en-US" sz="1800" dirty="0">
              <a:solidFill>
                <a:srgbClr val="000000"/>
              </a:solidFill>
              <a:latin typeface="휴먼명조" charset="-127"/>
              <a:ea typeface="휴먼명조" charset="-127"/>
            </a:endParaRPr>
          </a:p>
        </p:txBody>
      </p:sp>
      <p:graphicFrame>
        <p:nvGraphicFramePr>
          <p:cNvPr id="4" name="Group 2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747945"/>
              </p:ext>
            </p:extLst>
          </p:nvPr>
        </p:nvGraphicFramePr>
        <p:xfrm>
          <a:off x="1412875" y="4258397"/>
          <a:ext cx="6316663" cy="1689101"/>
        </p:xfrm>
        <a:graphic>
          <a:graphicData uri="http://schemas.openxmlformats.org/drawingml/2006/table">
            <a:tbl>
              <a:tblPr/>
              <a:tblGrid>
                <a:gridCol w="682625"/>
                <a:gridCol w="627063"/>
                <a:gridCol w="627062"/>
                <a:gridCol w="625475"/>
                <a:gridCol w="625475"/>
                <a:gridCol w="625475"/>
                <a:gridCol w="625475"/>
                <a:gridCol w="627063"/>
                <a:gridCol w="625475"/>
                <a:gridCol w="625475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8"/>
          <p:cNvSpPr txBox="1">
            <a:spLocks noChangeArrowheads="1"/>
          </p:cNvSpPr>
          <p:nvPr/>
        </p:nvSpPr>
        <p:spPr bwMode="auto">
          <a:xfrm>
            <a:off x="1476375" y="2975697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53"/>
          <p:cNvGrpSpPr>
            <a:grpSpLocks/>
          </p:cNvGrpSpPr>
          <p:nvPr/>
        </p:nvGrpSpPr>
        <p:grpSpPr bwMode="auto">
          <a:xfrm>
            <a:off x="360000" y="1145197"/>
            <a:ext cx="609600" cy="428625"/>
            <a:chOff x="457" y="3575"/>
            <a:chExt cx="384" cy="270"/>
          </a:xfrm>
        </p:grpSpPr>
        <p:sp>
          <p:nvSpPr>
            <p:cNvPr id="7" name="AutoShape 25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5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323202"/>
              </p:ext>
            </p:extLst>
          </p:nvPr>
        </p:nvGraphicFramePr>
        <p:xfrm>
          <a:off x="4394200" y="1369147"/>
          <a:ext cx="4254500" cy="2770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20" name="Visio" r:id="rId3" imgW="3307723" imgH="2154631" progId="Visio.Drawing.11">
                  <p:embed/>
                </p:oleObj>
              </mc:Choice>
              <mc:Fallback>
                <p:oleObj name="Visio" r:id="rId3" imgW="3307723" imgH="215463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1369147"/>
                        <a:ext cx="4254500" cy="2770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622802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어떤 회로인지 동작을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97942"/>
            <a:ext cx="31999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입력 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 smtClean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 smtClean="0">
                <a:latin typeface="Times New Roman" pitchFamily="18" charset="0"/>
                <a:ea typeface="휴먼모음T" pitchFamily="18" charset="-127"/>
              </a:rPr>
              <a:t>G</a:t>
            </a:r>
            <a:r>
              <a:rPr lang="en-US" altLang="ko-KR" sz="2000" baseline="-25000" dirty="0" smtClean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상태를 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표와 같이 변화시키면서 출력 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4</a:t>
            </a:r>
            <a:r>
              <a:rPr lang="en-US" altLang="ko-KR" sz="2000" dirty="0">
                <a:latin typeface="Times New Roman" pitchFamily="18" charset="0"/>
                <a:ea typeface="휴먼모음T" pitchFamily="18" charset="-127"/>
              </a:rPr>
              <a:t>~</a:t>
            </a:r>
            <a:r>
              <a:rPr lang="en-US" altLang="ko-KR" sz="2000" i="1" dirty="0"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baseline="-25000" dirty="0">
                <a:latin typeface="Times New Roman" pitchFamily="18" charset="0"/>
                <a:ea typeface="휴먼모음T" pitchFamily="18" charset="-127"/>
              </a:rPr>
              <a:t>0</a:t>
            </a:r>
            <a:r>
              <a:rPr lang="ko-KR" altLang="en-US" sz="2000" dirty="0">
                <a:latin typeface="Times New Roman" pitchFamily="18" charset="0"/>
                <a:ea typeface="휴먼모음T" pitchFamily="18" charset="-127"/>
              </a:rPr>
              <a:t>의 상태를 기록하여라.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graphicFrame>
        <p:nvGraphicFramePr>
          <p:cNvPr id="4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881022"/>
              </p:ext>
            </p:extLst>
          </p:nvPr>
        </p:nvGraphicFramePr>
        <p:xfrm>
          <a:off x="1412875" y="4437112"/>
          <a:ext cx="6316663" cy="1658938"/>
        </p:xfrm>
        <a:graphic>
          <a:graphicData uri="http://schemas.openxmlformats.org/drawingml/2006/table">
            <a:tbl>
              <a:tblPr/>
              <a:tblGrid>
                <a:gridCol w="682625"/>
                <a:gridCol w="627063"/>
                <a:gridCol w="627062"/>
                <a:gridCol w="625475"/>
                <a:gridCol w="625475"/>
                <a:gridCol w="625475"/>
                <a:gridCol w="625475"/>
                <a:gridCol w="627063"/>
                <a:gridCol w="625475"/>
                <a:gridCol w="625475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1113856" y="3463513"/>
            <a:ext cx="2916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7486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</a:t>
            </a:r>
            <a:r>
              <a:rPr lang="ko-KR" altLang="en-US" sz="16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), +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51"/>
          <p:cNvGrpSpPr>
            <a:grpSpLocks/>
          </p:cNvGrpSpPr>
          <p:nvPr/>
        </p:nvGrpSpPr>
        <p:grpSpPr bwMode="auto">
          <a:xfrm>
            <a:off x="360000" y="1161942"/>
            <a:ext cx="609600" cy="428625"/>
            <a:chOff x="457" y="3575"/>
            <a:chExt cx="384" cy="270"/>
          </a:xfrm>
        </p:grpSpPr>
        <p:sp>
          <p:nvSpPr>
            <p:cNvPr id="7" name="AutoShape 252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53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590675"/>
              </p:ext>
            </p:extLst>
          </p:nvPr>
        </p:nvGraphicFramePr>
        <p:xfrm>
          <a:off x="4171950" y="1292230"/>
          <a:ext cx="4698234" cy="2947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44" name="Visio" r:id="rId3" imgW="3480173" imgH="2183282" progId="Visio.Drawing.11">
                  <p:embed/>
                </p:oleObj>
              </mc:Choice>
              <mc:Fallback>
                <p:oleObj name="Visio" r:id="rId3" imgW="3480173" imgH="218328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1950" y="1292230"/>
                        <a:ext cx="4698234" cy="2947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6251160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어떤 회로인지 동작을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86652"/>
            <a:ext cx="7900987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입력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C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D</a:t>
            </a:r>
            <a:r>
              <a:rPr lang="ko-KR" altLang="en-US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의 </a:t>
            </a:r>
            <a:r>
              <a:rPr lang="ko-KR" altLang="en-US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상태를 표와 같이 변화시키면서 출력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W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X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Y</a:t>
            </a:r>
            <a:r>
              <a:rPr lang="en-US" altLang="ko-KR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Z</a:t>
            </a:r>
            <a:r>
              <a:rPr lang="ko-KR" altLang="en-US" sz="2000" dirty="0" smtClean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의 상태를 </a:t>
            </a:r>
            <a:r>
              <a:rPr lang="ko-KR" altLang="en-US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기록하여라.</a:t>
            </a:r>
            <a:endParaRPr lang="en-US" altLang="ko-KR" sz="2000" dirty="0">
              <a:latin typeface="Times New Roman" panose="02020603050405020304" pitchFamily="18" charset="0"/>
              <a:ea typeface="휴먼모음T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Text Box 78"/>
          <p:cNvSpPr txBox="1">
            <a:spLocks noChangeArrowheads="1"/>
          </p:cNvSpPr>
          <p:nvPr/>
        </p:nvSpPr>
        <p:spPr bwMode="auto">
          <a:xfrm>
            <a:off x="1156345" y="5697885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7410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360000" y="1150652"/>
            <a:ext cx="609600" cy="428625"/>
            <a:chOff x="457" y="3575"/>
            <a:chExt cx="384" cy="270"/>
          </a:xfrm>
        </p:grpSpPr>
        <p:sp>
          <p:nvSpPr>
            <p:cNvPr id="6" name="AutoShape 8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8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571820"/>
              </p:ext>
            </p:extLst>
          </p:nvPr>
        </p:nvGraphicFramePr>
        <p:xfrm>
          <a:off x="3851920" y="1772816"/>
          <a:ext cx="4494646" cy="475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8" name="Visio" r:id="rId3" imgW="4014930" imgH="4243730" progId="Visio.Drawing.11">
                  <p:embed/>
                </p:oleObj>
              </mc:Choice>
              <mc:Fallback>
                <p:oleObj name="Visio" r:id="rId3" imgW="4014930" imgH="424373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1920" y="1772816"/>
                        <a:ext cx="4494646" cy="475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2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4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58486"/>
              </p:ext>
            </p:extLst>
          </p:nvPr>
        </p:nvGraphicFramePr>
        <p:xfrm>
          <a:off x="1501775" y="1302869"/>
          <a:ext cx="6132513" cy="3333755"/>
        </p:xfrm>
        <a:graphic>
          <a:graphicData uri="http://schemas.openxmlformats.org/drawingml/2006/table">
            <a:tbl>
              <a:tblPr/>
              <a:tblGrid>
                <a:gridCol w="827088"/>
                <a:gridCol w="758825"/>
                <a:gridCol w="758825"/>
                <a:gridCol w="757237"/>
                <a:gridCol w="757238"/>
                <a:gridCol w="757237"/>
                <a:gridCol w="757238"/>
                <a:gridCol w="758825"/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 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W 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X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6" y="5075892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 결과를 토대로 어떤 회로인지 동작을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99475"/>
            <a:ext cx="7899400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입력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A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C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D</a:t>
            </a:r>
            <a:r>
              <a:rPr lang="ko-KR" altLang="en-US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의 상태를 표와 같이 변화시키면서 출력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W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X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Y</a:t>
            </a:r>
            <a:r>
              <a:rPr lang="en-US" altLang="ko-KR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2000" i="1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Z</a:t>
            </a:r>
            <a:r>
              <a:rPr lang="ko-KR" altLang="en-US" sz="20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의 상태를 기록하여라</a:t>
            </a:r>
            <a:r>
              <a:rPr lang="ko-KR" altLang="en-US" sz="2000" dirty="0" smtClean="0">
                <a:latin typeface="Times New Roman" pitchFamily="18" charset="0"/>
                <a:ea typeface="휴먼모음T" pitchFamily="18" charset="-127"/>
              </a:rPr>
              <a:t>.</a:t>
            </a:r>
            <a:endParaRPr lang="en-US" altLang="ko-KR" sz="2000" dirty="0">
              <a:latin typeface="Times New Roman" pitchFamily="18" charset="0"/>
              <a:ea typeface="휴먼모음T" pitchFamily="18" charset="-127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73348" y="4732065"/>
            <a:ext cx="2695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7432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60000" y="1163475"/>
            <a:ext cx="609600" cy="428625"/>
            <a:chOff x="457" y="3575"/>
            <a:chExt cx="384" cy="270"/>
          </a:xfrm>
        </p:grpSpPr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495342"/>
              </p:ext>
            </p:extLst>
          </p:nvPr>
        </p:nvGraphicFramePr>
        <p:xfrm>
          <a:off x="1106128" y="2204864"/>
          <a:ext cx="4264743" cy="335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2" name="Visio" r:id="rId3" imgW="4491800" imgH="3529889" progId="Visio.Drawing.11">
                  <p:embed/>
                </p:oleObj>
              </mc:Choice>
              <mc:Fallback>
                <p:oleObj name="Visio" r:id="rId3" imgW="4491800" imgH="35298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6128" y="2204864"/>
                        <a:ext cx="4264743" cy="3352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4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7: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8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44073"/>
              </p:ext>
            </p:extLst>
          </p:nvPr>
        </p:nvGraphicFramePr>
        <p:xfrm>
          <a:off x="1501775" y="1322043"/>
          <a:ext cx="6132513" cy="3333755"/>
        </p:xfrm>
        <a:graphic>
          <a:graphicData uri="http://schemas.openxmlformats.org/drawingml/2006/table">
            <a:tbl>
              <a:tblPr/>
              <a:tblGrid>
                <a:gridCol w="827088"/>
                <a:gridCol w="758825"/>
                <a:gridCol w="758825"/>
                <a:gridCol w="757237"/>
                <a:gridCol w="757238"/>
                <a:gridCol w="757237"/>
                <a:gridCol w="757238"/>
                <a:gridCol w="758825"/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 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W 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X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endParaRPr kumimoji="1" lang="ko-KR" altLang="en-US" sz="1800" b="0" i="1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6" y="5291916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BCD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코드를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9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의 보수로 변환하는 회로를 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커패시터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용량 읽는 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커패시터의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기능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전기를 저장하거나 방출하는 축전지로서의 기능</a:t>
            </a:r>
          </a:p>
          <a:p>
            <a:pPr lvl="1"/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직류를 통과하지 않는 성질을 이용하는 기능</a:t>
            </a:r>
            <a:endParaRPr lang="en-US" altLang="ko-KR" b="1" dirty="0">
              <a:solidFill>
                <a:srgbClr val="3333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커패시터의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단위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[ F ]</a:t>
            </a: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[ pF ] = 10</a:t>
            </a:r>
            <a:r>
              <a:rPr lang="en-US" altLang="ko-KR" baseline="30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en-US" altLang="ko-KR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     [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] = 10</a:t>
            </a:r>
            <a:r>
              <a:rPr lang="en-US" altLang="ko-KR" baseline="30000" dirty="0">
                <a:latin typeface="+mn-ea"/>
                <a:cs typeface="Times New Roman" panose="02020603050405020304" pitchFamily="18" charset="0"/>
              </a:rPr>
              <a:t>-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커패시터</a:t>
            </a:r>
            <a:r>
              <a:rPr lang="ko-KR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의</a:t>
            </a:r>
            <a:r>
              <a:rPr lang="ko-K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용량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전해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커패시터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탄탈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커패시터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외부에 표기되어 있음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1" indent="0">
              <a:buNone/>
            </a:pPr>
            <a:endParaRPr lang="ko-KR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4"/>
          <p:cNvSpPr txBox="1">
            <a:spLocks noChangeArrowheads="1"/>
          </p:cNvSpPr>
          <p:nvPr/>
        </p:nvSpPr>
        <p:spPr bwMode="auto">
          <a:xfrm>
            <a:off x="1187624" y="6165304"/>
            <a:ext cx="1362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ko-KR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Ｆ</a:t>
            </a:r>
            <a:r>
              <a:rPr lang="en-US" altLang="ko-KR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/16</a:t>
            </a:r>
            <a:r>
              <a:rPr lang="ko-KR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Ｖ</a:t>
            </a:r>
            <a:r>
              <a:rPr lang="ko-KR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3818"/>
            <a:ext cx="2813105" cy="172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4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195536"/>
                <a:ext cx="7824787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와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R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표와 같이 변화시키면서 출력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기록하여라.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HY헤드라인M" pitchFamily="18" charset="-127"/>
                    <a:ea typeface="휴먼명조" charset="-127"/>
                  </a:rPr>
                  <a:t> </a:t>
                </a: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95536"/>
                <a:ext cx="7824787" cy="5257800"/>
              </a:xfrm>
              <a:prstGeom prst="rect">
                <a:avLst/>
              </a:prstGeom>
              <a:blipFill rotWithShape="0">
                <a:blip r:embed="rId3"/>
                <a:stretch>
                  <a:fillRect l="-779" t="-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03302"/>
                  </p:ext>
                </p:extLst>
              </p:nvPr>
            </p:nvGraphicFramePr>
            <p:xfrm>
              <a:off x="5603875" y="2040711"/>
              <a:ext cx="2381250" cy="1704975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3"/>
                    <a:gridCol w="581025"/>
                    <a:gridCol w="582612"/>
                  </a:tblGrid>
                  <a:tr h="3333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03302"/>
                  </p:ext>
                </p:extLst>
              </p:nvPr>
            </p:nvGraphicFramePr>
            <p:xfrm>
              <a:off x="5603875" y="2040711"/>
              <a:ext cx="2381250" cy="1704975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3"/>
                    <a:gridCol w="581025"/>
                    <a:gridCol w="582612"/>
                  </a:tblGrid>
                  <a:tr h="3333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07292" t="-12727" r="-5208" b="-452727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88"/>
          <p:cNvSpPr txBox="1">
            <a:spLocks noChangeArrowheads="1"/>
          </p:cNvSpPr>
          <p:nvPr/>
        </p:nvSpPr>
        <p:spPr bwMode="auto">
          <a:xfrm>
            <a:off x="1409700" y="413938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66"/>
          <p:cNvGrpSpPr>
            <a:grpSpLocks/>
          </p:cNvGrpSpPr>
          <p:nvPr/>
        </p:nvGrpSpPr>
        <p:grpSpPr bwMode="auto">
          <a:xfrm>
            <a:off x="360000" y="1159536"/>
            <a:ext cx="609600" cy="428625"/>
            <a:chOff x="457" y="3575"/>
            <a:chExt cx="384" cy="270"/>
          </a:xfrm>
        </p:grpSpPr>
        <p:sp>
          <p:nvSpPr>
            <p:cNvPr id="7" name="AutoShape 16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6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437428"/>
              </p:ext>
            </p:extLst>
          </p:nvPr>
        </p:nvGraphicFramePr>
        <p:xfrm>
          <a:off x="1470819" y="1910536"/>
          <a:ext cx="3348123" cy="203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6" name="Visio" r:id="rId5" imgW="2309050" imgH="1402994" progId="Visio.Drawing.11">
                  <p:embed/>
                </p:oleObj>
              </mc:Choice>
              <mc:Fallback>
                <p:oleObj name="Visio" r:id="rId5" imgW="2309050" imgH="1402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819" y="1910536"/>
                        <a:ext cx="3348123" cy="2034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6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972000" y="1207864"/>
                <a:ext cx="7826375" cy="459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vl="0">
                  <a:spcAft>
                    <a:spcPct val="30000"/>
                  </a:spcAft>
                </a:pP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와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기록하여라.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HY헤드라인M" pitchFamily="18" charset="-127"/>
                    <a:ea typeface="휴먼명조" charset="-127"/>
                  </a:rPr>
                  <a:t> </a:t>
                </a:r>
                <a:endParaRPr lang="en-US" altLang="ko-KR" sz="2000" b="1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2000" b="1" dirty="0">
                  <a:solidFill>
                    <a:srgbClr val="3333FF"/>
                  </a:solidFill>
                  <a:latin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10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07864"/>
                <a:ext cx="7826375" cy="4597400"/>
              </a:xfrm>
              <a:prstGeom prst="rect">
                <a:avLst/>
              </a:prstGeom>
              <a:blipFill rotWithShape="0">
                <a:blip r:embed="rId3"/>
                <a:stretch>
                  <a:fillRect l="-779" t="-6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23"/>
          <p:cNvSpPr txBox="1">
            <a:spLocks noChangeArrowheads="1"/>
          </p:cNvSpPr>
          <p:nvPr/>
        </p:nvSpPr>
        <p:spPr bwMode="auto">
          <a:xfrm>
            <a:off x="1409700" y="4281889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12" name="Group 202"/>
          <p:cNvGrpSpPr>
            <a:grpSpLocks/>
          </p:cNvGrpSpPr>
          <p:nvPr/>
        </p:nvGrpSpPr>
        <p:grpSpPr bwMode="auto">
          <a:xfrm>
            <a:off x="360000" y="1170389"/>
            <a:ext cx="609600" cy="428625"/>
            <a:chOff x="457" y="3575"/>
            <a:chExt cx="384" cy="270"/>
          </a:xfrm>
        </p:grpSpPr>
        <p:sp>
          <p:nvSpPr>
            <p:cNvPr id="13" name="AutoShape 20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14" name="Text Box 204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Group 20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2786032"/>
                  </p:ext>
                </p:extLst>
              </p:nvPr>
            </p:nvGraphicFramePr>
            <p:xfrm>
              <a:off x="5603875" y="2100664"/>
              <a:ext cx="2381250" cy="1704975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3"/>
                    <a:gridCol w="581025"/>
                    <a:gridCol w="582612"/>
                  </a:tblGrid>
                  <a:tr h="3333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S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90000" marR="9000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R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Group 20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2786032"/>
                  </p:ext>
                </p:extLst>
              </p:nvPr>
            </p:nvGraphicFramePr>
            <p:xfrm>
              <a:off x="5603875" y="2100664"/>
              <a:ext cx="2381250" cy="1704975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3"/>
                    <a:gridCol w="581025"/>
                    <a:gridCol w="582612"/>
                  </a:tblGrid>
                  <a:tr h="333375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0000" marR="9000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t="-14545" r="-281731" b="-45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108333" t="-14545" r="-205208" b="-45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07292" t="-14545" r="-6250" b="-452727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L="90000" marR="9000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35539"/>
              </p:ext>
            </p:extLst>
          </p:nvPr>
        </p:nvGraphicFramePr>
        <p:xfrm>
          <a:off x="1409700" y="1932388"/>
          <a:ext cx="3350472" cy="203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0" name="Visio" r:id="rId5" imgW="2310670" imgH="1402994" progId="Visio.Drawing.11">
                  <p:embed/>
                </p:oleObj>
              </mc:Choice>
              <mc:Fallback>
                <p:oleObj name="Visio" r:id="rId5" imgW="2310670" imgH="1402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9700" y="1932388"/>
                        <a:ext cx="3350472" cy="2034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57"/>
              <p:cNvSpPr>
                <a:spLocks noChangeArrowheads="1"/>
              </p:cNvSpPr>
              <p:nvPr/>
            </p:nvSpPr>
            <p:spPr bwMode="auto">
              <a:xfrm>
                <a:off x="972000" y="1206078"/>
                <a:ext cx="7907337" cy="5175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E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R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기록하여라.</a:t>
                </a:r>
                <a:endParaRPr lang="ko-KR" altLang="en-US" sz="2000" dirty="0">
                  <a:solidFill>
                    <a:srgbClr val="3333FF"/>
                  </a:solidFill>
                  <a:latin typeface="Times New Roman" pitchFamily="18" charset="0"/>
                  <a:ea typeface="휴먼모음T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Rectangle 10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06078"/>
                <a:ext cx="7907337" cy="5175250"/>
              </a:xfrm>
              <a:prstGeom prst="rect">
                <a:avLst/>
              </a:prstGeom>
              <a:blipFill rotWithShape="0">
                <a:blip r:embed="rId3"/>
                <a:stretch>
                  <a:fillRect l="-770" t="-8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13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0567754"/>
                  </p:ext>
                </p:extLst>
              </p:nvPr>
            </p:nvGraphicFramePr>
            <p:xfrm>
              <a:off x="5507038" y="1894091"/>
              <a:ext cx="3016250" cy="2575878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2"/>
                    <a:gridCol w="581025"/>
                    <a:gridCol w="582613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8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13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0567754"/>
                  </p:ext>
                </p:extLst>
              </p:nvPr>
            </p:nvGraphicFramePr>
            <p:xfrm>
              <a:off x="5507038" y="1894091"/>
              <a:ext cx="3016250" cy="2575878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2"/>
                    <a:gridCol w="581025"/>
                    <a:gridCol w="582613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416667" t="-6452" r="-5208" b="-620968"/>
                          </a:stretch>
                        </a:blip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1235"/>
          <p:cNvSpPr txBox="1">
            <a:spLocks noChangeArrowheads="1"/>
          </p:cNvSpPr>
          <p:nvPr/>
        </p:nvSpPr>
        <p:spPr bwMode="auto">
          <a:xfrm>
            <a:off x="1409700" y="4191203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1389"/>
          <p:cNvGrpSpPr>
            <a:grpSpLocks/>
          </p:cNvGrpSpPr>
          <p:nvPr/>
        </p:nvGrpSpPr>
        <p:grpSpPr bwMode="auto">
          <a:xfrm>
            <a:off x="360000" y="1170078"/>
            <a:ext cx="609600" cy="428625"/>
            <a:chOff x="457" y="3575"/>
            <a:chExt cx="384" cy="270"/>
          </a:xfrm>
        </p:grpSpPr>
        <p:sp>
          <p:nvSpPr>
            <p:cNvPr id="7" name="AutoShape 139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39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75168"/>
              </p:ext>
            </p:extLst>
          </p:nvPr>
        </p:nvGraphicFramePr>
        <p:xfrm>
          <a:off x="812801" y="2035377"/>
          <a:ext cx="4488122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4" name="Visio" r:id="rId5" imgW="3565993" imgH="1631594" progId="Visio.Drawing.11">
                  <p:embed/>
                </p:oleObj>
              </mc:Choice>
              <mc:Fallback>
                <p:oleObj name="Visio" r:id="rId5" imgW="3565993" imgH="16315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2801" y="2035377"/>
                        <a:ext cx="4488122" cy="205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229891"/>
                <a:ext cx="7897812" cy="5151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E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S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R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휴먼모음T" pitchFamily="18" charset="-127"/>
                    <a:ea typeface="휴먼모음T" pitchFamily="18" charset="-127"/>
                  </a:rPr>
                  <a:t>.</a:t>
                </a:r>
                <a:endParaRPr lang="ko-KR" altLang="en-US" sz="2000" dirty="0">
                  <a:solidFill>
                    <a:srgbClr val="3333FF"/>
                  </a:solidFill>
                  <a:latin typeface="휴먼모음T" pitchFamily="18" charset="-127"/>
                  <a:ea typeface="휴먼모음T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휴먼모음T" pitchFamily="18" charset="-127"/>
                  <a:ea typeface="휴먼모음T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Bef>
                    <a:spcPct val="120000"/>
                  </a:spcBef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29891"/>
                <a:ext cx="7897812" cy="5151437"/>
              </a:xfrm>
              <a:prstGeom prst="rect">
                <a:avLst/>
              </a:prstGeom>
              <a:blipFill rotWithShape="0">
                <a:blip r:embed="rId3"/>
                <a:stretch>
                  <a:fillRect l="-772" t="-8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215"/>
          <p:cNvSpPr txBox="1">
            <a:spLocks noChangeArrowheads="1"/>
          </p:cNvSpPr>
          <p:nvPr/>
        </p:nvSpPr>
        <p:spPr bwMode="auto">
          <a:xfrm>
            <a:off x="1409700" y="440869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5" name="Group 369"/>
          <p:cNvGrpSpPr>
            <a:grpSpLocks/>
          </p:cNvGrpSpPr>
          <p:nvPr/>
        </p:nvGrpSpPr>
        <p:grpSpPr bwMode="auto">
          <a:xfrm>
            <a:off x="360000" y="1193891"/>
            <a:ext cx="609600" cy="428625"/>
            <a:chOff x="457" y="3575"/>
            <a:chExt cx="384" cy="270"/>
          </a:xfrm>
        </p:grpSpPr>
        <p:sp>
          <p:nvSpPr>
            <p:cNvPr id="6" name="AutoShape 37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37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Group 13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2879"/>
                  </p:ext>
                </p:extLst>
              </p:nvPr>
            </p:nvGraphicFramePr>
            <p:xfrm>
              <a:off x="5507038" y="1917904"/>
              <a:ext cx="3016250" cy="2575878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2"/>
                    <a:gridCol w="581025"/>
                    <a:gridCol w="582613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8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Group 13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2879"/>
                  </p:ext>
                </p:extLst>
              </p:nvPr>
            </p:nvGraphicFramePr>
            <p:xfrm>
              <a:off x="5507038" y="1917904"/>
              <a:ext cx="3016250" cy="2575878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2"/>
                    <a:gridCol w="581025"/>
                    <a:gridCol w="582613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S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R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416667" t="-6452" r="-5208" b="-620968"/>
                          </a:stretch>
                        </a:blip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542249"/>
              </p:ext>
            </p:extLst>
          </p:nvPr>
        </p:nvGraphicFramePr>
        <p:xfrm>
          <a:off x="941388" y="2113166"/>
          <a:ext cx="432289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8" name="Visio" r:id="rId5" imgW="3564374" imgH="1617269" progId="Visio.Drawing.11">
                  <p:embed/>
                </p:oleObj>
              </mc:Choice>
              <mc:Fallback>
                <p:oleObj name="Visio" r:id="rId5" imgW="3564374" imgH="16172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1388" y="2113166"/>
                        <a:ext cx="4322890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2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189881"/>
                <a:ext cx="7912100" cy="5551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E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기록하여라.</a:t>
                </a:r>
                <a:endParaRPr lang="ko-KR" altLang="en-US" sz="2000" dirty="0">
                  <a:solidFill>
                    <a:srgbClr val="3333FF"/>
                  </a:solidFill>
                  <a:latin typeface="Times New Roman" pitchFamily="18" charset="0"/>
                  <a:ea typeface="휴먼모음T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Bef>
                    <a:spcPct val="120000"/>
                  </a:spcBef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ko-KR" altLang="en-US" sz="20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89881"/>
                <a:ext cx="7912100" cy="5551487"/>
              </a:xfrm>
              <a:prstGeom prst="rect">
                <a:avLst/>
              </a:prstGeom>
              <a:blipFill rotWithShape="0">
                <a:blip r:embed="rId3"/>
                <a:stretch>
                  <a:fillRect l="-770" t="-6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2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1037373"/>
                  </p:ext>
                </p:extLst>
              </p:nvPr>
            </p:nvGraphicFramePr>
            <p:xfrm>
              <a:off x="6062662" y="1885831"/>
              <a:ext cx="2776538" cy="2596198"/>
            </p:xfrm>
            <a:graphic>
              <a:graphicData uri="http://schemas.openxmlformats.org/drawingml/2006/table">
                <a:tbl>
                  <a:tblPr/>
                  <a:tblGrid>
                    <a:gridCol w="723900"/>
                    <a:gridCol w="725488"/>
                    <a:gridCol w="661987"/>
                    <a:gridCol w="665163"/>
                  </a:tblGrid>
                  <a:tr h="4016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508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08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92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92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92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08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92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92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2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1037373"/>
                  </p:ext>
                </p:extLst>
              </p:nvPr>
            </p:nvGraphicFramePr>
            <p:xfrm>
              <a:off x="6062662" y="1885831"/>
              <a:ext cx="2776538" cy="2596198"/>
            </p:xfrm>
            <a:graphic>
              <a:graphicData uri="http://schemas.openxmlformats.org/drawingml/2006/table">
                <a:tbl>
                  <a:tblPr/>
                  <a:tblGrid>
                    <a:gridCol w="723900"/>
                    <a:gridCol w="725488"/>
                    <a:gridCol w="661987"/>
                    <a:gridCol w="665163"/>
                  </a:tblGrid>
                  <a:tr h="4016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18349" t="-3030" r="-11927" b="-581818"/>
                          </a:stretch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927100" y="4289306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7404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18"/>
          <p:cNvGrpSpPr>
            <a:grpSpLocks/>
          </p:cNvGrpSpPr>
          <p:nvPr/>
        </p:nvGrpSpPr>
        <p:grpSpPr bwMode="auto">
          <a:xfrm>
            <a:off x="360000" y="1152406"/>
            <a:ext cx="609600" cy="428625"/>
            <a:chOff x="457" y="3575"/>
            <a:chExt cx="384" cy="270"/>
          </a:xfrm>
        </p:grpSpPr>
        <p:sp>
          <p:nvSpPr>
            <p:cNvPr id="7" name="AutoShape 219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20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900502"/>
              </p:ext>
            </p:extLst>
          </p:nvPr>
        </p:nvGraphicFramePr>
        <p:xfrm>
          <a:off x="723900" y="1751687"/>
          <a:ext cx="5202904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2" name="Visio" r:id="rId5" imgW="3717798" imgH="1617269" progId="Visio.Drawing.11">
                  <p:embed/>
                </p:oleObj>
              </mc:Choice>
              <mc:Fallback>
                <p:oleObj name="Visio" r:id="rId5" imgW="3717798" imgH="161726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900" y="1751687"/>
                        <a:ext cx="5202904" cy="226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274679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NOR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래치로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이루어진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D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플립플롭을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구성하고 특성을 확인하여라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3"/>
              <p:cNvSpPr>
                <a:spLocks noChangeArrowheads="1"/>
              </p:cNvSpPr>
              <p:nvPr/>
            </p:nvSpPr>
            <p:spPr bwMode="auto">
              <a:xfrm>
                <a:off x="972000" y="1232495"/>
                <a:ext cx="7900987" cy="5076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E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기록하여라.</a:t>
                </a:r>
              </a:p>
            </p:txBody>
          </p:sp>
        </mc:Choice>
        <mc:Fallback xmlns="">
          <p:sp>
            <p:nvSpPr>
              <p:cNvPr id="3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32495"/>
                <a:ext cx="7900987" cy="5076825"/>
              </a:xfrm>
              <a:prstGeom prst="rect">
                <a:avLst/>
              </a:prstGeom>
              <a:blipFill rotWithShape="0">
                <a:blip r:embed="rId3"/>
                <a:stretch>
                  <a:fillRect l="-771" t="-7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2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2400980"/>
                  </p:ext>
                </p:extLst>
              </p:nvPr>
            </p:nvGraphicFramePr>
            <p:xfrm>
              <a:off x="5233988" y="2021028"/>
              <a:ext cx="2381250" cy="1584326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2"/>
                    <a:gridCol w="581025"/>
                    <a:gridCol w="582613"/>
                  </a:tblGrid>
                  <a:tr h="3921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36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21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21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2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2400980"/>
                  </p:ext>
                </p:extLst>
              </p:nvPr>
            </p:nvGraphicFramePr>
            <p:xfrm>
              <a:off x="5233988" y="2021028"/>
              <a:ext cx="2381250" cy="1584326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582612"/>
                    <a:gridCol w="581025"/>
                    <a:gridCol w="582613"/>
                  </a:tblGrid>
                  <a:tr h="3921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308333" t="-4615" r="-5208" b="-333846"/>
                          </a:stretch>
                        </a:blipFill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36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21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21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135"/>
          <p:cNvSpPr txBox="1">
            <a:spLocks noChangeArrowheads="1"/>
          </p:cNvSpPr>
          <p:nvPr/>
        </p:nvSpPr>
        <p:spPr bwMode="auto">
          <a:xfrm>
            <a:off x="1009649" y="424086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7475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12번),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227"/>
          <p:cNvGrpSpPr>
            <a:grpSpLocks/>
          </p:cNvGrpSpPr>
          <p:nvPr/>
        </p:nvGrpSpPr>
        <p:grpSpPr bwMode="auto">
          <a:xfrm>
            <a:off x="360000" y="1196495"/>
            <a:ext cx="609600" cy="428625"/>
            <a:chOff x="457" y="3575"/>
            <a:chExt cx="384" cy="270"/>
          </a:xfrm>
        </p:grpSpPr>
        <p:sp>
          <p:nvSpPr>
            <p:cNvPr id="7" name="AutoShape 228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29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93065"/>
              </p:ext>
            </p:extLst>
          </p:nvPr>
        </p:nvGraphicFramePr>
        <p:xfrm>
          <a:off x="1497013" y="2036395"/>
          <a:ext cx="2643332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6" name="Visio" r:id="rId5" imgW="1529786" imgH="1186891" progId="Visio.Drawing.11">
                  <p:embed/>
                </p:oleObj>
              </mc:Choice>
              <mc:Fallback>
                <p:oleObj name="Visio" r:id="rId5" imgW="1529786" imgH="118689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7013" y="2036395"/>
                        <a:ext cx="2643332" cy="205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317293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E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단자의 역할을 설명하여라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217438"/>
                <a:ext cx="7913687" cy="5595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E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J,</a:t>
                </a:r>
                <a:r>
                  <a:rPr lang="ko-KR" altLang="en-US" sz="2000" dirty="0" smtClean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K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 상태를 표와 같이 변화시키면서 출력 </a:t>
                </a:r>
                <a:r>
                  <a:rPr lang="en-US" altLang="ko-KR" sz="2000" i="1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의</a:t>
                </a:r>
                <a:r>
                  <a:rPr lang="en-US" altLang="ko-KR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>
                    <a:solidFill>
                      <a:srgbClr val="000000"/>
                    </a:solidFill>
                    <a:latin typeface="Times New Roman" pitchFamily="18" charset="0"/>
                    <a:ea typeface="휴먼모음T" pitchFamily="18" charset="-127"/>
                  </a:rPr>
                  <a:t>상태를 기록하여라.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7438"/>
                <a:ext cx="7913687" cy="5595938"/>
              </a:xfrm>
              <a:prstGeom prst="rect">
                <a:avLst/>
              </a:prstGeom>
              <a:blipFill rotWithShape="0">
                <a:blip r:embed="rId3"/>
                <a:stretch>
                  <a:fillRect l="-770" t="-7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26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509949"/>
                  </p:ext>
                </p:extLst>
              </p:nvPr>
            </p:nvGraphicFramePr>
            <p:xfrm>
              <a:off x="5822950" y="1967361"/>
              <a:ext cx="3016250" cy="2457451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3"/>
                    <a:gridCol w="581025"/>
                    <a:gridCol w="582612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J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K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8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26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509949"/>
                  </p:ext>
                </p:extLst>
              </p:nvPr>
            </p:nvGraphicFramePr>
            <p:xfrm>
              <a:off x="5822950" y="1967361"/>
              <a:ext cx="3016250" cy="2457451"/>
            </p:xfrm>
            <a:graphic>
              <a:graphicData uri="http://schemas.openxmlformats.org/drawingml/2006/table">
                <a:tbl>
                  <a:tblPr/>
                  <a:tblGrid>
                    <a:gridCol w="635000"/>
                    <a:gridCol w="635000"/>
                    <a:gridCol w="582613"/>
                    <a:gridCol w="581025"/>
                    <a:gridCol w="582612"/>
                  </a:tblGrid>
                  <a:tr h="3794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E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J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K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415625" t="-6452" r="-5208" b="-582258"/>
                          </a:stretch>
                        </a:blipFill>
                      </a:tcPr>
                    </a:tc>
                  </a:tr>
                  <a:tr h="2762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8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0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ko-KR" alt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</a:rPr>
                            <a:t>1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714375" y="4581975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7402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7411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4번)</a:t>
            </a:r>
          </a:p>
        </p:txBody>
      </p:sp>
      <p:grpSp>
        <p:nvGrpSpPr>
          <p:cNvPr id="6" name="Group 269"/>
          <p:cNvGrpSpPr>
            <a:grpSpLocks/>
          </p:cNvGrpSpPr>
          <p:nvPr/>
        </p:nvGrpSpPr>
        <p:grpSpPr bwMode="auto">
          <a:xfrm>
            <a:off x="360000" y="1181438"/>
            <a:ext cx="609600" cy="428625"/>
            <a:chOff x="457" y="3575"/>
            <a:chExt cx="384" cy="270"/>
          </a:xfrm>
        </p:grpSpPr>
        <p:sp>
          <p:nvSpPr>
            <p:cNvPr id="7" name="AutoShape 270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271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329457"/>
              </p:ext>
            </p:extLst>
          </p:nvPr>
        </p:nvGraphicFramePr>
        <p:xfrm>
          <a:off x="714375" y="1981650"/>
          <a:ext cx="49434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0" name="Visio" r:id="rId5" imgW="3570851" imgH="1815389" progId="Visio.Drawing.11">
                  <p:embed/>
                </p:oleObj>
              </mc:Choice>
              <mc:Fallback>
                <p:oleObj name="Visio" r:id="rId5" imgW="3570851" imgH="18153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375" y="1981650"/>
                        <a:ext cx="4943475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6" y="5540361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NAND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래치로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이루어진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JK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플립플롭을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구성하고 특성을 확인하여라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231850"/>
                <a:ext cx="7924800" cy="5797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</a:pP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입력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</m:oMath>
                </a14:m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dirty="0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J,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K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표와 같이 변화시키면서 출력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기록하여라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  <a:endParaRPr lang="ko-KR" altLang="en-US" sz="2000" dirty="0">
                  <a:latin typeface="Times New Roman" pitchFamily="18" charset="0"/>
                  <a:ea typeface="휴먼모음T" pitchFamily="18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31850"/>
                <a:ext cx="7924800" cy="5797550"/>
              </a:xfrm>
              <a:prstGeom prst="rect">
                <a:avLst/>
              </a:prstGeom>
              <a:blipFill rotWithShape="0">
                <a:blip r:embed="rId3"/>
                <a:stretch>
                  <a:fillRect l="-769" t="-6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14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9277258"/>
                  </p:ext>
                </p:extLst>
              </p:nvPr>
            </p:nvGraphicFramePr>
            <p:xfrm>
              <a:off x="4286250" y="2030988"/>
              <a:ext cx="4210050" cy="3513139"/>
            </p:xfrm>
            <a:graphic>
              <a:graphicData uri="http://schemas.openxmlformats.org/drawingml/2006/table">
                <a:tbl>
                  <a:tblPr/>
                  <a:tblGrid>
                    <a:gridCol w="753814"/>
                    <a:gridCol w="691624"/>
                    <a:gridCol w="691624"/>
                    <a:gridCol w="691624"/>
                    <a:gridCol w="689740"/>
                    <a:gridCol w="691624"/>
                  </a:tblGrid>
                  <a:tr h="3444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CP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PR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1" lang="en-US" altLang="ko-KR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ea typeface="굴림" pitchFamily="50" charset="-127"/>
                                        <a:cs typeface="Times New Roman" panose="02020603050405020304" pitchFamily="18" charset="0"/>
                                      </a:rPr>
                                      <m:t>CLR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en-US" altLang="ko-KR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J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K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3381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59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sym typeface="Symbol" pitchFamily="18" charset="2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14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9277258"/>
                  </p:ext>
                </p:extLst>
              </p:nvPr>
            </p:nvGraphicFramePr>
            <p:xfrm>
              <a:off x="4286250" y="2030988"/>
              <a:ext cx="4210050" cy="3513139"/>
            </p:xfrm>
            <a:graphic>
              <a:graphicData uri="http://schemas.openxmlformats.org/drawingml/2006/table">
                <a:tbl>
                  <a:tblPr/>
                  <a:tblGrid>
                    <a:gridCol w="753814"/>
                    <a:gridCol w="691624"/>
                    <a:gridCol w="691624"/>
                    <a:gridCol w="691624"/>
                    <a:gridCol w="689740"/>
                    <a:gridCol w="691624"/>
                  </a:tblGrid>
                  <a:tr h="3444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CP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109735" t="-12281" r="-404425" b="-9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4"/>
                          <a:stretch>
                            <a:fillRect l="-207895" t="-12281" r="-300877" b="-9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J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K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Q</a:t>
                          </a: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3381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59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en-US" altLang="ko-KR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1" lang="en-US" altLang="ko-KR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sym typeface="Symbol" pitchFamily="18" charset="2"/>
                            </a:rPr>
                            <a:t></a:t>
                          </a: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sym typeface="Symbol" pitchFamily="18" charset="2"/>
                          </a:endParaRPr>
                        </a:p>
                      </a:txBody>
                      <a:tcPr marT="0" marB="0" anchor="ctr" horzOverflow="overflow">
                        <a:lnL cap="flat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1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1" lang="en-US" sz="1800" b="0" i="0" u="none" strike="noStrike" kern="1200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굴림" pitchFamily="50" charset="-127"/>
                              <a:cs typeface="+mn-cs"/>
                            </a:rPr>
                            <a:t>0</a:t>
                          </a:r>
                          <a:endParaRPr kumimoji="1" lang="ko-KR" sz="1800" b="0" i="0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  <a:cs typeface="+mn-cs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</a:pPr>
                          <a:endParaRPr kumimoji="1" lang="ko-KR" alt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ea typeface="굴림" pitchFamily="50" charset="-127"/>
                          </a:endParaRPr>
                        </a:p>
                      </a:txBody>
                      <a:tcPr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cap="flat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116013" y="4351913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360000" y="1195850"/>
            <a:ext cx="609600" cy="428625"/>
            <a:chOff x="457" y="3575"/>
            <a:chExt cx="384" cy="270"/>
          </a:xfrm>
        </p:grpSpPr>
        <p:sp>
          <p:nvSpPr>
            <p:cNvPr id="7" name="AutoShape 14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4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8</a:t>
              </a: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752163"/>
              </p:ext>
            </p:extLst>
          </p:nvPr>
        </p:nvGraphicFramePr>
        <p:xfrm>
          <a:off x="1116013" y="2054800"/>
          <a:ext cx="2417762" cy="223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84" name="Visio" r:id="rId5" imgW="1718024" imgH="1586789" progId="Visio.Drawing.11">
                  <p:embed/>
                </p:oleObj>
              </mc:Choice>
              <mc:Fallback>
                <p:oleObj name="Visio" r:id="rId5" imgW="1718024" imgH="15867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013" y="2054800"/>
                        <a:ext cx="2417762" cy="2234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65"/>
              <p:cNvSpPr>
                <a:spLocks noChangeArrowheads="1"/>
              </p:cNvSpPr>
              <p:nvPr/>
            </p:nvSpPr>
            <p:spPr bwMode="auto">
              <a:xfrm>
                <a:off x="542926" y="5916723"/>
                <a:ext cx="8029574" cy="370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809625" lvl="0" indent="-809625" algn="just"/>
                <a:r>
                  <a:rPr lang="ko-KR" altLang="ko-KR" sz="1800" dirty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검토</a:t>
                </a:r>
                <a:r>
                  <a:rPr lang="ko-KR" altLang="en-US" sz="800" dirty="0" smtClean="0">
                    <a:solidFill>
                      <a:srgbClr val="00B0F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1800" dirty="0" smtClean="0">
                    <a:solidFill>
                      <a:srgbClr val="00B0F0"/>
                    </a:solidFill>
                  </a:rPr>
                  <a:t>▋</a:t>
                </a:r>
                <a:r>
                  <a:rPr lang="ko-KR" altLang="en-US" sz="1800" dirty="0" smtClean="0">
                    <a:solidFill>
                      <a:srgbClr val="00B0F0"/>
                    </a:solidFill>
                  </a:rPr>
                  <a:t> </a:t>
                </a:r>
                <a:r>
                  <a:rPr lang="ko-KR" altLang="en-US" sz="1800" spc="-100" dirty="0" err="1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비동기</a:t>
                </a:r>
                <a:r>
                  <a:rPr lang="ko-KR" altLang="en-US" sz="1800" spc="-1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800" spc="-1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입력인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1800" i="1" spc="-100">
                            <a:solidFill>
                              <a:srgbClr val="46572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1800" i="1" spc="-100">
                            <a:solidFill>
                              <a:srgbClr val="465723"/>
                            </a:solidFill>
                            <a:latin typeface="Times New Roman" panose="02020603050405020304" pitchFamily="18" charset="0"/>
                            <a:ea typeface="휴먼모음T" panose="02030504000101010101" pitchFamily="18" charset="-127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</m:oMath>
                </a14:m>
                <a:r>
                  <a:rPr lang="ko-KR" altLang="en-US" sz="1800" spc="-1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과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1800" i="1" spc="-100">
                            <a:solidFill>
                              <a:srgbClr val="46572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1800" i="1" spc="-100">
                            <a:solidFill>
                              <a:srgbClr val="465723"/>
                            </a:solidFill>
                            <a:latin typeface="Times New Roman" panose="02020603050405020304" pitchFamily="18" charset="0"/>
                            <a:ea typeface="휴먼모음T" panose="02030504000101010101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1800" spc="-1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ko-KR" altLang="en-US" sz="1800" spc="-100" dirty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단자의 역할을 설명하여라</a:t>
                </a:r>
                <a:r>
                  <a:rPr lang="en-US" altLang="ko-KR" sz="1800" spc="-100" dirty="0" smtClean="0">
                    <a:solidFill>
                      <a:srgbClr val="465723"/>
                    </a:solidFill>
                    <a:latin typeface="Times New Roman" panose="02020603050405020304" pitchFamily="18" charset="0"/>
                    <a:ea typeface="휴먼모음T" panose="02030504000101010101" pitchFamily="18" charset="-127"/>
                    <a:cs typeface="Times New Roman" panose="02020603050405020304" pitchFamily="18" charset="0"/>
                  </a:rPr>
                  <a:t>.</a:t>
                </a:r>
                <a:endParaRPr lang="ko-KR" altLang="en-US" sz="1800" spc="-100" dirty="0">
                  <a:solidFill>
                    <a:srgbClr val="465723"/>
                  </a:solidFill>
                  <a:latin typeface="Times New Roman" panose="02020603050405020304" pitchFamily="18" charset="0"/>
                  <a:ea typeface="휴먼모음T" panose="02030504000101010101" pitchFamily="18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926" y="5916723"/>
                <a:ext cx="8029574" cy="370551"/>
              </a:xfrm>
              <a:prstGeom prst="rect">
                <a:avLst/>
              </a:prstGeom>
              <a:blipFill rotWithShape="0">
                <a:blip r:embed="rId7"/>
                <a:stretch>
                  <a:fillRect l="-607" t="-15000" b="-3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01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72000" y="1231850"/>
                <a:ext cx="7924800" cy="5797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</a:pP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인가하였을 때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출력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기록하고 출력 파형을 타이밍 도에 그려보아라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.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클록펄스를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인가하기 전에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은 접지 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+5V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에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접속한다.</a:t>
                </a:r>
                <a:endParaRPr lang="ko-KR" altLang="en-US" sz="2000" dirty="0">
                  <a:latin typeface="Times New Roman" pitchFamily="18" charset="0"/>
                  <a:ea typeface="휴먼모음T" pitchFamily="18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31850"/>
                <a:ext cx="7924800" cy="5797550"/>
              </a:xfrm>
              <a:prstGeom prst="rect">
                <a:avLst/>
              </a:prstGeom>
              <a:blipFill rotWithShape="0">
                <a:blip r:embed="rId3"/>
                <a:stretch>
                  <a:fillRect l="-769" t="-6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89808"/>
              </p:ext>
            </p:extLst>
          </p:nvPr>
        </p:nvGraphicFramePr>
        <p:xfrm>
          <a:off x="3929450" y="2173863"/>
          <a:ext cx="1445438" cy="2568576"/>
        </p:xfrm>
        <a:graphic>
          <a:graphicData uri="http://schemas.openxmlformats.org/drawingml/2006/table">
            <a:tbl>
              <a:tblPr/>
              <a:tblGrid>
                <a:gridCol w="753814"/>
                <a:gridCol w="691624"/>
              </a:tblGrid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sym typeface="Symbol" pitchFamily="18" charset="2"/>
                        </a:rPr>
                        <a:t>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sym typeface="Symbol" pitchFamily="18" charset="2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116013" y="4842451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360000" y="1195850"/>
            <a:ext cx="609600" cy="430213"/>
            <a:chOff x="457" y="3575"/>
            <a:chExt cx="384" cy="271"/>
          </a:xfrm>
        </p:grpSpPr>
        <p:sp>
          <p:nvSpPr>
            <p:cNvPr id="7" name="AutoShape 14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45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9</a:t>
              </a:r>
            </a:p>
          </p:txBody>
        </p:sp>
      </p:grp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6" y="5678598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회로가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T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플립플롭으로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003830"/>
              </p:ext>
            </p:extLst>
          </p:nvPr>
        </p:nvGraphicFramePr>
        <p:xfrm>
          <a:off x="1111251" y="2159575"/>
          <a:ext cx="2555874" cy="253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4" name="Visio" r:id="rId4" imgW="1832586" imgH="1814170" progId="Visio.Drawing.11">
                  <p:embed/>
                </p:oleObj>
              </mc:Choice>
              <mc:Fallback>
                <p:oleObj name="Visio" r:id="rId4" imgW="1832586" imgH="18141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251" y="2159575"/>
                        <a:ext cx="2555874" cy="253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560420"/>
              </p:ext>
            </p:extLst>
          </p:nvPr>
        </p:nvGraphicFramePr>
        <p:xfrm>
          <a:off x="5796015" y="2686625"/>
          <a:ext cx="304318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5" name="Visio" r:id="rId6" imgW="2219587" imgH="1313383" progId="Visio.Drawing.11">
                  <p:embed/>
                </p:oleObj>
              </mc:Choice>
              <mc:Fallback>
                <p:oleObj name="Visio" r:id="rId6" imgW="2219587" imgH="131338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6015" y="2686625"/>
                        <a:ext cx="304318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74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09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플립플롭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967680" y="1231850"/>
                <a:ext cx="7924800" cy="5797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</a:pP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인가하였을 때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출력 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Q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의 상태를 기록하고 출력 파형을 타이밍 도에 그려보아라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.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클록펄스를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인가하기 전에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은 접지 후 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+5V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에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접속한다.</a:t>
                </a:r>
                <a:endParaRPr lang="ko-KR" altLang="en-US" sz="2000" dirty="0">
                  <a:latin typeface="Times New Roman" pitchFamily="18" charset="0"/>
                  <a:ea typeface="휴먼모음T" pitchFamily="18" charset="-127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680" y="1231850"/>
                <a:ext cx="7924800" cy="5797550"/>
              </a:xfrm>
              <a:prstGeom prst="rect">
                <a:avLst/>
              </a:prstGeom>
              <a:blipFill rotWithShape="0">
                <a:blip r:embed="rId3"/>
                <a:stretch>
                  <a:fillRect l="-846" t="-6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08206"/>
              </p:ext>
            </p:extLst>
          </p:nvPr>
        </p:nvGraphicFramePr>
        <p:xfrm>
          <a:off x="3925130" y="2297688"/>
          <a:ext cx="1445438" cy="2568576"/>
        </p:xfrm>
        <a:graphic>
          <a:graphicData uri="http://schemas.openxmlformats.org/drawingml/2006/table">
            <a:tbl>
              <a:tblPr/>
              <a:tblGrid>
                <a:gridCol w="753814"/>
                <a:gridCol w="691624"/>
              </a:tblGrid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Q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  <a:sym typeface="Symbol"/>
                        </a:rPr>
                        <a:t></a:t>
                      </a:r>
                      <a:endParaRPr kumimoji="1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111693" y="4966276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355680" y="1195850"/>
            <a:ext cx="609600" cy="430213"/>
            <a:chOff x="457" y="3575"/>
            <a:chExt cx="384" cy="271"/>
          </a:xfrm>
        </p:grpSpPr>
        <p:sp>
          <p:nvSpPr>
            <p:cNvPr id="7" name="AutoShape 14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45"/>
            <p:cNvSpPr txBox="1">
              <a:spLocks noChangeArrowheads="1"/>
            </p:cNvSpPr>
            <p:nvPr/>
          </p:nvSpPr>
          <p:spPr bwMode="auto">
            <a:xfrm>
              <a:off x="496" y="3575"/>
              <a:ext cx="32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10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156450"/>
              </p:ext>
            </p:extLst>
          </p:nvPr>
        </p:nvGraphicFramePr>
        <p:xfrm>
          <a:off x="1111693" y="2369125"/>
          <a:ext cx="2408237" cy="238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8" name="Visio" r:id="rId4" imgW="1832586" imgH="1814170" progId="Visio.Drawing.11">
                  <p:embed/>
                </p:oleObj>
              </mc:Choice>
              <mc:Fallback>
                <p:oleObj name="Visio" r:id="rId4" imgW="1832586" imgH="18141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693" y="2369125"/>
                        <a:ext cx="2408237" cy="2385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185780"/>
              </p:ext>
            </p:extLst>
          </p:nvPr>
        </p:nvGraphicFramePr>
        <p:xfrm>
          <a:off x="5646782" y="2800925"/>
          <a:ext cx="3188098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9" name="Visio" r:id="rId6" imgW="2219587" imgH="1313383" progId="Visio.Drawing.11">
                  <p:embed/>
                </p:oleObj>
              </mc:Choice>
              <mc:Fallback>
                <p:oleObj name="Visio" r:id="rId6" imgW="2219587" imgH="131338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6782" y="2800925"/>
                        <a:ext cx="3188098" cy="18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538606" y="5678598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 회로가 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T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플립플롭으로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동작하는지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검토하여라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  <a:cs typeface="Times New Roman" pitchFamily="18" charset="0"/>
            </a:endParaRPr>
          </a:p>
          <a:p>
            <a:pPr lvl="1"/>
            <a:r>
              <a:rPr lang="ko-KR" altLang="en-US" spc="-1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세라믹 </a:t>
            </a:r>
            <a:r>
              <a:rPr lang="ko-KR" altLang="en-US" spc="-1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커패시터</a:t>
            </a:r>
            <a:r>
              <a:rPr lang="en-US" altLang="ko-KR" spc="-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pc="-100" dirty="0" err="1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마일러</a:t>
            </a:r>
            <a:r>
              <a:rPr lang="ko-KR" altLang="en-US" spc="-1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 </a:t>
            </a:r>
            <a:r>
              <a:rPr lang="ko-KR" altLang="en-US" spc="-1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커패시터</a:t>
            </a:r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spc="-1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오차의 표시는 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J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는 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5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％ 이내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Ｋ는 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10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％이내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, 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Ｍ은 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20</a:t>
            </a:r>
            <a:r>
              <a:rPr lang="ko-KR" altLang="en-US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％</a:t>
            </a:r>
            <a:r>
              <a:rPr lang="ko-KR" altLang="en-US" spc="-1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이내이다</a:t>
            </a:r>
            <a:r>
              <a:rPr lang="en-US" altLang="ko-KR" spc="-1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</a:t>
            </a:r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47675" lvl="2" indent="0"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예 </a:t>
            </a:r>
            <a:r>
              <a:rPr lang="en-US" altLang="ko-KR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1)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0.24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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0.24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ko-KR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Ｆ</a:t>
            </a:r>
            <a:endParaRPr lang="en-US" altLang="ko-KR" dirty="0" smtClean="0">
              <a:solidFill>
                <a:srgbClr val="000000"/>
              </a:solidFill>
              <a:latin typeface="Times New Roman" panose="02020603050405020304" pitchFamily="18" charset="0"/>
              <a:ea typeface="돋움" pitchFamily="50" charset="-127"/>
              <a:cs typeface="Times New Roman" panose="02020603050405020304" pitchFamily="18" charset="0"/>
            </a:endParaRPr>
          </a:p>
          <a:p>
            <a:pPr marL="447675" lvl="2" indent="0"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예 </a:t>
            </a:r>
            <a:r>
              <a:rPr lang="en-US" altLang="ko-KR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2)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33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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33pF</a:t>
            </a:r>
          </a:p>
          <a:p>
            <a:pPr marL="447675" lvl="2" indent="0"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예 </a:t>
            </a:r>
            <a:r>
              <a:rPr lang="en-US" altLang="ko-KR" dirty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3)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151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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150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pF</a:t>
            </a:r>
          </a:p>
          <a:p>
            <a:pPr marL="447675" lvl="2" indent="0"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예 </a:t>
            </a:r>
            <a:r>
              <a:rPr lang="en-US" altLang="ko-KR" dirty="0" smtClean="0">
                <a:solidFill>
                  <a:srgbClr val="00000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4)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474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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0.47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ko-KR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Ｆ</a:t>
            </a:r>
            <a:r>
              <a:rPr lang="ko-KR" alt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altLang="ko-KR" spc="-1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4287" y="3174067"/>
            <a:ext cx="39276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20 pF</a:t>
            </a:r>
          </a:p>
          <a:p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103: 10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pF = 0.01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 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0.01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Ｆ</a:t>
            </a:r>
          </a:p>
          <a:p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482: 48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pF = 0.0048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 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0.0048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Ｆ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770" y="1844071"/>
            <a:ext cx="3286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15496"/>
            <a:ext cx="528637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5408" y="1874233"/>
            <a:ext cx="3397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69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195536"/>
                <a:ext cx="7912100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하여 모든 </a:t>
                </a: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으로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초기화한 후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상태를 표에 기록하여라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  <a:r>
                  <a:rPr lang="ko-KR" altLang="en-US" sz="1800" dirty="0" smtClean="0">
                    <a:solidFill>
                      <a:srgbClr val="000000"/>
                    </a:solidFill>
                    <a:latin typeface="휴먼명조" charset="-127"/>
                    <a:ea typeface="휴먼명조" charset="-127"/>
                  </a:rPr>
                  <a:t> </a:t>
                </a:r>
                <a:endParaRPr lang="en-US" altLang="ko-KR" sz="1800" dirty="0">
                  <a:solidFill>
                    <a:srgbClr val="3333FF"/>
                  </a:solidFill>
                  <a:latin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1800" dirty="0">
                  <a:solidFill>
                    <a:srgbClr val="3333FF"/>
                  </a:solidFill>
                  <a:latin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 marL="271463" indent="-271463"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18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195536"/>
                <a:ext cx="7912100" cy="5257800"/>
              </a:xfrm>
              <a:prstGeom prst="rect">
                <a:avLst/>
              </a:prstGeom>
              <a:blipFill rotWithShape="0">
                <a:blip r:embed="rId3"/>
                <a:stretch>
                  <a:fillRect l="-693" t="-6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282"/>
          <p:cNvSpPr txBox="1">
            <a:spLocks noChangeArrowheads="1"/>
          </p:cNvSpPr>
          <p:nvPr/>
        </p:nvSpPr>
        <p:spPr bwMode="auto">
          <a:xfrm>
            <a:off x="1739900" y="4868049"/>
            <a:ext cx="269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283"/>
          <p:cNvGrpSpPr>
            <a:grpSpLocks/>
          </p:cNvGrpSpPr>
          <p:nvPr/>
        </p:nvGrpSpPr>
        <p:grpSpPr bwMode="auto">
          <a:xfrm>
            <a:off x="360000" y="1159536"/>
            <a:ext cx="609600" cy="428625"/>
            <a:chOff x="457" y="3575"/>
            <a:chExt cx="384" cy="270"/>
          </a:xfrm>
        </p:grpSpPr>
        <p:sp>
          <p:nvSpPr>
            <p:cNvPr id="6" name="AutoShape 28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28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21565"/>
              </p:ext>
            </p:extLst>
          </p:nvPr>
        </p:nvGraphicFramePr>
        <p:xfrm>
          <a:off x="1116013" y="2443935"/>
          <a:ext cx="7422439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6" name="Visio" r:id="rId4" imgW="6254604" imgH="1955043" progId="Visio.Drawing.11">
                  <p:embed/>
                </p:oleObj>
              </mc:Choice>
              <mc:Fallback>
                <p:oleObj name="Visio" r:id="rId4" imgW="6254604" imgH="195504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013" y="2443935"/>
                        <a:ext cx="7422439" cy="232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32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3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196"/>
              </p:ext>
            </p:extLst>
          </p:nvPr>
        </p:nvGraphicFramePr>
        <p:xfrm>
          <a:off x="1301750" y="1234622"/>
          <a:ext cx="6540500" cy="25025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15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16</a:t>
                      </a:r>
                      <a:endParaRPr kumimoji="1" lang="ko-KR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17</a:t>
                      </a:r>
                      <a:endParaRPr kumimoji="1" lang="ko-KR" alt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18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542925" y="4151982"/>
            <a:ext cx="834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81075" lvl="0" indent="-981075" algn="just">
              <a:spcAft>
                <a:spcPts val="1200"/>
              </a:spcAft>
            </a:pP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실험회로는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클록펄스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(</a:t>
            </a:r>
            <a:r>
              <a:rPr lang="en-US" altLang="ko-KR" sz="1800" i="1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CP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)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의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하강에지에서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동작한다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상승에지에서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동작하는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비트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비동기식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상향 카운터를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981075" indent="-98107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en-US" altLang="ko-KR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>
                <a:solidFill>
                  <a:srgbClr val="00B0F0"/>
                </a:solidFill>
              </a:rPr>
              <a:t> 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실험회로를 수정하여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12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까지만 카운트하고 정지하는 회로를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설계하여라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3721"/>
            <a:ext cx="79121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표에 기록하여라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r>
              <a:rPr lang="ko-KR" altLang="en-US" sz="1800" dirty="0" smtClean="0">
                <a:solidFill>
                  <a:srgbClr val="000000"/>
                </a:solidFill>
                <a:latin typeface="HCI Poppy" charset="0"/>
                <a:ea typeface="휴먼명조" charset="-127"/>
              </a:rPr>
              <a:t> </a:t>
            </a:r>
            <a:endParaRPr lang="ko-KR" altLang="en-US" sz="1800" dirty="0">
              <a:latin typeface="HCI Poppy" charset="0"/>
              <a:ea typeface="휴먼명조" charset="-127"/>
            </a:endParaRPr>
          </a:p>
        </p:txBody>
      </p:sp>
      <p:graphicFrame>
        <p:nvGraphicFramePr>
          <p:cNvPr id="4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811345"/>
              </p:ext>
            </p:extLst>
          </p:nvPr>
        </p:nvGraphicFramePr>
        <p:xfrm>
          <a:off x="6629400" y="2274321"/>
          <a:ext cx="2178050" cy="1965328"/>
        </p:xfrm>
        <a:graphic>
          <a:graphicData uri="http://schemas.openxmlformats.org/drawingml/2006/table">
            <a:tbl>
              <a:tblPr/>
              <a:tblGrid>
                <a:gridCol w="727075"/>
                <a:gridCol w="725488"/>
                <a:gridCol w="725487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96"/>
          <p:cNvSpPr txBox="1">
            <a:spLocks noChangeArrowheads="1"/>
          </p:cNvSpPr>
          <p:nvPr/>
        </p:nvSpPr>
        <p:spPr bwMode="auto">
          <a:xfrm>
            <a:off x="1214438" y="4804796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360000" y="1167721"/>
            <a:ext cx="609600" cy="428625"/>
            <a:chOff x="457" y="3575"/>
            <a:chExt cx="384" cy="270"/>
          </a:xfrm>
        </p:grpSpPr>
        <p:sp>
          <p:nvSpPr>
            <p:cNvPr id="7" name="AutoShape 14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14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6" y="5650469"/>
            <a:ext cx="8029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측정한 결과를 타이밍도로 그리고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그 결과가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2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카운트하는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3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상향 카운터임을 검토하여라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852376"/>
              </p:ext>
            </p:extLst>
          </p:nvPr>
        </p:nvGraphicFramePr>
        <p:xfrm>
          <a:off x="945788" y="2026671"/>
          <a:ext cx="5400831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0" name="Visio" r:id="rId3" imgW="4534777" imgH="2138767" progId="Visio.Drawing.11">
                  <p:embed/>
                </p:oleObj>
              </mc:Choice>
              <mc:Fallback>
                <p:oleObj name="Visio" r:id="rId3" imgW="4534777" imgH="21387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5788" y="2026671"/>
                        <a:ext cx="5400831" cy="254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3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70008"/>
            <a:ext cx="8004175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상태를 표에 기록하여라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endParaRPr lang="ko-KR" altLang="en-US" sz="1800" dirty="0">
              <a:latin typeface="HCI Poppy" charset="0"/>
              <a:ea typeface="휴먼명조" charset="-127"/>
            </a:endParaRPr>
          </a:p>
        </p:txBody>
      </p:sp>
      <p:graphicFrame>
        <p:nvGraphicFramePr>
          <p:cNvPr id="4" name="Group 3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85419"/>
              </p:ext>
            </p:extLst>
          </p:nvPr>
        </p:nvGraphicFramePr>
        <p:xfrm>
          <a:off x="1287462" y="4565257"/>
          <a:ext cx="6540500" cy="177101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62"/>
          <p:cNvSpPr txBox="1">
            <a:spLocks noChangeArrowheads="1"/>
          </p:cNvSpPr>
          <p:nvPr/>
        </p:nvSpPr>
        <p:spPr bwMode="auto">
          <a:xfrm>
            <a:off x="508000" y="3834458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7400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6" name="Group 302"/>
          <p:cNvGrpSpPr>
            <a:grpSpLocks/>
          </p:cNvGrpSpPr>
          <p:nvPr/>
        </p:nvGrpSpPr>
        <p:grpSpPr bwMode="auto">
          <a:xfrm>
            <a:off x="360000" y="1134008"/>
            <a:ext cx="609600" cy="428625"/>
            <a:chOff x="457" y="3575"/>
            <a:chExt cx="384" cy="270"/>
          </a:xfrm>
        </p:grpSpPr>
        <p:sp>
          <p:nvSpPr>
            <p:cNvPr id="7" name="AutoShape 303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8" name="Text Box 304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4</a:t>
              </a:r>
            </a:p>
          </p:txBody>
        </p:sp>
      </p:grpSp>
      <p:graphicFrame>
        <p:nvGraphicFramePr>
          <p:cNvPr id="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386231"/>
              </p:ext>
            </p:extLst>
          </p:nvPr>
        </p:nvGraphicFramePr>
        <p:xfrm>
          <a:off x="1428558" y="1869298"/>
          <a:ext cx="6258309" cy="2444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04" name="Visio" r:id="rId3" imgW="6254496" imgH="2442972" progId="Visio.Drawing.11">
                  <p:embed/>
                </p:oleObj>
              </mc:Choice>
              <mc:Fallback>
                <p:oleObj name="Visio" r:id="rId3" imgW="6254496" imgH="24429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558" y="1869298"/>
                        <a:ext cx="6258309" cy="2444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542925" y="6400629"/>
            <a:ext cx="8029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12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계수하는 </a:t>
            </a:r>
            <a:r>
              <a:rPr lang="ko-KR" altLang="en-US" sz="1800" spc="-1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비동기식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13</a:t>
            </a:r>
            <a:r>
              <a:rPr lang="ko-KR" altLang="en-US" sz="1800" spc="-1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카운터를 설계하기 위해 실험회로를 </a:t>
            </a:r>
            <a:r>
              <a:rPr lang="ko-KR" altLang="en-US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수정하여라</a:t>
            </a:r>
            <a:r>
              <a:rPr lang="en-US" altLang="ko-KR" sz="1800" spc="-1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spc="-1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8484"/>
            <a:ext cx="79121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표에 기록하여라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r>
              <a:rPr lang="ko-KR" altLang="en-US" sz="2000" dirty="0" smtClean="0">
                <a:solidFill>
                  <a:srgbClr val="000000"/>
                </a:solidFill>
                <a:latin typeface="HCI Poppy" charset="0"/>
                <a:ea typeface="휴먼명조" charset="-127"/>
              </a:rPr>
              <a:t> </a:t>
            </a:r>
            <a:endParaRPr lang="ko-KR" altLang="en-US" sz="2000" dirty="0">
              <a:latin typeface="HCI Poppy" charset="0"/>
              <a:ea typeface="휴먼명조" charset="-127"/>
            </a:endParaRPr>
          </a:p>
        </p:txBody>
      </p:sp>
      <p:grpSp>
        <p:nvGrpSpPr>
          <p:cNvPr id="4" name="Group 126"/>
          <p:cNvGrpSpPr>
            <a:grpSpLocks/>
          </p:cNvGrpSpPr>
          <p:nvPr/>
        </p:nvGrpSpPr>
        <p:grpSpPr bwMode="auto">
          <a:xfrm>
            <a:off x="360000" y="1172484"/>
            <a:ext cx="609600" cy="428625"/>
            <a:chOff x="457" y="3575"/>
            <a:chExt cx="384" cy="270"/>
          </a:xfrm>
        </p:grpSpPr>
        <p:sp>
          <p:nvSpPr>
            <p:cNvPr id="5" name="AutoShape 127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28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5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364238"/>
              </p:ext>
            </p:extLst>
          </p:nvPr>
        </p:nvGraphicFramePr>
        <p:xfrm>
          <a:off x="1143001" y="1813952"/>
          <a:ext cx="3247429" cy="320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8" name="Visio" r:id="rId3" imgW="2239606" imgH="2212527" progId="Visio.Drawing.11">
                  <p:embed/>
                </p:oleObj>
              </mc:Choice>
              <mc:Fallback>
                <p:oleObj name="Visio" r:id="rId3" imgW="2239606" imgH="221252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1" y="1813952"/>
                        <a:ext cx="3247429" cy="320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831913"/>
              </p:ext>
            </p:extLst>
          </p:nvPr>
        </p:nvGraphicFramePr>
        <p:xfrm>
          <a:off x="5416550" y="1858397"/>
          <a:ext cx="3270250" cy="469709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D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C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16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17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18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1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175593"/>
            <a:ext cx="78994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표에 기록하여라.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0000" y="1139593"/>
            <a:ext cx="609600" cy="428625"/>
            <a:chOff x="457" y="3575"/>
            <a:chExt cx="384" cy="270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139413"/>
              </p:ext>
            </p:extLst>
          </p:nvPr>
        </p:nvGraphicFramePr>
        <p:xfrm>
          <a:off x="1116016" y="1663582"/>
          <a:ext cx="3650668" cy="3798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52" name="Visio" r:id="rId3" imgW="2517702" imgH="2619963" progId="Visio.Drawing.11">
                  <p:embed/>
                </p:oleObj>
              </mc:Choice>
              <mc:Fallback>
                <p:oleObj name="Visio" r:id="rId3" imgW="2517702" imgH="261996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6" y="1663582"/>
                        <a:ext cx="3650668" cy="3798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02575"/>
              </p:ext>
            </p:extLst>
          </p:nvPr>
        </p:nvGraphicFramePr>
        <p:xfrm>
          <a:off x="5416550" y="1825506"/>
          <a:ext cx="3270250" cy="37217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D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C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42926" y="5822366"/>
            <a:ext cx="8029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lvl="0" indent="-809625" algn="just"/>
            <a:r>
              <a:rPr lang="ko-KR" altLang="ko-KR" sz="1800" dirty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검토</a:t>
            </a:r>
            <a:r>
              <a:rPr lang="ko-KR" altLang="en-US" sz="800" dirty="0" smtClean="0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800" dirty="0" smtClean="0">
                <a:solidFill>
                  <a:srgbClr val="00B0F0"/>
                </a:solidFill>
              </a:rPr>
              <a:t>▋</a:t>
            </a:r>
            <a:r>
              <a:rPr lang="ko-KR" altLang="en-US" sz="1800" dirty="0" smtClean="0">
                <a:solidFill>
                  <a:srgbClr val="00B0F0"/>
                </a:solidFill>
              </a:rPr>
              <a:t>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7493 IC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를 이용하여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부터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9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까지 계수하는 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10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 카운터를 설계하여라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단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논리게이트는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사용하지 않고 </a:t>
            </a:r>
            <a:r>
              <a:rPr lang="ko-KR" altLang="en-US" sz="1800" dirty="0" err="1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리셋입력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(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R</a:t>
            </a:r>
            <a:r>
              <a:rPr lang="en-US" altLang="ko-KR" sz="18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0(1)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, </a:t>
            </a:r>
            <a:r>
              <a:rPr lang="en-US" altLang="ko-KR" sz="1800" i="1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R</a:t>
            </a:r>
            <a:r>
              <a:rPr lang="en-US" altLang="ko-KR" sz="1800" baseline="-250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0(2)</a:t>
            </a:r>
            <a:r>
              <a:rPr lang="en-US" altLang="ko-KR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)</a:t>
            </a:r>
            <a:r>
              <a:rPr lang="ko-KR" altLang="en-US" sz="1800" dirty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만을 </a:t>
            </a:r>
            <a:r>
              <a:rPr lang="ko-KR" altLang="en-US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이용한다</a:t>
            </a:r>
            <a:r>
              <a:rPr lang="en-US" altLang="ko-KR" sz="1800" dirty="0" smtClean="0">
                <a:solidFill>
                  <a:srgbClr val="465723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.</a:t>
            </a:r>
            <a:endParaRPr lang="ko-KR" altLang="en-US" sz="1800" dirty="0">
              <a:solidFill>
                <a:srgbClr val="465723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08484"/>
            <a:ext cx="79248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표에 기록하여라.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0000" y="1173446"/>
            <a:ext cx="609600" cy="428625"/>
            <a:chOff x="457" y="3575"/>
            <a:chExt cx="384" cy="270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7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90690"/>
              </p:ext>
            </p:extLst>
          </p:nvPr>
        </p:nvGraphicFramePr>
        <p:xfrm>
          <a:off x="1116013" y="2005411"/>
          <a:ext cx="3247429" cy="320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6" name="Visio" r:id="rId3" imgW="2239606" imgH="2212527" progId="Visio.Drawing.11">
                  <p:embed/>
                </p:oleObj>
              </mc:Choice>
              <mc:Fallback>
                <p:oleObj name="Visio" r:id="rId3" imgW="2239606" imgH="221252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2005411"/>
                        <a:ext cx="3247429" cy="320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106016"/>
              </p:ext>
            </p:extLst>
          </p:nvPr>
        </p:nvGraphicFramePr>
        <p:xfrm>
          <a:off x="5416550" y="1973659"/>
          <a:ext cx="3270250" cy="372173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D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C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3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9: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비동기식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2000" y="1217315"/>
            <a:ext cx="7912100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ko-KR" altLang="en-US" sz="2000" dirty="0" err="1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클록펄스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(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CP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를 순차적으로 인가하면서 출력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D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C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B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, </a:t>
            </a:r>
            <a:r>
              <a:rPr lang="en-US" altLang="ko-KR" sz="2000" i="1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Q</a:t>
            </a:r>
            <a:r>
              <a:rPr lang="en-US" altLang="ko-KR" sz="2000" i="1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A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의 상태를 표에 기록하여라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</a:rPr>
              <a:t>.</a:t>
            </a: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휴먼모음T" pitchFamily="18" charset="-127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0000" y="1181315"/>
            <a:ext cx="609600" cy="428625"/>
            <a:chOff x="457" y="3575"/>
            <a:chExt cx="384" cy="270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50" y="3575"/>
              <a:ext cx="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8</a:t>
              </a:r>
            </a:p>
          </p:txBody>
        </p:sp>
      </p:grp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392845"/>
              </p:ext>
            </p:extLst>
          </p:nvPr>
        </p:nvGraphicFramePr>
        <p:xfrm>
          <a:off x="1041401" y="2060904"/>
          <a:ext cx="3247429" cy="320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0" name="Visio" r:id="rId3" imgW="2239606" imgH="2212527" progId="Visio.Drawing.11">
                  <p:embed/>
                </p:oleObj>
              </mc:Choice>
              <mc:Fallback>
                <p:oleObj name="Visio" r:id="rId3" imgW="2239606" imgH="221252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401" y="2060904"/>
                        <a:ext cx="3247429" cy="320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477990"/>
              </p:ext>
            </p:extLst>
          </p:nvPr>
        </p:nvGraphicFramePr>
        <p:xfrm>
          <a:off x="5416550" y="2019628"/>
          <a:ext cx="3270250" cy="3234055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D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C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B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800" i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Q</a:t>
                      </a:r>
                      <a:r>
                        <a:rPr lang="en-US" altLang="ko-KR" sz="1800" i="1" baseline="-25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모음T" pitchFamily="18" charset="-127"/>
                        </a:rPr>
                        <a:t>A</a:t>
                      </a:r>
                      <a:endParaRPr kumimoji="1" lang="en-US" altLang="ko-K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972000" y="1211356"/>
                <a:ext cx="7899400" cy="527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2000" i="1" smtClean="0">
                            <a:latin typeface="Cambria Math" panose="02040503050406030204" pitchFamily="18" charset="0"/>
                            <a:ea typeface="휴먼모음T" pitchFamily="18" charset="-127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ko-KR" sz="2000" b="0" i="1" smtClean="0">
                            <a:latin typeface="Times New Roman" panose="02020603050405020304" pitchFamily="18" charset="0"/>
                            <a:ea typeface="휴먼모음T" pitchFamily="18" charset="-127"/>
                            <a:cs typeface="Times New Roman" panose="02020603050405020304" pitchFamily="18" charset="0"/>
                          </a:rPr>
                          <m:t>CLR</m:t>
                        </m:r>
                      </m:e>
                    </m:acc>
                  </m:oMath>
                </a14:m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Low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하여 모든 </a:t>
                </a:r>
                <a:r>
                  <a:rPr lang="ko-KR" altLang="en-US" sz="2000" dirty="0" err="1" smtClean="0">
                    <a:latin typeface="Times New Roman" pitchFamily="18" charset="0"/>
                    <a:ea typeface="휴먼모음T" pitchFamily="18" charset="-127"/>
                  </a:rPr>
                  <a:t>플립플롭의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 출력을 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0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으로 초기화한 후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High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로 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한다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.</a:t>
                </a:r>
              </a:p>
              <a:p>
                <a:pPr marL="180975" indent="-180975">
                  <a:spcAft>
                    <a:spcPct val="30000"/>
                  </a:spcAft>
                  <a:buClr>
                    <a:srgbClr val="00B0F0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2000" dirty="0" err="1" smtClean="0">
                    <a:latin typeface="Times New Roman" pitchFamily="18" charset="0"/>
                    <a:ea typeface="휴먼모음T" pitchFamily="18" charset="-127"/>
                  </a:rPr>
                  <a:t>클록펄스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(</a:t>
                </a:r>
                <a:r>
                  <a:rPr lang="en-US" altLang="ko-KR" sz="2000" i="1" dirty="0">
                    <a:latin typeface="Times New Roman" pitchFamily="18" charset="0"/>
                    <a:ea typeface="휴먼모음T" pitchFamily="18" charset="-127"/>
                  </a:rPr>
                  <a:t>CP</a:t>
                </a:r>
                <a:r>
                  <a:rPr lang="en-US" altLang="ko-KR" sz="2000" dirty="0">
                    <a:latin typeface="Times New Roman" pitchFamily="18" charset="0"/>
                    <a:ea typeface="휴먼모음T" pitchFamily="18" charset="-127"/>
                  </a:rPr>
                  <a:t>)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를 순차적으로 인가하면서 출력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D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C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B</a:t>
                </a:r>
                <a:r>
                  <a:rPr lang="en-US" altLang="ko-KR" sz="2000" dirty="0" smtClean="0">
                    <a:latin typeface="Times New Roman" pitchFamily="18" charset="0"/>
                    <a:ea typeface="휴먼모음T" pitchFamily="18" charset="-127"/>
                  </a:rPr>
                  <a:t>, </a:t>
                </a:r>
                <a:r>
                  <a:rPr lang="en-US" altLang="ko-KR" sz="2000" i="1" dirty="0" smtClean="0">
                    <a:latin typeface="Times New Roman" pitchFamily="18" charset="0"/>
                    <a:ea typeface="휴먼모음T" pitchFamily="18" charset="-127"/>
                  </a:rPr>
                  <a:t>A</a:t>
                </a:r>
                <a:r>
                  <a:rPr lang="ko-KR" altLang="en-US" sz="2000" dirty="0" smtClean="0">
                    <a:latin typeface="Times New Roman" pitchFamily="18" charset="0"/>
                    <a:ea typeface="휴먼모음T" pitchFamily="18" charset="-127"/>
                  </a:rPr>
                  <a:t>의 </a:t>
                </a:r>
                <a:r>
                  <a:rPr lang="ko-KR" altLang="en-US" sz="2000" dirty="0">
                    <a:latin typeface="Times New Roman" pitchFamily="18" charset="0"/>
                    <a:ea typeface="휴먼모음T" pitchFamily="18" charset="-127"/>
                  </a:rPr>
                  <a:t>상태를 표에 기록하여라.</a:t>
                </a:r>
                <a:r>
                  <a:rPr lang="ko-KR" altLang="en-US" sz="2000" dirty="0">
                    <a:latin typeface="새굴림" pitchFamily="18" charset="-127"/>
                    <a:ea typeface="새굴림" pitchFamily="18" charset="-127"/>
                  </a:rPr>
                  <a:t> </a:t>
                </a:r>
                <a:endParaRPr lang="en-US" altLang="ko-KR" sz="2000" dirty="0"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Char char="q"/>
                </a:pPr>
                <a:endParaRPr lang="en-US" altLang="ko-KR" sz="2000" dirty="0">
                  <a:latin typeface="새굴림" pitchFamily="18" charset="-127"/>
                  <a:ea typeface="새굴림" pitchFamily="18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  <a:p>
                <a:pPr>
                  <a:spcAft>
                    <a:spcPct val="30000"/>
                  </a:spcAft>
                  <a:buFont typeface="Wingdings" pitchFamily="2" charset="2"/>
                  <a:buNone/>
                </a:pPr>
                <a:endParaRPr lang="ko-KR" altLang="en-US" sz="2000" dirty="0">
                  <a:solidFill>
                    <a:srgbClr val="000000"/>
                  </a:solidFill>
                  <a:latin typeface="휴먼명조" charset="-127"/>
                  <a:ea typeface="휴먼명조" charset="-127"/>
                </a:endParaRP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000" y="1211356"/>
                <a:ext cx="7899400" cy="5275263"/>
              </a:xfrm>
              <a:prstGeom prst="rect">
                <a:avLst/>
              </a:prstGeom>
              <a:blipFill rotWithShape="0">
                <a:blip r:embed="rId3"/>
                <a:stretch>
                  <a:fillRect l="-694" t="-8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24"/>
          <p:cNvSpPr txBox="1">
            <a:spLocks noChangeArrowheads="1"/>
          </p:cNvSpPr>
          <p:nvPr/>
        </p:nvSpPr>
        <p:spPr bwMode="auto">
          <a:xfrm>
            <a:off x="1187450" y="5944319"/>
            <a:ext cx="2695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7408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V(14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  <a:p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7476 : 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GND(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13번), +5</a:t>
            </a:r>
            <a:r>
              <a:rPr lang="en-US" altLang="ko-KR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V(5</a:t>
            </a:r>
            <a:r>
              <a:rPr lang="ko-KR" altLang="en-US" sz="160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번)</a:t>
            </a:r>
          </a:p>
        </p:txBody>
      </p:sp>
      <p:grpSp>
        <p:nvGrpSpPr>
          <p:cNvPr id="5" name="Group 125"/>
          <p:cNvGrpSpPr>
            <a:grpSpLocks/>
          </p:cNvGrpSpPr>
          <p:nvPr/>
        </p:nvGrpSpPr>
        <p:grpSpPr bwMode="auto">
          <a:xfrm>
            <a:off x="360000" y="1175356"/>
            <a:ext cx="609600" cy="430213"/>
            <a:chOff x="457" y="3575"/>
            <a:chExt cx="384" cy="271"/>
          </a:xfrm>
        </p:grpSpPr>
        <p:sp>
          <p:nvSpPr>
            <p:cNvPr id="6" name="AutoShape 126"/>
            <p:cNvSpPr>
              <a:spLocks noChangeArrowheads="1"/>
            </p:cNvSpPr>
            <p:nvPr/>
          </p:nvSpPr>
          <p:spPr bwMode="auto">
            <a:xfrm>
              <a:off x="457" y="3605"/>
              <a:ext cx="384" cy="240"/>
            </a:xfrm>
            <a:prstGeom prst="flowChartAlternateProcess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Text Box 127"/>
            <p:cNvSpPr txBox="1">
              <a:spLocks noChangeArrowheads="1"/>
            </p:cNvSpPr>
            <p:nvPr/>
          </p:nvSpPr>
          <p:spPr bwMode="auto">
            <a:xfrm>
              <a:off x="550" y="3575"/>
              <a:ext cx="22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200" dirty="0" smtClean="0">
                  <a:solidFill>
                    <a:srgbClr val="3333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endParaRPr lang="en-US" altLang="ko-KR" sz="2200" dirty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915665"/>
              </p:ext>
            </p:extLst>
          </p:nvPr>
        </p:nvGraphicFramePr>
        <p:xfrm>
          <a:off x="873077" y="2458165"/>
          <a:ext cx="7966123" cy="347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24" name="Visio" r:id="rId4" imgW="6638436" imgH="2891767" progId="Visio.Drawing.11">
                  <p:embed/>
                </p:oleObj>
              </mc:Choice>
              <mc:Fallback>
                <p:oleObj name="Visio" r:id="rId4" imgW="6638436" imgH="28917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077" y="2458165"/>
                        <a:ext cx="7966123" cy="347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56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실험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10: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동기식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 카운터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286694"/>
              </p:ext>
            </p:extLst>
          </p:nvPr>
        </p:nvGraphicFramePr>
        <p:xfrm>
          <a:off x="1301750" y="1315959"/>
          <a:ext cx="6540500" cy="2905129"/>
        </p:xfrm>
        <a:graphic>
          <a:graphicData uri="http://schemas.openxmlformats.org/drawingml/2006/table">
            <a:tbl>
              <a:tblPr/>
              <a:tblGrid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  <a:gridCol w="654050"/>
              </a:tblGrid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CP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10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11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12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5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6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16</a:t>
                      </a:r>
                      <a:endParaRPr lang="ko-KR" altLang="en-US" dirty="0"/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17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18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4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4852</TotalTime>
  <Words>8358</Words>
  <Application>Microsoft Office PowerPoint</Application>
  <PresentationFormat>화면 슬라이드 쇼(4:3)</PresentationFormat>
  <Paragraphs>3000</Paragraphs>
  <Slides>136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136</vt:i4>
      </vt:variant>
    </vt:vector>
  </HeadingPairs>
  <TitlesOfParts>
    <vt:vector size="156" baseType="lpstr">
      <vt:lpstr>HCI Poppy</vt:lpstr>
      <vt:lpstr>HY견고딕</vt:lpstr>
      <vt:lpstr>HY헤드라인M</vt:lpstr>
      <vt:lpstr>굴림</vt:lpstr>
      <vt:lpstr>돋움</vt:lpstr>
      <vt:lpstr>맑은 고딕</vt:lpstr>
      <vt:lpstr>바탕</vt:lpstr>
      <vt:lpstr>새굴림</vt:lpstr>
      <vt:lpstr>휴먼명조</vt:lpstr>
      <vt:lpstr>휴먼모음T</vt:lpstr>
      <vt:lpstr>Arial</vt:lpstr>
      <vt:lpstr>Cambria Math</vt:lpstr>
      <vt:lpstr>Symbol</vt:lpstr>
      <vt:lpstr>Tahoma</vt:lpstr>
      <vt:lpstr>Times New Roman</vt:lpstr>
      <vt:lpstr>Wingdings</vt:lpstr>
      <vt:lpstr>Office 테마</vt:lpstr>
      <vt:lpstr>Visio</vt:lpstr>
      <vt:lpstr>Equation</vt:lpstr>
      <vt:lpstr>Visio.Drawing.11</vt:lpstr>
      <vt:lpstr>Chapter 13. 논리회로 실험</vt:lpstr>
      <vt:lpstr>PowerPoint 프레젠테이션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01 실험 개요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02 실험 1: 기본 논리게이트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03 실험 2: 불 대수와 드모르간의 정리</vt:lpstr>
      <vt:lpstr>04 실험 3: XOR 게이트</vt:lpstr>
      <vt:lpstr>04 실험 3: XOR 게이트</vt:lpstr>
      <vt:lpstr>04 실험 3: XOR 게이트</vt:lpstr>
      <vt:lpstr>04 실험 3: XOR 게이트</vt:lpstr>
      <vt:lpstr>04 실험 3: XOR 게이트</vt:lpstr>
      <vt:lpstr>04 실험 3: XOR 게이트</vt:lpstr>
      <vt:lpstr>04 실험 3: XOR 게이트</vt:lpstr>
      <vt:lpstr>04 실험 3: XOR 게이트</vt:lpstr>
      <vt:lpstr>05 실험 4: 가산기와 감산기</vt:lpstr>
      <vt:lpstr>05 실험 4: 가산기와 감산기</vt:lpstr>
      <vt:lpstr>05 실험 4: 가산기와 감산기</vt:lpstr>
      <vt:lpstr>05 실험 4: 가산기와 감산기</vt:lpstr>
      <vt:lpstr>05 실험 4: 가산기와 감산기</vt:lpstr>
      <vt:lpstr>05 실험 4: 가산기와 감산기</vt:lpstr>
      <vt:lpstr>05 실험 4: 가산기와 감산기</vt:lpstr>
      <vt:lpstr>06 실험 5: 디코더와 인코더</vt:lpstr>
      <vt:lpstr>06 실험 5: 디코더와 인코더</vt:lpstr>
      <vt:lpstr>06 실험 5: 디코더와 인코더</vt:lpstr>
      <vt:lpstr>06 실험 5: 디코더와 인코더</vt:lpstr>
      <vt:lpstr>06 실험 5: 디코더와 인코더</vt:lpstr>
      <vt:lpstr>06 실험 5: 디코더와 인코더</vt:lpstr>
      <vt:lpstr>06 실험 5: 디코더와 인코더</vt:lpstr>
      <vt:lpstr>07 실험 6: 멀티플렉서와 디멀티플렉서</vt:lpstr>
      <vt:lpstr>07 실험 6: 멀티플렉서와 디멀티플렉서</vt:lpstr>
      <vt:lpstr>07 실험 6: 멀티플렉서와 디멀티플렉서</vt:lpstr>
      <vt:lpstr>07 실험 6: 멀티플렉서와 디멀티플렉서</vt:lpstr>
      <vt:lpstr>07 실험 6: 멀티플렉서와 디멀티플렉서</vt:lpstr>
      <vt:lpstr>07 실험 6: 멀티플렉서와 디멀티플렉서</vt:lpstr>
      <vt:lpstr>08 실험 7: 코드 변환기</vt:lpstr>
      <vt:lpstr>08 실험 7: 코드 변환기</vt:lpstr>
      <vt:lpstr>08 실험 7: 코드 변환기</vt:lpstr>
      <vt:lpstr>08 실험 7: 코드 변환기</vt:lpstr>
      <vt:lpstr>08 실험 7: 코드 변환기</vt:lpstr>
      <vt:lpstr>08 실험 7: 코드 변환기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09 실험 8: 플립플롭</vt:lpstr>
      <vt:lpstr>10 실험 9: 비동기식 카운터</vt:lpstr>
      <vt:lpstr>10 실험 9: 비동기식 카운터</vt:lpstr>
      <vt:lpstr>10 실험 9: 비동기식 카운터</vt:lpstr>
      <vt:lpstr>10 실험 9: 비동기식 카운터</vt:lpstr>
      <vt:lpstr>10 실험 9: 비동기식 카운터</vt:lpstr>
      <vt:lpstr>10 실험 9: 비동기식 카운터</vt:lpstr>
      <vt:lpstr>10 실험 9: 비동기식 카운터</vt:lpstr>
      <vt:lpstr>10 실험 9: 비동기식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11 실험 10: 동기식 카운터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12 실험 11: 레지스터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13 실험 12: 멀티바이브레이터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김성무</dc:creator>
  <cp:lastModifiedBy>최희식</cp:lastModifiedBy>
  <cp:revision>438</cp:revision>
  <dcterms:created xsi:type="dcterms:W3CDTF">2012-07-11T10:23:22Z</dcterms:created>
  <dcterms:modified xsi:type="dcterms:W3CDTF">2015-07-25T15:15:22Z</dcterms:modified>
</cp:coreProperties>
</file>