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41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4" r:id="rId31"/>
    <p:sldId id="463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362" r:id="rId4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8" autoAdjust="0"/>
    <p:restoredTop sz="94160" autoAdjust="0"/>
  </p:normalViewPr>
  <p:slideViewPr>
    <p:cSldViewPr>
      <p:cViewPr varScale="1">
        <p:scale>
          <a:sx n="103" d="100"/>
          <a:sy n="103" d="100"/>
        </p:scale>
        <p:origin x="108" y="438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2015-07-25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2015-07-25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2015-07-25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12. </a:t>
            </a:r>
            <a:br>
              <a:rPr lang="en-US" altLang="ko-KR" b="1" dirty="0" smtClean="0"/>
            </a:br>
            <a:r>
              <a:rPr lang="ko-KR" altLang="en-US" b="1" dirty="0" smtClean="0"/>
              <a:t>메모리와 </a:t>
            </a:r>
            <a:r>
              <a:rPr lang="ko-KR" altLang="en-US" b="1" dirty="0" err="1" smtClean="0"/>
              <a:t>프로그래머블</a:t>
            </a:r>
            <a:r>
              <a:rPr lang="ko-KR" altLang="en-US" b="1" dirty="0" smtClean="0"/>
              <a:t> 논리장치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메모리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컴퓨터에서의 메모리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주기억장치(</a:t>
            </a:r>
            <a:r>
              <a:rPr lang="en-US" altLang="ko-KR" b="1" dirty="0">
                <a:solidFill>
                  <a:srgbClr val="00206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main memory)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중앙처리장치(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CPU: central processing unit)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 의해 현재 실행되고 있는 프로그램과 데이터를 저장 </a:t>
            </a:r>
          </a:p>
          <a:p>
            <a:pPr lvl="1"/>
            <a:r>
              <a:rPr lang="ko-KR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보조기억장치(</a:t>
            </a:r>
            <a:r>
              <a:rPr lang="en-US" altLang="ko-KR" b="1" dirty="0">
                <a:solidFill>
                  <a:srgbClr val="00206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mass storage)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이외에 다른 경우에 사용을 목적으로 프로그램과 데이터를 저장하며, 대용량임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주소버스와 제어버스는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단방향이지만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데이터버스는 양방향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이다. 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450074" y="6174680"/>
            <a:ext cx="2226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컴퓨터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시스템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819160"/>
              </p:ext>
            </p:extLst>
          </p:nvPr>
        </p:nvGraphicFramePr>
        <p:xfrm>
          <a:off x="1043608" y="3348225"/>
          <a:ext cx="7015258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9" name="Visio" r:id="rId3" imgW="4750834" imgH="1922081" progId="Visio.Drawing.11">
                  <p:embed/>
                </p:oleObj>
              </mc:Choice>
              <mc:Fallback>
                <p:oleObj name="Visio" r:id="rId3" imgW="4750834" imgH="19220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3348225"/>
                        <a:ext cx="7015258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6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ROM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ROM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의 구성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ROM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AND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구성된 조합논리회로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AND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구성한다.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출력인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최소항들을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합하는 데 사용되며,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ROM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출력선의 수와 같다. 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49505"/>
              </p:ext>
            </p:extLst>
          </p:nvPr>
        </p:nvGraphicFramePr>
        <p:xfrm>
          <a:off x="827584" y="3031626"/>
          <a:ext cx="5095875" cy="3427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3" name="Visio" r:id="rId3" imgW="3753625" imgH="2524588" progId="Visio.Drawing.11">
                  <p:embed/>
                </p:oleObj>
              </mc:Choice>
              <mc:Fallback>
                <p:oleObj name="Visio" r:id="rId3" imgW="3753625" imgH="25245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031626"/>
                        <a:ext cx="5095875" cy="3427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809646" y="6099773"/>
            <a:ext cx="1975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&lt;ROM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기본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8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ROM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32×4 ROM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논리 구조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주소 입력은 5비트이며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디코더로부터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선택되는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최소항은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입력의 5비트와 등가인 10진수로 표시되는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최소항이다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32개의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출력은 각각 </a:t>
            </a:r>
            <a:r>
              <a:rPr lang="en-US" altLang="ko-KR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spc="-1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게이트의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퓨즈를 통해 연결된다.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58457" y="6186562"/>
            <a:ext cx="3114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32×4 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ROM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내부 논리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877754"/>
              </p:ext>
            </p:extLst>
          </p:nvPr>
        </p:nvGraphicFramePr>
        <p:xfrm>
          <a:off x="683568" y="2636912"/>
          <a:ext cx="4053681" cy="350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0" name="Visio" r:id="rId3" imgW="3817553" imgH="3297581" progId="Visio.Drawing.11">
                  <p:embed/>
                </p:oleObj>
              </mc:Choice>
              <mc:Fallback>
                <p:oleObj name="Visio" r:id="rId3" imgW="3817553" imgH="32975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636912"/>
                        <a:ext cx="4053681" cy="350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336356"/>
              </p:ext>
            </p:extLst>
          </p:nvPr>
        </p:nvGraphicFramePr>
        <p:xfrm>
          <a:off x="5127965" y="2961088"/>
          <a:ext cx="3592831" cy="299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1" name="Visio" r:id="rId5" imgW="2933363" imgH="2444884" progId="Visio.Drawing.11">
                  <p:embed/>
                </p:oleObj>
              </mc:Choice>
              <mc:Fallback>
                <p:oleObj name="Visio" r:id="rId5" imgW="2933363" imgH="244488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27965" y="2961088"/>
                        <a:ext cx="3592831" cy="2994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014153" y="6186562"/>
            <a:ext cx="3934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간략화한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32×4 </a:t>
            </a:r>
            <a:r>
              <a:rPr lang="en-US" altLang="ko-KR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ROM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내부 논리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89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ROM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ROM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을 사용한 조합논리회로의 구현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구현 예</a:t>
            </a:r>
            <a:endParaRPr lang="en-US" altLang="ko-KR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20907"/>
              </p:ext>
            </p:extLst>
          </p:nvPr>
        </p:nvGraphicFramePr>
        <p:xfrm>
          <a:off x="683568" y="2281530"/>
          <a:ext cx="21621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4" name="Equation" r:id="rId3" imgW="1434960" imgH="507960" progId="Equation.3">
                  <p:embed/>
                </p:oleObj>
              </mc:Choice>
              <mc:Fallback>
                <p:oleObj name="Equation" r:id="rId3" imgW="1434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81530"/>
                        <a:ext cx="21621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0401" y="5903692"/>
            <a:ext cx="25474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&lt;AND-OR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게이트의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ROM&gt;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03656" y="5903692"/>
            <a:ext cx="300755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&lt;AND-OR-NOT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게이트의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ROM&gt;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89907"/>
              </p:ext>
            </p:extLst>
          </p:nvPr>
        </p:nvGraphicFramePr>
        <p:xfrm>
          <a:off x="765512" y="3212975"/>
          <a:ext cx="5246647" cy="269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5" name="Visio" r:id="rId5" imgW="4882195" imgH="2503514" progId="Visio.Drawing.11">
                  <p:embed/>
                </p:oleObj>
              </mc:Choice>
              <mc:Fallback>
                <p:oleObj name="Visio" r:id="rId5" imgW="4882195" imgH="25035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5512" y="3212975"/>
                        <a:ext cx="5246647" cy="2690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1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RAM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ko-KR" alt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정적</a:t>
                </a: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RAM(SRAM)</a:t>
                </a:r>
              </a:p>
              <a:p>
                <a:r>
                  <a:rPr lang="en-US" altLang="ko-KR" dirty="0" smtClean="0">
                    <a:latin typeface="Times New Roman" pitchFamily="18" charset="0"/>
                    <a:cs typeface="Times New Roman" pitchFamily="18" charset="0"/>
                  </a:rPr>
                  <a:t>SRAM</a:t>
                </a:r>
                <a:r>
                  <a:rPr lang="ko-KR" altLang="en-US" dirty="0" smtClean="0">
                    <a:latin typeface="Times New Roman" pitchFamily="18" charset="0"/>
                    <a:cs typeface="Times New Roman" pitchFamily="18" charset="0"/>
                  </a:rPr>
                  <a:t>의 메모리 셀 구조와 동작</a:t>
                </a:r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일 때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이면 래치에 저장된 데이터 비트가 데이터 출력 단자를 통하여 출력</a:t>
                </a:r>
              </a:p>
              <a:p>
                <a:pPr lvl="1"/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일 때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이면 데이터 입력 단자에 있던 데이터 비트가 래치로 전송되어 저장</a:t>
                </a:r>
              </a:p>
              <a:p>
                <a:pPr lvl="1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63037" y="5829684"/>
            <a:ext cx="2553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&lt;SRAM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메모리 셀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61524"/>
              </p:ext>
            </p:extLst>
          </p:nvPr>
        </p:nvGraphicFramePr>
        <p:xfrm>
          <a:off x="755576" y="3429000"/>
          <a:ext cx="4568826" cy="231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8" name="Visio" r:id="rId4" imgW="4109136" imgH="2085811" progId="Visio.Drawing.11">
                  <p:embed/>
                </p:oleObj>
              </mc:Choice>
              <mc:Fallback>
                <p:oleObj name="Visio" r:id="rId4" imgW="4109136" imgH="20858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3429000"/>
                        <a:ext cx="4568826" cy="2319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2706"/>
              </p:ext>
            </p:extLst>
          </p:nvPr>
        </p:nvGraphicFramePr>
        <p:xfrm>
          <a:off x="5519394" y="3415096"/>
          <a:ext cx="2915679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9" name="Visio" r:id="rId6" imgW="2568952" imgH="2055821" progId="Visio.Drawing.11">
                  <p:embed/>
                </p:oleObj>
              </mc:Choice>
              <mc:Fallback>
                <p:oleObj name="Visio" r:id="rId6" imgW="2568952" imgH="205582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9394" y="3415096"/>
                        <a:ext cx="2915679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13518" y="5829684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9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RAM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SRAM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의 기본 구조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BC(binary cell) :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1개의 메모리 셀을 표시 </a:t>
            </a:r>
          </a:p>
          <a:p>
            <a:pPr lvl="1"/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E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=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1이면 2개의 주소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입력값에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따라 4개의 워드 중 하나가 선택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54331" y="6228020"/>
            <a:ext cx="2999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4×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정적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SRAM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기본구조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26900"/>
              </p:ext>
            </p:extLst>
          </p:nvPr>
        </p:nvGraphicFramePr>
        <p:xfrm>
          <a:off x="971600" y="2492896"/>
          <a:ext cx="4743771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9" name="Visio" r:id="rId3" imgW="5159482" imgH="4463420" progId="Visio.Drawing.11">
                  <p:embed/>
                </p:oleObj>
              </mc:Choice>
              <mc:Fallback>
                <p:oleObj name="Visio" r:id="rId3" imgW="5159482" imgH="44634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492896"/>
                        <a:ext cx="4743771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2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RAM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ko-KR" alt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동적 </a:t>
                </a: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RAM(DRAM)</a:t>
                </a:r>
              </a:p>
              <a:p>
                <a:r>
                  <a:rPr lang="en-US" altLang="ko-KR" dirty="0" smtClean="0">
                    <a:latin typeface="Times New Roman" pitchFamily="18" charset="0"/>
                    <a:cs typeface="Times New Roman" pitchFamily="18" charset="0"/>
                  </a:rPr>
                  <a:t>DRAM</a:t>
                </a:r>
                <a:r>
                  <a:rPr lang="ko-KR" altLang="en-US" dirty="0" smtClean="0">
                    <a:latin typeface="Times New Roman" pitchFamily="18" charset="0"/>
                    <a:cs typeface="Times New Roman" pitchFamily="18" charset="0"/>
                  </a:rPr>
                  <a:t>의 메모리 셀 구조와 동작</a:t>
                </a:r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ko-K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ko-K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altLang="ko-KR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b="1" dirty="0" smtClean="0">
                    <a:latin typeface="Times New Roman" pitchFamily="18" charset="0"/>
                    <a:cs typeface="Times New Roman" pitchFamily="18" charset="0"/>
                  </a:rPr>
                  <a:t>쓰기 모드</a:t>
                </a:r>
                <a:endParaRPr lang="en-US" altLang="ko-KR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ko-KR" i="1"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: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입력 버퍼는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enable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출력 버퍼는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disable.</a:t>
                </a:r>
              </a:p>
              <a:p>
                <a:pPr lvl="2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메모리 셀에 논리 1을 저장하기 위해서는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in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로 하고, 행(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row)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입력이 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논리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1이면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MOS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트랜지스터는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on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상태가 되며,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커패시터에는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양(+)의 전압이 충전</a:t>
                </a:r>
              </a:p>
              <a:p>
                <a:pPr lvl="2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논리 0을 저장하기 위해서는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in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0으로 하면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커패시터는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충전되지 않는다. </a:t>
                </a:r>
              </a:p>
              <a:p>
                <a:pPr lvl="2"/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커패시터에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논리 1이 저장되어 있는 경우는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커패시터는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방전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 b="-2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13642"/>
              </p:ext>
            </p:extLst>
          </p:nvPr>
        </p:nvGraphicFramePr>
        <p:xfrm>
          <a:off x="611561" y="2060849"/>
          <a:ext cx="4125582" cy="230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3" name="Visio" r:id="rId4" imgW="3990183" imgH="2218471" progId="Visio.Drawing.11">
                  <p:embed/>
                </p:oleObj>
              </mc:Choice>
              <mc:Fallback>
                <p:oleObj name="Visio" r:id="rId4" imgW="3990183" imgH="22184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2060849"/>
                        <a:ext cx="4125582" cy="2304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05"/>
          <p:cNvSpPr txBox="1">
            <a:spLocks noChangeArrowheads="1"/>
          </p:cNvSpPr>
          <p:nvPr/>
        </p:nvSpPr>
        <p:spPr bwMode="auto">
          <a:xfrm>
            <a:off x="4571652" y="3995772"/>
            <a:ext cx="2634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&lt;DRAM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메모리 셀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구조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RAM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>
                  <a:buFont typeface="Wingdings" panose="05000000000000000000" pitchFamily="2" charset="2"/>
                  <a:buChar char="v"/>
                </a:pPr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ko-KR" altLang="en-US" b="1" dirty="0" smtClean="0">
                    <a:latin typeface="Times New Roman" pitchFamily="18" charset="0"/>
                    <a:cs typeface="Times New Roman" pitchFamily="18" charset="0"/>
                  </a:rPr>
                  <a:t> 읽기 모드</a:t>
                </a:r>
                <a:endParaRPr lang="en-US" altLang="ko-KR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ko-KR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출력 버퍼는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enable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입력 버퍼는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disable</a:t>
                </a:r>
              </a:p>
              <a:p>
                <a:pPr lvl="2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행(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row)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입력이 논리 1이면 트랜지스터는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상태가 되며,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커패시터는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비트선(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bit line)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을 통하여 출력 버퍼에 연결 </a:t>
                </a:r>
              </a:p>
              <a:p>
                <a:pPr lvl="2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저장된 데이터는 출력(</a:t>
                </a:r>
                <a:r>
                  <a:rPr lang="en-US" altLang="ko-KR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ko-KR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을 통하여 외부로 출력 </a:t>
                </a:r>
              </a:p>
              <a:p>
                <a:pPr lvl="2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ko-KR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b="1" dirty="0" smtClean="0">
                    <a:latin typeface="Times New Roman" pitchFamily="18" charset="0"/>
                    <a:cs typeface="Times New Roman" pitchFamily="18" charset="0"/>
                  </a:rPr>
                  <a:t>재충전</a:t>
                </a:r>
                <a:r>
                  <a:rPr lang="en-US" altLang="ko-KR" b="1" dirty="0" smtClean="0">
                    <a:latin typeface="Times New Roman" pitchFamily="18" charset="0"/>
                    <a:cs typeface="Times New Roman" pitchFamily="18" charset="0"/>
                  </a:rPr>
                  <a:t>(Refresh)</a:t>
                </a:r>
                <a:endParaRPr lang="en-US" altLang="ko-KR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ko-KR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acc>
                    <m:r>
                      <m:rPr>
                        <m:nor/>
                      </m:rPr>
                      <a:rPr lang="en-US" altLang="ko-K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altLang="ko-KR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ko-KR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행</m:t>
                    </m:r>
                    <m:r>
                      <m:rPr>
                        <m:nor/>
                      </m:rPr>
                      <a:rPr lang="en-US" altLang="ko-KR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입력=1, 재충전 입력=1로 하면 </m:t>
                    </m:r>
                    <m:r>
                      <m:rPr>
                        <m:nor/>
                      </m:rPr>
                      <a:rPr lang="en-US" altLang="ko-KR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MOS</m:t>
                    </m:r>
                    <m:r>
                      <m:rPr>
                        <m:nor/>
                      </m:rPr>
                      <a:rPr lang="en-US" altLang="ko-KR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ko-KR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트랜지스터가 </m:t>
                    </m:r>
                    <m:r>
                      <m:rPr>
                        <m:nor/>
                      </m:rPr>
                      <a:rPr lang="en-US" altLang="ko-KR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ko-KR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되어 </m:t>
                    </m:r>
                    <m:r>
                      <m:rPr>
                        <m:nor/>
                      </m:rPr>
                      <a:rPr lang="ko-KR" altLang="en-US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커패시터는</m:t>
                    </m:r>
                    <m:r>
                      <m:rPr>
                        <m:nor/>
                      </m:rPr>
                      <a:rPr lang="ko-KR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비트 선에 연결</m:t>
                    </m:r>
                  </m:oMath>
                </a14:m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출력 버퍼는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enable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되고, 저장된 데이터 비트는 재충전 입력이 논리 1이 되어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enable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되므로 재충전 버퍼에 다시 입력</a:t>
                </a:r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3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플래시메모리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(flash memory)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블록 단위로 읽기 ∙ 쓰기 ∙ 지우기가 가능한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EEPROM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한 종류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전원이 끊겨도 저장된 데이터를 보존하는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장점과 정보의 입출력이 자유로운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장점을 동시에 지닌 반도체 메모리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속도가 빠르며 전력소모가 적고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처럼 드라이브를 장착해야 하는 번거로움이 없다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년부터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드라이브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thumb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드라이브라는 이름으로 소개되면서 주목을 받기 시작했으며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이후 디지털 캠코더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휴대폰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디지털 카메라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등의 휴대용 디지털 기기에 사용되면서 그 사용량이 급격히 증가하기 시작했다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플래시메모리는 반도체 칩 내부의 전자회로 형태에 따라  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 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와 </a:t>
            </a: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</a:t>
            </a:r>
            <a:r>
              <a:rPr lang="ko-K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나뉜다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플래시는 대용량화에 유리하고 쓰기 및 지우기 속도가 빠르다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플래시는 읽기 속도가 빠른 장점을 갖고 있다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307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플래시메모리의 셀 구조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플래시메모리는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FGMOS(Floating Gate MOSFET)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라는 특별한 구조의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MOSFET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 전하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(electrical charge)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 축적하여 데이터를 기억한다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축적된 전하의 유무에 따라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데이터를 저장하며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축적된 전하는 전원 공급이 없어도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2~10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년 동안 전하를 저장할 수 있다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저장된 전자가 많으면 논리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저장되고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전자가 적거나 없을 경우에는 논리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저장된다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172291"/>
              </p:ext>
            </p:extLst>
          </p:nvPr>
        </p:nvGraphicFramePr>
        <p:xfrm>
          <a:off x="1628774" y="3500137"/>
          <a:ext cx="5654701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7" name="Visio" r:id="rId3" imgW="3912229" imgH="1609479" progId="Visio.Drawing.11">
                  <p:embed/>
                </p:oleObj>
              </mc:Choice>
              <mc:Fallback>
                <p:oleObj name="Visio" r:id="rId3" imgW="3912229" imgH="160947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4" y="3500137"/>
                        <a:ext cx="5654701" cy="232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05"/>
          <p:cNvSpPr txBox="1">
            <a:spLocks noChangeArrowheads="1"/>
          </p:cNvSpPr>
          <p:nvPr/>
        </p:nvSpPr>
        <p:spPr bwMode="auto">
          <a:xfrm>
            <a:off x="2875968" y="5855471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셀 구조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 Box 605"/>
          <p:cNvSpPr txBox="1">
            <a:spLocks noChangeArrowheads="1"/>
          </p:cNvSpPr>
          <p:nvPr/>
        </p:nvSpPr>
        <p:spPr bwMode="auto">
          <a:xfrm>
            <a:off x="6125603" y="5788796"/>
            <a:ext cx="82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기호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메모리를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구분하여 설명할 수 있다</a:t>
            </a: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ROM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의 구조 및 동작 원리를 이해할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RAM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의 구조 및 동작 원리를 이해할 수 있다.</a:t>
            </a:r>
            <a:endParaRPr lang="en-US" altLang="ko-KR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플래시메모리의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구조 및 동작 원리를 이해할 수 있다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PLD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의 구조 및 동작 원리를 이해하고 설계할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ko-KR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메모리 개요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02. ROM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RAM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플래시메모리</a:t>
            </a:r>
            <a:endParaRPr lang="en-US" altLang="ko-KR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프로그래머블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논리장치(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PLD)</a:t>
            </a: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endParaRPr lang="ko-KR" altLang="en-US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플래시메모리의 기본 동작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쓰기 동작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제어게이트에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약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12~19V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전압을 인가하면 소스에서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드레인으로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흘러가던 전자가 얇은 산화물 층을 뚫고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끌려 들어가게 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.(NAND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플래시인 경우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 injection, NOR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플래시인 경우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hot-electron injection)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산화물로 둘러 쌓인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외부와 차단되어서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들어온 전자는 큰 전기장의 영향을 받지 않는 이상 외부로 빠져 나갈 수 없다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들어온 전자는 쉽게 빠져나갈 수 없어서 전원이 끊긴 상태에서도 데이터가 지워지지 않는다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605"/>
          <p:cNvSpPr txBox="1">
            <a:spLocks noChangeArrowheads="1"/>
          </p:cNvSpPr>
          <p:nvPr/>
        </p:nvSpPr>
        <p:spPr bwMode="auto">
          <a:xfrm>
            <a:off x="3993725" y="6300028"/>
            <a:ext cx="1258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쓰기 동작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18957"/>
              </p:ext>
            </p:extLst>
          </p:nvPr>
        </p:nvGraphicFramePr>
        <p:xfrm>
          <a:off x="971600" y="4221088"/>
          <a:ext cx="2898208" cy="243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1" name="Visio" r:id="rId3" imgW="1817471" imgH="1529505" progId="Visio.Drawing.11">
                  <p:embed/>
                </p:oleObj>
              </mc:Choice>
              <mc:Fallback>
                <p:oleObj name="Visio" r:id="rId3" imgW="1817471" imgH="15295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4221088"/>
                        <a:ext cx="2898208" cy="2437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9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읽기 동작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전자가 채워져 있으면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논리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 경우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제어게이트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전압이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저장되어 있는 음전하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전자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 극복하기에 불충분하므로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FGMOS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전자가 없으면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논리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 경우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제어게이트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전압은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FGMOS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시키기에 충분하다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FGMOS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되면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드레인에서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소스로 전류가 흐르는데 이 전류가 감지되면 논리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이고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off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되어 전류가 감지되지 않으면 논리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605"/>
          <p:cNvSpPr txBox="1">
            <a:spLocks noChangeArrowheads="1"/>
          </p:cNvSpPr>
          <p:nvPr/>
        </p:nvSpPr>
        <p:spPr bwMode="auto">
          <a:xfrm>
            <a:off x="3961393" y="5939988"/>
            <a:ext cx="1258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읽기 동작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84089"/>
              </p:ext>
            </p:extLst>
          </p:nvPr>
        </p:nvGraphicFramePr>
        <p:xfrm>
          <a:off x="971600" y="3789040"/>
          <a:ext cx="2986087" cy="251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5" name="Visio" r:id="rId3" imgW="1817471" imgH="1529505" progId="Visio.Drawing.11">
                  <p:embed/>
                </p:oleObj>
              </mc:Choice>
              <mc:Fallback>
                <p:oleObj name="Visio" r:id="rId3" imgW="1817471" imgH="15295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3789040"/>
                        <a:ext cx="2986087" cy="2511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6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지우기 동작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지우기 동작에서는 모든 메모리 셀의 전하를 제거한다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그림과 같이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층에 약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20V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전압을 인가하면 쓰기 동작과는 반대로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있던 전자들이 강한 전기장의 힘에 이끌려 산화물 층을 통과하여 밖으로 나오게 되고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플로팅게이트에는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전자가 사라져서 논리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상태로 바뀌게 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이런 과정을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플래시인 경우에는 터널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릴리즈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(tunnel release)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라고 하며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NOR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플래시인 경우에는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F-N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터널링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(Fowler-</a:t>
            </a:r>
            <a:r>
              <a:rPr lang="en-US" altLang="ko-K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Nordheim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Tunneling)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이라고 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플래시메모리는 쓰기 동작 전에 항상 지우기 동작을 수행한다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605"/>
          <p:cNvSpPr txBox="1">
            <a:spLocks noChangeArrowheads="1"/>
          </p:cNvSpPr>
          <p:nvPr/>
        </p:nvSpPr>
        <p:spPr bwMode="auto">
          <a:xfrm>
            <a:off x="3898094" y="6084004"/>
            <a:ext cx="1447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지우기 동작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93081"/>
              </p:ext>
            </p:extLst>
          </p:nvPr>
        </p:nvGraphicFramePr>
        <p:xfrm>
          <a:off x="827584" y="3962826"/>
          <a:ext cx="3032426" cy="247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9" name="Visio" r:id="rId3" imgW="1876273" imgH="1529505" progId="Visio.Drawing.11">
                  <p:embed/>
                </p:oleObj>
              </mc:Choice>
              <mc:Fallback>
                <p:oleObj name="Visio" r:id="rId3" imgW="1876273" imgH="15295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962826"/>
                        <a:ext cx="3032426" cy="2470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4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NAND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플래시와 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플래시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NAND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플래시의 구조와 특징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블록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(block)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은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스트링과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페이지로 구성된다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페이지 단위로 읽기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쓰기 동작이 가능하다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550587"/>
              </p:ext>
            </p:extLst>
          </p:nvPr>
        </p:nvGraphicFramePr>
        <p:xfrm>
          <a:off x="881469" y="2854150"/>
          <a:ext cx="996698" cy="359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6" r:id="rId3" imgW="1186562" imgH="4266997" progId="Visio.Drawing.11">
                  <p:embed/>
                </p:oleObj>
              </mc:Choice>
              <mc:Fallback>
                <p:oleObj r:id="rId3" imgW="1186562" imgH="42669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469" y="2854150"/>
                        <a:ext cx="996698" cy="3599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543001"/>
              </p:ext>
            </p:extLst>
          </p:nvPr>
        </p:nvGraphicFramePr>
        <p:xfrm>
          <a:off x="3166205" y="2996953"/>
          <a:ext cx="388342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7" r:id="rId5" imgW="2282493" imgH="2028803" progId="Visio.Drawing.11">
                  <p:embed/>
                </p:oleObj>
              </mc:Choice>
              <mc:Fallback>
                <p:oleObj r:id="rId5" imgW="2282493" imgH="20288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205" y="2996953"/>
                        <a:ext cx="3883428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05"/>
          <p:cNvSpPr txBox="1">
            <a:spLocks noChangeArrowheads="1"/>
          </p:cNvSpPr>
          <p:nvPr/>
        </p:nvSpPr>
        <p:spPr bwMode="auto">
          <a:xfrm>
            <a:off x="1817820" y="6084004"/>
            <a:ext cx="1011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스트링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Text Box 605"/>
          <p:cNvSpPr txBox="1">
            <a:spLocks noChangeArrowheads="1"/>
          </p:cNvSpPr>
          <p:nvPr/>
        </p:nvSpPr>
        <p:spPr bwMode="auto">
          <a:xfrm>
            <a:off x="6746412" y="6044299"/>
            <a:ext cx="1258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셀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어레이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NOR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플래시의 구조와 특징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메모리 셀에 비트선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접속부와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소스선 접속부가 존재하므로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플래시에 비해 저장 밀도가 낮다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워드라인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(WL)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과 비트라인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(BL)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이외에 소스라인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(source line, SL)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있다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방식으로 바이트 또는 워드 단위로 읽기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쓰기 동작이 가능하지만 덮어쓰기와 지우기 동작은 임의로 접근할 수 없다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605"/>
          <p:cNvSpPr txBox="1">
            <a:spLocks noChangeArrowheads="1"/>
          </p:cNvSpPr>
          <p:nvPr/>
        </p:nvSpPr>
        <p:spPr bwMode="auto">
          <a:xfrm>
            <a:off x="1670336" y="6053772"/>
            <a:ext cx="1011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스트링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 Box 605"/>
          <p:cNvSpPr txBox="1">
            <a:spLocks noChangeArrowheads="1"/>
          </p:cNvSpPr>
          <p:nvPr/>
        </p:nvSpPr>
        <p:spPr bwMode="auto">
          <a:xfrm>
            <a:off x="6242356" y="6053772"/>
            <a:ext cx="1258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셀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어레이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91276"/>
              </p:ext>
            </p:extLst>
          </p:nvPr>
        </p:nvGraphicFramePr>
        <p:xfrm>
          <a:off x="827584" y="3327130"/>
          <a:ext cx="891703" cy="312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0" r:id="rId3" imgW="1128299" imgH="3924135" progId="Visio.Drawing.11">
                  <p:embed/>
                </p:oleObj>
              </mc:Choice>
              <mc:Fallback>
                <p:oleObj r:id="rId3" imgW="1128299" imgH="39241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327130"/>
                        <a:ext cx="891703" cy="3126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101095"/>
              </p:ext>
            </p:extLst>
          </p:nvPr>
        </p:nvGraphicFramePr>
        <p:xfrm>
          <a:off x="3059832" y="3327130"/>
          <a:ext cx="3168352" cy="321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1" r:id="rId5" imgW="1843096" imgH="1871556" progId="Visio.Drawing.11">
                  <p:embed/>
                </p:oleObj>
              </mc:Choice>
              <mc:Fallback>
                <p:oleObj r:id="rId5" imgW="1843096" imgH="18715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327130"/>
                        <a:ext cx="3168352" cy="3217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0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NAND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플래시와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NOR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플래시 특성 비교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235561"/>
              </p:ext>
            </p:extLst>
          </p:nvPr>
        </p:nvGraphicFramePr>
        <p:xfrm>
          <a:off x="611560" y="1598632"/>
          <a:ext cx="79248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725"/>
                <a:gridCol w="3190875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구 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NAND </a:t>
                      </a: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플래시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NOR </a:t>
                      </a: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플래시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용도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데이터 저장용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프로그램 코드 저장용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읽기 속도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느리다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빠르다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쓰기 속도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빠르다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느리다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지우기 속도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빠르다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느리다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구조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셀이 직렬로 연결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데이터</a:t>
                      </a:r>
                      <a:r>
                        <a:rPr lang="en-US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/</a:t>
                      </a: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주소 통합구조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셀이 병렬로 연결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데이터</a:t>
                      </a:r>
                      <a:r>
                        <a:rPr lang="en-US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/</a:t>
                      </a: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주소 분리구조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액세스 단위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페이지 및 섹터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워드 및 바이트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랜덤액세스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Data Read</a:t>
                      </a: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시 불가능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Data Read</a:t>
                      </a: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시 가능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불량 섹터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있다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없다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단가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단가 낮음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단가 높음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저장용량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대용량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 err="1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소용량</a:t>
                      </a:r>
                      <a:endParaRPr lang="ko-KR" sz="1800" kern="100" spc="-5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사용기기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USB</a:t>
                      </a: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드라이브</a:t>
                      </a:r>
                      <a:r>
                        <a:rPr lang="en-US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, </a:t>
                      </a: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메모리 카드에 이용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휴대폰</a:t>
                      </a:r>
                      <a:r>
                        <a:rPr lang="en-US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, </a:t>
                      </a:r>
                      <a:r>
                        <a:rPr lang="ko-KR" sz="1800" kern="100" spc="-50" dirty="0" err="1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셋톱박스용</a:t>
                      </a: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 칩에 사용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주도업체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삼성전자</a:t>
                      </a:r>
                      <a:r>
                        <a:rPr lang="en-US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, </a:t>
                      </a:r>
                      <a:r>
                        <a:rPr lang="ko-KR" sz="1800" kern="100" spc="-5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도시바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인텔</a:t>
                      </a:r>
                      <a:r>
                        <a:rPr lang="en-US" sz="180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바탕"/>
                        </a:rPr>
                        <a:t>, AMD</a:t>
                      </a:r>
                      <a:endParaRPr lang="ko-KR" sz="1800" kern="100" spc="-50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바탕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9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플래시메모리와 타 메모리의 비교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각종 메모리 특성 비교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22301"/>
              </p:ext>
            </p:extLst>
          </p:nvPr>
        </p:nvGraphicFramePr>
        <p:xfrm>
          <a:off x="683568" y="2204864"/>
          <a:ext cx="8029575" cy="29083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2050"/>
                <a:gridCol w="1123950"/>
                <a:gridCol w="1724025"/>
                <a:gridCol w="1543050"/>
                <a:gridCol w="1333500"/>
                <a:gridCol w="1143000"/>
              </a:tblGrid>
              <a:tr h="4847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kern="100" spc="-50" dirty="0">
                          <a:effectLst/>
                          <a:latin typeface="-윤고딕130"/>
                          <a:cs typeface="바탕"/>
                        </a:rPr>
                        <a:t>구분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kern="100" spc="-50">
                          <a:effectLst/>
                          <a:latin typeface="-윤고딕130"/>
                          <a:cs typeface="바탕"/>
                        </a:rPr>
                        <a:t>비휘발성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-윤고딕130"/>
                          <a:cs typeface="바탕"/>
                        </a:rPr>
                        <a:t>In-system </a:t>
                      </a:r>
                      <a:r>
                        <a:rPr lang="ko-KR" sz="1600" kern="100" spc="-50">
                          <a:effectLst/>
                          <a:latin typeface="-윤고딕130"/>
                          <a:cs typeface="바탕"/>
                        </a:rPr>
                        <a:t>쓰기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-윤고딕130"/>
                          <a:cs typeface="바탕"/>
                        </a:rPr>
                        <a:t>High density</a:t>
                      </a:r>
                      <a:endParaRPr lang="ko-KR" sz="1600" kern="100" spc="-50">
                        <a:effectLst/>
                        <a:latin typeface="-윤고딕130"/>
                        <a:cs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-윤고딕130"/>
                          <a:cs typeface="바탕"/>
                        </a:rPr>
                        <a:t>Low power</a:t>
                      </a:r>
                      <a:endParaRPr lang="ko-KR" sz="1600" kern="100" spc="-50">
                        <a:effectLst/>
                        <a:latin typeface="-윤고딕130"/>
                        <a:cs typeface="바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-윤고딕130"/>
                          <a:cs typeface="바탕"/>
                        </a:rPr>
                        <a:t>Low cost</a:t>
                      </a:r>
                      <a:endParaRPr lang="ko-KR" sz="1600" kern="100" spc="-50">
                        <a:effectLst/>
                        <a:latin typeface="-윤고딕130"/>
                        <a:cs typeface="바탕"/>
                      </a:endParaRPr>
                    </a:p>
                  </a:txBody>
                  <a:tcPr marL="68580" marR="68580" marT="0" marB="0" anchor="ctr"/>
                </a:tc>
              </a:tr>
              <a:tr h="4847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DRAM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7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SRAM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7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EPROM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7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EEPROM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7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FLASH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ko-KR" sz="16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7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플래시메모리의 종류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USB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메모리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ko-K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USB(Universal Serial Bus)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란 컴퓨터와 주변기기 사이에 데이터를 주고받을 때 사용하는 버스 규격의 일종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와 플래시메모리를 결합해 하나의 제품으로 만든 것이 바로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플래시 드라이브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(USB flash drive),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흔히 말하는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메모리이다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605"/>
          <p:cNvSpPr txBox="1">
            <a:spLocks noChangeArrowheads="1"/>
          </p:cNvSpPr>
          <p:nvPr/>
        </p:nvSpPr>
        <p:spPr bwMode="auto">
          <a:xfrm>
            <a:off x="1927489" y="5143033"/>
            <a:ext cx="2143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&lt;USB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메모리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구성도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99592" y="3573016"/>
            <a:ext cx="4199329" cy="1500604"/>
            <a:chOff x="2030094" y="4638675"/>
            <a:chExt cx="4199329" cy="1500604"/>
          </a:xfrm>
        </p:grpSpPr>
        <p:pic>
          <p:nvPicPr>
            <p:cNvPr id="6" name="그림 5" descr="G:\한빛\150126_디지털논리회로\14_디지털 논리회로_이미지\본문 최종\논리회로_12장\1218.eps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0094" y="4638675"/>
              <a:ext cx="4199329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05"/>
            <p:cNvSpPr txBox="1">
              <a:spLocks noChangeArrowheads="1"/>
            </p:cNvSpPr>
            <p:nvPr/>
          </p:nvSpPr>
          <p:spPr bwMode="auto">
            <a:xfrm>
              <a:off x="2256129" y="5800725"/>
              <a:ext cx="11945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dirty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플래시메모리</a:t>
              </a:r>
            </a:p>
          </p:txBody>
        </p:sp>
        <p:sp>
          <p:nvSpPr>
            <p:cNvPr id="8" name="Text Box 605"/>
            <p:cNvSpPr txBox="1">
              <a:spLocks noChangeArrowheads="1"/>
            </p:cNvSpPr>
            <p:nvPr/>
          </p:nvSpPr>
          <p:spPr bwMode="auto">
            <a:xfrm>
              <a:off x="3843669" y="5781675"/>
              <a:ext cx="8579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dirty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컨트롤러</a:t>
              </a:r>
            </a:p>
          </p:txBody>
        </p:sp>
        <p:sp>
          <p:nvSpPr>
            <p:cNvPr id="9" name="Text Box 605"/>
            <p:cNvSpPr txBox="1">
              <a:spLocks noChangeArrowheads="1"/>
            </p:cNvSpPr>
            <p:nvPr/>
          </p:nvSpPr>
          <p:spPr bwMode="auto">
            <a:xfrm>
              <a:off x="4955903" y="5781675"/>
              <a:ext cx="11384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USB </a:t>
              </a:r>
              <a:r>
                <a:rPr lang="ko-KR" altLang="en-US" sz="1600" dirty="0"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rPr>
                <a:t>커넥터</a:t>
              </a:r>
            </a:p>
          </p:txBody>
        </p:sp>
      </p:grpSp>
      <p:pic>
        <p:nvPicPr>
          <p:cNvPr id="10" name="그림 9" descr="USB1.eps"/>
          <p:cNvPicPr/>
          <p:nvPr/>
        </p:nvPicPr>
        <p:blipFill>
          <a:blip r:embed="rId3"/>
          <a:stretch>
            <a:fillRect/>
          </a:stretch>
        </p:blipFill>
        <p:spPr>
          <a:xfrm>
            <a:off x="6922250" y="3652807"/>
            <a:ext cx="1062673" cy="803275"/>
          </a:xfrm>
          <a:prstGeom prst="rect">
            <a:avLst/>
          </a:prstGeom>
        </p:spPr>
      </p:pic>
      <p:pic>
        <p:nvPicPr>
          <p:cNvPr id="11" name="그림 10" descr="USB2.eps"/>
          <p:cNvPicPr/>
          <p:nvPr/>
        </p:nvPicPr>
        <p:blipFill>
          <a:blip r:embed="rId4"/>
          <a:stretch>
            <a:fillRect/>
          </a:stretch>
        </p:blipFill>
        <p:spPr>
          <a:xfrm>
            <a:off x="6922249" y="5054570"/>
            <a:ext cx="1062673" cy="796349"/>
          </a:xfrm>
          <a:prstGeom prst="rect">
            <a:avLst/>
          </a:prstGeom>
        </p:spPr>
      </p:pic>
      <p:sp>
        <p:nvSpPr>
          <p:cNvPr id="12" name="Text Box 605"/>
          <p:cNvSpPr txBox="1">
            <a:spLocks noChangeArrowheads="1"/>
          </p:cNvSpPr>
          <p:nvPr/>
        </p:nvSpPr>
        <p:spPr bwMode="auto">
          <a:xfrm>
            <a:off x="6646314" y="4505344"/>
            <a:ext cx="1614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&lt;A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타입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커넥터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Text Box 605"/>
          <p:cNvSpPr txBox="1">
            <a:spLocks noChangeArrowheads="1"/>
          </p:cNvSpPr>
          <p:nvPr/>
        </p:nvSpPr>
        <p:spPr bwMode="auto">
          <a:xfrm>
            <a:off x="6486418" y="5850919"/>
            <a:ext cx="2073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단자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노출형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커넥터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CF(Compact Flash)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카드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SanDisk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개발한 규격이며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널리 사용되고 있는 메모리로 크기는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36mm×43mm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두께에 따라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Type-I(3.3mm)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Type-II(5mm)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구분한다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SMC(Smart Media Card)/XD Picture Card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Toshiba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개발한 규격화이며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만큼 널리 사용되었던 메모리로 사용전압에 따라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5V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용과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3.3V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용으로 구분된다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데이터 전송 속도가 느리며 내구력이 취약한 단점이 있어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년에 생산이 중단되어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XD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픽쳐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카드로 대체되었다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XD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픽쳐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카드는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Olympus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Fuji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선택한 차세대 메모리로 고급형 디지털카메라에 널리 이용된다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605"/>
          <p:cNvSpPr txBox="1">
            <a:spLocks noChangeArrowheads="1"/>
          </p:cNvSpPr>
          <p:nvPr/>
        </p:nvSpPr>
        <p:spPr bwMode="auto">
          <a:xfrm>
            <a:off x="884325" y="6201675"/>
            <a:ext cx="1162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&lt;CF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카드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 Box 605"/>
          <p:cNvSpPr txBox="1">
            <a:spLocks noChangeArrowheads="1"/>
          </p:cNvSpPr>
          <p:nvPr/>
        </p:nvSpPr>
        <p:spPr bwMode="auto">
          <a:xfrm>
            <a:off x="6586928" y="6192304"/>
            <a:ext cx="1649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&lt;XD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픽쳐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카드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" name="그림 5" descr="CF 카드.eps"/>
          <p:cNvPicPr/>
          <p:nvPr/>
        </p:nvPicPr>
        <p:blipFill>
          <a:blip r:embed="rId2"/>
          <a:stretch>
            <a:fillRect/>
          </a:stretch>
        </p:blipFill>
        <p:spPr>
          <a:xfrm>
            <a:off x="1048538" y="5570697"/>
            <a:ext cx="816928" cy="629546"/>
          </a:xfrm>
          <a:prstGeom prst="rect">
            <a:avLst/>
          </a:prstGeom>
        </p:spPr>
      </p:pic>
      <p:pic>
        <p:nvPicPr>
          <p:cNvPr id="7" name="그림 6" descr="마이크로 드라이브.eps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784" y="5580221"/>
            <a:ext cx="788353" cy="647799"/>
          </a:xfrm>
          <a:prstGeom prst="rect">
            <a:avLst/>
          </a:prstGeom>
        </p:spPr>
      </p:pic>
      <p:sp>
        <p:nvSpPr>
          <p:cNvPr id="8" name="Text Box 605"/>
          <p:cNvSpPr txBox="1">
            <a:spLocks noChangeArrowheads="1"/>
          </p:cNvSpPr>
          <p:nvPr/>
        </p:nvSpPr>
        <p:spPr bwMode="auto">
          <a:xfrm>
            <a:off x="2014313" y="6228020"/>
            <a:ext cx="2015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마이크로 드라이브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 descr="smc.eps"/>
          <p:cNvPicPr/>
          <p:nvPr/>
        </p:nvPicPr>
        <p:blipFill>
          <a:blip r:embed="rId4"/>
          <a:stretch>
            <a:fillRect/>
          </a:stretch>
        </p:blipFill>
        <p:spPr>
          <a:xfrm>
            <a:off x="5418609" y="5496790"/>
            <a:ext cx="883054" cy="594678"/>
          </a:xfrm>
          <a:prstGeom prst="rect">
            <a:avLst/>
          </a:prstGeom>
        </p:spPr>
      </p:pic>
      <p:sp>
        <p:nvSpPr>
          <p:cNvPr id="10" name="Text Box 605"/>
          <p:cNvSpPr txBox="1">
            <a:spLocks noChangeArrowheads="1"/>
          </p:cNvSpPr>
          <p:nvPr/>
        </p:nvSpPr>
        <p:spPr bwMode="auto">
          <a:xfrm>
            <a:off x="5381242" y="620167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&lt;SMC&gt;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1" name="그림 10" descr="XD picture card.eps"/>
          <p:cNvPicPr/>
          <p:nvPr/>
        </p:nvPicPr>
        <p:blipFill>
          <a:blip r:embed="rId5"/>
          <a:stretch>
            <a:fillRect/>
          </a:stretch>
        </p:blipFill>
        <p:spPr>
          <a:xfrm>
            <a:off x="7028334" y="5496790"/>
            <a:ext cx="71945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MMC(Multi Media Card)/MMC Micro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메모리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/RS-MMC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SanDisk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Siemens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공동 개발한 메모리로 대용량 데이터를 저장하기 위한 용도로 개발되어 디지털카메라나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PDA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등에 사용되었다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저가의 장점 때문에 한동안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와 공존했지만 저렴한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카드가 대량으로 보급되면서 점차 시장에서 모습을 감추게 되었다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SD(Secure Digital)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카드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미니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SD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카드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Panasonic, SanDisk, Toshiba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공동 개발한 메모리로 우표 정도의 크기에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으로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초경량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제품이다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데이터 전송 속도를 고속화하고 저작권이 보호된 파일의 전송 횟수를 제한하는 규격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(Digital Rights Management)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추가한 것이 특징이다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미니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카드는 기존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카드에 비해 크기를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줄인 제품이고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마이크로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SD(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 Flash)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미니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카드에 비해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정도 크기이며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스마트폰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또는 자동차의 블랙박스에 많이 사용되고 있다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605"/>
          <p:cNvSpPr txBox="1">
            <a:spLocks noChangeArrowheads="1"/>
          </p:cNvSpPr>
          <p:nvPr/>
        </p:nvSpPr>
        <p:spPr bwMode="auto">
          <a:xfrm>
            <a:off x="6942182" y="6453336"/>
            <a:ext cx="1008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&lt;MMC&gt;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 Box 605"/>
          <p:cNvSpPr txBox="1">
            <a:spLocks noChangeArrowheads="1"/>
          </p:cNvSpPr>
          <p:nvPr/>
        </p:nvSpPr>
        <p:spPr bwMode="auto">
          <a:xfrm>
            <a:off x="7831760" y="6466672"/>
            <a:ext cx="1175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&lt;SD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카드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" name="그림 5" descr="mmc.eps"/>
          <p:cNvPicPr/>
          <p:nvPr/>
        </p:nvPicPr>
        <p:blipFill>
          <a:blip r:embed="rId2"/>
          <a:stretch>
            <a:fillRect/>
          </a:stretch>
        </p:blipFill>
        <p:spPr>
          <a:xfrm>
            <a:off x="7086760" y="5816430"/>
            <a:ext cx="719455" cy="697865"/>
          </a:xfrm>
          <a:prstGeom prst="rect">
            <a:avLst/>
          </a:prstGeom>
        </p:spPr>
      </p:pic>
      <p:pic>
        <p:nvPicPr>
          <p:cNvPr id="7" name="그림 6" descr="SD card.eps"/>
          <p:cNvPicPr/>
          <p:nvPr/>
        </p:nvPicPr>
        <p:blipFill>
          <a:blip r:embed="rId3"/>
          <a:stretch>
            <a:fillRect/>
          </a:stretch>
        </p:blipFill>
        <p:spPr>
          <a:xfrm>
            <a:off x="8200028" y="5877391"/>
            <a:ext cx="438785" cy="5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메모리 개요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메모리의 구조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메모리 주소 레지스터(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MAR : memory address register) : 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메모리 액세스 시 특정 워드의 주소가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MAR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 전송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메모리 버퍼 레지스터(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MBR : memory buffer register) : 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레지스터와 외부 장치 사이에서 전송되는 데이터의 통로</a:t>
            </a:r>
          </a:p>
          <a:p>
            <a:pPr lvl="1"/>
            <a:endParaRPr lang="en-US" altLang="ko-KR" dirty="0" smtClean="0"/>
          </a:p>
        </p:txBody>
      </p:sp>
      <p:sp>
        <p:nvSpPr>
          <p:cNvPr id="14" name="AutoShape 406"/>
          <p:cNvSpPr>
            <a:spLocks noChangeArrowheads="1"/>
          </p:cNvSpPr>
          <p:nvPr/>
        </p:nvSpPr>
        <p:spPr bwMode="auto">
          <a:xfrm>
            <a:off x="710505" y="5313279"/>
            <a:ext cx="2654300" cy="1054100"/>
          </a:xfrm>
          <a:prstGeom prst="wedgeRoundRectCallout">
            <a:avLst>
              <a:gd name="adj1" fmla="val 51495"/>
              <a:gd name="adj2" fmla="val -950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15" name="Text Box 405"/>
          <p:cNvSpPr txBox="1">
            <a:spLocks noChangeArrowheads="1"/>
          </p:cNvSpPr>
          <p:nvPr/>
        </p:nvSpPr>
        <p:spPr bwMode="auto">
          <a:xfrm>
            <a:off x="821630" y="5400591"/>
            <a:ext cx="2435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i="1" dirty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</a:t>
            </a:r>
            <a:r>
              <a:rPr lang="ko-KR" altLang="en-US" sz="1800" dirty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비트로 된 </a:t>
            </a:r>
            <a:r>
              <a:rPr lang="en-US" altLang="ko-KR" sz="1800" dirty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MAR</a:t>
            </a:r>
            <a:r>
              <a:rPr lang="ko-KR" altLang="en-US" sz="1800" dirty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은 최대 2</a:t>
            </a:r>
            <a:r>
              <a:rPr lang="en-US" altLang="ko-KR" sz="1800" i="1" baseline="30000" dirty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</a:t>
            </a:r>
            <a:r>
              <a:rPr lang="ko-KR" altLang="en-US" sz="1800" dirty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개(0~2</a:t>
            </a:r>
            <a:r>
              <a:rPr lang="en-US" altLang="ko-KR" sz="1800" i="1" baseline="30000" dirty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</a:t>
            </a:r>
            <a:r>
              <a:rPr lang="en-US" altLang="ko-KR" sz="1800" dirty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-1)</a:t>
            </a:r>
            <a:r>
              <a:rPr lang="ko-KR" altLang="en-US" sz="1800" dirty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메모리 </a:t>
            </a:r>
            <a:r>
              <a:rPr lang="ko-KR" altLang="en-US" sz="1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주소를 표시</a:t>
            </a:r>
            <a:endParaRPr lang="ko-KR" altLang="en-US" sz="1800" dirty="0">
              <a:solidFill>
                <a:schemeClr val="accent2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714914"/>
              </p:ext>
            </p:extLst>
          </p:nvPr>
        </p:nvGraphicFramePr>
        <p:xfrm>
          <a:off x="3254474" y="2898692"/>
          <a:ext cx="5638006" cy="378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5" name="Visio" r:id="rId3" imgW="4383456" imgH="2942291" progId="Visio.Drawing.11">
                  <p:embed/>
                </p:oleObj>
              </mc:Choice>
              <mc:Fallback>
                <p:oleObj name="Visio" r:id="rId3" imgW="4383456" imgH="29422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4474" y="2898692"/>
                        <a:ext cx="5638006" cy="3783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플래시메모리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MS(Memory Stick)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Sony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에서 규격을 발표한 메모리로 자사에서 출시되는 디지털 카메라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바이오 노트북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보이스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레코더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PDA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등에 이용된다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크기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50mm×21.5mm,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두께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2.8mm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보통 보라색이지만 흰색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보안 기능을 강화하여 저작권에 민감한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콘텐츠를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저장할 때 사용한다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Duo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기존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 비해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정도의 크기로 소형화한 제품이며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MS Micro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가장 작은 크기의 제품이다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605"/>
          <p:cNvSpPr txBox="1">
            <a:spLocks noChangeArrowheads="1"/>
          </p:cNvSpPr>
          <p:nvPr/>
        </p:nvSpPr>
        <p:spPr bwMode="auto">
          <a:xfrm>
            <a:off x="834617" y="4896976"/>
            <a:ext cx="777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&lt;MS&gt;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 Box 605"/>
          <p:cNvSpPr txBox="1">
            <a:spLocks noChangeArrowheads="1"/>
          </p:cNvSpPr>
          <p:nvPr/>
        </p:nvSpPr>
        <p:spPr bwMode="auto">
          <a:xfrm>
            <a:off x="1804054" y="4726885"/>
            <a:ext cx="1612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&lt;MS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Duo(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좌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MS Micro(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)&gt;</a:t>
            </a:r>
            <a:endParaRPr lang="en-US" altLang="ko-KR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" name="그림 5" descr="ms.eps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873791"/>
            <a:ext cx="791845" cy="905510"/>
          </a:xfrm>
          <a:prstGeom prst="rect">
            <a:avLst/>
          </a:prstGeom>
        </p:spPr>
      </p:pic>
      <p:pic>
        <p:nvPicPr>
          <p:cNvPr id="7" name="그림 6" descr="MS Duo &amp; Micro.eps"/>
          <p:cNvPicPr/>
          <p:nvPr/>
        </p:nvPicPr>
        <p:blipFill>
          <a:blip r:embed="rId3"/>
          <a:stretch>
            <a:fillRect/>
          </a:stretch>
        </p:blipFill>
        <p:spPr>
          <a:xfrm>
            <a:off x="2196188" y="3881392"/>
            <a:ext cx="828675" cy="7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PLD(Programmable Logic Device)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배열(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array)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구조를 갖는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이며 각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입력에 퓨즈링크(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fuse-link)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연결되어 있다.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사용자가 적당한 곳의 퓨즈링크를 전자적으로 끊음으로써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AND-OR(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적의 합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sum of product)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형식으로 된 조합논리함수를 실현할 수 있다.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81068" y="5958711"/>
            <a:ext cx="1931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&lt;PLD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퓨즈링크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491140" y="5958711"/>
            <a:ext cx="1742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&lt;PLD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개략도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358131"/>
              </p:ext>
            </p:extLst>
          </p:nvPr>
        </p:nvGraphicFramePr>
        <p:xfrm>
          <a:off x="971600" y="2996952"/>
          <a:ext cx="6449578" cy="291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1" name="Visio" r:id="rId3" imgW="5707313" imgH="2583218" progId="Visio.Drawing.11">
                  <p:embed/>
                </p:oleObj>
              </mc:Choice>
              <mc:Fallback>
                <p:oleObj name="Visio" r:id="rId3" imgW="5707313" imgH="258321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996952"/>
                        <a:ext cx="6449578" cy="2918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PLD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종류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5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2005"/>
              </p:ext>
            </p:extLst>
          </p:nvPr>
        </p:nvGraphicFramePr>
        <p:xfrm>
          <a:off x="539552" y="1641688"/>
          <a:ext cx="8352928" cy="4739640"/>
        </p:xfrm>
        <a:graphic>
          <a:graphicData uri="http://schemas.openxmlformats.org/drawingml/2006/table">
            <a:tbl>
              <a:tblPr/>
              <a:tblGrid>
                <a:gridCol w="1942657"/>
                <a:gridCol w="6410271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PROM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(Programmable ROM)</a:t>
                      </a:r>
                      <a:endParaRPr lang="ko-KR" altLang="en-US" sz="1600" kern="1200" dirty="0" smtClean="0">
                        <a:solidFill>
                          <a:srgbClr val="990099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디코더의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역할을 하는 고정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배열과 프로그램이 가능한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배열로 구성되어 있다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주로 주소 지정 메모리로 사용되며 고정된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ko-KR" altLang="en-US" sz="1600" spc="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게이트의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제약 때문에 논리소자로는 사용하지 않는다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altLang="en-US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PLA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(Programmable Logic Array) </a:t>
                      </a:r>
                      <a:endParaRPr lang="ko-KR" altLang="en-US" sz="1600" kern="1200" dirty="0" smtClean="0">
                        <a:solidFill>
                          <a:srgbClr val="990099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입력과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입력 양쪽을 다 프로그램 할 수 있어서 가장 융통성 있게 프로그램 할 수 있다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동작속도와 집적도가 좀 저하된다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(Programmable Logic Element)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입력은 고정되고 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입력만을 프로그램 할 수 있는 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(Programmable Array Logic)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입력만을 프로그램 할 수 있고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입력은 고정되어 있다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현재 가장 널리 쓰이고 있다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2"/>
                    </a:solidFill>
                  </a:tcPr>
                </a:tc>
              </a:tr>
              <a:tr h="7177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GAL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(Generic Array Logic)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PLD 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중 가장 최근에 개발된 소자</a:t>
                      </a:r>
                      <a:endParaRPr lang="en-US" altLang="ko-KR" sz="1600" kern="12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PAL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과 마찬가지로 프로그램이 가능한 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배열과 고정 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배열 및 출력논리로 구성되어 있다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GAL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은 다시 </a:t>
                      </a:r>
                      <a:r>
                        <a:rPr lang="ko-KR" altLang="en-US" sz="1600" kern="1200" spc="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프로그램할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수 있고 또한 출력논리도 프로그램 가능하다.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7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PLA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322295" y="6207026"/>
            <a:ext cx="2542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입력-3출력의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PLA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구조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80894"/>
              </p:ext>
            </p:extLst>
          </p:nvPr>
        </p:nvGraphicFramePr>
        <p:xfrm>
          <a:off x="2987824" y="1412776"/>
          <a:ext cx="3170238" cy="4750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5" name="Visio" r:id="rId3" imgW="1980930" imgH="2969039" progId="Visio.Drawing.11">
                  <p:embed/>
                </p:oleObj>
              </mc:Choice>
              <mc:Fallback>
                <p:oleObj name="Visio" r:id="rId3" imgW="1980930" imgH="29690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1412776"/>
                        <a:ext cx="3170238" cy="4750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1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PLE</a:t>
            </a:r>
          </a:p>
          <a:p>
            <a:pPr lvl="1"/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AND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입력은 고정되고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입력만 프로그램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PLA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 비해서 프로그래밍 상에 제한이 있게 된다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25485"/>
              </p:ext>
            </p:extLst>
          </p:nvPr>
        </p:nvGraphicFramePr>
        <p:xfrm>
          <a:off x="755576" y="2393876"/>
          <a:ext cx="5760640" cy="4203476"/>
        </p:xfrm>
        <a:graphic>
          <a:graphicData uri="http://schemas.openxmlformats.org/drawingml/2006/table">
            <a:tbl>
              <a:tblPr/>
              <a:tblGrid>
                <a:gridCol w="843021"/>
                <a:gridCol w="702517"/>
                <a:gridCol w="702517"/>
                <a:gridCol w="702517"/>
                <a:gridCol w="702517"/>
                <a:gridCol w="702517"/>
                <a:gridCol w="702517"/>
                <a:gridCol w="702517"/>
              </a:tblGrid>
              <a:tr h="307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최소항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84302" marR="84302" marT="35126" marB="3512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입력</a:t>
                      </a: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출력</a:t>
                      </a: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5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5097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0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2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3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4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5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6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7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8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9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10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11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12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13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14</a:t>
                      </a:r>
                      <a:endParaRPr kumimoji="1" lang="en-US" altLang="ko-KR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</a:t>
                      </a:r>
                      <a:r>
                        <a:rPr kumimoji="1" lang="en-US" altLang="ko-KR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15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휴먼명조" charset="-127"/>
                        </a:rPr>
                        <a:t>1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84302" marR="84302" marT="35126" marB="35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85"/>
          <p:cNvSpPr txBox="1">
            <a:spLocks noChangeArrowheads="1"/>
          </p:cNvSpPr>
          <p:nvPr/>
        </p:nvSpPr>
        <p:spPr bwMode="auto">
          <a:xfrm>
            <a:off x="6444208" y="6330806"/>
            <a:ext cx="2677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비트 2진수 가산기의 </a:t>
            </a:r>
            <a:r>
              <a:rPr lang="ko-KR" alt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89285"/>
              </p:ext>
            </p:extLst>
          </p:nvPr>
        </p:nvGraphicFramePr>
        <p:xfrm>
          <a:off x="1278061" y="2038697"/>
          <a:ext cx="2843101" cy="107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2" name="Equation" r:id="rId3" imgW="1663560" imgH="622080" progId="Equation.3">
                  <p:embed/>
                </p:oleObj>
              </mc:Choice>
              <mc:Fallback>
                <p:oleObj name="Equation" r:id="rId3" imgW="16635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061" y="2038697"/>
                        <a:ext cx="2843101" cy="10744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64491"/>
              </p:ext>
            </p:extLst>
          </p:nvPr>
        </p:nvGraphicFramePr>
        <p:xfrm>
          <a:off x="4788024" y="1268760"/>
          <a:ext cx="3168828" cy="523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3" name="Visio" r:id="rId5" imgW="2672167" imgH="4411980" progId="Visio.Drawing.11">
                  <p:embed/>
                </p:oleObj>
              </mc:Choice>
              <mc:Fallback>
                <p:oleObj name="Visio" r:id="rId5" imgW="2672167" imgH="44119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024" y="1268760"/>
                        <a:ext cx="3168828" cy="5232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9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4465191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PAL</a:t>
            </a:r>
          </a:p>
          <a:p>
            <a:pPr lvl="1"/>
            <a:r>
              <a:rPr lang="en-US" altLang="ko-KR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spc="-100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r>
              <a:rPr lang="ko-KR" altLang="en-US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입력은 고정되고 </a:t>
            </a:r>
            <a:r>
              <a:rPr lang="en-US" altLang="ko-KR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AND </a:t>
            </a:r>
            <a:r>
              <a:rPr lang="ko-KR" altLang="en-US" spc="-100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r>
              <a:rPr lang="ko-KR" altLang="en-US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입력만 프로그램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할 수</a:t>
            </a:r>
            <a:r>
              <a:rPr lang="en-US" altLang="ko-KR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있다</a:t>
            </a:r>
            <a:r>
              <a:rPr lang="en-US" altLang="ko-KR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endParaRPr lang="ko-KR" altLang="en-US" spc="-100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프로그래밍 상에 제한이 있지만 현재 가장 많이 쓰이는 </a:t>
            </a:r>
            <a:r>
              <a:rPr lang="en-US" altLang="ko-KR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PLD</a:t>
            </a:r>
            <a:r>
              <a:rPr lang="ko-KR" altLang="en-US" spc="-1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이다.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748209" y="2893442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Example</a:t>
            </a:r>
          </a:p>
        </p:txBody>
      </p:sp>
      <p:graphicFrame>
        <p:nvGraphicFramePr>
          <p:cNvPr id="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688111"/>
              </p:ext>
            </p:extLst>
          </p:nvPr>
        </p:nvGraphicFramePr>
        <p:xfrm>
          <a:off x="827584" y="3356992"/>
          <a:ext cx="3022600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6" name="Equation" r:id="rId3" imgW="1384200" imgH="622080" progId="Equation.3">
                  <p:embed/>
                </p:oleObj>
              </mc:Choice>
              <mc:Fallback>
                <p:oleObj name="Equation" r:id="rId3" imgW="13842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356992"/>
                        <a:ext cx="3022600" cy="137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52690"/>
              </p:ext>
            </p:extLst>
          </p:nvPr>
        </p:nvGraphicFramePr>
        <p:xfrm>
          <a:off x="5508104" y="1506196"/>
          <a:ext cx="2956448" cy="497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7" name="Visio" r:id="rId5" imgW="2623995" imgH="4411980" progId="Visio.Drawing.11">
                  <p:embed/>
                </p:oleObj>
              </mc:Choice>
              <mc:Fallback>
                <p:oleObj name="Visio" r:id="rId5" imgW="2623995" imgH="44119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104" y="1506196"/>
                        <a:ext cx="2956448" cy="4970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5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다른 구조의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입력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출력의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PAL</a:t>
            </a: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032189"/>
              </p:ext>
            </p:extLst>
          </p:nvPr>
        </p:nvGraphicFramePr>
        <p:xfrm>
          <a:off x="2594516" y="1514112"/>
          <a:ext cx="3954271" cy="518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7" name="Visio" r:id="rId3" imgW="2883075" imgH="3778910" progId="Visio.Drawing.11">
                  <p:embed/>
                </p:oleObj>
              </mc:Choice>
              <mc:Fallback>
                <p:oleObj name="Visio" r:id="rId3" imgW="2883075" imgH="377891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4516" y="1514112"/>
                        <a:ext cx="3954271" cy="518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PAL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읽는 방법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marL="533400" lvl="1" indent="-342900" algn="just" eaLnBrk="1" hangingPunct="1">
              <a:spcAft>
                <a:spcPct val="10000"/>
              </a:spcAft>
              <a:buFont typeface="+mj-ea"/>
              <a:buAutoNum type="circleNumDbPlain"/>
            </a:pP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입력선의 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수를 표시하며 정∙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부논리를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1조로 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계산</a:t>
            </a:r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marL="533400" lvl="1" indent="-342900" algn="just" eaLnBrk="1" hangingPunct="1">
              <a:spcAft>
                <a:spcPct val="10000"/>
              </a:spcAft>
              <a:buFont typeface="+mj-ea"/>
              <a:buAutoNum type="circleNumDbPlain"/>
            </a:pP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기능분류 기호(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래치의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유무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)</a:t>
            </a:r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marL="533400" lvl="1" indent="-342900" algn="just" eaLnBrk="1" hangingPunct="1">
              <a:spcAft>
                <a:spcPct val="10000"/>
              </a:spcAft>
              <a:buFont typeface="+mj-ea"/>
              <a:buAutoNum type="circleNumDbPlain"/>
            </a:pP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출력래치가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있는 형인 경우, 출력단자 수를 표시한다.</a:t>
            </a:r>
          </a:p>
          <a:p>
            <a:pPr marL="533400" lvl="1" indent="-342900" algn="just" eaLnBrk="1" hangingPunct="1">
              <a:spcAft>
                <a:spcPct val="10000"/>
              </a:spcAft>
              <a:buFont typeface="+mj-ea"/>
              <a:buAutoNum type="circleNumDbPlain"/>
            </a:pP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지연시간의 버전을 표시한다. 지연시간이 클수록 속도가 느리다</a:t>
            </a:r>
            <a:r>
              <a:rPr lang="en-US" altLang="ko-KR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/>
            </a:r>
            <a:br>
              <a:rPr lang="en-US" altLang="ko-KR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</a:b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dirty="0" err="1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기호없음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＞</a:t>
            </a:r>
            <a:r>
              <a:rPr lang="en-US" altLang="ko-KR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A＞B＞D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순서임</a:t>
            </a:r>
            <a:r>
              <a:rPr lang="en-US" altLang="ko-KR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).</a:t>
            </a:r>
          </a:p>
          <a:p>
            <a:pPr marL="533400" lvl="1" indent="-342900" algn="just" eaLnBrk="1" hangingPunct="1">
              <a:spcAft>
                <a:spcPct val="10000"/>
              </a:spcAft>
              <a:buFont typeface="+mj-ea"/>
              <a:buAutoNum type="circleNumDbPlain"/>
            </a:pP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소비전력의 형명이며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숫자가 없는 경우에 비해 2는 ½, 4는 ¼의 소비전력</a:t>
            </a:r>
          </a:p>
          <a:p>
            <a:pPr lvl="1"/>
            <a:endParaRPr lang="en-US" altLang="ko-KR" dirty="0" smtClean="0"/>
          </a:p>
        </p:txBody>
      </p:sp>
      <p:graphicFrame>
        <p:nvGraphicFramePr>
          <p:cNvPr id="6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28132"/>
              </p:ext>
            </p:extLst>
          </p:nvPr>
        </p:nvGraphicFramePr>
        <p:xfrm>
          <a:off x="611560" y="1700808"/>
          <a:ext cx="3048000" cy="9652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고딕" charset="-127"/>
                        </a:rPr>
                        <a:t>PAL 16 R 8 A 2 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703760" y="2335808"/>
            <a:ext cx="242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ea typeface="휴먼명조" charset="-127"/>
              </a:rPr>
              <a:t>①   ② ③ ④ ⑤  </a:t>
            </a:r>
          </a:p>
        </p:txBody>
      </p:sp>
    </p:spTree>
    <p:extLst>
      <p:ext uri="{BB962C8B-B14F-4D97-AF65-F5344CB8AC3E}">
        <p14:creationId xmlns:p14="http://schemas.microsoft.com/office/powerpoint/2010/main" val="14211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PAL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종류 및 특징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2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0982"/>
              </p:ext>
            </p:extLst>
          </p:nvPr>
        </p:nvGraphicFramePr>
        <p:xfrm>
          <a:off x="712936" y="1578835"/>
          <a:ext cx="6883400" cy="4732020"/>
        </p:xfrm>
        <a:graphic>
          <a:graphicData uri="http://schemas.openxmlformats.org/drawingml/2006/table">
            <a:tbl>
              <a:tblPr/>
              <a:tblGrid>
                <a:gridCol w="1396161"/>
                <a:gridCol w="2272821"/>
                <a:gridCol w="3214418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종 류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게이트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구성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OR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게이트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당 입력 수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H8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AND-OR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12H6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4, 2, 2, 2, 2, 4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14H4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16H2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16C1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AND-OR/NOR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20C1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AND-OR/NOR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10L8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12L6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4, 2, 2, 2, 2, 4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14L4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16L2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12L10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14L8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4, 2, 2, 2, 2, 2, 4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16L6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4, 2, 2, 2, 2, 4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18L4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20H2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16L8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20L8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20L10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AND-NOR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메모리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메모리의 동작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메모리 읽기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(read)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동작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85487"/>
              </p:ext>
            </p:extLst>
          </p:nvPr>
        </p:nvGraphicFramePr>
        <p:xfrm>
          <a:off x="1524000" y="2090936"/>
          <a:ext cx="6096000" cy="7620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① 선택된 워드의 주소를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MAR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로 전송한다.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② 읽기 제어 입력을 동작시킨다.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619672" y="6244357"/>
            <a:ext cx="1521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읽기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동작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940152" y="6269757"/>
            <a:ext cx="1521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읽기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동작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987156"/>
              </p:ext>
            </p:extLst>
          </p:nvPr>
        </p:nvGraphicFramePr>
        <p:xfrm>
          <a:off x="632759" y="2939182"/>
          <a:ext cx="7649881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7" name="Visio" r:id="rId3" imgW="5466979" imgH="2362208" progId="Visio.Drawing.11">
                  <p:embed/>
                </p:oleObj>
              </mc:Choice>
              <mc:Fallback>
                <p:oleObj name="Visio" r:id="rId3" imgW="5466979" imgH="236220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759" y="2939182"/>
                        <a:ext cx="7649881" cy="330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6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GAL</a:t>
            </a:r>
          </a:p>
          <a:p>
            <a:pPr lvl="1"/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GAL(Generic Array Logic)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은 반복적으로 프로그램이 가능한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AND 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배열이 고정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배열에 연결된 구조를 갖고 있기 때문에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PAL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과 마찬가지로 어떠한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SOP 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형태의 논리식도 구현할 수 있다. 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반복적으로 프로그램이 가능한 배열은 행과 열로 된 도체의 격자로서 각 교차점은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PAL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퓨즈와는 달리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E</a:t>
            </a:r>
            <a:r>
              <a:rPr lang="en-US" altLang="ko-KR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CMOS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셀로 구성되어 있다. 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690667"/>
              </p:ext>
            </p:extLst>
          </p:nvPr>
        </p:nvGraphicFramePr>
        <p:xfrm>
          <a:off x="827584" y="3138719"/>
          <a:ext cx="5491701" cy="322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1" name="Visio" r:id="rId3" imgW="4408813" imgH="2590495" progId="Visio.Drawing.11">
                  <p:embed/>
                </p:oleObj>
              </mc:Choice>
              <mc:Fallback>
                <p:oleObj name="Visio" r:id="rId3" imgW="4408813" imgH="25904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138719"/>
                        <a:ext cx="5491701" cy="322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48064" y="5991387"/>
            <a:ext cx="3903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&lt;GAL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기본적인 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E</a:t>
            </a:r>
            <a:r>
              <a:rPr lang="en-US" altLang="ko-KR" sz="1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CMOS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배열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구조 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latinLnBrk="0">
              <a:spcBef>
                <a:spcPct val="0"/>
              </a:spcBef>
              <a:buFontTx/>
              <a:buNone/>
            </a:pPr>
            <a:r>
              <a:rPr lang="en-US" altLang="ko-KR" sz="20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Example : </a:t>
            </a:r>
            <a:r>
              <a:rPr lang="ko-KR" altLang="en-US" sz="20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아래 논리함수를 </a:t>
            </a:r>
            <a:r>
              <a:rPr lang="en-US" altLang="ko-KR" sz="20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GAL</a:t>
            </a:r>
            <a:r>
              <a:rPr lang="ko-KR" altLang="en-US" sz="20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구현하여라</a:t>
            </a:r>
            <a:r>
              <a:rPr lang="en-US" altLang="ko-KR" sz="20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0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446017"/>
              </p:ext>
            </p:extLst>
          </p:nvPr>
        </p:nvGraphicFramePr>
        <p:xfrm>
          <a:off x="1547664" y="1700808"/>
          <a:ext cx="19367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6" r:id="rId3" imgW="1091726" imgH="190417" progId="Equation.3">
                  <p:embed/>
                </p:oleObj>
              </mc:Choice>
              <mc:Fallback>
                <p:oleObj r:id="rId3" imgW="109172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00808"/>
                        <a:ext cx="193675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849082"/>
              </p:ext>
            </p:extLst>
          </p:nvPr>
        </p:nvGraphicFramePr>
        <p:xfrm>
          <a:off x="1922314" y="2277070"/>
          <a:ext cx="5418137" cy="33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7" name="Visio" r:id="rId5" imgW="3037308" imgH="1890370" progId="Visio.Drawing.11">
                  <p:embed/>
                </p:oleObj>
              </mc:Choice>
              <mc:Fallback>
                <p:oleObj name="Visio" r:id="rId5" imgW="3037308" imgH="18903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2314" y="2277070"/>
                        <a:ext cx="5418137" cy="337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3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프로그래머블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논리장치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(PLD)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PLD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프로그래밍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PLD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프로그램에 필요한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가지 요소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프로그래밍 소프트웨어(논리 컴파일러)</a:t>
            </a:r>
          </a:p>
          <a:p>
            <a:pPr lvl="1"/>
            <a:r>
              <a:rPr lang="ko-KR" altLang="en-US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컴퓨터</a:t>
            </a:r>
          </a:p>
          <a:p>
            <a:pPr lvl="1"/>
            <a:r>
              <a:rPr lang="ko-KR" altLang="en-US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프로그래머(</a:t>
            </a:r>
            <a:r>
              <a:rPr lang="en-US" altLang="ko-KR" spc="-1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PLD</a:t>
            </a:r>
            <a:r>
              <a:rPr lang="en-US" altLang="ko-KR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라이터) 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779912" y="6189836"/>
            <a:ext cx="2858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&lt;PLD 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프로그래밍 과정의 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흐름도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45091"/>
            <a:ext cx="1974233" cy="528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6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메모리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메모리 쓰기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(write)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동작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01610"/>
              </p:ext>
            </p:extLst>
          </p:nvPr>
        </p:nvGraphicFramePr>
        <p:xfrm>
          <a:off x="1524000" y="1684792"/>
          <a:ext cx="6096000" cy="102412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① 지정된 메모리의 주소를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MAR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로 전송한다.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② 저장하려는 데이터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비트를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MBR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로 전송한다.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③ 쓰기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제어 신호를 동작시킨다.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19672" y="6310313"/>
            <a:ext cx="1521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쓰기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동작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002757" y="6297613"/>
            <a:ext cx="1521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쓰기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동작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458638"/>
              </p:ext>
            </p:extLst>
          </p:nvPr>
        </p:nvGraphicFramePr>
        <p:xfrm>
          <a:off x="645320" y="2867025"/>
          <a:ext cx="7653771" cy="330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1" name="Visio" r:id="rId3" imgW="5466979" imgH="2362208" progId="Visio.Drawing.11">
                  <p:embed/>
                </p:oleObj>
              </mc:Choice>
              <mc:Fallback>
                <p:oleObj name="Visio" r:id="rId3" imgW="5466979" imgH="236220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320" y="2867025"/>
                        <a:ext cx="7653771" cy="330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3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메모리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메모리 분류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3228"/>
              </p:ext>
            </p:extLst>
          </p:nvPr>
        </p:nvGraphicFramePr>
        <p:xfrm>
          <a:off x="569241" y="1700808"/>
          <a:ext cx="8004821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5" name="Visio" r:id="rId3" imgW="6100316" imgH="1993409" progId="Visio.Drawing.11">
                  <p:embed/>
                </p:oleObj>
              </mc:Choice>
              <mc:Fallback>
                <p:oleObj name="Visio" r:id="rId3" imgW="6100316" imgH="199340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241" y="1700808"/>
                        <a:ext cx="8004821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8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메모리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접근 방법에 의한 분류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기록 기능에 의한 분류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19097"/>
              </p:ext>
            </p:extLst>
          </p:nvPr>
        </p:nvGraphicFramePr>
        <p:xfrm>
          <a:off x="683568" y="1628800"/>
          <a:ext cx="7848600" cy="1630680"/>
        </p:xfrm>
        <a:graphic>
          <a:graphicData uri="http://schemas.openxmlformats.org/drawingml/2006/table">
            <a:tbl>
              <a:tblPr/>
              <a:tblGrid>
                <a:gridCol w="1858962"/>
                <a:gridCol w="5989638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RAM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(Random Access Memory) </a:t>
                      </a:r>
                      <a:endParaRPr lang="ko-KR" altLang="en-US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접근 시간이 어느 위치나 동일하게 걸리는 메모리 형태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SAM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(Sequential Access Memory)</a:t>
                      </a:r>
                      <a:r>
                        <a:rPr lang="en-US" altLang="ko-KR" sz="1800" spc="-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원하는 위치에 도달하는데 일정한 시간이 경과되는 형태이므로 접근 시간은 위치에 따라서 다르다.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44031"/>
              </p:ext>
            </p:extLst>
          </p:nvPr>
        </p:nvGraphicFramePr>
        <p:xfrm>
          <a:off x="683568" y="4149080"/>
          <a:ext cx="7848600" cy="1630680"/>
        </p:xfrm>
        <a:graphic>
          <a:graphicData uri="http://schemas.openxmlformats.org/drawingml/2006/table">
            <a:tbl>
              <a:tblPr/>
              <a:tblGrid>
                <a:gridCol w="1858962"/>
                <a:gridCol w="5989638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RWM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(Read and Write Memory) </a:t>
                      </a:r>
                      <a:endParaRPr lang="ko-KR" altLang="en-US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기록과 판독 두 가지를 모두 수행할 수 있는 메모리</a:t>
                      </a:r>
                      <a:endParaRPr lang="en-US" altLang="ko-KR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RAM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은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RWM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메모리를 의미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ROM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(Read Only Memory)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판독만 가능한 메모리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메모리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기억 방식에 의한 분류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휘발성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o-KR" altLang="en-US" dirty="0" err="1" smtClean="0">
                <a:latin typeface="Times New Roman" pitchFamily="18" charset="0"/>
                <a:cs typeface="Times New Roman" pitchFamily="18" charset="0"/>
              </a:rPr>
              <a:t>비휘발성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 메모리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70810"/>
              </p:ext>
            </p:extLst>
          </p:nvPr>
        </p:nvGraphicFramePr>
        <p:xfrm>
          <a:off x="611560" y="1556792"/>
          <a:ext cx="7848600" cy="1798320"/>
        </p:xfrm>
        <a:graphic>
          <a:graphicData uri="http://schemas.openxmlformats.org/drawingml/2006/table">
            <a:tbl>
              <a:tblPr/>
              <a:tblGrid>
                <a:gridCol w="1858962"/>
                <a:gridCol w="5989638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정적 </a:t>
                      </a: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RAM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(Static RAM , SRAM)</a:t>
                      </a:r>
                      <a:endParaRPr lang="ko-KR" altLang="en-US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주로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 정보를 저장하는 내부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Flip-flop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으로 구성</a:t>
                      </a:r>
                      <a:endParaRPr lang="en-US" altLang="ko-KR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저장된 정보는 전원이 공급되는 동안에 보존</a:t>
                      </a:r>
                      <a:endParaRPr lang="en-US" altLang="ko-KR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사용하기가 쉽고 읽기와 쓰기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Cycle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이 더 짧은 특징이 있다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altLang="en-US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동적 </a:t>
                      </a:r>
                      <a:r>
                        <a:rPr lang="en-US" altLang="ko-KR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RAM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(Dynamic RAM, DRAM)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 정보를 전하의 형태로 보관</a:t>
                      </a:r>
                      <a:endParaRPr lang="en-US" altLang="ko-KR" sz="1600" kern="12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전력 소비가 적고 단일 메모리 칩 내에 더 많은 정보를 저장할 수 있다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refresh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회로가 필요하다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52584"/>
              </p:ext>
            </p:extLst>
          </p:nvPr>
        </p:nvGraphicFramePr>
        <p:xfrm>
          <a:off x="611560" y="4621108"/>
          <a:ext cx="7848600" cy="1760220"/>
        </p:xfrm>
        <a:graphic>
          <a:graphicData uri="http://schemas.openxmlformats.org/drawingml/2006/table">
            <a:tbl>
              <a:tblPr/>
              <a:tblGrid>
                <a:gridCol w="1858962"/>
                <a:gridCol w="5989638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휘발성</a:t>
                      </a: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(volatile) </a:t>
                      </a:r>
                      <a:r>
                        <a:rPr lang="ko-KR" alt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메모리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일정한 시간이 지나거나 전원이 꺼지면 기록된 내용이 지워지는 메모리 형태</a:t>
                      </a:r>
                      <a:endParaRPr lang="en-US" altLang="ko-KR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RAM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은 모두 외부에서 공급되는 전원에 의해 정보를 저장하기 때문에 휘발성 메모리에 해당</a:t>
                      </a:r>
                      <a:endParaRPr lang="en-US" altLang="ko-KR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비휘발성</a:t>
                      </a:r>
                      <a:r>
                        <a:rPr lang="en-US" altLang="ko-KR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(non-volatile) </a:t>
                      </a:r>
                      <a:r>
                        <a:rPr lang="ko-KR" alt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메모리 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전원이 차단되어도 기록된 정보가 계속 유지</a:t>
                      </a:r>
                      <a:endParaRPr lang="en-US" altLang="ko-KR" sz="1600" kern="12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자기 코어나 자기 디스크 메모리가 해당</a:t>
                      </a:r>
                      <a:endParaRPr lang="en-US" altLang="ko-KR" sz="1600" kern="12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컴퓨터가 동작하는데 필요한 프로그램을 저장하는데 사용 </a:t>
                      </a:r>
                      <a:endParaRPr lang="en-US" altLang="ko-KR" sz="1600" kern="12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0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메모리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기억소자에 의한 분류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5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89635"/>
              </p:ext>
            </p:extLst>
          </p:nvPr>
        </p:nvGraphicFramePr>
        <p:xfrm>
          <a:off x="611560" y="1599024"/>
          <a:ext cx="7848600" cy="4206240"/>
        </p:xfrm>
        <a:graphic>
          <a:graphicData uri="http://schemas.openxmlformats.org/drawingml/2006/table">
            <a:tbl>
              <a:tblPr/>
              <a:tblGrid>
                <a:gridCol w="1858962"/>
                <a:gridCol w="598963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800" kern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바이폴라</a:t>
                      </a:r>
                      <a:r>
                        <a:rPr lang="ko-KR" alt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Bi-polar) </a:t>
                      </a:r>
                      <a:r>
                        <a:rPr lang="ko-KR" alt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메모리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메모리 셀 및 주변회로에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BJT(Bi-polar Junction Transistor)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를 사용한 메모리</a:t>
                      </a:r>
                      <a:endParaRPr lang="en-US" altLang="ko-KR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TTL, ECL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등의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RAM, PROM,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시프트 레지스터 등이 있다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액세스 시간이 빠르지만 소비전력이 크므로 집적도가 큰 경우에는 사용하지 않는다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altLang="en-US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MOS </a:t>
                      </a:r>
                      <a:r>
                        <a:rPr lang="ko-KR" alt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메모리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spc="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pMOS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1600" spc="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nMOS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또는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CMOS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를 사용한 메모리</a:t>
                      </a:r>
                      <a:endParaRPr lang="en-US" altLang="ko-KR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RAM, PROM, ROM, 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시프트 레지스터 등이 있다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바이폴라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메모리에 비해서 속도가 느리지만 소비전력이 적고 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VLSI</a:t>
                      </a: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에 적합하다</a:t>
                      </a:r>
                      <a:r>
                        <a:rPr lang="en-US" altLang="ko-KR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altLang="en-US" sz="1600" spc="0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CCD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(Charge Coupled Device)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전하결합소자라고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하며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종래의 트랜지스터 소자와 달리 신호를 축적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기억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하고 전송하는 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가지 기능을 동시에 갖추고 있다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ko-KR" altLang="en-US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대규모 용량의 메모리와 카메라에 적합하다</a:t>
                      </a:r>
                      <a:r>
                        <a:rPr lang="en-US" altLang="ko-KR" sz="1600" kern="12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MBM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(Magnetic Bubble Memory)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9F5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얇은 필름에 버블형태로 정보가 기억되는 기억장치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4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2637</Words>
  <Application>Microsoft Office PowerPoint</Application>
  <PresentationFormat>화면 슬라이드 쇼(4:3)</PresentationFormat>
  <Paragraphs>600</Paragraphs>
  <Slides>43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43</vt:i4>
      </vt:variant>
    </vt:vector>
  </HeadingPairs>
  <TitlesOfParts>
    <vt:vector size="63" baseType="lpstr">
      <vt:lpstr>HY견고딕</vt:lpstr>
      <vt:lpstr>HY헤드라인M</vt:lpstr>
      <vt:lpstr>굴림</vt:lpstr>
      <vt:lpstr>돋움</vt:lpstr>
      <vt:lpstr>맑은 고딕</vt:lpstr>
      <vt:lpstr>바탕</vt:lpstr>
      <vt:lpstr>-윤고딕130</vt:lpstr>
      <vt:lpstr>휴먼고딕</vt:lpstr>
      <vt:lpstr>휴먼명조</vt:lpstr>
      <vt:lpstr>휴먼모음T</vt:lpstr>
      <vt:lpstr>Arial</vt:lpstr>
      <vt:lpstr>Cambria Math</vt:lpstr>
      <vt:lpstr>Tahoma</vt:lpstr>
      <vt:lpstr>Times New Roman</vt:lpstr>
      <vt:lpstr>Wingdings</vt:lpstr>
      <vt:lpstr>Office 테마</vt:lpstr>
      <vt:lpstr>Visio</vt:lpstr>
      <vt:lpstr>Equation</vt:lpstr>
      <vt:lpstr>Visio.Drawing.11</vt:lpstr>
      <vt:lpstr>Microsoft Equation 3.0</vt:lpstr>
      <vt:lpstr>Chapter 12.  메모리와 프로그래머블 논리장치</vt:lpstr>
      <vt:lpstr>PowerPoint 프레젠테이션</vt:lpstr>
      <vt:lpstr>01 메모리 개요</vt:lpstr>
      <vt:lpstr>01 메모리 개요</vt:lpstr>
      <vt:lpstr>01 메모리 개요</vt:lpstr>
      <vt:lpstr>01 메모리 개요</vt:lpstr>
      <vt:lpstr>01 메모리 개요</vt:lpstr>
      <vt:lpstr>01 메모리 개요</vt:lpstr>
      <vt:lpstr>01 메모리 개요</vt:lpstr>
      <vt:lpstr>01 메모리 개요</vt:lpstr>
      <vt:lpstr>02 ROM</vt:lpstr>
      <vt:lpstr>02 ROM</vt:lpstr>
      <vt:lpstr>02 ROM</vt:lpstr>
      <vt:lpstr>03 RAM</vt:lpstr>
      <vt:lpstr>03 RAM</vt:lpstr>
      <vt:lpstr>03 RAM</vt:lpstr>
      <vt:lpstr>03 RAM</vt:lpstr>
      <vt:lpstr>04 플래시메모리</vt:lpstr>
      <vt:lpstr>04 플래시메모리</vt:lpstr>
      <vt:lpstr>04 플래시메모리</vt:lpstr>
      <vt:lpstr>04 플래시메모리</vt:lpstr>
      <vt:lpstr>04 플래시메모리</vt:lpstr>
      <vt:lpstr>04 플래시메모리</vt:lpstr>
      <vt:lpstr>04 플래시메모리</vt:lpstr>
      <vt:lpstr>04 플래시메모리</vt:lpstr>
      <vt:lpstr>04 플래시메모리</vt:lpstr>
      <vt:lpstr>04 플래시메모리</vt:lpstr>
      <vt:lpstr>04 플래시메모리</vt:lpstr>
      <vt:lpstr>04 플래시메모리</vt:lpstr>
      <vt:lpstr>04 플래시메모리</vt:lpstr>
      <vt:lpstr>05 프로그래머블 논리장치(PLD)</vt:lpstr>
      <vt:lpstr>05 프로그래머블 논리장치(PLD)</vt:lpstr>
      <vt:lpstr>05 프로그래머블 논리장치(PLD)</vt:lpstr>
      <vt:lpstr>05 프로그래머블 논리장치(PLD)</vt:lpstr>
      <vt:lpstr>05 프로그래머블 논리장치(PLD)</vt:lpstr>
      <vt:lpstr>05 프로그래머블 논리장치(PLD)</vt:lpstr>
      <vt:lpstr>05 프로그래머블 논리장치(PLD)</vt:lpstr>
      <vt:lpstr>05 프로그래머블 논리장치(PLD)</vt:lpstr>
      <vt:lpstr>05 프로그래머블 논리장치(PLD)</vt:lpstr>
      <vt:lpstr>05 프로그래머블 논리장치(PLD)</vt:lpstr>
      <vt:lpstr>05 프로그래머블 논리장치(PLD)</vt:lpstr>
      <vt:lpstr>05 프로그래머블 논리장치(PLD)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최희식</cp:lastModifiedBy>
  <cp:revision>429</cp:revision>
  <dcterms:created xsi:type="dcterms:W3CDTF">2012-07-11T10:23:22Z</dcterms:created>
  <dcterms:modified xsi:type="dcterms:W3CDTF">2015-07-25T14:00:05Z</dcterms:modified>
</cp:coreProperties>
</file>