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414" r:id="rId3"/>
    <p:sldId id="435" r:id="rId4"/>
    <p:sldId id="436" r:id="rId5"/>
    <p:sldId id="437" r:id="rId6"/>
    <p:sldId id="438" r:id="rId7"/>
    <p:sldId id="459" r:id="rId8"/>
    <p:sldId id="439" r:id="rId9"/>
    <p:sldId id="440" r:id="rId10"/>
    <p:sldId id="441" r:id="rId11"/>
    <p:sldId id="460" r:id="rId12"/>
    <p:sldId id="442" r:id="rId13"/>
    <p:sldId id="443" r:id="rId14"/>
    <p:sldId id="444" r:id="rId15"/>
    <p:sldId id="461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362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8" autoAdjust="0"/>
    <p:restoredTop sz="94160" autoAdjust="0"/>
  </p:normalViewPr>
  <p:slideViewPr>
    <p:cSldViewPr>
      <p:cViewPr varScale="1">
        <p:scale>
          <a:sx n="73" d="100"/>
          <a:sy n="73" d="100"/>
        </p:scale>
        <p:origin x="1238" y="38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EB2C85ED-9B14-4E37-94AF-294D1581538D}" type="slidenum">
              <a:rPr lang="ko-KR" altLang="en-US" sz="1300"/>
              <a:pPr eaLnBrk="1" hangingPunct="1"/>
              <a:t>7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361202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70F7A3F-C447-48E5-B302-36C986EDA0C0}" type="slidenum">
              <a:rPr lang="ko-KR" altLang="en-US" sz="1300"/>
              <a:pPr eaLnBrk="1" hangingPunct="1"/>
              <a:t>11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30085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90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fld id="{A882209A-B691-41BA-985F-A6E91FF2D9E0}" type="slidenum">
              <a:rPr lang="ko-KR" altLang="en-US" sz="1300"/>
              <a:pPr eaLnBrk="1" hangingPunct="1"/>
              <a:t>15</a:t>
            </a:fld>
            <a:endParaRPr lang="en-US" altLang="ko-KR" sz="1300"/>
          </a:p>
        </p:txBody>
      </p:sp>
    </p:spTree>
    <p:extLst>
      <p:ext uri="{BB962C8B-B14F-4D97-AF65-F5344CB8AC3E}">
        <p14:creationId xmlns:p14="http://schemas.microsoft.com/office/powerpoint/2010/main" val="181653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2017-04-26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28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2017-04-26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  <p:sldLayoutId id="214748404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7.e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11. </a:t>
            </a:r>
            <a:r>
              <a:rPr lang="ko-KR" altLang="en-US" b="1" dirty="0" smtClean="0"/>
              <a:t>레지스터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2. 74164(8-Bit Parallel Output Serial Shift Registers)</a:t>
                </a:r>
              </a:p>
              <a:p>
                <a:pPr lvl="1"/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8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개의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플립플롭으로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구성된 직렬입력-병렬출력 레지스터 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직렬 입력단자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A, 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     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병렬 출력단자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H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~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모든 레지스터의 출력이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Clear.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정상동작.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상승에지마다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입력단자로 들어온 직렬 데이터가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시프트하여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저장 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 r="-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5" descr="EMB3f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2536825" cy="27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04"/>
          <p:cNvSpPr txBox="1">
            <a:spLocks noChangeArrowheads="1"/>
          </p:cNvSpPr>
          <p:nvPr/>
        </p:nvSpPr>
        <p:spPr bwMode="auto">
          <a:xfrm>
            <a:off x="1408275" y="6345745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 Box 604"/>
          <p:cNvSpPr txBox="1">
            <a:spLocks noChangeArrowheads="1"/>
          </p:cNvSpPr>
          <p:nvPr/>
        </p:nvSpPr>
        <p:spPr bwMode="auto">
          <a:xfrm>
            <a:off x="5508104" y="6299187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549245"/>
              </p:ext>
            </p:extLst>
          </p:nvPr>
        </p:nvGraphicFramePr>
        <p:xfrm>
          <a:off x="3707904" y="3973248"/>
          <a:ext cx="4509396" cy="185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8" name="Visio" r:id="rId5" imgW="3383010" imgH="1391442" progId="Visio.Drawing.11">
                  <p:embed/>
                </p:oleObj>
              </mc:Choice>
              <mc:Fallback>
                <p:oleObj name="Visio" r:id="rId5" imgW="3383010" imgH="139144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4" y="3973248"/>
                        <a:ext cx="4509396" cy="1853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0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2" name="AutoShape 8"/>
          <p:cNvSpPr>
            <a:spLocks noChangeArrowheads="1"/>
          </p:cNvSpPr>
          <p:nvPr/>
        </p:nvSpPr>
        <p:spPr bwMode="auto">
          <a:xfrm>
            <a:off x="400050" y="903288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82650"/>
            <a:ext cx="8382000" cy="4970463"/>
          </a:xfrm>
          <a:noFill/>
        </p:spPr>
        <p:txBody>
          <a:bodyPr/>
          <a:lstStyle/>
          <a:p>
            <a:pPr marL="1257300" indent="-125730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11-2  4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비트 직렬입력-병렬출력 시프트 레지스터에 그림과 같은 데이터 입력과 클록파형을 공급하였다. 레지스터의 출력 상태는 어떻게 변화하는지 출력 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A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B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C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D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모든 플립플롭의 출력은 </a:t>
            </a:r>
            <a:r>
              <a:rPr lang="ko-KR" altLang="en-US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1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초기화되어 있으며, 플립플롭에서의 전파지연은 없는 것으로 가정한다.</a:t>
            </a:r>
            <a:r>
              <a:rPr lang="ko-KR" altLang="en-US" sz="2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1257300" indent="-125730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ko-KR" altLang="en-US" sz="2000" smtClean="0">
              <a:solidFill>
                <a:srgbClr val="000000"/>
              </a:solidFill>
              <a:latin typeface="휴먼명조" charset="-127"/>
              <a:ea typeface="휴먼명조" charset="-127"/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2506663" y="2598738"/>
          <a:ext cx="4130675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58" name="Visio" r:id="rId4" imgW="3145079" imgH="2082775" progId="Visio.Drawing.11">
                  <p:embed/>
                </p:oleObj>
              </mc:Choice>
              <mc:Fallback>
                <p:oleObj name="Visio" r:id="rId4" imgW="3145079" imgH="20827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2598738"/>
                        <a:ext cx="4130675" cy="280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03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직렬입력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병렬출력 레지스터</a:t>
            </a:r>
          </a:p>
        </p:txBody>
      </p:sp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2825750" y="5676900"/>
            <a:ext cx="417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펄스 </a:t>
            </a:r>
            <a:r>
              <a:rPr lang="en-US" altLang="ko-KR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개가 인가된 후 </a:t>
            </a:r>
            <a:r>
              <a:rPr lang="en-US" altLang="ko-KR" sz="1800" i="1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A</a:t>
            </a:r>
            <a:r>
              <a:rPr lang="en-US" altLang="ko-KR" sz="1800" i="1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B</a:t>
            </a:r>
            <a:r>
              <a:rPr lang="en-US" altLang="ko-KR" sz="1800" i="1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C</a:t>
            </a:r>
            <a:r>
              <a:rPr lang="en-US" altLang="ko-KR" sz="1800" i="1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D</a:t>
            </a:r>
            <a:r>
              <a:rPr lang="en-US" altLang="ko-KR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=0110</a:t>
            </a:r>
          </a:p>
        </p:txBody>
      </p:sp>
    </p:spTree>
    <p:extLst>
      <p:ext uri="{BB962C8B-B14F-4D97-AF65-F5344CB8AC3E}">
        <p14:creationId xmlns:p14="http://schemas.microsoft.com/office/powerpoint/2010/main" val="37101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1. 4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비트 병렬입력</a:t>
            </a: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-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직렬출력 레지스터 구조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MUX</a:t>
            </a:r>
            <a:r>
              <a:rPr lang="ko-K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의 동작</a:t>
            </a:r>
            <a:endParaRPr lang="en-US" altLang="ko-KR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S</a:t>
            </a:r>
            <a:r>
              <a:rPr lang="en-US" altLang="ko-KR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=0 : 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입력 </a:t>
            </a:r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와 출력 </a:t>
            </a:r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F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 연결</a:t>
            </a:r>
          </a:p>
          <a:p>
            <a:pPr lvl="1"/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S</a:t>
            </a:r>
            <a:r>
              <a:rPr lang="en-US" altLang="ko-KR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=1 : 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입력 </a:t>
            </a:r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와 출력 </a:t>
            </a:r>
            <a:r>
              <a:rPr lang="en-US" altLang="ko-KR" i="1" dirty="0"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F</a:t>
            </a:r>
            <a:r>
              <a:rPr lang="ko-KR" altLang="en-US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가 연결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438260"/>
              </p:ext>
            </p:extLst>
          </p:nvPr>
        </p:nvGraphicFramePr>
        <p:xfrm>
          <a:off x="827584" y="3140968"/>
          <a:ext cx="5097283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2" name="Visio" r:id="rId3" imgW="3607699" imgH="981844" progId="Visio.Drawing.11">
                  <p:embed/>
                </p:oleObj>
              </mc:Choice>
              <mc:Fallback>
                <p:oleObj name="Visio" r:id="rId3" imgW="3607699" imgH="98184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140968"/>
                        <a:ext cx="5097283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6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병렬입력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레지스터 동작</a:t>
                </a:r>
                <a:endParaRPr lang="en-US" altLang="ko-KR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: 입력 데이터(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I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I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I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 각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입력에 각각 연결되므로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하강에지에서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 데이터의 각 비트가 동시에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샘플되어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대응하는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출력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저장 </a:t>
                </a:r>
                <a:endParaRPr lang="en-US" altLang="ko-KR" i="1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하강에지마다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레지스터 내용이 오른쪽으로 시프트 </a:t>
                </a:r>
              </a:p>
              <a:p>
                <a:pPr lvl="1"/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76" r="-1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752607"/>
              </p:ext>
            </p:extLst>
          </p:nvPr>
        </p:nvGraphicFramePr>
        <p:xfrm>
          <a:off x="827584" y="3140968"/>
          <a:ext cx="7583245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26" name="Visio" r:id="rId4" imgW="5582425" imgH="1863181" progId="Visio.Drawing.11">
                  <p:embed/>
                </p:oleObj>
              </mc:Choice>
              <mc:Fallback>
                <p:oleObj name="Visio" r:id="rId4" imgW="5582425" imgH="186318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3140968"/>
                        <a:ext cx="7583245" cy="253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2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병렬입력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2. 74165(Parallel Load 8-Bit Shift Registers)</a:t>
                </a:r>
              </a:p>
              <a:p>
                <a:pPr lvl="1"/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8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개의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플립플롭으로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구성된 병렬입력-직렬출력 레지스터 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병렬 입력단자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H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~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     직렬 출력단자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H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H</a:t>
                </a:r>
                <a:endParaRPr lang="ko-KR" altLang="en-US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SER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은 직렬로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시프트할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때 최하위 비트부터 직렬 데이터를 입력하기 위한 단자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병렬 데이터가 입력</a:t>
                </a:r>
                <a:endParaRPr lang="en-US" altLang="ko-KR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 i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이면, 시프트 동작 </a:t>
                </a:r>
              </a:p>
              <a:p>
                <a:pPr lvl="1"/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CLK INH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단자가 논리 0이면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클록펄스가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 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1" descr="EMB3f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27430"/>
            <a:ext cx="2433631" cy="2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04"/>
          <p:cNvSpPr txBox="1">
            <a:spLocks noChangeArrowheads="1"/>
          </p:cNvSpPr>
          <p:nvPr/>
        </p:nvSpPr>
        <p:spPr bwMode="auto">
          <a:xfrm>
            <a:off x="1505860" y="6336671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604"/>
          <p:cNvSpPr txBox="1">
            <a:spLocks noChangeArrowheads="1"/>
          </p:cNvSpPr>
          <p:nvPr/>
        </p:nvSpPr>
        <p:spPr bwMode="auto">
          <a:xfrm>
            <a:off x="5286900" y="6336671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25662"/>
              </p:ext>
            </p:extLst>
          </p:nvPr>
        </p:nvGraphicFramePr>
        <p:xfrm>
          <a:off x="4039667" y="4038915"/>
          <a:ext cx="3479489" cy="20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0" name="Visio" r:id="rId5" imgW="3363320" imgH="1956394" progId="Visio.Drawing.11">
                  <p:embed/>
                </p:oleObj>
              </mc:Choice>
              <mc:Fallback>
                <p:oleObj name="Visio" r:id="rId5" imgW="3363320" imgH="19563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9667" y="4038915"/>
                        <a:ext cx="3479489" cy="2022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1" name="AutoShape 9"/>
          <p:cNvSpPr>
            <a:spLocks noChangeArrowheads="1"/>
          </p:cNvSpPr>
          <p:nvPr/>
        </p:nvSpPr>
        <p:spPr bwMode="auto">
          <a:xfrm>
            <a:off x="400050" y="869950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49313"/>
            <a:ext cx="8382000" cy="4916487"/>
          </a:xfrm>
          <a:noFill/>
        </p:spPr>
        <p:txBody>
          <a:bodyPr/>
          <a:lstStyle/>
          <a:p>
            <a:pPr marL="1257300" indent="-1257300" eaLnBrk="1" hangingPunct="1"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11-3  [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그림 11-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9]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와 같은 4비트 병렬입력-직렬출력 시프트 레지스터에 병렬 데이터가                     일 때, 그림과 같은 클록파형과</a:t>
            </a:r>
          </a:p>
          <a:p>
            <a:pPr marL="1257300" indent="-1257300" eaLnBrk="1" hangingPunct="1"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 </a:t>
            </a:r>
            <a:r>
              <a:rPr lang="ko-KR" altLang="en-US" sz="20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을 공급하였다. 입력에 대한 출력의 상태는 어떻게 변하는지 파형을 그려 보아라. 단, 플립플롭에서의 전파지연은 없는 것으로 가정한다.</a:t>
            </a:r>
            <a:r>
              <a:rPr lang="ko-KR" altLang="en-US" sz="2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1257300" indent="-125730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ko-KR" altLang="en-US" sz="2000" smtClean="0">
              <a:solidFill>
                <a:srgbClr val="000000"/>
              </a:solidFill>
              <a:latin typeface="휴먼명조" charset="-127"/>
              <a:ea typeface="휴먼명조" charset="-127"/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3046413" y="1158875"/>
          <a:ext cx="16017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2" name="Equation" r:id="rId4" imgW="1041120" imgH="228600" progId="Equation.3">
                  <p:embed/>
                </p:oleObj>
              </mc:Choice>
              <mc:Fallback>
                <p:oleObj name="Equation" r:id="rId4" imgW="1041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1158875"/>
                        <a:ext cx="16017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1803400" y="1509713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3" name="Equation" r:id="rId6" imgW="787320" imgH="279360" progId="Equation.3">
                  <p:embed/>
                </p:oleObj>
              </mc:Choice>
              <mc:Fallback>
                <p:oleObj name="Equation" r:id="rId6" imgW="787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509713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04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병렬입력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직렬출력 레지스터</a:t>
            </a:r>
          </a:p>
        </p:txBody>
      </p:sp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2755900"/>
            <a:ext cx="60642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병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1. 4</a:t>
                </a:r>
                <a:r>
                  <a:rPr lang="ko-KR" altLang="en-US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비트 병렬입력</a:t>
                </a: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-</a:t>
                </a:r>
                <a:r>
                  <a:rPr lang="ko-KR" altLang="en-US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병렬출력 레지스터 구조</a:t>
                </a:r>
                <a:endParaRPr lang="en-US" altLang="ko-KR" dirty="0" smtClean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WR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1이면 </a:t>
                </a:r>
                <a:r>
                  <a:rPr lang="en-US" altLang="ko-KR" i="1" spc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spc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i="1" spc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spc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i="1" spc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spc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i="1" spc="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i="1" spc="1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의 병렬 데이터는 각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AND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게이트를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통하여 동시에 각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입력에 전송.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𝑅𝐷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 각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플립플롭의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출력 데이터는 버퍼를 통하여 동시에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O</a:t>
                </a:r>
                <a:r>
                  <a:rPr lang="en-US" altLang="ko-KR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출력되며,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𝑅𝐷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이면 출력되지 않는다. 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 r="-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57610"/>
              </p:ext>
            </p:extLst>
          </p:nvPr>
        </p:nvGraphicFramePr>
        <p:xfrm>
          <a:off x="899592" y="2924944"/>
          <a:ext cx="5840412" cy="334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4" name="Visio" r:id="rId4" imgW="4459251" imgH="2554579" progId="Visio.Drawing.11">
                  <p:embed/>
                </p:oleObj>
              </mc:Choice>
              <mc:Fallback>
                <p:oleObj name="Visio" r:id="rId4" imgW="4459251" imgH="25545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924944"/>
                        <a:ext cx="5840412" cy="3345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0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병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2. </a:t>
                </a: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74195(Parallel Access 4Bit </a:t>
                </a:r>
                <a:r>
                  <a:rPr lang="en-US" altLang="ko-KR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Shift Registers</a:t>
                </a: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4비트 병렬입력-병렬출력 기능과 직렬 시프트 기능을 수행하는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레지스터 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병렬입력-병렬출력 기능 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순서</a:t>
                </a:r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CLR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단자를 논리 1로 한다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.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병렬입력 단자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D, C, B, 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데이터를 병렬로 입력한다.</a:t>
                </a: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SH</m:t>
                    </m:r>
                    <m:r>
                      <m:rPr>
                        <m:nor/>
                      </m:rPr>
                      <a:rPr lang="en-US" altLang="ko-KR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LD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으로 하여 레지스터에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로드한다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.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CLK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단자에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클록을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입력하면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상승에지에서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동작한다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.</a:t>
                </a:r>
                <a:endParaRPr lang="en-US" altLang="ko-KR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727075" lvl="2" indent="-342900" algn="just" eaLnBrk="1" hangingPunct="1">
                  <a:spcAft>
                    <a:spcPct val="10000"/>
                  </a:spcAft>
                  <a:buFont typeface="+mj-ea"/>
                  <a:buAutoNum type="circleNumDbPlain"/>
                </a:pP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입력된 데이터는 레지스터에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로드되고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출력단자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,Q</a:t>
                </a:r>
                <a:r>
                  <a:rPr lang="en-US" altLang="ko-KR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,Q</a:t>
                </a:r>
                <a:r>
                  <a:rPr lang="en-US" altLang="ko-KR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,Q</a:t>
                </a:r>
                <a:r>
                  <a:rPr lang="en-US" altLang="ko-KR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 데이터가 출력된다.</a:t>
                </a:r>
              </a:p>
              <a:p>
                <a:pPr lvl="1"/>
                <a:endParaRPr lang="en-US" altLang="ko-KR" dirty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  <a:p>
                <a:endParaRPr lang="ko-KR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3875722"/>
            <a:ext cx="2304256" cy="226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24177"/>
              </p:ext>
            </p:extLst>
          </p:nvPr>
        </p:nvGraphicFramePr>
        <p:xfrm>
          <a:off x="3923928" y="3970782"/>
          <a:ext cx="3216322" cy="207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8" name="Visio" r:id="rId5" imgW="3233038" imgH="2082299" progId="Visio.Drawing.11">
                  <p:embed/>
                </p:oleObj>
              </mc:Choice>
              <mc:Fallback>
                <p:oleObj name="Visio" r:id="rId5" imgW="3233038" imgH="208229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3970782"/>
                        <a:ext cx="3216322" cy="207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04"/>
          <p:cNvSpPr txBox="1">
            <a:spLocks noChangeArrowheads="1"/>
          </p:cNvSpPr>
          <p:nvPr/>
        </p:nvSpPr>
        <p:spPr bwMode="auto">
          <a:xfrm>
            <a:off x="1580024" y="6338168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604"/>
          <p:cNvSpPr txBox="1">
            <a:spLocks noChangeArrowheads="1"/>
          </p:cNvSpPr>
          <p:nvPr/>
        </p:nvSpPr>
        <p:spPr bwMode="auto">
          <a:xfrm>
            <a:off x="5076056" y="6338168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75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양방향 시프트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>
                    <a:cs typeface="Times New Roman" panose="02020603050405020304" pitchFamily="18" charset="0"/>
                  </a:rPr>
                  <a:t>레지스터 동작</a:t>
                </a:r>
                <a:endParaRPr lang="en-US" altLang="ko-KR" dirty="0" smtClean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=1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: 데이터를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입력시켜 오른쪽으로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시프트하면서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SRO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에서 출력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=0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: 데이터를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SLI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 입력시켜 왼쪽으로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시프트하면서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SLO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에서 출력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829594"/>
              </p:ext>
            </p:extLst>
          </p:nvPr>
        </p:nvGraphicFramePr>
        <p:xfrm>
          <a:off x="3098612" y="2332700"/>
          <a:ext cx="2946080" cy="162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6" name="Visio" r:id="rId4" imgW="2704088" imgH="1491679" progId="Visio.Drawing.11">
                  <p:embed/>
                </p:oleObj>
              </mc:Choice>
              <mc:Fallback>
                <p:oleObj name="Visio" r:id="rId4" imgW="2704088" imgH="14916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8612" y="2332700"/>
                        <a:ext cx="2946080" cy="1626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67302"/>
              </p:ext>
            </p:extLst>
          </p:nvPr>
        </p:nvGraphicFramePr>
        <p:xfrm>
          <a:off x="1174427" y="4074294"/>
          <a:ext cx="6794450" cy="241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7" name="Visio" r:id="rId6" imgW="6121895" imgH="2177403" progId="Visio.Drawing.11">
                  <p:embed/>
                </p:oleObj>
              </mc:Choice>
              <mc:Fallback>
                <p:oleObj name="Visio" r:id="rId6" imgW="6121895" imgH="217740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4427" y="4074294"/>
                        <a:ext cx="6794450" cy="241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6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양방향 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cs typeface="Times New Roman" panose="02020603050405020304" pitchFamily="18" charset="0"/>
              </a:rPr>
              <a:t>제어 입력에 따른 쌍방향 시프트 레지스터 동작</a:t>
            </a:r>
            <a:endParaRPr lang="en-US" altLang="ko-KR" dirty="0" smtClean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63899" y="3461614"/>
            <a:ext cx="412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800" dirty="0">
                <a:solidFill>
                  <a:srgbClr val="000000"/>
                </a:solidFill>
                <a:ea typeface="휴먼명조" charset="-127"/>
              </a:rPr>
              <a:t>  </a:t>
            </a:r>
            <a:r>
              <a:rPr lang="ko-KR" altLang="en-US" sz="18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      </a:t>
            </a:r>
            <a:r>
              <a:rPr lang="ko-KR" altLang="en-US" sz="1800" dirty="0">
                <a:solidFill>
                  <a:srgbClr val="000000"/>
                </a:solidFill>
                <a:ea typeface="휴먼명조" charset="-127"/>
              </a:rPr>
              <a:t>         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 경우(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right) 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93903"/>
              </p:ext>
            </p:extLst>
          </p:nvPr>
        </p:nvGraphicFramePr>
        <p:xfrm>
          <a:off x="3202782" y="3471139"/>
          <a:ext cx="8032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8" name="Equation" r:id="rId3" imgW="533160" imgH="215640" progId="Equation.3">
                  <p:embed/>
                </p:oleObj>
              </mc:Choice>
              <mc:Fallback>
                <p:oleObj name="Equation" r:id="rId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782" y="3471139"/>
                        <a:ext cx="8032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83768" y="6126048"/>
            <a:ext cx="412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800" dirty="0">
                <a:solidFill>
                  <a:srgbClr val="000000"/>
                </a:solidFill>
                <a:ea typeface="휴먼명조" charset="-127"/>
              </a:rPr>
              <a:t>  </a:t>
            </a:r>
            <a:r>
              <a:rPr lang="ko-KR" altLang="en-US" sz="1800" dirty="0">
                <a:solidFill>
                  <a:srgbClr val="000000"/>
                </a:solidFill>
                <a:latin typeface="Times New Roman" pitchFamily="18" charset="0"/>
                <a:ea typeface="휴먼명조" charset="-127"/>
              </a:rPr>
              <a:t>      </a:t>
            </a:r>
            <a:r>
              <a:rPr lang="ko-KR" altLang="en-US" sz="1800" dirty="0">
                <a:solidFill>
                  <a:srgbClr val="000000"/>
                </a:solidFill>
                <a:ea typeface="휴먼명조" charset="-127"/>
              </a:rPr>
              <a:t>         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 경우(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left) </a:t>
            </a: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00002"/>
              </p:ext>
            </p:extLst>
          </p:nvPr>
        </p:nvGraphicFramePr>
        <p:xfrm>
          <a:off x="3456906" y="6135573"/>
          <a:ext cx="8429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9" name="Equation" r:id="rId5" imgW="558720" imgH="215640" progId="Equation.3">
                  <p:embed/>
                </p:oleObj>
              </mc:Choice>
              <mc:Fallback>
                <p:oleObj name="Equation" r:id="rId5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6906" y="6135573"/>
                        <a:ext cx="842962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829390"/>
              </p:ext>
            </p:extLst>
          </p:nvPr>
        </p:nvGraphicFramePr>
        <p:xfrm>
          <a:off x="1464463" y="4023496"/>
          <a:ext cx="6214377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0" name="Visio" r:id="rId7" imgW="4605447" imgH="1548688" progId="Visio.Drawing.11">
                  <p:embed/>
                </p:oleObj>
              </mc:Choice>
              <mc:Fallback>
                <p:oleObj name="Visio" r:id="rId7" imgW="4605447" imgH="15486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4463" y="4023496"/>
                        <a:ext cx="6214377" cy="209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27436"/>
              </p:ext>
            </p:extLst>
          </p:nvPr>
        </p:nvGraphicFramePr>
        <p:xfrm>
          <a:off x="1388995" y="1451742"/>
          <a:ext cx="6351357" cy="206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1" name="Visio" r:id="rId9" imgW="4704709" imgH="1532747" progId="Visio.Drawing.11">
                  <p:embed/>
                </p:oleObj>
              </mc:Choice>
              <mc:Fallback>
                <p:oleObj name="Visio" r:id="rId9" imgW="4704709" imgH="15327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995" y="1451742"/>
                        <a:ext cx="6351357" cy="2069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ko-KR" sz="1800" spc="-12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1800" spc="-12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가지 기본형 레지스터의 동작을 이해하고 구분하여 설명할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양방향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시프트 레지스터의 동작을 이해하고 활용할 수 있다.</a:t>
            </a:r>
            <a:endParaRPr lang="en-US" altLang="ko-KR" sz="1800" spc="-100" dirty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레지스터의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주요 응용분야를 이해하고 활용할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시프트 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레지스터 </a:t>
            </a:r>
            <a:r>
              <a:rPr lang="en-US" altLang="ko-KR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IC</a:t>
            </a:r>
            <a:r>
              <a:rPr lang="ko-KR" altLang="en-US" sz="18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의 외부접속 방법을 이해하고 활용할 수 있다.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altLang="ko-K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레지스터의 분류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직렬입력-직렬출력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직렬입력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-병렬출력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병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렬입력-직렬출력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병렬입력</a:t>
            </a:r>
            <a:r>
              <a:rPr lang="ko-KR" altLang="en-US" sz="16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-병렬출력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06.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양방향 시프트 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07.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범용 시프트 레지스터</a:t>
            </a:r>
          </a:p>
          <a:p>
            <a:pPr marL="177800" indent="-177800" algn="just">
              <a:lnSpc>
                <a:spcPct val="100000"/>
              </a:lnSpc>
            </a:pPr>
            <a:r>
              <a:rPr lang="en-US" altLang="ko-KR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08. </a:t>
            </a:r>
            <a:r>
              <a:rPr lang="ko-KR" altLang="en-US" sz="16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시프트 레지스터의 응용</a:t>
            </a:r>
            <a:endParaRPr lang="en-US" altLang="ko-KR" sz="16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		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1. 4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비트 범용 시프트 레지스터 구조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ko-KR" altLang="en-US" dirty="0" smtClean="0"/>
              <a:t>범용 시프트 레지스터 기능</a:t>
            </a:r>
            <a:endParaRPr lang="en-US" altLang="ko-KR" dirty="0" smtClean="0"/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클리어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제어 입력신호에 의해 레지스터를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Clear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할 수 있어야 한다.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모든 동작을 동기화 시키는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입력시킬 수 있어야 한다.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자리 이동 제어 입력이 있어서 오른쪽 시프트와 왼쪽 시프트 및 직렬 입력과 직렬 출력을 수행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병렬 로드 입력신호에 의하여 병렬 전송과 병렬 입력을 수행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관계없이 레지스터에 저장된 데이터를 변화 없이 유지 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범용 시프트 레지스터의 </a:t>
            </a:r>
            <a:r>
              <a:rPr lang="ko-KR" altLang="en-US" dirty="0" err="1" smtClean="0"/>
              <a:t>제어표</a:t>
            </a:r>
            <a:endParaRPr lang="en-US" altLang="ko-KR" dirty="0" smtClean="0"/>
          </a:p>
        </p:txBody>
      </p:sp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50262"/>
              </p:ext>
            </p:extLst>
          </p:nvPr>
        </p:nvGraphicFramePr>
        <p:xfrm>
          <a:off x="683568" y="5085184"/>
          <a:ext cx="4301654" cy="1599512"/>
        </p:xfrm>
        <a:graphic>
          <a:graphicData uri="http://schemas.openxmlformats.org/drawingml/2006/table">
            <a:tbl>
              <a:tblPr/>
              <a:tblGrid>
                <a:gridCol w="608315"/>
                <a:gridCol w="651766"/>
                <a:gridCol w="3041573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모드 제어 </a:t>
                      </a:r>
                    </a:p>
                  </a:txBody>
                  <a:tcPr marL="34761" marR="34761" marT="17380" marB="1738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레지스터 동작 </a:t>
                      </a:r>
                    </a:p>
                  </a:txBody>
                  <a:tcPr marL="34761" marR="34761" marT="17380" marB="17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5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34761" marR="34761" marT="17380" marB="1738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marL="34761" marR="34761" marT="17380" marB="17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35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34761" marR="34761" marT="17380" marB="1738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34761" marR="34761" marT="17380" marB="17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불변 상태가 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오른쪽 자리 이동이 수행된다.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왼쪽 자리 이동이 수행된다.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병렬 입력이 수행된다.</a:t>
                      </a:r>
                    </a:p>
                  </a:txBody>
                  <a:tcPr marL="34761" marR="34761" marT="17380" marB="173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범용 시프트 레지스터 회로</a:t>
            </a:r>
            <a:endParaRPr lang="ko-KR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746550"/>
              </p:ext>
            </p:extLst>
          </p:nvPr>
        </p:nvGraphicFramePr>
        <p:xfrm>
          <a:off x="743415" y="1538159"/>
          <a:ext cx="7656474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0" name="Visio" r:id="rId3" imgW="6116500" imgH="4091919" progId="Visio.Drawing.11">
                  <p:embed/>
                </p:oleObj>
              </mc:Choice>
              <mc:Fallback>
                <p:oleObj name="Visio" r:id="rId3" imgW="6116500" imgH="40919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415" y="1538159"/>
                        <a:ext cx="7656474" cy="512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3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74178(4Bit Parallel Access </a:t>
            </a:r>
            <a:r>
              <a:rPr lang="en-US" altLang="ko-KR" dirty="0">
                <a:solidFill>
                  <a:srgbClr val="C00000"/>
                </a:solidFill>
                <a:cs typeface="Times New Roman" panose="02020603050405020304" pitchFamily="18" charset="0"/>
              </a:rPr>
              <a:t>Shift Registers</a:t>
            </a: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PIPO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SISO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PISO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SIPO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 가능한 4비트 레지스터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동작상태</a:t>
            </a:r>
          </a:p>
          <a:p>
            <a:pPr marL="688975" lvl="1" indent="-342900" algn="just" eaLnBrk="1" hangingPunct="1"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병렬입력 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SHIFT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=0,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LOAD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=1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으로 하면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클록펄스의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하강에지에서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병렬데이터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DCBA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가 들어간다.</a:t>
            </a:r>
          </a:p>
          <a:p>
            <a:pPr marL="688975" lvl="1" indent="-342900" algn="just" eaLnBrk="1" hangingPunct="1"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직렬입력  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SHIFT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=1,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LOAD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=</a:t>
            </a:r>
            <a:r>
              <a:rPr lang="ru-RU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х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로 하고 직렬데이터를 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MSB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부터 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를 통하여 입력한다. 4개의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입력 후 4비트가 채워진다.</a:t>
            </a:r>
          </a:p>
          <a:p>
            <a:pPr marL="688975" lvl="1" indent="-342900" algn="just" eaLnBrk="1" hangingPunct="1"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직렬출력  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저장된 직렬데이터는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클록펄스의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하강에지에서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MSB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부터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에서 출력된다.</a:t>
            </a:r>
          </a:p>
          <a:p>
            <a:pPr marL="688975" lvl="1" indent="-342900" algn="just" eaLnBrk="1" hangingPunct="1">
              <a:buFont typeface="+mj-ea"/>
              <a:buAutoNum type="circleNumDbPlain"/>
            </a:pPr>
            <a:r>
              <a:rPr lang="ko-KR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병렬출력  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언제나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B</a:t>
            </a:r>
            <a:r>
              <a:rPr lang="en-US" altLang="ko-KR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600" i="1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Q</a:t>
            </a:r>
            <a:r>
              <a:rPr lang="en-US" altLang="ko-KR" sz="16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A</a:t>
            </a:r>
            <a:r>
              <a:rPr lang="ko-KR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에서 동시에 출력될 수 있다.</a:t>
            </a:r>
          </a:p>
          <a:p>
            <a:pPr lvl="1"/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84884"/>
              </p:ext>
            </p:extLst>
          </p:nvPr>
        </p:nvGraphicFramePr>
        <p:xfrm>
          <a:off x="899592" y="4365104"/>
          <a:ext cx="6591300" cy="1688592"/>
        </p:xfrm>
        <a:graphic>
          <a:graphicData uri="http://schemas.openxmlformats.org/drawingml/2006/table">
            <a:tbl>
              <a:tblPr/>
              <a:tblGrid>
                <a:gridCol w="965200"/>
                <a:gridCol w="965200"/>
                <a:gridCol w="571500"/>
                <a:gridCol w="571500"/>
                <a:gridCol w="546100"/>
                <a:gridCol w="558800"/>
                <a:gridCol w="2413000"/>
              </a:tblGrid>
              <a:tr h="119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다음 상태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기능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SHIFT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LOAD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 </a:t>
                      </a:r>
                      <a:endParaRPr kumimoji="1" lang="ko-KR" alt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SI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endParaRPr kumimoji="1" lang="ko-KR" altLang="en-US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C</a:t>
                      </a:r>
                      <a:endParaRPr kumimoji="1" lang="ko-KR" altLang="en-US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A</a:t>
                      </a:r>
                      <a:endParaRPr kumimoji="1" lang="en-US" altLang="ko-KR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Q</a:t>
                      </a:r>
                      <a:r>
                        <a:rPr kumimoji="1" lang="en-US" altLang="ko-KR" sz="1600" b="0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B</a:t>
                      </a:r>
                      <a:endParaRPr kumimoji="1" lang="ko-KR" altLang="en-US" sz="1600" b="0" i="1" u="none" strike="noStrike" cap="none" normalizeH="0" baseline="-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불변 상태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병렬 입력 수행 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오른쪽 시프트 수행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6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pic>
        <p:nvPicPr>
          <p:cNvPr id="5" name="Picture 33" descr="EMB3f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28892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80781"/>
              </p:ext>
            </p:extLst>
          </p:nvPr>
        </p:nvGraphicFramePr>
        <p:xfrm>
          <a:off x="4168825" y="1580271"/>
          <a:ext cx="4197350" cy="270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3" name="Visio" r:id="rId4" imgW="3249222" imgH="2096349" progId="Visio.Drawing.11">
                  <p:embed/>
                </p:oleObj>
              </mc:Choice>
              <mc:Fallback>
                <p:oleObj name="Visio" r:id="rId4" imgW="3249222" imgH="20963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8825" y="1580271"/>
                        <a:ext cx="4197350" cy="2708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04"/>
          <p:cNvSpPr txBox="1">
            <a:spLocks noChangeArrowheads="1"/>
          </p:cNvSpPr>
          <p:nvPr/>
        </p:nvSpPr>
        <p:spPr bwMode="auto">
          <a:xfrm>
            <a:off x="1865900" y="4528468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 Box 604"/>
          <p:cNvSpPr txBox="1">
            <a:spLocks noChangeArrowheads="1"/>
          </p:cNvSpPr>
          <p:nvPr/>
        </p:nvSpPr>
        <p:spPr bwMode="auto">
          <a:xfrm>
            <a:off x="5796858" y="4528468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18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범용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시프트 레지스터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3. 74194(4Bit Bidirectional Universal </a:t>
            </a:r>
            <a:r>
              <a:rPr lang="en-US" altLang="ko-KR" dirty="0">
                <a:solidFill>
                  <a:srgbClr val="C00000"/>
                </a:solidFill>
                <a:cs typeface="Times New Roman" panose="02020603050405020304" pitchFamily="18" charset="0"/>
              </a:rPr>
              <a:t>Shift Registers</a:t>
            </a: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PIPO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SISO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PISO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SIPO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이 가능한 4비트 레지스터</a:t>
            </a:r>
          </a:p>
          <a:p>
            <a:pPr lvl="1"/>
            <a:endParaRPr lang="en-US" altLang="ko-KR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3835"/>
              </p:ext>
            </p:extLst>
          </p:nvPr>
        </p:nvGraphicFramePr>
        <p:xfrm>
          <a:off x="827584" y="2036456"/>
          <a:ext cx="4105275" cy="1883664"/>
        </p:xfrm>
        <a:graphic>
          <a:graphicData uri="http://schemas.openxmlformats.org/drawingml/2006/table">
            <a:tbl>
              <a:tblPr/>
              <a:tblGrid>
                <a:gridCol w="993775"/>
                <a:gridCol w="990600"/>
                <a:gridCol w="2120900"/>
              </a:tblGrid>
              <a:tr h="119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모드 제어 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기 능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</a:t>
                      </a:r>
                      <a:endParaRPr kumimoji="1" lang="ko-KR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S</a:t>
                      </a:r>
                      <a:r>
                        <a:rPr kumimoji="1" lang="en-US" altLang="ko-KR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0</a:t>
                      </a:r>
                      <a:endParaRPr kumimoji="1" lang="ko-KR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불변 상태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우측 시프트 수행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좌측 시프트 수행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kern="1200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병렬 입력 수행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4949419" y="3686943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err="1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제어표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Picture 43" descr="EMB3f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2357360" cy="207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81231"/>
              </p:ext>
            </p:extLst>
          </p:nvPr>
        </p:nvGraphicFramePr>
        <p:xfrm>
          <a:off x="4181754" y="4117319"/>
          <a:ext cx="3292862" cy="210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7" name="Visio" r:id="rId4" imgW="3261630" imgH="2086892" progId="Visio.Drawing.11">
                  <p:embed/>
                </p:oleObj>
              </mc:Choice>
              <mc:Fallback>
                <p:oleObj name="Visio" r:id="rId4" imgW="3261630" imgH="20868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754" y="4117319"/>
                        <a:ext cx="3292862" cy="2107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04"/>
          <p:cNvSpPr txBox="1">
            <a:spLocks noChangeArrowheads="1"/>
          </p:cNvSpPr>
          <p:nvPr/>
        </p:nvSpPr>
        <p:spPr bwMode="auto">
          <a:xfrm>
            <a:off x="1462559" y="6309320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Text Box 604"/>
          <p:cNvSpPr txBox="1">
            <a:spLocks noChangeArrowheads="1"/>
          </p:cNvSpPr>
          <p:nvPr/>
        </p:nvSpPr>
        <p:spPr bwMode="auto">
          <a:xfrm>
            <a:off x="5466299" y="6309320"/>
            <a:ext cx="94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1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직렬 데이터 통신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시프트 레지스터는 음성통신을 위한 시스템에서 광범위하게 사용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전자 교환기는 각 전화가입자의 아날로그 음성신호를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ADC(Analog to Digital Converter)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 통하여 디지털 신호로 변환 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입력 아날로그 신호를 매초 8000번 샘플링(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하여 8비트 병렬데이터로 변환(8000×8=64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Kbps)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이것은 다시 병렬입력-직렬출력 시프트 레지스터를 통해서 직렬데이터로 변환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중계선(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trunk)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전송방식에는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방식과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방식이 있음</a:t>
            </a: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428465"/>
              </p:ext>
            </p:extLst>
          </p:nvPr>
        </p:nvGraphicFramePr>
        <p:xfrm>
          <a:off x="971600" y="4365104"/>
          <a:ext cx="6721052" cy="198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1" name="Visio" r:id="rId3" imgW="5530097" imgH="1633255" progId="Visio.Drawing.11">
                  <p:embed/>
                </p:oleObj>
              </mc:Choice>
              <mc:Fallback>
                <p:oleObj name="Visio" r:id="rId3" imgW="5530097" imgH="163325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4365104"/>
                        <a:ext cx="6721052" cy="198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1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중계선의 </a:t>
            </a:r>
            <a:r>
              <a:rPr lang="ko-KR" altLang="en-US" dirty="0" smtClean="0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전송속도</a:t>
            </a:r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수신측의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전자교환기에서는 이 직렬데이터를 직렬입력-병렬출력 시프트 레지스터로 병렬 데이터로 변환 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24채널(또는 32채널)로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디멀티플렉스하고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각 채널의 8비트 병렬데이터를 64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kHz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의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DAC(Digital to Analog Converter)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에 의하여 원래의 아날로그 신호를 재생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비트 전송의 타이밍 기준을 제공하기 위한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클록을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보내는 선과 또 직렬데이터의 형태(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format)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를 정의하기 위한 동기신호를 보내는 선이 필요 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8" name="모서리가 둥근 직사각형 7"/>
          <p:cNvSpPr>
            <a:spLocks noChangeArrowheads="1"/>
          </p:cNvSpPr>
          <p:nvPr/>
        </p:nvSpPr>
        <p:spPr bwMode="auto">
          <a:xfrm>
            <a:off x="755576" y="1772816"/>
            <a:ext cx="6556375" cy="538162"/>
          </a:xfrm>
          <a:prstGeom prst="roundRect">
            <a:avLst>
              <a:gd name="adj" fmla="val 16667"/>
            </a:avLst>
          </a:prstGeom>
          <a:solidFill>
            <a:srgbClr val="92D050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279576" y="1855365"/>
            <a:ext cx="4899025" cy="3730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74626" y="1850602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0033CC"/>
                </a:solidFill>
                <a:cs typeface="Times New Roman" pitchFamily="18" charset="0"/>
              </a:rPr>
              <a:t>T1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방식</a:t>
            </a:r>
            <a:endParaRPr kumimoji="0" lang="ko-KR" altLang="en-US" sz="1800" dirty="0"/>
          </a:p>
        </p:txBody>
      </p:sp>
      <p:sp>
        <p:nvSpPr>
          <p:cNvPr id="11" name="직사각형 7"/>
          <p:cNvSpPr>
            <a:spLocks noChangeArrowheads="1"/>
          </p:cNvSpPr>
          <p:nvPr/>
        </p:nvSpPr>
        <p:spPr bwMode="auto">
          <a:xfrm>
            <a:off x="2281163" y="1855365"/>
            <a:ext cx="4586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24×64</a:t>
            </a:r>
            <a:r>
              <a:rPr lang="en-US" altLang="ko-KR" sz="1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Kbps+8Kbps=1544Kbps=1.544Mbps</a:t>
            </a:r>
            <a:endParaRPr kumimoji="0" lang="ko-KR" altLang="en-US" sz="1800" dirty="0"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12" name="모서리가 둥근 직사각형 11"/>
          <p:cNvSpPr>
            <a:spLocks noChangeArrowheads="1"/>
          </p:cNvSpPr>
          <p:nvPr/>
        </p:nvSpPr>
        <p:spPr bwMode="auto">
          <a:xfrm>
            <a:off x="755576" y="2334791"/>
            <a:ext cx="6556375" cy="538162"/>
          </a:xfrm>
          <a:prstGeom prst="roundRect">
            <a:avLst>
              <a:gd name="adj" fmla="val 16667"/>
            </a:avLst>
          </a:prstGeom>
          <a:solidFill>
            <a:srgbClr val="92D050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279576" y="2417340"/>
            <a:ext cx="4899025" cy="3730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774626" y="2412577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rgbClr val="0033CC"/>
                </a:solidFill>
                <a:cs typeface="Times New Roman" pitchFamily="18" charset="0"/>
              </a:rPr>
              <a:t>E1 </a:t>
            </a:r>
            <a:r>
              <a:rPr lang="ko-KR" altLang="en-US" sz="1800" b="1" dirty="0" smtClean="0">
                <a:solidFill>
                  <a:srgbClr val="0033CC"/>
                </a:solidFill>
                <a:cs typeface="Times New Roman" pitchFamily="18" charset="0"/>
              </a:rPr>
              <a:t>방식</a:t>
            </a:r>
            <a:endParaRPr kumimoji="0" lang="ko-KR" altLang="en-US" sz="1800" dirty="0"/>
          </a:p>
        </p:txBody>
      </p:sp>
      <p:sp>
        <p:nvSpPr>
          <p:cNvPr id="15" name="직사각형 7"/>
          <p:cNvSpPr>
            <a:spLocks noChangeArrowheads="1"/>
          </p:cNvSpPr>
          <p:nvPr/>
        </p:nvSpPr>
        <p:spPr bwMode="auto">
          <a:xfrm>
            <a:off x="2319263" y="2417340"/>
            <a:ext cx="3789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32×64</a:t>
            </a:r>
            <a:r>
              <a:rPr lang="en-US" altLang="ko-KR" sz="18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휴먼명조" charset="-127"/>
                <a:cs typeface="Times New Roman" panose="02020603050405020304" pitchFamily="18" charset="0"/>
              </a:rPr>
              <a:t>Kbps=2048Kbps=2.048Mbps</a:t>
            </a:r>
            <a:endParaRPr kumimoji="0" lang="ko-KR" altLang="en-US" sz="1800" dirty="0"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디지털 금고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비밀번호가 “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”인 경우를 가정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키 패드상의 키 3, 1, 9, 0은 각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플립플롭의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클록입력에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연결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기타 키들은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입력에 연결 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비밀번호를 순서적으로 누르면 각 데이터가 오른쪽으로 시프트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마지막 키 0을 누르면 </a:t>
            </a:r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ko-K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 되어서 금고문이 열림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95405"/>
              </p:ext>
            </p:extLst>
          </p:nvPr>
        </p:nvGraphicFramePr>
        <p:xfrm>
          <a:off x="971600" y="3630003"/>
          <a:ext cx="5234458" cy="282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5" name="Visio" r:id="rId3" imgW="4414745" imgH="2380851" progId="Visio.Drawing.11">
                  <p:embed/>
                </p:oleObj>
              </mc:Choice>
              <mc:Fallback>
                <p:oleObj name="Visio" r:id="rId3" imgW="4414745" imgH="238085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3630003"/>
                        <a:ext cx="5234458" cy="2823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3. </a:t>
            </a:r>
            <a:r>
              <a:rPr lang="ko-KR" altLang="en-US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시간 지연회로</a:t>
            </a:r>
            <a:endParaRPr lang="en-US" altLang="ko-KR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비트 직렬입력-직렬출력 레지스터를 사용하면 입력에 가해진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펄스보다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주기)만큼 지연되어 출력에서 펄스가 나온다.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4비트 레지스터를 쓴 경우,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주파수가 1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이면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(=1/10</a:t>
            </a:r>
            <a:r>
              <a:rPr lang="ko-KR" altLang="en-US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따라서 3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s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지연되어 펄스가 나온다.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시간지연(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delay)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더욱 증가하려면 레지스터를 필요한 개수만큼 직렬연결하고,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클록펄스를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공통으로 사용 </a:t>
            </a: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924595"/>
              </p:ext>
            </p:extLst>
          </p:nvPr>
        </p:nvGraphicFramePr>
        <p:xfrm>
          <a:off x="899592" y="3730282"/>
          <a:ext cx="7008313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89" name="Visio" r:id="rId3" imgW="5142488" imgH="1534368" progId="Visio.Drawing.11">
                  <p:embed/>
                </p:oleObj>
              </mc:Choice>
              <mc:Fallback>
                <p:oleObj name="Visio" r:id="rId3" imgW="5142488" imgH="15343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3730282"/>
                        <a:ext cx="7008313" cy="209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8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시프트 레지스터의 응용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4. </a:t>
                </a:r>
                <a:r>
                  <a:rPr lang="ko-KR" altLang="en-US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난수발생회로</a:t>
                </a:r>
                <a:endParaRPr lang="en-US" altLang="ko-KR" dirty="0" smtClean="0">
                  <a:solidFill>
                    <a:srgbClr val="C00000"/>
                  </a:solidFill>
                  <a:cs typeface="Times New Roman" panose="02020603050405020304" pitchFamily="18" charset="0"/>
                </a:endParaRP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임의의 랜덤(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random)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한 수열을 발생하는 회로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후,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altLang="ko-KR" i="1">
                        <a:latin typeface="Cambria Math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하면,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ko-KR" i="1" baseline="-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1 1 1 </a:t>
                </a: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펄스를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입력함에 따라 </a:t>
                </a:r>
                <a:r>
                  <a:rPr lang="ko-KR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상태도와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같이 동작</a:t>
                </a: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-210468" y="6363286"/>
            <a:ext cx="5600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*</a:t>
            </a:r>
            <a:r>
              <a:rPr lang="ko-KR" altLang="en-US" sz="16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초기상태는 </a:t>
            </a:r>
            <a:r>
              <a:rPr lang="ko-KR" altLang="en-US" sz="16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0000 이외의 어떤 상태도 가능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58492"/>
              </p:ext>
            </p:extLst>
          </p:nvPr>
        </p:nvGraphicFramePr>
        <p:xfrm>
          <a:off x="827584" y="2685033"/>
          <a:ext cx="4562648" cy="212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6" name="Visio" r:id="rId4" imgW="4275022" imgH="1990437" progId="Visio.Drawing.11">
                  <p:embed/>
                </p:oleObj>
              </mc:Choice>
              <mc:Fallback>
                <p:oleObj name="Visio" r:id="rId4" imgW="4275022" imgH="19904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2685033"/>
                        <a:ext cx="4562648" cy="212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52777"/>
              </p:ext>
            </p:extLst>
          </p:nvPr>
        </p:nvGraphicFramePr>
        <p:xfrm>
          <a:off x="852876" y="4898250"/>
          <a:ext cx="5196434" cy="134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7" name="Visio" r:id="rId6" imgW="4895412" imgH="1263105" progId="Visio.Drawing.11">
                  <p:embed/>
                </p:oleObj>
              </mc:Choice>
              <mc:Fallback>
                <p:oleObj name="Visio" r:id="rId6" imgW="4895412" imgH="126310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876" y="4898250"/>
                        <a:ext cx="5196434" cy="1341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5939719" y="4459504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회로도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940177" y="5939988"/>
            <a:ext cx="100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상태도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52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레지스터의 분류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o-KR" altLang="en-US" b="1" spc="-50" dirty="0">
                <a:solidFill>
                  <a:srgbClr val="3333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레지스터(</a:t>
            </a:r>
            <a:r>
              <a:rPr lang="en-US" altLang="ko-KR" b="1" spc="-50" dirty="0">
                <a:solidFill>
                  <a:srgbClr val="3333FF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register)</a:t>
            </a:r>
            <a:r>
              <a:rPr lang="ko-KR" altLang="en-US" b="1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플립플롭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여러 개를 일렬로 배열하여 적당히 연결함으로써 여러 비트로 구성된 2진수를 저장할 수 있게 한 것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레지스터는 외부로부터 들어오는 데이터를 저장하거나 이동하는 목적으로 사용하며, 상태의 순서적인 특성을 갖는 것이 아니다.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카운터가 레지스터의 특별한 형태이지만 이름을 달리하여 레지스터와 구별하는 것이 보통이다. 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레지스터는 다양한 종류의 카운터를 구성하는 데 사용될 뿐만 아니라 여러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비트를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일시적으로 저장하거나 저장된 </a:t>
            </a:r>
            <a:r>
              <a:rPr lang="ko-KR" altLang="en-US" spc="-50" dirty="0" err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비트를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 좌측으로 또는 우측으로 하나씩 시프트(</a:t>
            </a:r>
            <a:r>
              <a:rPr lang="en-US" altLang="ko-KR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shift)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할 때도 사용된다.  </a:t>
            </a:r>
          </a:p>
          <a:p>
            <a:pPr lvl="1"/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레지스터는 </a:t>
            </a:r>
            <a:r>
              <a:rPr lang="en-US" altLang="ko-KR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CPU </a:t>
            </a:r>
            <a:r>
              <a:rPr lang="ko-KR" altLang="en-US" spc="-50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내부에서 연산의 중간 결과를 임시 저장하는 경우나 어떤 2진수의 보수를 구한다든지, 곱셈 또는 나눗셈을 하는 경우에도 사용</a:t>
            </a: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레지스터의 분류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레지스터의 종류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87572" y="6309320"/>
            <a:ext cx="20329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병렬입력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병렬출력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403648" y="6338134"/>
            <a:ext cx="20329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병렬입력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직렬출력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652120" y="3499800"/>
            <a:ext cx="20329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직렬입력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병렬출력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403648" y="3501008"/>
            <a:ext cx="2032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직렬입력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직렬출력</a:t>
            </a:r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51538"/>
              </p:ext>
            </p:extLst>
          </p:nvPr>
        </p:nvGraphicFramePr>
        <p:xfrm>
          <a:off x="674841" y="4002998"/>
          <a:ext cx="7486131" cy="218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2" name="Visio" r:id="rId3" imgW="5758562" imgH="1677295" progId="Visio.Drawing.11">
                  <p:embed/>
                </p:oleObj>
              </mc:Choice>
              <mc:Fallback>
                <p:oleObj name="Visio" r:id="rId3" imgW="5758562" imgH="167729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841" y="4002998"/>
                        <a:ext cx="7486131" cy="2180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800747"/>
              </p:ext>
            </p:extLst>
          </p:nvPr>
        </p:nvGraphicFramePr>
        <p:xfrm>
          <a:off x="611560" y="1481715"/>
          <a:ext cx="761269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3" name="Visio" r:id="rId5" imgW="5860522" imgH="1534368" progId="Visio.Drawing.11">
                  <p:embed/>
                </p:oleObj>
              </mc:Choice>
              <mc:Fallback>
                <p:oleObj name="Visio" r:id="rId5" imgW="5860522" imgH="15343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481715"/>
                        <a:ext cx="7612695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9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1. 4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비트 직렬입력</a:t>
            </a:r>
            <a:r>
              <a:rPr lang="en-US" altLang="ko-K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o-KR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직렬출력 레지스터 구조</a:t>
            </a:r>
            <a:endParaRPr lang="en-US" altLang="ko-K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p:sp>
        <p:nvSpPr>
          <p:cNvPr id="14" name="Text Box 100"/>
          <p:cNvSpPr txBox="1">
            <a:spLocks noChangeArrowheads="1"/>
          </p:cNvSpPr>
          <p:nvPr/>
        </p:nvSpPr>
        <p:spPr bwMode="auto">
          <a:xfrm>
            <a:off x="1845926" y="6227236"/>
            <a:ext cx="2226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데이터 </a:t>
            </a:r>
            <a:r>
              <a:rPr lang="ko-KR" altLang="en-US" sz="1800" spc="-1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비트의 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시프트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5868144" y="6227236"/>
            <a:ext cx="1117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타이밍도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145920"/>
              </p:ext>
            </p:extLst>
          </p:nvPr>
        </p:nvGraphicFramePr>
        <p:xfrm>
          <a:off x="1115616" y="1628800"/>
          <a:ext cx="6956105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6" name="Visio" r:id="rId3" imgW="4891905" imgH="1096132" progId="Visio.Drawing.11">
                  <p:embed/>
                </p:oleObj>
              </mc:Choice>
              <mc:Fallback>
                <p:oleObj name="Visio" r:id="rId3" imgW="4891905" imgH="109613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628800"/>
                        <a:ext cx="6956105" cy="155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398634"/>
              </p:ext>
            </p:extLst>
          </p:nvPr>
        </p:nvGraphicFramePr>
        <p:xfrm>
          <a:off x="1118529" y="3279800"/>
          <a:ext cx="6693314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7" name="Visio" r:id="rId5" imgW="5131160" imgH="2204962" progId="Visio.Drawing.11">
                  <p:embed/>
                </p:oleObj>
              </mc:Choice>
              <mc:Fallback>
                <p:oleObj name="Visio" r:id="rId5" imgW="5131160" imgH="220496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8529" y="3279800"/>
                        <a:ext cx="6693314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9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2. 7491(8-Bit Shift Register)</a:t>
                </a:r>
              </a:p>
              <a:p>
                <a:pPr lvl="1"/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8개의 </a:t>
                </a:r>
                <a:r>
                  <a:rPr lang="en-US" altLang="ko-KR" i="1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SR</a:t>
                </a:r>
                <a:r>
                  <a:rPr lang="en-US" altLang="ko-KR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주종형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en-US" dirty="0" err="1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플립플롭을</a:t>
                </a:r>
                <a:r>
                  <a:rPr lang="ko-KR" altLang="en-US" dirty="0"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직렬로 연결하여 구성한 직렬입력-직렬출력 레지스터 </a:t>
                </a: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직렬 입력단자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A, B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    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직렬 출력단자 :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Q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acc>
                  </m:oMath>
                </a14:m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직렬 데이터를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로만 받아들이려면 입력단자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B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를 논리 0으로 해야 한다. </a:t>
                </a:r>
                <a:endParaRPr lang="ko-KR" altLang="en-US" dirty="0"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 r="-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02" descr="EMB3f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068960"/>
            <a:ext cx="2992438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04"/>
          <p:cNvSpPr txBox="1">
            <a:spLocks noChangeArrowheads="1"/>
          </p:cNvSpPr>
          <p:nvPr/>
        </p:nvSpPr>
        <p:spPr bwMode="auto">
          <a:xfrm>
            <a:off x="1691680" y="6228020"/>
            <a:ext cx="1231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핀 배치도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09725"/>
              </p:ext>
            </p:extLst>
          </p:nvPr>
        </p:nvGraphicFramePr>
        <p:xfrm>
          <a:off x="4355759" y="4149080"/>
          <a:ext cx="427554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6" name="Visio" r:id="rId5" imgW="3531904" imgH="1153410" progId="Visio.Drawing.11">
                  <p:embed/>
                </p:oleObj>
              </mc:Choice>
              <mc:Fallback>
                <p:oleObj name="Visio" r:id="rId5" imgW="3531904" imgH="115341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759" y="4149080"/>
                        <a:ext cx="4275548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04"/>
          <p:cNvSpPr txBox="1">
            <a:spLocks noChangeArrowheads="1"/>
          </p:cNvSpPr>
          <p:nvPr/>
        </p:nvSpPr>
        <p:spPr bwMode="auto">
          <a:xfrm>
            <a:off x="6022892" y="6228020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&lt;</a:t>
            </a:r>
            <a:r>
              <a:rPr lang="ko-KR" altLang="en-US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블록도</a:t>
            </a:r>
            <a:r>
              <a:rPr lang="en-US" altLang="ko-KR" sz="1800" spc="-1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&gt;</a:t>
            </a:r>
            <a:endParaRPr lang="ko-KR" altLang="en-US" sz="1800" spc="-1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3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8" name="AutoShape 12"/>
          <p:cNvSpPr>
            <a:spLocks noChangeArrowheads="1"/>
          </p:cNvSpPr>
          <p:nvPr/>
        </p:nvSpPr>
        <p:spPr bwMode="auto">
          <a:xfrm>
            <a:off x="400050" y="846138"/>
            <a:ext cx="1320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b="1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494338"/>
          </a:xfrm>
          <a:noFill/>
        </p:spPr>
        <p:txBody>
          <a:bodyPr/>
          <a:lstStyle/>
          <a:p>
            <a:pPr marL="1257300" indent="-125730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예제 </a:t>
            </a:r>
            <a:r>
              <a:rPr lang="en-US" altLang="ko-KR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11-1  </a:t>
            </a:r>
            <a:r>
              <a:rPr lang="en-US" altLang="ko-KR" sz="18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비트 직렬입력-직렬출력 시프트 레지스터에 그림과 같은 데이터 입력과 클록파형을 공급하였다. 레지스터의 출력 상태는 어떻게 변화하는지 출력 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A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B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C</a:t>
            </a:r>
            <a:r>
              <a:rPr lang="en-US" altLang="ko-KR" sz="1800" i="1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 smtClean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D</a:t>
            </a:r>
            <a:r>
              <a:rPr lang="ko-KR" altLang="en-US" sz="180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 파형을 그려 보아라. 단, 모든 플립플롭의 출력은 0으로 초기화되어 있으며, 플립플롭에서의 전파지연은 없는 것으로 가정한다.</a:t>
            </a:r>
            <a:r>
              <a:rPr lang="ko-KR" altLang="en-US" sz="240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1257300" indent="-1257300" eaLnBrk="1" hangingPunct="1">
              <a:spcAft>
                <a:spcPct val="40000"/>
              </a:spcAft>
              <a:buFont typeface="Wingdings" panose="05000000000000000000" pitchFamily="2" charset="2"/>
              <a:buNone/>
            </a:pPr>
            <a:endParaRPr lang="ko-KR" altLang="en-US" sz="2000" smtClean="0">
              <a:solidFill>
                <a:srgbClr val="000000"/>
              </a:solidFill>
              <a:latin typeface="휴먼명조" charset="-127"/>
              <a:ea typeface="휴먼명조" charset="-127"/>
            </a:endParaRP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1962150" y="4049713"/>
          <a:ext cx="3819525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4" name="Visio" r:id="rId4" imgW="3145079" imgH="2033054" progId="Visio.Drawing.11">
                  <p:embed/>
                </p:oleObj>
              </mc:Choice>
              <mc:Fallback>
                <p:oleObj name="Visio" r:id="rId4" imgW="3145079" imgH="203305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4049713"/>
                        <a:ext cx="3819525" cy="258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1876425" y="2473325"/>
          <a:ext cx="62801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5" name="Visio" r:id="rId6" imgW="4553712" imgH="1099337" progId="Visio.Drawing.11">
                  <p:embed/>
                </p:oleObj>
              </mc:Choice>
              <mc:Fallback>
                <p:oleObj name="Visio" r:id="rId6" imgW="4553712" imgH="10993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473325"/>
                        <a:ext cx="62801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제목 1"/>
          <p:cNvSpPr>
            <a:spLocks/>
          </p:cNvSpPr>
          <p:nvPr/>
        </p:nvSpPr>
        <p:spPr bwMode="auto">
          <a:xfrm>
            <a:off x="1090613" y="60325"/>
            <a:ext cx="70723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600">
                <a:solidFill>
                  <a:srgbClr val="FCE9A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Section 02 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직렬입력</a:t>
            </a:r>
            <a:r>
              <a:rPr lang="en-US" altLang="ko-KR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</a:t>
            </a:r>
            <a:r>
              <a:rPr lang="ko-KR" altLang="en-US" sz="2600" b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직렬출력 레지스터</a:t>
            </a:r>
          </a:p>
        </p:txBody>
      </p:sp>
      <p:sp>
        <p:nvSpPr>
          <p:cNvPr id="4103" name="Text Box 15"/>
          <p:cNvSpPr txBox="1">
            <a:spLocks noChangeArrowheads="1"/>
          </p:cNvSpPr>
          <p:nvPr/>
        </p:nvSpPr>
        <p:spPr bwMode="auto">
          <a:xfrm>
            <a:off x="6178550" y="5062538"/>
            <a:ext cx="2374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펄스 </a:t>
            </a:r>
            <a:r>
              <a:rPr lang="en-US" altLang="ko-KR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개가 인가된 후</a:t>
            </a:r>
          </a:p>
          <a:p>
            <a:pPr eaLnBrk="1" hangingPunct="1"/>
            <a:r>
              <a:rPr lang="ko-KR" altLang="en-US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800" i="1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A</a:t>
            </a:r>
            <a:r>
              <a:rPr lang="en-US" altLang="ko-KR" sz="1800" i="1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B</a:t>
            </a:r>
            <a:r>
              <a:rPr lang="en-US" altLang="ko-KR" sz="1800" i="1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C</a:t>
            </a:r>
            <a:r>
              <a:rPr lang="en-US" altLang="ko-KR" sz="1800" i="1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Q</a:t>
            </a:r>
            <a:r>
              <a:rPr lang="en-US" altLang="ko-KR" sz="1800" i="1" baseline="-25000">
                <a:solidFill>
                  <a:srgbClr val="0066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D</a:t>
            </a:r>
            <a:r>
              <a:rPr lang="en-US" altLang="ko-KR" sz="1800">
                <a:solidFill>
                  <a:srgbClr val="00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=1011</a:t>
            </a:r>
          </a:p>
        </p:txBody>
      </p:sp>
    </p:spTree>
    <p:extLst>
      <p:ext uri="{BB962C8B-B14F-4D97-AF65-F5344CB8AC3E}">
        <p14:creationId xmlns:p14="http://schemas.microsoft.com/office/powerpoint/2010/main" val="37693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1. 4</a:t>
                </a:r>
                <a:r>
                  <a:rPr lang="ko-KR" alt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비트 직렬입력</a:t>
                </a:r>
                <a:r>
                  <a:rPr lang="en-US" altLang="ko-KR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ko-KR" alt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병렬출력 레지스터 구조</a:t>
                </a:r>
                <a:endParaRPr lang="en-US" altLang="ko-KR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레지스터에 저장되어 있는 데이터의 출력은 새로운 4비트 데이터가 레지스터에 차게 되는 4번째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8번째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12번째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클록펄스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 등에서 출력버퍼를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인에이블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ea typeface="굴림" panose="020B0600000101010101" pitchFamily="50" charset="-127"/>
                            <a:cs typeface="Times New Roman" panose="02020603050405020304" pitchFamily="18" charset="0"/>
                          </a:rPr>
                          <m:t>𝑅𝐷</m:t>
                        </m:r>
                      </m:e>
                    </m:acc>
                    <m:r>
                      <a:rPr lang="en-US" altLang="ko-KR" i="1">
                        <a:solidFill>
                          <a:srgbClr val="000000"/>
                        </a:solidFill>
                        <a:latin typeface="Cambria Math"/>
                        <a:ea typeface="굴림" panose="020B0600000101010101" pitchFamily="50" charset="-127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)하여 동시에 읽어내면 된다. </a:t>
                </a:r>
              </a:p>
              <a:p>
                <a:pPr lvl="1"/>
                <a:endParaRPr lang="en-US" altLang="ko-K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786256"/>
              </p:ext>
            </p:extLst>
          </p:nvPr>
        </p:nvGraphicFramePr>
        <p:xfrm>
          <a:off x="899592" y="2708920"/>
          <a:ext cx="6762958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0" name="Visio" r:id="rId4" imgW="4451429" imgH="1644873" progId="Visio.Drawing.11">
                  <p:embed/>
                </p:oleObj>
              </mc:Choice>
              <mc:Fallback>
                <p:oleObj name="Visio" r:id="rId4" imgW="4451429" imgH="164487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2708920"/>
                        <a:ext cx="6762958" cy="249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직렬입력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병렬출력 레지스터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상태 버퍼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출력이 3개 레벨(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High, Low, Hi-Z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rPr>
              <a:t>) 중 하나를 가질 수 있다는 사실에서 유래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1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0267251"/>
                  </p:ext>
                </p:extLst>
              </p:nvPr>
            </p:nvGraphicFramePr>
            <p:xfrm>
              <a:off x="4958029" y="2340049"/>
              <a:ext cx="3146425" cy="1828800"/>
            </p:xfrm>
            <a:graphic>
              <a:graphicData uri="http://schemas.openxmlformats.org/drawingml/2006/table">
                <a:tbl>
                  <a:tblPr/>
                  <a:tblGrid>
                    <a:gridCol w="901700"/>
                    <a:gridCol w="950913"/>
                    <a:gridCol w="1293812"/>
                  </a:tblGrid>
                  <a:tr h="1793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1" lang="ko-KR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ko-KR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굴림" pitchFamily="50" charset="-127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입력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출력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177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7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Hi-Z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Hi-Z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1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0267251"/>
                  </p:ext>
                </p:extLst>
              </p:nvPr>
            </p:nvGraphicFramePr>
            <p:xfrm>
              <a:off x="4958029" y="2340049"/>
              <a:ext cx="3146425" cy="1828800"/>
            </p:xfrm>
            <a:graphic>
              <a:graphicData uri="http://schemas.openxmlformats.org/drawingml/2006/table">
                <a:tbl>
                  <a:tblPr/>
                  <a:tblGrid>
                    <a:gridCol w="901700"/>
                    <a:gridCol w="950913"/>
                    <a:gridCol w="1293812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t="-8333" r="-250676" b="-4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입력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출력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0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Hi-Z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굴림" pitchFamily="50" charset="-127"/>
                              <a:ea typeface="굴림" pitchFamily="50" charset="-127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굴림" pitchFamily="50" charset="-127"/>
                              <a:cs typeface="Times New Roman" panose="02020603050405020304" pitchFamily="18" charset="0"/>
                            </a:rPr>
                            <a:t>Hi-Z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굴림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121713"/>
              </p:ext>
            </p:extLst>
          </p:nvPr>
        </p:nvGraphicFramePr>
        <p:xfrm>
          <a:off x="1259632" y="2636912"/>
          <a:ext cx="2695173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4" name="Visio" r:id="rId4" imgW="1339771" imgH="687075" progId="Visio.Drawing.11">
                  <p:embed/>
                </p:oleObj>
              </mc:Choice>
              <mc:Fallback>
                <p:oleObj name="Visio" r:id="rId4" imgW="1339771" imgH="68707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2636912"/>
                        <a:ext cx="2695173" cy="138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3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</TotalTime>
  <Words>1366</Words>
  <Application>Microsoft Office PowerPoint</Application>
  <PresentationFormat>화면 슬라이드 쇼(4:3)</PresentationFormat>
  <Paragraphs>270</Paragraphs>
  <Slides>30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4</vt:i4>
      </vt:variant>
      <vt:variant>
        <vt:lpstr>슬라이드 제목</vt:lpstr>
      </vt:variant>
      <vt:variant>
        <vt:i4>30</vt:i4>
      </vt:variant>
    </vt:vector>
  </HeadingPairs>
  <TitlesOfParts>
    <vt:vector size="48" baseType="lpstr">
      <vt:lpstr>HY견고딕</vt:lpstr>
      <vt:lpstr>HY헤드라인M</vt:lpstr>
      <vt:lpstr>굴림</vt:lpstr>
      <vt:lpstr>돋움</vt:lpstr>
      <vt:lpstr>맑은 고딕</vt:lpstr>
      <vt:lpstr>휴먼명조</vt:lpstr>
      <vt:lpstr>휴먼모음T</vt:lpstr>
      <vt:lpstr>Arial</vt:lpstr>
      <vt:lpstr>Cambria Math</vt:lpstr>
      <vt:lpstr>Symbol</vt:lpstr>
      <vt:lpstr>Tahoma</vt:lpstr>
      <vt:lpstr>Times New Roman</vt:lpstr>
      <vt:lpstr>Wingdings</vt:lpstr>
      <vt:lpstr>Office 테마</vt:lpstr>
      <vt:lpstr>Visio</vt:lpstr>
      <vt:lpstr>Equation</vt:lpstr>
      <vt:lpstr>Microsoft Visio Drawing</vt:lpstr>
      <vt:lpstr>Microsoft Equation 3.0</vt:lpstr>
      <vt:lpstr>Chapter 11. 레지스터</vt:lpstr>
      <vt:lpstr>PowerPoint 프레젠테이션</vt:lpstr>
      <vt:lpstr>01 레지스터의 분류</vt:lpstr>
      <vt:lpstr>01 레지스터의 분류</vt:lpstr>
      <vt:lpstr>02 직렬입력-직렬출력 레지스터</vt:lpstr>
      <vt:lpstr>02 직렬입력-직렬출력 레지스터</vt:lpstr>
      <vt:lpstr>PowerPoint 프레젠테이션</vt:lpstr>
      <vt:lpstr>03 직렬입력-병렬출력 레지스터</vt:lpstr>
      <vt:lpstr>03 직렬입력-병렬출력 레지스터</vt:lpstr>
      <vt:lpstr>03 직렬입력-병렬출력 레지스터</vt:lpstr>
      <vt:lpstr>PowerPoint 프레젠테이션</vt:lpstr>
      <vt:lpstr>04 병렬입력-직렬출력 레지스터</vt:lpstr>
      <vt:lpstr>04 병렬입력-직렬출력 레지스터</vt:lpstr>
      <vt:lpstr>04 병렬입력-직렬출력 레지스터</vt:lpstr>
      <vt:lpstr>PowerPoint 프레젠테이션</vt:lpstr>
      <vt:lpstr>05 병렬입력-병렬출력 레지스터</vt:lpstr>
      <vt:lpstr>05 병렬입력-병렬출력 레지스터</vt:lpstr>
      <vt:lpstr>06 양방향 시프트 레지스터</vt:lpstr>
      <vt:lpstr>06 양방향 시프트 레지스터</vt:lpstr>
      <vt:lpstr>07 범용 시프트 레지스터</vt:lpstr>
      <vt:lpstr>07 범용 시프트 레지스터</vt:lpstr>
      <vt:lpstr>07 범용 시프트 레지스터</vt:lpstr>
      <vt:lpstr>07 범용 시프트 레지스터</vt:lpstr>
      <vt:lpstr>07 범용 시프트 레지스터</vt:lpstr>
      <vt:lpstr>08 시프트 레지스터의 응용</vt:lpstr>
      <vt:lpstr>08 시프트 레지스터의 응용</vt:lpstr>
      <vt:lpstr>08 시프트 레지스터의 응용</vt:lpstr>
      <vt:lpstr>08 시프트 레지스터의 응용</vt:lpstr>
      <vt:lpstr>08 시프트 레지스터의 응용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USER</cp:lastModifiedBy>
  <cp:revision>428</cp:revision>
  <dcterms:created xsi:type="dcterms:W3CDTF">2012-07-11T10:23:22Z</dcterms:created>
  <dcterms:modified xsi:type="dcterms:W3CDTF">2017-04-26T06:10:01Z</dcterms:modified>
</cp:coreProperties>
</file>