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sldIdLst>
    <p:sldId id="256" r:id="rId2"/>
    <p:sldId id="414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  <p:sldId id="488" r:id="rId56"/>
    <p:sldId id="489" r:id="rId57"/>
    <p:sldId id="490" r:id="rId58"/>
    <p:sldId id="491" r:id="rId59"/>
    <p:sldId id="492" r:id="rId60"/>
    <p:sldId id="493" r:id="rId61"/>
    <p:sldId id="494" r:id="rId62"/>
    <p:sldId id="495" r:id="rId63"/>
    <p:sldId id="496" r:id="rId64"/>
    <p:sldId id="497" r:id="rId65"/>
    <p:sldId id="362" r:id="rId6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8" autoAdjust="0"/>
    <p:restoredTop sz="94160" autoAdjust="0"/>
  </p:normalViewPr>
  <p:slideViewPr>
    <p:cSldViewPr>
      <p:cViewPr varScale="1">
        <p:scale>
          <a:sx n="103" d="100"/>
          <a:sy n="103" d="100"/>
        </p:scale>
        <p:origin x="108" y="438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8.wmf"/><Relationship Id="rId7" Type="http://schemas.openxmlformats.org/officeDocument/2006/relationships/image" Target="../media/image34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32.wmf"/><Relationship Id="rId7" Type="http://schemas.openxmlformats.org/officeDocument/2006/relationships/image" Target="../media/image47.e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37.wmf"/><Relationship Id="rId7" Type="http://schemas.openxmlformats.org/officeDocument/2006/relationships/image" Target="../media/image51.emf"/><Relationship Id="rId2" Type="http://schemas.openxmlformats.org/officeDocument/2006/relationships/image" Target="../media/image36.wmf"/><Relationship Id="rId1" Type="http://schemas.openxmlformats.org/officeDocument/2006/relationships/image" Target="../media/image34.w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44.wmf"/><Relationship Id="rId7" Type="http://schemas.openxmlformats.org/officeDocument/2006/relationships/image" Target="../media/image36.wmf"/><Relationship Id="rId2" Type="http://schemas.openxmlformats.org/officeDocument/2006/relationships/image" Target="../media/image43.wmf"/><Relationship Id="rId1" Type="http://schemas.openxmlformats.org/officeDocument/2006/relationships/image" Target="../media/image53.e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54.emf"/><Relationship Id="rId4" Type="http://schemas.openxmlformats.org/officeDocument/2006/relationships/image" Target="../media/image32.wmf"/><Relationship Id="rId9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wmf"/><Relationship Id="rId7" Type="http://schemas.openxmlformats.org/officeDocument/2006/relationships/image" Target="../media/image69.e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72.wmf"/><Relationship Id="rId7" Type="http://schemas.openxmlformats.org/officeDocument/2006/relationships/image" Target="../media/image65.wmf"/><Relationship Id="rId2" Type="http://schemas.openxmlformats.org/officeDocument/2006/relationships/image" Target="../media/image71.wmf"/><Relationship Id="rId1" Type="http://schemas.openxmlformats.org/officeDocument/2006/relationships/image" Target="../media/image75.e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73.wmf"/><Relationship Id="rId9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wmf"/><Relationship Id="rId7" Type="http://schemas.openxmlformats.org/officeDocument/2006/relationships/image" Target="../media/image83.e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5.e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4.emf"/><Relationship Id="rId4" Type="http://schemas.openxmlformats.org/officeDocument/2006/relationships/image" Target="../media/image9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2015-07-26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2015-07-26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2015-07-26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5.e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6.bin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wmf"/><Relationship Id="rId11" Type="http://schemas.openxmlformats.org/officeDocument/2006/relationships/image" Target="../media/image39.e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4.bin"/><Relationship Id="rId22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8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5.e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33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2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38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53.e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34.wmf"/><Relationship Id="rId22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70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9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74.e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8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87.bin"/><Relationship Id="rId21" Type="http://schemas.openxmlformats.org/officeDocument/2006/relationships/oleObject" Target="../embeddings/oleObject96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75.e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84.e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3.e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8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111.bin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5.e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8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8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120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9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9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4.e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9.wmf"/><Relationship Id="rId11" Type="http://schemas.openxmlformats.org/officeDocument/2006/relationships/image" Target="../media/image95.w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24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96.emf"/><Relationship Id="rId4" Type="http://schemas.openxmlformats.org/officeDocument/2006/relationships/oleObject" Target="../embeddings/oleObject12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97.emf"/><Relationship Id="rId4" Type="http://schemas.openxmlformats.org/officeDocument/2006/relationships/oleObject" Target="../embeddings/oleObject12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99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0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0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1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12.wmf"/><Relationship Id="rId4" Type="http://schemas.openxmlformats.org/officeDocument/2006/relationships/image" Target="../media/image11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13.emf"/><Relationship Id="rId4" Type="http://schemas.openxmlformats.org/officeDocument/2006/relationships/oleObject" Target="../embeddings/oleObject13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15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1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10. </a:t>
            </a:r>
            <a:r>
              <a:rPr lang="ko-KR" altLang="en-US" b="1" dirty="0" smtClean="0"/>
              <a:t>카운터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err="1" smtClean="0">
                <a:solidFill>
                  <a:srgbClr val="C00000"/>
                </a:solidFill>
              </a:rPr>
              <a:t>상승에지에서</a:t>
            </a:r>
            <a:r>
              <a:rPr lang="ko-KR" altLang="en-US" dirty="0" smtClean="0">
                <a:solidFill>
                  <a:srgbClr val="C00000"/>
                </a:solidFill>
              </a:rPr>
              <a:t> 동작하는 </a:t>
            </a:r>
            <a:r>
              <a:rPr lang="ko-KR" altLang="en-US" dirty="0" err="1" smtClean="0">
                <a:solidFill>
                  <a:srgbClr val="C00000"/>
                </a:solidFill>
              </a:rPr>
              <a:t>비동기식</a:t>
            </a:r>
            <a:r>
              <a:rPr lang="ko-KR" altLang="en-US" dirty="0" smtClean="0">
                <a:solidFill>
                  <a:srgbClr val="C00000"/>
                </a:solidFill>
              </a:rPr>
              <a:t>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진 하향 카운터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상승에지 </a:t>
            </a:r>
            <a:r>
              <a:rPr lang="ko-KR" altLang="en-US" dirty="0" err="1" smtClean="0"/>
              <a:t>트리거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02100"/>
              </p:ext>
            </p:extLst>
          </p:nvPr>
        </p:nvGraphicFramePr>
        <p:xfrm>
          <a:off x="683568" y="2204864"/>
          <a:ext cx="6188061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0" name="Visio" r:id="rId3" imgW="4928319" imgH="1433320" progId="Visio.Drawing.11">
                  <p:embed/>
                </p:oleObj>
              </mc:Choice>
              <mc:Fallback>
                <p:oleObj name="Visio" r:id="rId3" imgW="4928319" imgH="14333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204864"/>
                        <a:ext cx="6188061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308613"/>
              </p:ext>
            </p:extLst>
          </p:nvPr>
        </p:nvGraphicFramePr>
        <p:xfrm>
          <a:off x="683569" y="4221088"/>
          <a:ext cx="6289584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1" name="Visio" r:id="rId5" imgW="4457633" imgH="1377392" progId="Visio.Drawing.11">
                  <p:embed/>
                </p:oleObj>
              </mc:Choice>
              <mc:Fallback>
                <p:oleObj name="Visio" r:id="rId5" imgW="4457633" imgH="13773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9" y="4221088"/>
                        <a:ext cx="6289584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03471" y="3635732"/>
            <a:ext cx="14077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 회로도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60378" y="5733256"/>
            <a:ext cx="11176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타이밍도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5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진 상향 카운터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상승에지 </a:t>
            </a:r>
            <a:r>
              <a:rPr lang="ko-KR" altLang="en-US" dirty="0" err="1" smtClean="0"/>
              <a:t>트리거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48613" y="2956302"/>
            <a:ext cx="14077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 회로도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52576" y="6268670"/>
            <a:ext cx="11176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타이밍도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511979"/>
              </p:ext>
            </p:extLst>
          </p:nvPr>
        </p:nvGraphicFramePr>
        <p:xfrm>
          <a:off x="611560" y="1551315"/>
          <a:ext cx="6209682" cy="180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4" name="Visio" r:id="rId3" imgW="4928319" imgH="1433320" progId="Visio.Drawing.11">
                  <p:embed/>
                </p:oleObj>
              </mc:Choice>
              <mc:Fallback>
                <p:oleObj name="Visio" r:id="rId3" imgW="4928319" imgH="14333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551315"/>
                        <a:ext cx="6209682" cy="1805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967974"/>
              </p:ext>
            </p:extLst>
          </p:nvPr>
        </p:nvGraphicFramePr>
        <p:xfrm>
          <a:off x="791925" y="3520092"/>
          <a:ext cx="5652293" cy="3175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5" name="Visio" r:id="rId5" imgW="4257490" imgH="2391658" progId="Visio.Drawing.11">
                  <p:embed/>
                </p:oleObj>
              </mc:Choice>
              <mc:Fallback>
                <p:oleObj name="Visio" r:id="rId5" imgW="4257490" imgH="239165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925" y="3520092"/>
                        <a:ext cx="5652293" cy="3175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9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err="1" smtClean="0">
                <a:solidFill>
                  <a:srgbClr val="C00000"/>
                </a:solidFill>
              </a:rPr>
              <a:t>비동기식</a:t>
            </a:r>
            <a:r>
              <a:rPr lang="ko-KR" altLang="en-US" dirty="0" smtClean="0">
                <a:solidFill>
                  <a:srgbClr val="C00000"/>
                </a:solidFill>
              </a:rPr>
              <a:t> 상향</a:t>
            </a:r>
            <a:r>
              <a:rPr lang="en-US" altLang="ko-KR" dirty="0" smtClean="0">
                <a:solidFill>
                  <a:srgbClr val="C00000"/>
                </a:solidFill>
              </a:rPr>
              <a:t>/</a:t>
            </a:r>
            <a:r>
              <a:rPr lang="ko-KR" altLang="en-US" dirty="0" smtClean="0">
                <a:solidFill>
                  <a:srgbClr val="C00000"/>
                </a:solidFill>
              </a:rPr>
              <a:t>하향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=0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으로 하면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MUX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의 입력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</a:t>
            </a:r>
            <a:r>
              <a:rPr lang="en-US" altLang="ko-KR" baseline="-25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와 출력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F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가 연결 : 상향 카운터</a:t>
            </a:r>
          </a:p>
          <a:p>
            <a:pPr lvl="1"/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=1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로 하면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MUX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의 입력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</a:t>
            </a:r>
            <a:r>
              <a:rPr lang="en-US" altLang="ko-KR" baseline="-25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과 출력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F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가 연결 : 하향 카운터</a:t>
            </a:r>
          </a:p>
          <a:p>
            <a:pPr lvl="1"/>
            <a:endParaRPr lang="ko-KR" altLang="en-US" dirty="0"/>
          </a:p>
        </p:txBody>
      </p: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3117770" y="4783613"/>
            <a:ext cx="322235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비동기식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4비트 상향/하향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카운터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8729"/>
              </p:ext>
            </p:extLst>
          </p:nvPr>
        </p:nvGraphicFramePr>
        <p:xfrm>
          <a:off x="755576" y="2564904"/>
          <a:ext cx="7946747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4" name="Visio" r:id="rId3" imgW="6014270" imgH="1634606" progId="Visio.Drawing.11">
                  <p:embed/>
                </p:oleObj>
              </mc:Choice>
              <mc:Fallback>
                <p:oleObj name="Visio" r:id="rId3" imgW="6014270" imgH="163460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2564904"/>
                        <a:ext cx="7946747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7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5. </a:t>
            </a:r>
            <a:r>
              <a:rPr lang="ko-KR" altLang="en-US" dirty="0" err="1" smtClean="0">
                <a:solidFill>
                  <a:srgbClr val="C00000"/>
                </a:solidFill>
              </a:rPr>
              <a:t>비동기식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modulo-</a:t>
            </a:r>
            <a:r>
              <a:rPr lang="en-US" altLang="ko-KR" sz="2000" i="1" dirty="0" smtClean="0">
                <a:solidFill>
                  <a:srgbClr val="CC3300"/>
                </a:solidFill>
                <a:latin typeface="Times New Roman" pitchFamily="18" charset="0"/>
                <a:ea typeface="HY헤드라인M" pitchFamily="18" charset="-127"/>
              </a:rPr>
              <a:t>m </a:t>
            </a:r>
            <a:r>
              <a:rPr lang="ko-KR" altLang="en-US" sz="2000" dirty="0" smtClean="0">
                <a:solidFill>
                  <a:srgbClr val="CC3300"/>
                </a:solidFill>
                <a:latin typeface="Times New Roman" pitchFamily="18" charset="0"/>
                <a:ea typeface="HY헤드라인M" pitchFamily="18" charset="-127"/>
              </a:rPr>
              <a:t>카운터</a:t>
            </a:r>
            <a:endParaRPr lang="en-US" altLang="ko-KR" dirty="0">
              <a:solidFill>
                <a:srgbClr val="C00000"/>
              </a:solidFill>
            </a:endParaRPr>
          </a:p>
          <a:p>
            <a:r>
              <a:rPr lang="ko-KR" altLang="en-US" dirty="0" err="1" smtClean="0"/>
              <a:t>비동기식</a:t>
            </a:r>
            <a:r>
              <a:rPr lang="ko-KR" altLang="en-US" dirty="0" smtClean="0"/>
              <a:t>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진 카운터</a:t>
            </a:r>
            <a:r>
              <a:rPr lang="en-US" altLang="ko-KR" dirty="0" smtClean="0"/>
              <a:t>(BCD </a:t>
            </a:r>
            <a:r>
              <a:rPr lang="ko-KR" altLang="en-US" dirty="0" smtClean="0"/>
              <a:t>카운터</a:t>
            </a:r>
            <a:r>
              <a:rPr lang="en-US" altLang="ko-KR" dirty="0" smtClean="0"/>
              <a:t>, decade counter)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dirty="0"/>
              <a:t>에서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o-KR" altLang="en-US" dirty="0"/>
              <a:t>까지의 카운트를 반복</a:t>
            </a: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altLang="ko-KR" dirty="0"/>
              <a:t> </a:t>
            </a:r>
            <a:r>
              <a:rPr lang="ko-KR" altLang="en-US" dirty="0"/>
              <a:t>카운터를 구성하려면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dirty="0"/>
              <a:t>개의 </a:t>
            </a:r>
            <a:r>
              <a:rPr lang="ko-KR" altLang="en-US" dirty="0" err="1"/>
              <a:t>플립플롭이</a:t>
            </a:r>
            <a:r>
              <a:rPr lang="ko-KR" altLang="en-US" dirty="0"/>
              <a:t>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o-KR" altLang="en-US" dirty="0"/>
              <a:t>개의 상태 중에서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개의 상태만을 사용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graphicFrame>
        <p:nvGraphicFramePr>
          <p:cNvPr id="4" name="Group 5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65716"/>
              </p:ext>
            </p:extLst>
          </p:nvPr>
        </p:nvGraphicFramePr>
        <p:xfrm>
          <a:off x="893738" y="3359616"/>
          <a:ext cx="5861050" cy="3093720"/>
        </p:xfrm>
        <a:graphic>
          <a:graphicData uri="http://schemas.openxmlformats.org/drawingml/2006/table">
            <a:tbl>
              <a:tblPr/>
              <a:tblGrid>
                <a:gridCol w="1176338"/>
                <a:gridCol w="912812"/>
                <a:gridCol w="911225"/>
                <a:gridCol w="911225"/>
                <a:gridCol w="912813"/>
                <a:gridCol w="10366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클록펄스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10진수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2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3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2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4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3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5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4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6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5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7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6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8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7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9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8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10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9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90"/>
          <p:cNvSpPr txBox="1">
            <a:spLocks noChangeArrowheads="1"/>
          </p:cNvSpPr>
          <p:nvPr/>
        </p:nvSpPr>
        <p:spPr bwMode="auto">
          <a:xfrm>
            <a:off x="6942410" y="6086624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19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>
                <a:solidFill>
                  <a:srgbClr val="000000"/>
                </a:solidFill>
              </a:rPr>
              <a:t>카운터 출력이 </a:t>
            </a:r>
            <a:r>
              <a:rPr lang="ko-KR" altLang="en-US" dirty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(목표하는 최고 카운트)+1</a:t>
            </a:r>
            <a:r>
              <a:rPr lang="ko-KR" altLang="en-US" dirty="0">
                <a:solidFill>
                  <a:srgbClr val="000000"/>
                </a:solidFill>
              </a:rPr>
              <a:t>에 도달한 순간을 포착하여 모든 </a:t>
            </a:r>
            <a:r>
              <a:rPr lang="ko-KR" altLang="en-US" dirty="0" err="1">
                <a:solidFill>
                  <a:srgbClr val="000000"/>
                </a:solidFill>
              </a:rPr>
              <a:t>플립플롭을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dirty="0">
                <a:solidFill>
                  <a:srgbClr val="000000"/>
                </a:solidFill>
              </a:rPr>
              <a:t>으로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Clear</a:t>
            </a:r>
          </a:p>
          <a:p>
            <a:pPr lvl="1"/>
            <a:r>
              <a:rPr lang="en-US" altLang="ko-KR" i="1" dirty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altLang="ko-KR" i="1" baseline="-30000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ko-KR" altLang="en-US" dirty="0">
                <a:solidFill>
                  <a:srgbClr val="000000"/>
                </a:solidFill>
              </a:rPr>
              <a:t>와 </a:t>
            </a:r>
            <a:r>
              <a:rPr lang="en-US" altLang="ko-KR" i="1" dirty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altLang="ko-KR" i="1" baseline="-30000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출력을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NAND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 err="1">
                <a:solidFill>
                  <a:srgbClr val="000000"/>
                </a:solidFill>
              </a:rPr>
              <a:t>게이트로</a:t>
            </a:r>
            <a:r>
              <a:rPr lang="ko-KR" altLang="en-US" dirty="0">
                <a:solidFill>
                  <a:srgbClr val="000000"/>
                </a:solidFill>
              </a:rPr>
              <a:t> 결합하고 그 출력을 모든 </a:t>
            </a:r>
            <a:r>
              <a:rPr lang="ko-KR" altLang="en-US" dirty="0" err="1">
                <a:solidFill>
                  <a:srgbClr val="000000"/>
                </a:solidFill>
              </a:rPr>
              <a:t>플립플롭이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clear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입력에 연결</a:t>
            </a:r>
            <a:endParaRPr lang="en-US" altLang="ko-KR" sz="20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AutoShape 77"/>
          <p:cNvSpPr>
            <a:spLocks noChangeArrowheads="1"/>
          </p:cNvSpPr>
          <p:nvPr/>
        </p:nvSpPr>
        <p:spPr bwMode="auto">
          <a:xfrm>
            <a:off x="7183065" y="5110727"/>
            <a:ext cx="1895128" cy="972914"/>
          </a:xfrm>
          <a:prstGeom prst="wedgeEllipseCallout">
            <a:avLst>
              <a:gd name="adj1" fmla="val -64204"/>
              <a:gd name="adj2" fmla="val 16414"/>
            </a:avLst>
          </a:prstGeom>
          <a:solidFill>
            <a:srgbClr val="E1C8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glitch</a:t>
            </a:r>
            <a:r>
              <a:rPr lang="ko-KR" altLang="en-US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카운터의 </a:t>
            </a:r>
            <a:r>
              <a:rPr lang="ko-KR" altLang="en-US" sz="1400" spc="-1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오동작</a:t>
            </a:r>
            <a:r>
              <a:rPr lang="ko-KR" altLang="en-US" sz="14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원인이 될 수 있다.</a:t>
            </a: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114819"/>
              </p:ext>
            </p:extLst>
          </p:nvPr>
        </p:nvGraphicFramePr>
        <p:xfrm>
          <a:off x="1907704" y="2420888"/>
          <a:ext cx="5544616" cy="218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2" name="Visio" r:id="rId3" imgW="5131699" imgH="2019076" progId="Visio.Drawing.11">
                  <p:embed/>
                </p:oleObj>
              </mc:Choice>
              <mc:Fallback>
                <p:oleObj name="Visio" r:id="rId3" imgW="5131699" imgH="201907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420888"/>
                        <a:ext cx="5544616" cy="218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480964"/>
              </p:ext>
            </p:extLst>
          </p:nvPr>
        </p:nvGraphicFramePr>
        <p:xfrm>
          <a:off x="2506376" y="4869160"/>
          <a:ext cx="4130551" cy="1765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3" name="Visio" r:id="rId5" imgW="3221439" imgH="1376041" progId="Visio.Drawing.11">
                  <p:embed/>
                </p:oleObj>
              </mc:Choice>
              <mc:Fallback>
                <p:oleObj name="Visio" r:id="rId5" imgW="3221439" imgH="137604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6376" y="4869160"/>
                        <a:ext cx="4130551" cy="1765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3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자리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진 카운터의 블록도</a:t>
            </a:r>
            <a:endParaRPr lang="en-US" altLang="ko-KR" dirty="0" smtClean="0"/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dirty="0"/>
              <a:t>자리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진수인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00~9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ko-KR" altLang="en-US" dirty="0"/>
              <a:t>까지 카운트할 수 있는 카운터 </a:t>
            </a:r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908747"/>
              </p:ext>
            </p:extLst>
          </p:nvPr>
        </p:nvGraphicFramePr>
        <p:xfrm>
          <a:off x="827584" y="2060848"/>
          <a:ext cx="7141269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2" name="Visio" r:id="rId3" imgW="5531176" imgH="1283368" progId="Visio.Drawing.11">
                  <p:embed/>
                </p:oleObj>
              </mc:Choice>
              <mc:Fallback>
                <p:oleObj name="Visio" r:id="rId3" imgW="5531176" imgH="12833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060848"/>
                        <a:ext cx="7141269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1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6. </a:t>
            </a:r>
            <a:r>
              <a:rPr lang="ko-KR" altLang="en-US" dirty="0" err="1" smtClean="0">
                <a:solidFill>
                  <a:srgbClr val="C00000"/>
                </a:solidFill>
              </a:rPr>
              <a:t>프리세트</a:t>
            </a:r>
            <a:r>
              <a:rPr lang="ko-KR" altLang="en-US" dirty="0" smtClean="0">
                <a:solidFill>
                  <a:srgbClr val="C00000"/>
                </a:solidFill>
              </a:rPr>
              <a:t>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dirty="0"/>
              <a:t>보다 큰 수로부터 카운터를 시작할 수 있다.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altLang="ko-KR" dirty="0"/>
              <a:t> : </a:t>
            </a:r>
            <a:r>
              <a:rPr lang="ko-KR" altLang="en-US" dirty="0"/>
              <a:t>정상적인 상향 카운터로 동작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altLang="ko-KR" dirty="0"/>
              <a:t> : </a:t>
            </a:r>
            <a:r>
              <a:rPr lang="ko-KR" altLang="en-US" spc="-100" dirty="0" err="1"/>
              <a:t>프리세트</a:t>
            </a:r>
            <a:r>
              <a:rPr lang="ko-KR" altLang="en-US" spc="-100" dirty="0"/>
              <a:t> 입력으로 초기화(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P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D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P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C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P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B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P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A</a:t>
            </a:r>
            <a:r>
              <a:rPr lang="en-US" altLang="ko-KR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  <a:cs typeface="Times New Roman" pitchFamily="18" charset="0"/>
              </a:rPr>
              <a:t>=0110</a:t>
            </a:r>
            <a:r>
              <a:rPr lang="en-US" altLang="ko-KR" spc="-100" dirty="0">
                <a:solidFill>
                  <a:srgbClr val="000000"/>
                </a:solidFill>
                <a:ea typeface="휴먼명조" charset="-127"/>
              </a:rPr>
              <a:t> </a:t>
            </a:r>
            <a:r>
              <a:rPr lang="ko-KR" altLang="en-US" spc="-100" dirty="0">
                <a:solidFill>
                  <a:srgbClr val="000000"/>
                </a:solidFill>
                <a:ea typeface="휴먼명조" charset="-127"/>
              </a:rPr>
              <a:t>이면,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D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C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B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A</a:t>
            </a:r>
            <a:r>
              <a:rPr lang="en-US" altLang="ko-KR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=0110</a:t>
            </a:r>
            <a:r>
              <a:rPr lang="en-US" altLang="ko-KR" spc="-100" dirty="0">
                <a:solidFill>
                  <a:srgbClr val="000000"/>
                </a:solidFill>
                <a:ea typeface="휴먼명조" charset="-127"/>
              </a:rPr>
              <a:t>)</a:t>
            </a:r>
            <a:endParaRPr lang="ko-KR" altLang="en-US" spc="-100" dirty="0">
              <a:solidFill>
                <a:srgbClr val="000000"/>
              </a:solidFill>
              <a:ea typeface="휴먼명조" charset="-127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81480"/>
              </p:ext>
            </p:extLst>
          </p:nvPr>
        </p:nvGraphicFramePr>
        <p:xfrm>
          <a:off x="899592" y="2852936"/>
          <a:ext cx="5797830" cy="342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6" name="Visio" r:id="rId3" imgW="5331033" imgH="3149521" progId="Visio.Drawing.11">
                  <p:embed/>
                </p:oleObj>
              </mc:Choice>
              <mc:Fallback>
                <p:oleObj name="Visio" r:id="rId3" imgW="5331033" imgH="314952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852936"/>
                        <a:ext cx="5797830" cy="3425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3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D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C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B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A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=0000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일 때에 한해서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NOR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 즉,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LOAD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 되고, 기타의 경우에는 출력이 0이 된다. 따라서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P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D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P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C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P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B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P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A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=0110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으로 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설정하고 카운터가 계수를 하여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D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C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B </a:t>
            </a:r>
            <a:r>
              <a:rPr lang="en-US" altLang="ko-KR" i="1" spc="-1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Q</a:t>
            </a:r>
            <a:r>
              <a:rPr lang="en-US" altLang="ko-KR" i="1" spc="-100" baseline="-300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A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=0000 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 되는 순간 카운터의 출력은 01</a:t>
            </a:r>
            <a:r>
              <a:rPr lang="en-US" altLang="ko-KR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0으로 </a:t>
            </a:r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프리세트된다</a:t>
            </a:r>
            <a:r>
              <a:rPr lang="ko-KR" altLang="en-US" spc="-1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  <a:endParaRPr lang="en-US" altLang="ko-KR" spc="-100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spc="-100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spc="-100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spc="-100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spc="-100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spc="-100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Modulus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설정방법</a:t>
            </a:r>
          </a:p>
          <a:p>
            <a:pPr lvl="1"/>
            <a:endParaRPr lang="ko-KR" altLang="en-US" spc="-100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861921"/>
              </p:ext>
            </p:extLst>
          </p:nvPr>
        </p:nvGraphicFramePr>
        <p:xfrm>
          <a:off x="899592" y="2492896"/>
          <a:ext cx="7499324" cy="109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0" name="Visio" r:id="rId3" imgW="6095730" imgH="890523" progId="Visio.Drawing.11">
                  <p:embed/>
                </p:oleObj>
              </mc:Choice>
              <mc:Fallback>
                <p:oleObj name="Visio" r:id="rId3" imgW="6095730" imgH="8905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492896"/>
                        <a:ext cx="7499324" cy="1095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910084" y="4880595"/>
            <a:ext cx="6480720" cy="564629"/>
            <a:chOff x="1115616" y="4520555"/>
            <a:chExt cx="6480720" cy="564629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115616" y="4520555"/>
              <a:ext cx="6480720" cy="56462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331640" y="4628753"/>
              <a:ext cx="6120681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altLang="ko-KR" sz="17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[</a:t>
              </a:r>
              <a:r>
                <a:rPr lang="ko-KR" altLang="en-US" sz="17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프리세트</a:t>
              </a:r>
              <a:r>
                <a:rPr lang="ko-KR" altLang="en-US" sz="17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ko-KR" altLang="en-US" sz="1700" dirty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카운터의 </a:t>
              </a:r>
              <a:r>
                <a:rPr lang="en-US" altLang="ko-KR" sz="17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modulus] </a:t>
              </a:r>
              <a:r>
                <a:rPr lang="en-US" altLang="ko-KR" sz="1700" dirty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= </a:t>
              </a:r>
              <a:r>
                <a:rPr lang="en-US" altLang="ko-KR" sz="17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[</a:t>
              </a:r>
              <a:r>
                <a:rPr lang="ko-KR" altLang="en-US" sz="17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최대 </a:t>
              </a:r>
              <a:r>
                <a:rPr lang="en-US" altLang="ko-KR" sz="1700" dirty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modulus 2</a:t>
              </a:r>
              <a:r>
                <a:rPr lang="en-US" altLang="ko-KR" sz="1700" i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n</a:t>
              </a:r>
              <a:r>
                <a:rPr lang="en-US" altLang="ko-KR" sz="1700" dirty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7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] - [</a:t>
              </a:r>
              <a:r>
                <a:rPr lang="ko-KR" altLang="en-US" sz="17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프리세트된</a:t>
              </a:r>
              <a:r>
                <a:rPr lang="ko-KR" altLang="en-US" sz="17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 수</a:t>
              </a:r>
              <a:r>
                <a:rPr lang="en-US" altLang="ko-KR" sz="17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]</a:t>
              </a:r>
              <a:r>
                <a:rPr lang="ko-KR" altLang="en-US" sz="17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 </a:t>
              </a:r>
              <a:endParaRPr lang="ko-KR" altLang="en-US" sz="1700" dirty="0">
                <a:solidFill>
                  <a:srgbClr val="0000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86148" y="5661248"/>
            <a:ext cx="30251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7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o-KR" altLang="en-US" sz="17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o-KR" alt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카운터에서 </a:t>
            </a:r>
            <a:r>
              <a:rPr lang="ko-KR" alt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수 </a:t>
            </a:r>
            <a:endParaRPr lang="ko-KR" altLang="en-US" sz="1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플립플롭에서의</a:t>
            </a:r>
            <a:r>
              <a:rPr lang="ko-KR" altLang="en-US" dirty="0" smtClean="0"/>
              <a:t> </a:t>
            </a:r>
            <a:r>
              <a:rPr lang="ko-KR" altLang="en-US" dirty="0"/>
              <a:t>전파지연 </a:t>
            </a:r>
            <a:r>
              <a:rPr lang="en-US" altLang="ko-KR" i="1" dirty="0" err="1">
                <a:latin typeface="Times New Roman" pitchFamily="18" charset="0"/>
              </a:rPr>
              <a:t>t</a:t>
            </a:r>
            <a:r>
              <a:rPr lang="en-US" altLang="ko-KR" i="1" baseline="-25000" dirty="0" err="1">
                <a:latin typeface="Times New Roman" pitchFamily="18" charset="0"/>
              </a:rPr>
              <a:t>PD</a:t>
            </a:r>
            <a:r>
              <a:rPr lang="ko-KR" altLang="en-US" dirty="0"/>
              <a:t>인 경우 </a:t>
            </a:r>
            <a:r>
              <a:rPr lang="en-US" altLang="ko-KR" dirty="0"/>
              <a:t> </a:t>
            </a:r>
            <a:r>
              <a:rPr lang="en-US" altLang="ko-KR" i="1" dirty="0">
                <a:latin typeface="Times New Roman" pitchFamily="18" charset="0"/>
              </a:rPr>
              <a:t>n</a:t>
            </a:r>
            <a:r>
              <a:rPr lang="ko-KR" altLang="en-US" dirty="0"/>
              <a:t>개의 </a:t>
            </a:r>
            <a:r>
              <a:rPr lang="ko-KR" altLang="en-US" dirty="0" err="1"/>
              <a:t>플립플롭을</a:t>
            </a:r>
            <a:r>
              <a:rPr lang="ko-KR" altLang="en-US" dirty="0"/>
              <a:t> 종속 연결한 </a:t>
            </a:r>
            <a:r>
              <a:rPr lang="ko-KR" altLang="en-US" dirty="0" err="1"/>
              <a:t>비동기식</a:t>
            </a:r>
            <a:r>
              <a:rPr lang="ko-KR" altLang="en-US" dirty="0"/>
              <a:t> 카운터의 전체 전파지연은 </a:t>
            </a:r>
            <a:r>
              <a:rPr lang="en-US" altLang="ko-KR" i="1" dirty="0" err="1">
                <a:latin typeface="Times New Roman" pitchFamily="18" charset="0"/>
              </a:rPr>
              <a:t>n</a:t>
            </a:r>
            <a:r>
              <a:rPr lang="en-US" altLang="ko-KR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ko-KR" i="1" dirty="0" err="1">
                <a:latin typeface="Times New Roman" pitchFamily="18" charset="0"/>
              </a:rPr>
              <a:t>t</a:t>
            </a:r>
            <a:r>
              <a:rPr lang="en-US" altLang="ko-KR" i="1" baseline="-25000" dirty="0" err="1">
                <a:latin typeface="Times New Roman" pitchFamily="18" charset="0"/>
              </a:rPr>
              <a:t>PD</a:t>
            </a:r>
            <a:r>
              <a:rPr lang="ko-KR" altLang="en-US" dirty="0"/>
              <a:t>가 된다. </a:t>
            </a:r>
          </a:p>
          <a:p>
            <a:pPr lvl="1"/>
            <a:r>
              <a:rPr lang="ko-KR" altLang="en-US" dirty="0"/>
              <a:t>이러한 지연 때문에 입력 </a:t>
            </a:r>
            <a:r>
              <a:rPr lang="ko-KR" altLang="en-US" dirty="0" err="1"/>
              <a:t>클록펄스를</a:t>
            </a:r>
            <a:r>
              <a:rPr lang="ko-KR" altLang="en-US" dirty="0"/>
              <a:t> 모든 </a:t>
            </a:r>
            <a:r>
              <a:rPr lang="ko-KR" altLang="en-US" dirty="0" err="1"/>
              <a:t>플립플롭에</a:t>
            </a:r>
            <a:r>
              <a:rPr lang="ko-KR" altLang="en-US" dirty="0"/>
              <a:t> 공통으로 인가하는 </a:t>
            </a:r>
            <a:r>
              <a:rPr lang="ko-KR" altLang="en-US" dirty="0" err="1"/>
              <a:t>동기식</a:t>
            </a:r>
            <a:r>
              <a:rPr lang="ko-KR" altLang="en-US" dirty="0"/>
              <a:t> 카운터를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1. 2</a:t>
            </a:r>
            <a:r>
              <a:rPr lang="ko-KR" altLang="en-US" dirty="0" smtClean="0">
                <a:solidFill>
                  <a:srgbClr val="C00000"/>
                </a:solidFill>
              </a:rPr>
              <a:t>비트 </a:t>
            </a:r>
            <a:r>
              <a:rPr lang="ko-KR" altLang="en-US" dirty="0" err="1" smtClean="0">
                <a:solidFill>
                  <a:srgbClr val="C00000"/>
                </a:solidFill>
              </a:rPr>
              <a:t>동기식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2</a:t>
            </a:r>
            <a:r>
              <a:rPr lang="ko-KR" altLang="en-US" dirty="0" smtClean="0">
                <a:solidFill>
                  <a:srgbClr val="C00000"/>
                </a:solidFill>
              </a:rPr>
              <a:t>진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ko-KR" altLang="en-US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59632" y="5942013"/>
            <a:ext cx="10054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Group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72899"/>
              </p:ext>
            </p:extLst>
          </p:nvPr>
        </p:nvGraphicFramePr>
        <p:xfrm>
          <a:off x="3851920" y="3801283"/>
          <a:ext cx="4435475" cy="1954404"/>
        </p:xfrm>
        <a:graphic>
          <a:graphicData uri="http://schemas.openxmlformats.org/drawingml/2006/table">
            <a:tbl>
              <a:tblPr/>
              <a:tblGrid>
                <a:gridCol w="554038"/>
                <a:gridCol w="555625"/>
                <a:gridCol w="554037"/>
                <a:gridCol w="554038"/>
                <a:gridCol w="554037"/>
                <a:gridCol w="555625"/>
                <a:gridCol w="554038"/>
                <a:gridCol w="554037"/>
              </a:tblGrid>
              <a:tr h="309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현재 상태</a:t>
                      </a:r>
                    </a:p>
                  </a:txBody>
                  <a:tcPr marL="38100" marR="381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다음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플립플롭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입력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38100" marR="381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en-US" altLang="ko-KR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en-US" altLang="ko-KR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97"/>
          <p:cNvSpPr txBox="1">
            <a:spLocks noChangeArrowheads="1"/>
          </p:cNvSpPr>
          <p:nvPr/>
        </p:nvSpPr>
        <p:spPr bwMode="auto">
          <a:xfrm>
            <a:off x="5364088" y="5942013"/>
            <a:ext cx="15103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 </a:t>
            </a:r>
            <a:r>
              <a:rPr lang="ko-KR" altLang="en-US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여기표</a:t>
            </a:r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en-US" altLang="ko-KR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053122"/>
              </p:ext>
            </p:extLst>
          </p:nvPr>
        </p:nvGraphicFramePr>
        <p:xfrm>
          <a:off x="827584" y="3801283"/>
          <a:ext cx="1856706" cy="185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4" name="Visio" r:id="rId3" imgW="1002322" imgH="999412" progId="Visio.Drawing.11">
                  <p:embed/>
                </p:oleObj>
              </mc:Choice>
              <mc:Fallback>
                <p:oleObj name="Visio" r:id="rId3" imgW="1002322" imgH="9994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801283"/>
                        <a:ext cx="1856706" cy="185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2922"/>
              </p:ext>
            </p:extLst>
          </p:nvPr>
        </p:nvGraphicFramePr>
        <p:xfrm>
          <a:off x="1741201" y="2750477"/>
          <a:ext cx="8207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8" name="Equation" r:id="rId3" imgW="482400" imgH="190440" progId="Equation.3">
                  <p:embed/>
                </p:oleObj>
              </mc:Choice>
              <mc:Fallback>
                <p:oleObj name="Equation" r:id="rId3" imgW="482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201" y="2750477"/>
                        <a:ext cx="82073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12096"/>
              </p:ext>
            </p:extLst>
          </p:nvPr>
        </p:nvGraphicFramePr>
        <p:xfrm>
          <a:off x="3492411" y="2743532"/>
          <a:ext cx="8651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9" name="Equation" r:id="rId5" imgW="507960" imgH="190440" progId="Equation.3">
                  <p:embed/>
                </p:oleObj>
              </mc:Choice>
              <mc:Fallback>
                <p:oleObj name="Equation" r:id="rId5" imgW="507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11" y="2743532"/>
                        <a:ext cx="865188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485781"/>
              </p:ext>
            </p:extLst>
          </p:nvPr>
        </p:nvGraphicFramePr>
        <p:xfrm>
          <a:off x="5365711" y="2743532"/>
          <a:ext cx="6270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0" name="Equation" r:id="rId7" imgW="368280" imgH="190440" progId="Equation.3">
                  <p:embed/>
                </p:oleObj>
              </mc:Choice>
              <mc:Fallback>
                <p:oleObj name="Equation" r:id="rId7" imgW="368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11" y="2743532"/>
                        <a:ext cx="627063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34340"/>
              </p:ext>
            </p:extLst>
          </p:nvPr>
        </p:nvGraphicFramePr>
        <p:xfrm>
          <a:off x="7165911" y="2769527"/>
          <a:ext cx="6715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1" name="Equation" r:id="rId9" imgW="393480" imgH="190440" progId="Equation.3">
                  <p:embed/>
                </p:oleObj>
              </mc:Choice>
              <mc:Fallback>
                <p:oleObj name="Equation" r:id="rId9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911" y="2769527"/>
                        <a:ext cx="671513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69"/>
          <p:cNvSpPr txBox="1">
            <a:spLocks noChangeArrowheads="1"/>
          </p:cNvSpPr>
          <p:nvPr/>
        </p:nvSpPr>
        <p:spPr bwMode="auto">
          <a:xfrm>
            <a:off x="2483768" y="6156012"/>
            <a:ext cx="41440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 </a:t>
            </a:r>
            <a:r>
              <a:rPr lang="ko-KR" altLang="en-US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동기식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 카운터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 및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타이밍도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312711"/>
              </p:ext>
            </p:extLst>
          </p:nvPr>
        </p:nvGraphicFramePr>
        <p:xfrm>
          <a:off x="827584" y="3717032"/>
          <a:ext cx="7455327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2" name="Visio" r:id="rId11" imgW="5474801" imgH="1691615" progId="Visio.Drawing.11">
                  <p:embed/>
                </p:oleObj>
              </mc:Choice>
              <mc:Fallback>
                <p:oleObj name="Visio" r:id="rId11" imgW="5474801" imgH="169161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7584" y="3717032"/>
                        <a:ext cx="7455327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95936" y="3131676"/>
            <a:ext cx="13211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카르노</a:t>
            </a:r>
            <a:r>
              <a:rPr lang="ko-KR" altLang="en-US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맵</a:t>
            </a:r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687943"/>
              </p:ext>
            </p:extLst>
          </p:nvPr>
        </p:nvGraphicFramePr>
        <p:xfrm>
          <a:off x="1189247" y="1325254"/>
          <a:ext cx="6767129" cy="138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3" name="Visio" r:id="rId13" imgW="5247584" imgH="1046988" progId="Visio.Drawing.11">
                  <p:embed/>
                </p:oleObj>
              </mc:Choice>
              <mc:Fallback>
                <p:oleObj name="Visio" r:id="rId13" imgW="5247584" imgH="10469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89247" y="1325254"/>
                        <a:ext cx="6767129" cy="138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2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비동기식</a:t>
            </a: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카운터의 동작을 이해하고 설계할 수 있다</a:t>
            </a: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동기식</a:t>
            </a: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카운터의 동작을 이해하고 설계할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링 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카운터와 </a:t>
            </a:r>
            <a:r>
              <a:rPr lang="ko-KR" altLang="en-US" sz="1800" spc="-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존슨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카운터의 동작을 이해하고 응용할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6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IC </a:t>
            </a:r>
            <a:r>
              <a:rPr lang="ko-KR" altLang="en-US" sz="16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카운터를 이용하여 다양한 형태의 카운터를 설계할 수 있다</a:t>
            </a:r>
            <a:r>
              <a:rPr lang="ko-KR" altLang="en-US" sz="16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endParaRPr lang="en-US" altLang="ko-KR" sz="16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6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카운터의 </a:t>
            </a:r>
            <a:r>
              <a:rPr lang="ko-KR" altLang="en-US" sz="16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주요 응용으로서 디지털 시계와 주파수 카운터의 동작 원리를 이해할 수 있다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600" spc="-1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01. </a:t>
            </a:r>
            <a:r>
              <a:rPr lang="ko-KR" altLang="en-US" sz="1600" dirty="0" err="1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비동기식</a:t>
            </a:r>
            <a:r>
              <a:rPr lang="ko-KR" altLang="en-US" sz="16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 카운터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02. </a:t>
            </a:r>
            <a:r>
              <a:rPr lang="ko-KR" altLang="en-US" sz="1600" dirty="0" err="1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동기식</a:t>
            </a:r>
            <a:r>
              <a:rPr lang="ko-KR" altLang="en-US" sz="16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 카운터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03. </a:t>
            </a:r>
            <a:r>
              <a:rPr lang="ko-KR" altLang="en-US" sz="16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기타 카운터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04. IC </a:t>
            </a:r>
            <a:r>
              <a:rPr lang="ko-KR" altLang="en-US" sz="16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카운터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05. </a:t>
            </a:r>
            <a:r>
              <a:rPr lang="ko-KR" altLang="en-US" sz="16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카운터의 응용</a:t>
            </a:r>
            <a:endParaRPr lang="en-US" altLang="ko-KR" sz="1600" dirty="0">
              <a:solidFill>
                <a:srgbClr val="9966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200"/>
              </a:spcBef>
            </a:pPr>
            <a:endParaRPr lang="ko-KR" altLang="en-US" sz="17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endParaRPr lang="ko-KR" altLang="en-US" sz="17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2. 3</a:t>
            </a:r>
            <a:r>
              <a:rPr lang="ko-KR" altLang="en-US" dirty="0" smtClean="0">
                <a:solidFill>
                  <a:srgbClr val="C00000"/>
                </a:solidFill>
              </a:rPr>
              <a:t>비트 </a:t>
            </a:r>
            <a:r>
              <a:rPr lang="ko-KR" altLang="en-US" dirty="0" err="1" smtClean="0">
                <a:solidFill>
                  <a:srgbClr val="C00000"/>
                </a:solidFill>
              </a:rPr>
              <a:t>동기식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2</a:t>
            </a:r>
            <a:r>
              <a:rPr lang="ko-KR" altLang="en-US" dirty="0" smtClean="0">
                <a:solidFill>
                  <a:srgbClr val="C00000"/>
                </a:solidFill>
              </a:rPr>
              <a:t>진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sz="2000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/>
              <a:t> </a:t>
            </a:r>
            <a:r>
              <a:rPr lang="ko-KR" altLang="en-US" dirty="0" err="1"/>
              <a:t>플립플롭을</a:t>
            </a:r>
            <a:r>
              <a:rPr lang="ko-KR" altLang="en-US" dirty="0"/>
              <a:t> 사용하여 설계</a:t>
            </a:r>
          </a:p>
          <a:p>
            <a:pPr lvl="1"/>
            <a:endParaRPr lang="ko-KR" altLang="en-US" dirty="0"/>
          </a:p>
        </p:txBody>
      </p:sp>
      <p:sp>
        <p:nvSpPr>
          <p:cNvPr id="4" name="Text Box 321"/>
          <p:cNvSpPr txBox="1">
            <a:spLocks noChangeArrowheads="1"/>
          </p:cNvSpPr>
          <p:nvPr/>
        </p:nvSpPr>
        <p:spPr bwMode="auto">
          <a:xfrm>
            <a:off x="5091158" y="5795492"/>
            <a:ext cx="33874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 </a:t>
            </a:r>
            <a:r>
              <a:rPr lang="ko-KR" altLang="en-US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동기식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2진 카운터의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27297"/>
              </p:ext>
            </p:extLst>
          </p:nvPr>
        </p:nvGraphicFramePr>
        <p:xfrm>
          <a:off x="683568" y="2276872"/>
          <a:ext cx="3888432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2" name="Visio" r:id="rId3" imgW="2209395" imgH="2209285" progId="Visio.Drawing.11">
                  <p:embed/>
                </p:oleObj>
              </mc:Choice>
              <mc:Fallback>
                <p:oleObj name="Visio" r:id="rId3" imgW="2209395" imgH="22092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276872"/>
                        <a:ext cx="3888432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0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5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384665"/>
              </p:ext>
            </p:extLst>
          </p:nvPr>
        </p:nvGraphicFramePr>
        <p:xfrm>
          <a:off x="1244600" y="1340768"/>
          <a:ext cx="6651625" cy="2719152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</a:tblGrid>
              <a:tr h="307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  <a:endParaRPr kumimoji="1" lang="en-US" altLang="ko-KR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플립플롭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  <a:endParaRPr kumimoji="1" lang="en-US" altLang="ko-KR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en-US" altLang="ko-KR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en-US" altLang="ko-KR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en-US" altLang="ko-KR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532981"/>
              </p:ext>
            </p:extLst>
          </p:nvPr>
        </p:nvGraphicFramePr>
        <p:xfrm>
          <a:off x="2051720" y="5904483"/>
          <a:ext cx="10795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8" name="Equation" r:id="rId3" imgW="634680" imgH="190440" progId="Equation.3">
                  <p:embed/>
                </p:oleObj>
              </mc:Choice>
              <mc:Fallback>
                <p:oleObj name="Equation" r:id="rId3" imgW="634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904483"/>
                        <a:ext cx="10795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65893"/>
              </p:ext>
            </p:extLst>
          </p:nvPr>
        </p:nvGraphicFramePr>
        <p:xfrm>
          <a:off x="4499992" y="5904483"/>
          <a:ext cx="11239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Equation" r:id="rId5" imgW="660240" imgH="190440" progId="Equation.3">
                  <p:embed/>
                </p:oleObj>
              </mc:Choice>
              <mc:Fallback>
                <p:oleObj name="Equation" r:id="rId5" imgW="6602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904483"/>
                        <a:ext cx="11239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63132"/>
              </p:ext>
            </p:extLst>
          </p:nvPr>
        </p:nvGraphicFramePr>
        <p:xfrm>
          <a:off x="7164288" y="5904483"/>
          <a:ext cx="8207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0" name="Equation" r:id="rId7" imgW="482400" imgH="190440" progId="Equation.3">
                  <p:embed/>
                </p:oleObj>
              </mc:Choice>
              <mc:Fallback>
                <p:oleObj name="Equation" r:id="rId7" imgW="482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904483"/>
                        <a:ext cx="82073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47162"/>
              </p:ext>
            </p:extLst>
          </p:nvPr>
        </p:nvGraphicFramePr>
        <p:xfrm>
          <a:off x="1169063" y="4392315"/>
          <a:ext cx="7363377" cy="1454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1" name="Visio" r:id="rId9" imgW="5703403" imgH="1132637" progId="Visio.Drawing.11">
                  <p:embed/>
                </p:oleObj>
              </mc:Choice>
              <mc:Fallback>
                <p:oleObj name="Visio" r:id="rId9" imgW="5703403" imgH="11326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69063" y="4392315"/>
                        <a:ext cx="7363377" cy="1454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4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175512"/>
              </p:ext>
            </p:extLst>
          </p:nvPr>
        </p:nvGraphicFramePr>
        <p:xfrm>
          <a:off x="1908200" y="2458666"/>
          <a:ext cx="8636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0" name="Equation" r:id="rId3" imgW="507960" imgH="190440" progId="Equation.3">
                  <p:embed/>
                </p:oleObj>
              </mc:Choice>
              <mc:Fallback>
                <p:oleObj name="Equation" r:id="rId3" imgW="507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200" y="2458666"/>
                        <a:ext cx="8636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982211"/>
              </p:ext>
            </p:extLst>
          </p:nvPr>
        </p:nvGraphicFramePr>
        <p:xfrm>
          <a:off x="4499992" y="2458666"/>
          <a:ext cx="6270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1" name="Equation" r:id="rId5" imgW="368280" imgH="190440" progId="Equation.3">
                  <p:embed/>
                </p:oleObj>
              </mc:Choice>
              <mc:Fallback>
                <p:oleObj name="Equation" r:id="rId5" imgW="368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458666"/>
                        <a:ext cx="627063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562665"/>
              </p:ext>
            </p:extLst>
          </p:nvPr>
        </p:nvGraphicFramePr>
        <p:xfrm>
          <a:off x="6732240" y="2458666"/>
          <a:ext cx="6715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2" name="Equation" r:id="rId7" imgW="393480" imgH="190440" progId="Equation.3">
                  <p:embed/>
                </p:oleObj>
              </mc:Choice>
              <mc:Fallback>
                <p:oleObj name="Equation" r:id="rId7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458666"/>
                        <a:ext cx="671513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2"/>
          <p:cNvSpPr txBox="1">
            <a:spLocks noChangeArrowheads="1"/>
          </p:cNvSpPr>
          <p:nvPr/>
        </p:nvSpPr>
        <p:spPr bwMode="auto">
          <a:xfrm>
            <a:off x="2574115" y="6342153"/>
            <a:ext cx="41440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&lt;3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 </a:t>
            </a:r>
            <a:r>
              <a:rPr lang="ko-KR" altLang="en-US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동기식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 카운터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 및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타이밍도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869160"/>
            <a:ext cx="38893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356742"/>
              </p:ext>
            </p:extLst>
          </p:nvPr>
        </p:nvGraphicFramePr>
        <p:xfrm>
          <a:off x="967287" y="2852936"/>
          <a:ext cx="4561507" cy="193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3" name="Visio" r:id="rId10" imgW="4387232" imgH="1863181" progId="Visio.Drawing.11">
                  <p:embed/>
                </p:oleObj>
              </mc:Choice>
              <mc:Fallback>
                <p:oleObj name="Visio" r:id="rId10" imgW="4387232" imgH="18631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7287" y="2852936"/>
                        <a:ext cx="4561507" cy="1937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6615271" y="3375868"/>
            <a:ext cx="1286669" cy="2232248"/>
            <a:chOff x="6876256" y="3068960"/>
            <a:chExt cx="1286669" cy="2232248"/>
          </a:xfrm>
        </p:grpSpPr>
        <p:graphicFrame>
          <p:nvGraphicFramePr>
            <p:cNvPr id="12" name="Object 1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5765326"/>
                </p:ext>
              </p:extLst>
            </p:nvPr>
          </p:nvGraphicFramePr>
          <p:xfrm>
            <a:off x="6929438" y="4643438"/>
            <a:ext cx="1079500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54" name="Equation" r:id="rId12" imgW="634680" imgH="190440" progId="Equation.3">
                    <p:embed/>
                  </p:oleObj>
                </mc:Choice>
                <mc:Fallback>
                  <p:oleObj name="Equation" r:id="rId12" imgW="6346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38" y="4643438"/>
                          <a:ext cx="1079500" cy="322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7200148"/>
                </p:ext>
              </p:extLst>
            </p:nvPr>
          </p:nvGraphicFramePr>
          <p:xfrm>
            <a:off x="6929438" y="4929188"/>
            <a:ext cx="1123950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55" name="Equation" r:id="rId14" imgW="660240" imgH="190440" progId="Equation.3">
                    <p:embed/>
                  </p:oleObj>
                </mc:Choice>
                <mc:Fallback>
                  <p:oleObj name="Equation" r:id="rId14" imgW="66024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38" y="4929188"/>
                          <a:ext cx="1123950" cy="322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6777371"/>
                </p:ext>
              </p:extLst>
            </p:nvPr>
          </p:nvGraphicFramePr>
          <p:xfrm>
            <a:off x="6929438" y="3857625"/>
            <a:ext cx="820737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56" name="Equation" r:id="rId16" imgW="482400" imgH="190440" progId="Equation.3">
                    <p:embed/>
                  </p:oleObj>
                </mc:Choice>
                <mc:Fallback>
                  <p:oleObj name="Equation" r:id="rId16" imgW="4824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38" y="3857625"/>
                          <a:ext cx="820737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763693"/>
                </p:ext>
              </p:extLst>
            </p:nvPr>
          </p:nvGraphicFramePr>
          <p:xfrm>
            <a:off x="6929438" y="4143375"/>
            <a:ext cx="86360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57" name="Equation" r:id="rId18" imgW="507960" imgH="190440" progId="Equation.3">
                    <p:embed/>
                  </p:oleObj>
                </mc:Choice>
                <mc:Fallback>
                  <p:oleObj name="Equation" r:id="rId18" imgW="5079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38" y="4143375"/>
                          <a:ext cx="863600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5426127"/>
                </p:ext>
              </p:extLst>
            </p:nvPr>
          </p:nvGraphicFramePr>
          <p:xfrm>
            <a:off x="6929438" y="3143250"/>
            <a:ext cx="627062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58" name="Equation" r:id="rId19" imgW="368280" imgH="190440" progId="Equation.3">
                    <p:embed/>
                  </p:oleObj>
                </mc:Choice>
                <mc:Fallback>
                  <p:oleObj name="Equation" r:id="rId19" imgW="368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38" y="3143250"/>
                          <a:ext cx="627062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8422953"/>
                </p:ext>
              </p:extLst>
            </p:nvPr>
          </p:nvGraphicFramePr>
          <p:xfrm>
            <a:off x="6929438" y="3429000"/>
            <a:ext cx="671512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59" name="Equation" r:id="rId20" imgW="393480" imgH="190440" progId="Equation.3">
                    <p:embed/>
                  </p:oleObj>
                </mc:Choice>
                <mc:Fallback>
                  <p:oleObj name="Equation" r:id="rId20" imgW="393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38" y="3429000"/>
                          <a:ext cx="671512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모서리가 둥근 직사각형 17"/>
            <p:cNvSpPr/>
            <p:nvPr/>
          </p:nvSpPr>
          <p:spPr>
            <a:xfrm>
              <a:off x="6876256" y="3068960"/>
              <a:ext cx="1286669" cy="2232248"/>
            </a:xfrm>
            <a:prstGeom prst="roundRect">
              <a:avLst>
                <a:gd name="adj" fmla="val 6015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478239"/>
              </p:ext>
            </p:extLst>
          </p:nvPr>
        </p:nvGraphicFramePr>
        <p:xfrm>
          <a:off x="1119807" y="1124485"/>
          <a:ext cx="6802388" cy="134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60" name="Visio" r:id="rId21" imgW="5689235" imgH="1132637" progId="Visio.Drawing.11">
                  <p:embed/>
                </p:oleObj>
              </mc:Choice>
              <mc:Fallback>
                <p:oleObj name="Visio" r:id="rId21" imgW="5689235" imgH="11326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19807" y="1124485"/>
                        <a:ext cx="6802388" cy="1347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3. 4</a:t>
            </a:r>
            <a:r>
              <a:rPr lang="ko-KR" altLang="en-US" dirty="0" smtClean="0">
                <a:solidFill>
                  <a:srgbClr val="C00000"/>
                </a:solidFill>
              </a:rPr>
              <a:t>비트 </a:t>
            </a:r>
            <a:r>
              <a:rPr lang="ko-KR" altLang="en-US" dirty="0" err="1" smtClean="0">
                <a:solidFill>
                  <a:srgbClr val="C00000"/>
                </a:solidFill>
              </a:rPr>
              <a:t>동기식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2</a:t>
            </a:r>
            <a:r>
              <a:rPr lang="ko-KR" altLang="en-US" dirty="0" smtClean="0">
                <a:solidFill>
                  <a:srgbClr val="C00000"/>
                </a:solidFill>
              </a:rPr>
              <a:t>진 카운터</a:t>
            </a:r>
            <a:endParaRPr lang="en-US" altLang="ko-KR" dirty="0">
              <a:solidFill>
                <a:srgbClr val="C00000"/>
              </a:solidFill>
            </a:endParaRPr>
          </a:p>
          <a:p>
            <a:pPr lvl="1"/>
            <a:r>
              <a:rPr lang="en-US" altLang="ko-KR" sz="2000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/>
              <a:t> </a:t>
            </a:r>
            <a:r>
              <a:rPr lang="ko-KR" altLang="en-US" dirty="0" err="1"/>
              <a:t>플립플롭을</a:t>
            </a:r>
            <a:r>
              <a:rPr lang="ko-KR" altLang="en-US" dirty="0"/>
              <a:t> 사용하여 설계</a:t>
            </a:r>
          </a:p>
          <a:p>
            <a:pPr lvl="1"/>
            <a:endParaRPr lang="ko-KR" altLang="en-US" dirty="0"/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5237885" y="6055718"/>
            <a:ext cx="33874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&lt;4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 </a:t>
            </a:r>
            <a:r>
              <a:rPr lang="ko-KR" altLang="en-US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동기식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2진 카운터의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390358"/>
              </p:ext>
            </p:extLst>
          </p:nvPr>
        </p:nvGraphicFramePr>
        <p:xfrm>
          <a:off x="794291" y="2132856"/>
          <a:ext cx="4176464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4" name="Visio" r:id="rId3" imgW="3638179" imgH="3638282" progId="Visio.Drawing.11">
                  <p:embed/>
                </p:oleObj>
              </mc:Choice>
              <mc:Fallback>
                <p:oleObj name="Visio" r:id="rId3" imgW="3638179" imgH="363828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291" y="2132856"/>
                        <a:ext cx="4176464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8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3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71211"/>
              </p:ext>
            </p:extLst>
          </p:nvPr>
        </p:nvGraphicFramePr>
        <p:xfrm>
          <a:off x="1331640" y="1183200"/>
          <a:ext cx="6626225" cy="5120064"/>
        </p:xfrm>
        <a:graphic>
          <a:graphicData uri="http://schemas.openxmlformats.org/drawingml/2006/table">
            <a:tbl>
              <a:tblPr/>
              <a:tblGrid>
                <a:gridCol w="414337"/>
                <a:gridCol w="412750"/>
                <a:gridCol w="415925"/>
                <a:gridCol w="414338"/>
                <a:gridCol w="412750"/>
                <a:gridCol w="414337"/>
                <a:gridCol w="414338"/>
                <a:gridCol w="415925"/>
                <a:gridCol w="412750"/>
                <a:gridCol w="414337"/>
                <a:gridCol w="414338"/>
                <a:gridCol w="412750"/>
                <a:gridCol w="414337"/>
                <a:gridCol w="415925"/>
                <a:gridCol w="412750"/>
                <a:gridCol w="414338"/>
              </a:tblGrid>
              <a:tr h="2413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플립플롭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endParaRPr kumimoji="1" lang="en-US" altLang="ko-KR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endParaRPr kumimoji="1" lang="ko-KR" altLang="en-US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en-US" altLang="ko-KR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en-US" altLang="ko-KR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en-US" altLang="ko-KR" sz="1800" b="0" i="1" u="none" strike="noStrike" cap="none" normalizeH="0" baseline="-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-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8000" marR="18000" marT="0" marB="3600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×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0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1648"/>
              </p:ext>
            </p:extLst>
          </p:nvPr>
        </p:nvGraphicFramePr>
        <p:xfrm>
          <a:off x="1691680" y="3356992"/>
          <a:ext cx="14398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6" name="Equation" r:id="rId3" imgW="799753" imgH="190417" progId="Equation.3">
                  <p:embed/>
                </p:oleObj>
              </mc:Choice>
              <mc:Fallback>
                <p:oleObj name="Equation" r:id="rId3" imgW="79975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356992"/>
                        <a:ext cx="14398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29608"/>
              </p:ext>
            </p:extLst>
          </p:nvPr>
        </p:nvGraphicFramePr>
        <p:xfrm>
          <a:off x="5464603" y="3369369"/>
          <a:ext cx="15128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7" name="Equation" r:id="rId5" imgW="825500" imgH="190500" progId="Equation.3">
                  <p:embed/>
                </p:oleObj>
              </mc:Choice>
              <mc:Fallback>
                <p:oleObj name="Equation" r:id="rId5" imgW="8255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603" y="3369369"/>
                        <a:ext cx="151288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74033"/>
              </p:ext>
            </p:extLst>
          </p:nvPr>
        </p:nvGraphicFramePr>
        <p:xfrm>
          <a:off x="1864873" y="5949280"/>
          <a:ext cx="10795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8" name="Equation" r:id="rId7" imgW="634680" imgH="190440" progId="Equation.3">
                  <p:embed/>
                </p:oleObj>
              </mc:Choice>
              <mc:Fallback>
                <p:oleObj name="Equation" r:id="rId7" imgW="634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873" y="5949280"/>
                        <a:ext cx="10795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628335"/>
              </p:ext>
            </p:extLst>
          </p:nvPr>
        </p:nvGraphicFramePr>
        <p:xfrm>
          <a:off x="5659072" y="5877272"/>
          <a:ext cx="11239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9" name="Equation" r:id="rId9" imgW="660240" imgH="190440" progId="Equation.3">
                  <p:embed/>
                </p:oleObj>
              </mc:Choice>
              <mc:Fallback>
                <p:oleObj name="Equation" r:id="rId9" imgW="6602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072" y="5877272"/>
                        <a:ext cx="11239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400296"/>
              </p:ext>
            </p:extLst>
          </p:nvPr>
        </p:nvGraphicFramePr>
        <p:xfrm>
          <a:off x="1115616" y="1268760"/>
          <a:ext cx="2578014" cy="204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90" name="Visio" r:id="rId11" imgW="2017990" imgH="1589837" progId="Visio.Drawing.11">
                  <p:embed/>
                </p:oleObj>
              </mc:Choice>
              <mc:Fallback>
                <p:oleObj name="Visio" r:id="rId11" imgW="2017990" imgH="15898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5616" y="1268760"/>
                        <a:ext cx="2578014" cy="204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726284"/>
              </p:ext>
            </p:extLst>
          </p:nvPr>
        </p:nvGraphicFramePr>
        <p:xfrm>
          <a:off x="4932040" y="1268760"/>
          <a:ext cx="2578014" cy="204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91" name="Visio" r:id="rId13" imgW="2017990" imgH="1589837" progId="Visio.Drawing.11">
                  <p:embed/>
                </p:oleObj>
              </mc:Choice>
              <mc:Fallback>
                <p:oleObj name="Visio" r:id="rId13" imgW="2017990" imgH="15898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32040" y="1268760"/>
                        <a:ext cx="2578014" cy="204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736228"/>
              </p:ext>
            </p:extLst>
          </p:nvPr>
        </p:nvGraphicFramePr>
        <p:xfrm>
          <a:off x="1115616" y="3861048"/>
          <a:ext cx="2578014" cy="204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92" name="Visio" r:id="rId15" imgW="2017181" imgH="1589837" progId="Visio.Drawing.11">
                  <p:embed/>
                </p:oleObj>
              </mc:Choice>
              <mc:Fallback>
                <p:oleObj name="Visio" r:id="rId15" imgW="2017181" imgH="15898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15616" y="3861048"/>
                        <a:ext cx="2578014" cy="204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58485"/>
              </p:ext>
            </p:extLst>
          </p:nvPr>
        </p:nvGraphicFramePr>
        <p:xfrm>
          <a:off x="4932040" y="3789040"/>
          <a:ext cx="2578014" cy="204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93" name="Visio" r:id="rId17" imgW="2017990" imgH="1589837" progId="Visio.Drawing.11">
                  <p:embed/>
                </p:oleObj>
              </mc:Choice>
              <mc:Fallback>
                <p:oleObj name="Visio" r:id="rId17" imgW="2017990" imgH="15898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32040" y="3789040"/>
                        <a:ext cx="2578014" cy="204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7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92610"/>
              </p:ext>
            </p:extLst>
          </p:nvPr>
        </p:nvGraphicFramePr>
        <p:xfrm>
          <a:off x="2195513" y="3509770"/>
          <a:ext cx="8207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0" name="Equation" r:id="rId3" imgW="482400" imgH="190440" progId="Equation.3">
                  <p:embed/>
                </p:oleObj>
              </mc:Choice>
              <mc:Fallback>
                <p:oleObj name="Equation" r:id="rId3" imgW="482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509770"/>
                        <a:ext cx="82073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815978"/>
              </p:ext>
            </p:extLst>
          </p:nvPr>
        </p:nvGraphicFramePr>
        <p:xfrm>
          <a:off x="6011863" y="3476433"/>
          <a:ext cx="8636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1" name="Equation" r:id="rId5" imgW="507960" imgH="190440" progId="Equation.3">
                  <p:embed/>
                </p:oleObj>
              </mc:Choice>
              <mc:Fallback>
                <p:oleObj name="Equation" r:id="rId5" imgW="507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476433"/>
                        <a:ext cx="8636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76025"/>
              </p:ext>
            </p:extLst>
          </p:nvPr>
        </p:nvGraphicFramePr>
        <p:xfrm>
          <a:off x="2267744" y="5910169"/>
          <a:ext cx="62706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2" name="Equation" r:id="rId7" imgW="368280" imgH="190440" progId="Equation.3">
                  <p:embed/>
                </p:oleObj>
              </mc:Choice>
              <mc:Fallback>
                <p:oleObj name="Equation" r:id="rId7" imgW="368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910169"/>
                        <a:ext cx="62706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118079"/>
              </p:ext>
            </p:extLst>
          </p:nvPr>
        </p:nvGraphicFramePr>
        <p:xfrm>
          <a:off x="6084168" y="5875938"/>
          <a:ext cx="6715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3" name="Equation" r:id="rId9" imgW="393480" imgH="190440" progId="Equation.3">
                  <p:embed/>
                </p:oleObj>
              </mc:Choice>
              <mc:Fallback>
                <p:oleObj name="Equation" r:id="rId9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875938"/>
                        <a:ext cx="67151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323563"/>
              </p:ext>
            </p:extLst>
          </p:nvPr>
        </p:nvGraphicFramePr>
        <p:xfrm>
          <a:off x="899592" y="1412776"/>
          <a:ext cx="2578014" cy="204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4" name="Visio" r:id="rId11" imgW="2017884" imgH="1590026" progId="Visio.Drawing.11">
                  <p:embed/>
                </p:oleObj>
              </mc:Choice>
              <mc:Fallback>
                <p:oleObj name="Visio" r:id="rId11" imgW="2017884" imgH="15900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9592" y="1412776"/>
                        <a:ext cx="2578014" cy="204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3879"/>
              </p:ext>
            </p:extLst>
          </p:nvPr>
        </p:nvGraphicFramePr>
        <p:xfrm>
          <a:off x="4730290" y="1373665"/>
          <a:ext cx="2578014" cy="204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5" name="Visio" r:id="rId13" imgW="2017075" imgH="1590026" progId="Visio.Drawing.11">
                  <p:embed/>
                </p:oleObj>
              </mc:Choice>
              <mc:Fallback>
                <p:oleObj name="Visio" r:id="rId13" imgW="2017075" imgH="15900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30290" y="1373665"/>
                        <a:ext cx="2578014" cy="204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243989"/>
              </p:ext>
            </p:extLst>
          </p:nvPr>
        </p:nvGraphicFramePr>
        <p:xfrm>
          <a:off x="899592" y="3821937"/>
          <a:ext cx="2578014" cy="204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6" name="Visio" r:id="rId15" imgW="2017884" imgH="1590026" progId="Visio.Drawing.11">
                  <p:embed/>
                </p:oleObj>
              </mc:Choice>
              <mc:Fallback>
                <p:oleObj name="Visio" r:id="rId15" imgW="2017884" imgH="15900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9592" y="3821937"/>
                        <a:ext cx="2578014" cy="204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92839"/>
              </p:ext>
            </p:extLst>
          </p:nvPr>
        </p:nvGraphicFramePr>
        <p:xfrm>
          <a:off x="4730290" y="3789040"/>
          <a:ext cx="2578014" cy="204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7" name="Visio" r:id="rId17" imgW="2017884" imgH="1590026" progId="Visio.Drawing.11">
                  <p:embed/>
                </p:oleObj>
              </mc:Choice>
              <mc:Fallback>
                <p:oleObj name="Visio" r:id="rId17" imgW="2017884" imgH="15900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30290" y="3789040"/>
                        <a:ext cx="2578014" cy="204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3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7824" y="3501580"/>
            <a:ext cx="14077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 회로도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32896" y="6237312"/>
            <a:ext cx="11176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타이밍도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112958"/>
              </p:ext>
            </p:extLst>
          </p:nvPr>
        </p:nvGraphicFramePr>
        <p:xfrm>
          <a:off x="515616" y="1478889"/>
          <a:ext cx="6287964" cy="193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2" name="Visio" r:id="rId3" imgW="6047448" imgH="1863181" progId="Visio.Drawing.11">
                  <p:embed/>
                </p:oleObj>
              </mc:Choice>
              <mc:Fallback>
                <p:oleObj name="Visio" r:id="rId3" imgW="6047448" imgH="18631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616" y="1478889"/>
                        <a:ext cx="6287964" cy="1937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7308304" y="1268760"/>
            <a:ext cx="1548805" cy="2664296"/>
            <a:chOff x="7452320" y="1628800"/>
            <a:chExt cx="1548805" cy="2664296"/>
          </a:xfrm>
        </p:grpSpPr>
        <p:graphicFrame>
          <p:nvGraphicFramePr>
            <p:cNvPr id="9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624775"/>
                </p:ext>
              </p:extLst>
            </p:nvPr>
          </p:nvGraphicFramePr>
          <p:xfrm>
            <a:off x="7488238" y="3581400"/>
            <a:ext cx="1439862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3" name="Equation" r:id="rId5" imgW="799753" imgH="190417" progId="Equation.3">
                    <p:embed/>
                  </p:oleObj>
                </mc:Choice>
                <mc:Fallback>
                  <p:oleObj name="Equation" r:id="rId5" imgW="799753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8238" y="3581400"/>
                          <a:ext cx="1439862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6955466"/>
                </p:ext>
              </p:extLst>
            </p:nvPr>
          </p:nvGraphicFramePr>
          <p:xfrm>
            <a:off x="7488238" y="3867150"/>
            <a:ext cx="1512887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4" name="Equation" r:id="rId7" imgW="825500" imgH="190500" progId="Equation.3">
                    <p:embed/>
                  </p:oleObj>
                </mc:Choice>
                <mc:Fallback>
                  <p:oleObj name="Equation" r:id="rId7" imgW="8255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8238" y="3867150"/>
                          <a:ext cx="1512887" cy="347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9143783"/>
                </p:ext>
              </p:extLst>
            </p:nvPr>
          </p:nvGraphicFramePr>
          <p:xfrm>
            <a:off x="7488238" y="2938463"/>
            <a:ext cx="1079500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5" name="Equation" r:id="rId9" imgW="634680" imgH="190440" progId="Equation.3">
                    <p:embed/>
                  </p:oleObj>
                </mc:Choice>
                <mc:Fallback>
                  <p:oleObj name="Equation" r:id="rId9" imgW="6346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8238" y="2938463"/>
                          <a:ext cx="1079500" cy="322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3260390"/>
                </p:ext>
              </p:extLst>
            </p:nvPr>
          </p:nvGraphicFramePr>
          <p:xfrm>
            <a:off x="7488238" y="3224213"/>
            <a:ext cx="1123950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6" name="Equation" r:id="rId11" imgW="660240" imgH="190440" progId="Equation.3">
                    <p:embed/>
                  </p:oleObj>
                </mc:Choice>
                <mc:Fallback>
                  <p:oleObj name="Equation" r:id="rId11" imgW="66024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8238" y="3224213"/>
                          <a:ext cx="1123950" cy="322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94413"/>
                </p:ext>
              </p:extLst>
            </p:nvPr>
          </p:nvGraphicFramePr>
          <p:xfrm>
            <a:off x="7488238" y="2590800"/>
            <a:ext cx="820737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7" name="Equation" r:id="rId13" imgW="482400" imgH="190440" progId="Equation.3">
                    <p:embed/>
                  </p:oleObj>
                </mc:Choice>
                <mc:Fallback>
                  <p:oleObj name="Equation" r:id="rId13" imgW="4824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8238" y="2590800"/>
                          <a:ext cx="820737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0550299"/>
                </p:ext>
              </p:extLst>
            </p:nvPr>
          </p:nvGraphicFramePr>
          <p:xfrm>
            <a:off x="7488238" y="2305050"/>
            <a:ext cx="86360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8" name="Equation" r:id="rId15" imgW="507960" imgH="190440" progId="Equation.3">
                    <p:embed/>
                  </p:oleObj>
                </mc:Choice>
                <mc:Fallback>
                  <p:oleObj name="Equation" r:id="rId15" imgW="5079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8238" y="2305050"/>
                          <a:ext cx="863600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630208"/>
                </p:ext>
              </p:extLst>
            </p:nvPr>
          </p:nvGraphicFramePr>
          <p:xfrm>
            <a:off x="7488238" y="1652588"/>
            <a:ext cx="627062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9" name="Equation" r:id="rId17" imgW="368280" imgH="190440" progId="Equation.3">
                    <p:embed/>
                  </p:oleObj>
                </mc:Choice>
                <mc:Fallback>
                  <p:oleObj name="Equation" r:id="rId17" imgW="368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8238" y="1652588"/>
                          <a:ext cx="627062" cy="322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8358151"/>
                </p:ext>
              </p:extLst>
            </p:nvPr>
          </p:nvGraphicFramePr>
          <p:xfrm>
            <a:off x="7488238" y="1938338"/>
            <a:ext cx="671512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0" name="Equation" r:id="rId19" imgW="393480" imgH="190440" progId="Equation.3">
                    <p:embed/>
                  </p:oleObj>
                </mc:Choice>
                <mc:Fallback>
                  <p:oleObj name="Equation" r:id="rId19" imgW="393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8238" y="1938338"/>
                          <a:ext cx="671512" cy="322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모서리가 둥근 직사각형 16"/>
            <p:cNvSpPr/>
            <p:nvPr/>
          </p:nvSpPr>
          <p:spPr>
            <a:xfrm>
              <a:off x="7452320" y="1628800"/>
              <a:ext cx="1512168" cy="2664296"/>
            </a:xfrm>
            <a:prstGeom prst="roundRect">
              <a:avLst>
                <a:gd name="adj" fmla="val 6015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968959"/>
              </p:ext>
            </p:extLst>
          </p:nvPr>
        </p:nvGraphicFramePr>
        <p:xfrm>
          <a:off x="1143818" y="4184998"/>
          <a:ext cx="5659762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1" name="Visio" r:id="rId21" imgW="4165780" imgH="1377392" progId="Visio.Drawing.11">
                  <p:embed/>
                </p:oleObj>
              </mc:Choice>
              <mc:Fallback>
                <p:oleObj name="Visio" r:id="rId21" imgW="4165780" imgH="13773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43818" y="4184998"/>
                        <a:ext cx="5659762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8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90987"/>
              </p:ext>
            </p:extLst>
          </p:nvPr>
        </p:nvGraphicFramePr>
        <p:xfrm>
          <a:off x="1981200" y="1568227"/>
          <a:ext cx="4962525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0" name="VISIO" r:id="rId3" imgW="3547080" imgH="3489840" progId="Visio.Drawing.11">
                  <p:embed/>
                </p:oleObj>
              </mc:Choice>
              <mc:Fallback>
                <p:oleObj name="VISIO" r:id="rId3" imgW="3547080" imgH="34898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68227"/>
                        <a:ext cx="4962525" cy="488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5563" y="1196752"/>
            <a:ext cx="4051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4비트 </a:t>
            </a:r>
            <a:r>
              <a:rPr lang="ko-KR" altLang="en-US" dirty="0" err="1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동기식</a:t>
            </a:r>
            <a:r>
              <a:rPr lang="ko-KR" altLang="en-US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2진 카운터의 </a:t>
            </a:r>
            <a:r>
              <a:rPr lang="ko-KR" altLang="en-US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상태표</a:t>
            </a:r>
            <a:r>
              <a:rPr lang="en-US" altLang="ko-KR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68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</a:t>
            </a:r>
            <a:r>
              <a:rPr lang="ko-KR" altLang="en-US" dirty="0" smtClean="0"/>
              <a:t>비트 </a:t>
            </a:r>
            <a:r>
              <a:rPr lang="ko-KR" altLang="en-US" dirty="0" err="1" smtClean="0"/>
              <a:t>동기식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진 카운터</a:t>
            </a:r>
            <a:endParaRPr lang="en-US" altLang="ko-KR" dirty="0" smtClean="0"/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상태표로부터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입력함수를 추정할 수 있다.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하위의 모든 출력이 1일 때, 각 출력은 0은 1로, 1은 0으로 변화한다.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토글동작이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필요할 때,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J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와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K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입력은 모두 1이 되어야 한다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따라서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 함수는 간단하게 하위비트의 논리적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AND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이다.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059484" y="3429000"/>
            <a:ext cx="3024336" cy="2664296"/>
            <a:chOff x="2051720" y="2780928"/>
            <a:chExt cx="3024336" cy="2664296"/>
          </a:xfrm>
        </p:grpSpPr>
        <p:graphicFrame>
          <p:nvGraphicFramePr>
            <p:cNvPr id="5" name="Object 2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7758640"/>
                </p:ext>
              </p:extLst>
            </p:nvPr>
          </p:nvGraphicFramePr>
          <p:xfrm>
            <a:off x="2267744" y="2890713"/>
            <a:ext cx="1146175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74" name="Equation" r:id="rId3" imgW="672840" imgH="190440" progId="Equation.3">
                    <p:embed/>
                  </p:oleObj>
                </mc:Choice>
                <mc:Fallback>
                  <p:oleObj name="Equation" r:id="rId3" imgW="67284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2890713"/>
                          <a:ext cx="1146175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7383802"/>
                </p:ext>
              </p:extLst>
            </p:nvPr>
          </p:nvGraphicFramePr>
          <p:xfrm>
            <a:off x="2267744" y="3298825"/>
            <a:ext cx="1341438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75" name="Equation" r:id="rId5" imgW="787320" imgH="190440" progId="Equation.3">
                    <p:embed/>
                  </p:oleObj>
                </mc:Choice>
                <mc:Fallback>
                  <p:oleObj name="Equation" r:id="rId5" imgW="7873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3298825"/>
                          <a:ext cx="1341438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362033"/>
                </p:ext>
              </p:extLst>
            </p:nvPr>
          </p:nvGraphicFramePr>
          <p:xfrm>
            <a:off x="2267744" y="3717032"/>
            <a:ext cx="1622425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76" name="Equation" r:id="rId7" imgW="952200" imgH="190440" progId="Equation.3">
                    <p:embed/>
                  </p:oleObj>
                </mc:Choice>
                <mc:Fallback>
                  <p:oleObj name="Equation" r:id="rId7" imgW="9522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3717032"/>
                          <a:ext cx="1622425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307582"/>
                </p:ext>
              </p:extLst>
            </p:nvPr>
          </p:nvGraphicFramePr>
          <p:xfrm>
            <a:off x="2267744" y="4149080"/>
            <a:ext cx="1901825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77" name="Equation" r:id="rId9" imgW="1117440" imgH="190440" progId="Equation.3">
                    <p:embed/>
                  </p:oleObj>
                </mc:Choice>
                <mc:Fallback>
                  <p:oleObj name="Equation" r:id="rId9" imgW="111744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4149080"/>
                          <a:ext cx="1901825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3330841"/>
                </p:ext>
              </p:extLst>
            </p:nvPr>
          </p:nvGraphicFramePr>
          <p:xfrm>
            <a:off x="2267744" y="4581128"/>
            <a:ext cx="2160588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78" name="Equation" r:id="rId11" imgW="1269720" imgH="190440" progId="Equation.3">
                    <p:embed/>
                  </p:oleObj>
                </mc:Choice>
                <mc:Fallback>
                  <p:oleObj name="Equation" r:id="rId11" imgW="12697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4581128"/>
                          <a:ext cx="2160588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5108936"/>
                </p:ext>
              </p:extLst>
            </p:nvPr>
          </p:nvGraphicFramePr>
          <p:xfrm>
            <a:off x="2267744" y="5013176"/>
            <a:ext cx="2441575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79" name="Equation" r:id="rId13" imgW="1434960" imgH="190440" progId="Equation.3">
                    <p:embed/>
                  </p:oleObj>
                </mc:Choice>
                <mc:Fallback>
                  <p:oleObj name="Equation" r:id="rId13" imgW="14349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5013176"/>
                          <a:ext cx="2441575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모서리가 둥근 직사각형 10"/>
            <p:cNvSpPr/>
            <p:nvPr/>
          </p:nvSpPr>
          <p:spPr>
            <a:xfrm>
              <a:off x="2051720" y="2780928"/>
              <a:ext cx="3024336" cy="2664296"/>
            </a:xfrm>
            <a:prstGeom prst="roundRect">
              <a:avLst>
                <a:gd name="adj" fmla="val 6015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41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비동기식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카운터는 첫 번째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CP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입력에만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입력되고, 각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출력을 다음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CP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입력으로 사용한다. 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 전이가 다음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트리거시킨다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비동기식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카운터는 </a:t>
            </a:r>
            <a:r>
              <a:rPr lang="ko-KR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리플</a:t>
            </a:r>
            <a:r>
              <a:rPr lang="ko-KR" altLang="en-US" dirty="0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ripple) </a:t>
            </a:r>
            <a:r>
              <a:rPr lang="ko-KR" altLang="en-US" dirty="0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카운터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라고도 부른다.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카운터에서 구별되는 상태의 수가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일 때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modulo-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간단히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mod-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;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진)의 카운터이다.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비동기식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카운터는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JK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또는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사용하여 구성한다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카운터는 </a:t>
            </a:r>
            <a:r>
              <a:rPr lang="ko-KR" altLang="en-US" dirty="0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상향 카운터(</a:t>
            </a: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up counter)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와 </a:t>
            </a:r>
            <a:r>
              <a:rPr lang="ko-KR" altLang="en-US" dirty="0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하향 카운터(</a:t>
            </a: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down counter)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가 있다.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89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err="1" smtClean="0">
                <a:solidFill>
                  <a:srgbClr val="C00000"/>
                </a:solidFill>
              </a:rPr>
              <a:t>동기식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BCD </a:t>
            </a:r>
            <a:r>
              <a:rPr lang="ko-KR" altLang="en-US" dirty="0" smtClean="0">
                <a:solidFill>
                  <a:srgbClr val="C00000"/>
                </a:solidFill>
              </a:rPr>
              <a:t>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err="1" smtClean="0"/>
              <a:t>동기식</a:t>
            </a:r>
            <a:r>
              <a:rPr lang="ko-KR" altLang="en-US" dirty="0" smtClean="0"/>
              <a:t> </a:t>
            </a:r>
            <a:r>
              <a:rPr lang="en-US" altLang="ko-KR" dirty="0" smtClean="0"/>
              <a:t>BCD </a:t>
            </a:r>
            <a:r>
              <a:rPr lang="ko-KR" altLang="en-US" dirty="0" smtClean="0"/>
              <a:t>카운터의 상태도</a:t>
            </a:r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06559"/>
              </p:ext>
            </p:extLst>
          </p:nvPr>
        </p:nvGraphicFramePr>
        <p:xfrm>
          <a:off x="755576" y="2204864"/>
          <a:ext cx="3681759" cy="368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8" name="Visio" r:id="rId3" imgW="2466722" imgH="2466499" progId="Visio.Drawing.11">
                  <p:embed/>
                </p:oleObj>
              </mc:Choice>
              <mc:Fallback>
                <p:oleObj name="Visio" r:id="rId3" imgW="2466722" imgH="246649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2204864"/>
                        <a:ext cx="3681759" cy="3681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1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동기식</a:t>
            </a:r>
            <a:r>
              <a:rPr lang="ko-KR" altLang="en-US" dirty="0"/>
              <a:t> </a:t>
            </a:r>
            <a:r>
              <a:rPr lang="en-US" altLang="ko-KR" dirty="0" smtClean="0"/>
              <a:t>BCD </a:t>
            </a:r>
            <a:r>
              <a:rPr lang="ko-KR" altLang="en-US" dirty="0" smtClean="0"/>
              <a:t>카운터의 상태 </a:t>
            </a:r>
            <a:r>
              <a:rPr lang="ko-KR" altLang="en-US" dirty="0" err="1" smtClean="0"/>
              <a:t>여기표</a:t>
            </a:r>
            <a:endParaRPr lang="en-US" altLang="ko-KR" dirty="0" smtClean="0"/>
          </a:p>
          <a:p>
            <a:pPr lvl="1"/>
            <a:r>
              <a:rPr lang="ko-KR" altLang="en-US" dirty="0"/>
              <a:t>자리 </a:t>
            </a:r>
            <a:r>
              <a:rPr lang="ko-KR" altLang="en-US" dirty="0" err="1"/>
              <a:t>올림수</a:t>
            </a:r>
            <a:r>
              <a:rPr lang="ko-KR" altLang="en-US" dirty="0"/>
              <a:t> 출력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o-KR" altLang="en-US" dirty="0"/>
              <a:t>는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altLang="ko-KR" dirty="0"/>
              <a:t> </a:t>
            </a:r>
            <a:r>
              <a:rPr lang="ko-KR" altLang="en-US" dirty="0"/>
              <a:t>카운터의 계수가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o-KR" altLang="en-US" dirty="0"/>
              <a:t>(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1001</a:t>
            </a:r>
            <a:r>
              <a:rPr lang="ko-KR" altLang="en-US" dirty="0"/>
              <a:t>)가 되었을 때 논리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dirty="0"/>
              <a:t>이 되도록 한다.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graphicFrame>
        <p:nvGraphicFramePr>
          <p:cNvPr id="4" name="Group 2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192950"/>
              </p:ext>
            </p:extLst>
          </p:nvPr>
        </p:nvGraphicFramePr>
        <p:xfrm>
          <a:off x="539556" y="2390775"/>
          <a:ext cx="8353619" cy="3087682"/>
        </p:xfrm>
        <a:graphic>
          <a:graphicData uri="http://schemas.openxmlformats.org/drawingml/2006/table">
            <a:tbl>
              <a:tblPr/>
              <a:tblGrid>
                <a:gridCol w="484291"/>
                <a:gridCol w="482723"/>
                <a:gridCol w="484290"/>
                <a:gridCol w="485858"/>
                <a:gridCol w="482723"/>
                <a:gridCol w="484291"/>
                <a:gridCol w="484290"/>
                <a:gridCol w="484291"/>
                <a:gridCol w="482723"/>
                <a:gridCol w="484290"/>
                <a:gridCol w="484291"/>
                <a:gridCol w="484290"/>
                <a:gridCol w="484291"/>
                <a:gridCol w="484290"/>
                <a:gridCol w="482723"/>
                <a:gridCol w="484291"/>
                <a:gridCol w="609673"/>
              </a:tblGrid>
              <a:tr h="3079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플립플롭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출력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endParaRPr kumimoji="1" lang="en-US" altLang="ko-KR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endParaRPr kumimoji="1" lang="ko-KR" altLang="en-US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en-US" altLang="ko-KR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en-US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en-US" altLang="ko-KR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en-US" altLang="ko-KR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3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</a:t>
            </a:r>
            <a:endParaRPr lang="en-US" altLang="ko-KR" dirty="0" smtClean="0"/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aphicFrame>
        <p:nvGraphicFramePr>
          <p:cNvPr id="4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14412"/>
              </p:ext>
            </p:extLst>
          </p:nvPr>
        </p:nvGraphicFramePr>
        <p:xfrm>
          <a:off x="1612925" y="3683124"/>
          <a:ext cx="11588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0" r:id="rId3" imgW="850531" imgH="203112" progId="Equation.3">
                  <p:embed/>
                </p:oleObj>
              </mc:Choice>
              <mc:Fallback>
                <p:oleObj r:id="rId3" imgW="85053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25" y="3683124"/>
                        <a:ext cx="1158875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41642"/>
              </p:ext>
            </p:extLst>
          </p:nvPr>
        </p:nvGraphicFramePr>
        <p:xfrm>
          <a:off x="4409876" y="3683124"/>
          <a:ext cx="738188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1" r:id="rId5" imgW="545626" imgH="203024" progId="Equation.3">
                  <p:embed/>
                </p:oleObj>
              </mc:Choice>
              <mc:Fallback>
                <p:oleObj r:id="rId5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876" y="3683124"/>
                        <a:ext cx="738188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29134"/>
              </p:ext>
            </p:extLst>
          </p:nvPr>
        </p:nvGraphicFramePr>
        <p:xfrm>
          <a:off x="6948264" y="3683124"/>
          <a:ext cx="8921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2" r:id="rId7" imgW="660113" imgH="203112" progId="Equation.3">
                  <p:embed/>
                </p:oleObj>
              </mc:Choice>
              <mc:Fallback>
                <p:oleObj r:id="rId7" imgW="6601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683124"/>
                        <a:ext cx="89217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05595"/>
              </p:ext>
            </p:extLst>
          </p:nvPr>
        </p:nvGraphicFramePr>
        <p:xfrm>
          <a:off x="1684809" y="6273924"/>
          <a:ext cx="9429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3" r:id="rId9" imgW="698197" imgH="203112" progId="Equation.3">
                  <p:embed/>
                </p:oleObj>
              </mc:Choice>
              <mc:Fallback>
                <p:oleObj r:id="rId9" imgW="69819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809" y="6273924"/>
                        <a:ext cx="94297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051962"/>
              </p:ext>
            </p:extLst>
          </p:nvPr>
        </p:nvGraphicFramePr>
        <p:xfrm>
          <a:off x="4285034" y="6273924"/>
          <a:ext cx="9350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4" r:id="rId11" imgW="685800" imgH="241300" progId="Equation.3">
                  <p:embed/>
                </p:oleObj>
              </mc:Choice>
              <mc:Fallback>
                <p:oleObj r:id="rId11" imgW="68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034" y="6273924"/>
                        <a:ext cx="93503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55059"/>
              </p:ext>
            </p:extLst>
          </p:nvPr>
        </p:nvGraphicFramePr>
        <p:xfrm>
          <a:off x="6898530" y="6273924"/>
          <a:ext cx="9858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5" r:id="rId13" imgW="723586" imgH="241195" progId="Equation.3">
                  <p:embed/>
                </p:oleObj>
              </mc:Choice>
              <mc:Fallback>
                <p:oleObj r:id="rId13" imgW="72358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530" y="6273924"/>
                        <a:ext cx="98583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522239"/>
              </p:ext>
            </p:extLst>
          </p:nvPr>
        </p:nvGraphicFramePr>
        <p:xfrm>
          <a:off x="539552" y="1628800"/>
          <a:ext cx="7800942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6" name="Visio" r:id="rId15" imgW="6133223" imgH="1590026" progId="Visio.Drawing.11">
                  <p:embed/>
                </p:oleObj>
              </mc:Choice>
              <mc:Fallback>
                <p:oleObj name="Visio" r:id="rId15" imgW="6133223" imgH="15900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7800942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448811"/>
              </p:ext>
            </p:extLst>
          </p:nvPr>
        </p:nvGraphicFramePr>
        <p:xfrm>
          <a:off x="539552" y="4219716"/>
          <a:ext cx="7805988" cy="2017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7" name="Visio" r:id="rId17" imgW="6133223" imgH="1590026" progId="Visio.Drawing.11">
                  <p:embed/>
                </p:oleObj>
              </mc:Choice>
              <mc:Fallback>
                <p:oleObj name="Visio" r:id="rId17" imgW="6133223" imgH="15900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9552" y="4219716"/>
                        <a:ext cx="7805988" cy="2017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8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95874"/>
              </p:ext>
            </p:extLst>
          </p:nvPr>
        </p:nvGraphicFramePr>
        <p:xfrm>
          <a:off x="1972300" y="3466778"/>
          <a:ext cx="6270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8" name="Equation" r:id="rId3" imgW="368280" imgH="190440" progId="Equation.3">
                  <p:embed/>
                </p:oleObj>
              </mc:Choice>
              <mc:Fallback>
                <p:oleObj name="Equation" r:id="rId3" imgW="368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300" y="3466778"/>
                        <a:ext cx="627063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89681"/>
              </p:ext>
            </p:extLst>
          </p:nvPr>
        </p:nvGraphicFramePr>
        <p:xfrm>
          <a:off x="4615587" y="3466778"/>
          <a:ext cx="6699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9" name="Equation" r:id="rId5" imgW="393480" imgH="190440" progId="Equation.3">
                  <p:embed/>
                </p:oleObj>
              </mc:Choice>
              <mc:Fallback>
                <p:oleObj name="Equation" r:id="rId5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587" y="3466778"/>
                        <a:ext cx="6699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84093"/>
              </p:ext>
            </p:extLst>
          </p:nvPr>
        </p:nvGraphicFramePr>
        <p:xfrm>
          <a:off x="7063859" y="3467196"/>
          <a:ext cx="986825" cy="32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0" name="Equation" r:id="rId7" imgW="583920" imgH="190440" progId="Equation.3">
                  <p:embed/>
                </p:oleObj>
              </mc:Choice>
              <mc:Fallback>
                <p:oleObj name="Equation" r:id="rId7" imgW="5839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3859" y="3467196"/>
                        <a:ext cx="986825" cy="3218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549459"/>
              </p:ext>
            </p:extLst>
          </p:nvPr>
        </p:nvGraphicFramePr>
        <p:xfrm>
          <a:off x="655135" y="1340768"/>
          <a:ext cx="7805297" cy="2090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1" name="Visio" r:id="rId9" imgW="6132684" imgH="1647035" progId="Visio.Drawing.11">
                  <p:embed/>
                </p:oleObj>
              </mc:Choice>
              <mc:Fallback>
                <p:oleObj name="Visio" r:id="rId9" imgW="6132684" imgH="164703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5135" y="1340768"/>
                        <a:ext cx="7805297" cy="2090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0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동기식</a:t>
            </a:r>
            <a:r>
              <a:rPr lang="ko-KR" altLang="en-US" dirty="0" smtClean="0"/>
              <a:t> </a:t>
            </a:r>
            <a:r>
              <a:rPr lang="en-US" altLang="ko-KR" dirty="0" smtClean="0"/>
              <a:t>BCD </a:t>
            </a:r>
            <a:r>
              <a:rPr lang="ko-KR" altLang="en-US" dirty="0" smtClean="0"/>
              <a:t>카운터 회로도</a:t>
            </a:r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157773"/>
              </p:ext>
            </p:extLst>
          </p:nvPr>
        </p:nvGraphicFramePr>
        <p:xfrm>
          <a:off x="683568" y="1556792"/>
          <a:ext cx="7727346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6" name="Visio" r:id="rId3" imgW="6148868" imgH="1890469" progId="Visio.Drawing.11">
                  <p:embed/>
                </p:oleObj>
              </mc:Choice>
              <mc:Fallback>
                <p:oleObj name="Visio" r:id="rId3" imgW="6148868" imgH="189046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556792"/>
                        <a:ext cx="7727346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1043608" y="4232176"/>
            <a:ext cx="6984776" cy="1429072"/>
            <a:chOff x="1259632" y="4160168"/>
            <a:chExt cx="6984776" cy="1429072"/>
          </a:xfrm>
        </p:grpSpPr>
        <p:graphicFrame>
          <p:nvGraphicFramePr>
            <p:cNvPr id="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5085575"/>
                </p:ext>
              </p:extLst>
            </p:nvPr>
          </p:nvGraphicFramePr>
          <p:xfrm>
            <a:off x="1445941" y="4293096"/>
            <a:ext cx="752747" cy="386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87" name="Equation" r:id="rId5" imgW="368280" imgH="190440" progId="Equation.3">
                    <p:embed/>
                  </p:oleObj>
                </mc:Choice>
                <mc:Fallback>
                  <p:oleObj name="Equation" r:id="rId5" imgW="368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5941" y="4293096"/>
                          <a:ext cx="752747" cy="3868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8755484"/>
                </p:ext>
              </p:extLst>
            </p:nvPr>
          </p:nvGraphicFramePr>
          <p:xfrm>
            <a:off x="1403648" y="4643438"/>
            <a:ext cx="768619" cy="36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88" name="Equation" r:id="rId7" imgW="393480" imgH="190440" progId="Equation.3">
                    <p:embed/>
                  </p:oleObj>
                </mc:Choice>
                <mc:Fallback>
                  <p:oleObj name="Equation" r:id="rId7" imgW="393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8" y="4643438"/>
                          <a:ext cx="768619" cy="3697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616608"/>
                </p:ext>
              </p:extLst>
            </p:nvPr>
          </p:nvGraphicFramePr>
          <p:xfrm>
            <a:off x="1403648" y="5157192"/>
            <a:ext cx="1113938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89" name="Equation" r:id="rId9" imgW="583920" imgH="190440" progId="Equation.3">
                    <p:embed/>
                  </p:oleObj>
                </mc:Choice>
                <mc:Fallback>
                  <p:oleObj name="Equation" r:id="rId9" imgW="5839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8" y="5157192"/>
                          <a:ext cx="1113938" cy="3600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6146111"/>
                </p:ext>
              </p:extLst>
            </p:nvPr>
          </p:nvGraphicFramePr>
          <p:xfrm>
            <a:off x="6658992" y="4293096"/>
            <a:ext cx="1503933" cy="359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90" r:id="rId11" imgW="850531" imgH="203112" progId="Equation.3">
                    <p:embed/>
                  </p:oleObj>
                </mc:Choice>
                <mc:Fallback>
                  <p:oleObj r:id="rId11" imgW="85053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8992" y="4293096"/>
                          <a:ext cx="1503933" cy="3591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7939326"/>
                </p:ext>
              </p:extLst>
            </p:nvPr>
          </p:nvGraphicFramePr>
          <p:xfrm>
            <a:off x="6662915" y="4643438"/>
            <a:ext cx="1005429" cy="36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91" r:id="rId13" imgW="545626" imgH="203024" progId="Equation.3">
                    <p:embed/>
                  </p:oleObj>
                </mc:Choice>
                <mc:Fallback>
                  <p:oleObj r:id="rId13" imgW="545626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2915" y="4643438"/>
                          <a:ext cx="1005429" cy="3697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8630969"/>
                </p:ext>
              </p:extLst>
            </p:nvPr>
          </p:nvGraphicFramePr>
          <p:xfrm>
            <a:off x="5002654" y="4293096"/>
            <a:ext cx="1104460" cy="336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92" r:id="rId15" imgW="660113" imgH="203112" progId="Equation.3">
                    <p:embed/>
                  </p:oleObj>
                </mc:Choice>
                <mc:Fallback>
                  <p:oleObj r:id="rId15" imgW="660113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2654" y="4293096"/>
                          <a:ext cx="1104460" cy="3360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6397147"/>
                </p:ext>
              </p:extLst>
            </p:nvPr>
          </p:nvGraphicFramePr>
          <p:xfrm>
            <a:off x="4932040" y="4643438"/>
            <a:ext cx="1284356" cy="36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93" r:id="rId17" imgW="698197" imgH="203112" progId="Equation.3">
                    <p:embed/>
                  </p:oleObj>
                </mc:Choice>
                <mc:Fallback>
                  <p:oleObj r:id="rId17" imgW="69819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4643438"/>
                          <a:ext cx="1284356" cy="3697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2723002"/>
                </p:ext>
              </p:extLst>
            </p:nvPr>
          </p:nvGraphicFramePr>
          <p:xfrm>
            <a:off x="3169425" y="4221088"/>
            <a:ext cx="1123176" cy="389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94" r:id="rId19" imgW="685800" imgH="241300" progId="Equation.3">
                    <p:embed/>
                  </p:oleObj>
                </mc:Choice>
                <mc:Fallback>
                  <p:oleObj r:id="rId19" imgW="685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9425" y="4221088"/>
                          <a:ext cx="1123176" cy="3890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940439"/>
                </p:ext>
              </p:extLst>
            </p:nvPr>
          </p:nvGraphicFramePr>
          <p:xfrm>
            <a:off x="3203848" y="4572000"/>
            <a:ext cx="1123790" cy="369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95" r:id="rId21" imgW="723586" imgH="241195" progId="Equation.3">
                    <p:embed/>
                  </p:oleObj>
                </mc:Choice>
                <mc:Fallback>
                  <p:oleObj r:id="rId21" imgW="723586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848" y="4572000"/>
                          <a:ext cx="1123790" cy="3691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모서리가 둥근 직사각형 14"/>
            <p:cNvSpPr/>
            <p:nvPr/>
          </p:nvSpPr>
          <p:spPr>
            <a:xfrm>
              <a:off x="1259632" y="4160168"/>
              <a:ext cx="6984776" cy="1429072"/>
            </a:xfrm>
            <a:prstGeom prst="roundRect">
              <a:avLst>
                <a:gd name="adj" fmla="val 6015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5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5. 3</a:t>
            </a:r>
            <a:r>
              <a:rPr lang="ko-KR" altLang="en-US" dirty="0" smtClean="0">
                <a:solidFill>
                  <a:srgbClr val="C00000"/>
                </a:solidFill>
              </a:rPr>
              <a:t>비트 </a:t>
            </a:r>
            <a:r>
              <a:rPr lang="ko-KR" altLang="en-US" dirty="0" err="1" smtClean="0">
                <a:solidFill>
                  <a:srgbClr val="C00000"/>
                </a:solidFill>
              </a:rPr>
              <a:t>동기식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2</a:t>
            </a:r>
            <a:r>
              <a:rPr lang="ko-KR" altLang="en-US" dirty="0" smtClean="0">
                <a:solidFill>
                  <a:srgbClr val="C00000"/>
                </a:solidFill>
              </a:rPr>
              <a:t>진 상향</a:t>
            </a:r>
            <a:r>
              <a:rPr lang="en-US" altLang="ko-KR" dirty="0" smtClean="0">
                <a:solidFill>
                  <a:srgbClr val="C00000"/>
                </a:solidFill>
              </a:rPr>
              <a:t>/</a:t>
            </a:r>
            <a:r>
              <a:rPr lang="ko-KR" altLang="en-US" dirty="0" smtClean="0">
                <a:solidFill>
                  <a:srgbClr val="C00000"/>
                </a:solidFill>
              </a:rPr>
              <a:t>하향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/>
              <a:t>외부 입력 </a:t>
            </a:r>
            <a:r>
              <a:rPr lang="en-US" altLang="ko-KR" i="1" dirty="0">
                <a:latin typeface="Times New Roman" pitchFamily="18" charset="0"/>
              </a:rPr>
              <a:t>x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altLang="ko-KR" dirty="0"/>
              <a:t> : </a:t>
            </a:r>
            <a:r>
              <a:rPr lang="ko-KR" altLang="en-US" dirty="0"/>
              <a:t>증가 카운터</a:t>
            </a:r>
          </a:p>
          <a:p>
            <a:pPr lvl="1"/>
            <a:r>
              <a:rPr lang="ko-KR" altLang="en-US" dirty="0"/>
              <a:t>외부 입력 </a:t>
            </a:r>
            <a:r>
              <a:rPr lang="en-US" altLang="ko-KR" i="1" dirty="0">
                <a:latin typeface="Times New Roman" pitchFamily="18" charset="0"/>
              </a:rPr>
              <a:t>x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altLang="ko-KR" dirty="0"/>
              <a:t> : </a:t>
            </a:r>
            <a:r>
              <a:rPr lang="ko-KR" altLang="en-US" dirty="0"/>
              <a:t>감소 카운터</a:t>
            </a:r>
          </a:p>
          <a:p>
            <a:pPr lvl="1"/>
            <a:endParaRPr lang="en-US" altLang="ko-KR" dirty="0" smtClean="0"/>
          </a:p>
          <a:p>
            <a:pPr marL="266700" lvl="1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3비트 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동기식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상향/하향 카운터의 상태도</a:t>
            </a:r>
          </a:p>
          <a:p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762079"/>
              </p:ext>
            </p:extLst>
          </p:nvPr>
        </p:nvGraphicFramePr>
        <p:xfrm>
          <a:off x="755576" y="3356992"/>
          <a:ext cx="2977108" cy="297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4" name="Visio" r:id="rId3" imgW="2209395" imgH="2209285" progId="Visio.Drawing.11">
                  <p:embed/>
                </p:oleObj>
              </mc:Choice>
              <mc:Fallback>
                <p:oleObj name="Visio" r:id="rId3" imgW="2209395" imgH="22092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3356992"/>
                        <a:ext cx="2977108" cy="297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비트 </a:t>
            </a:r>
            <a:r>
              <a:rPr lang="ko-KR" altLang="en-US" dirty="0" err="1" smtClean="0"/>
              <a:t>동기식</a:t>
            </a:r>
            <a:r>
              <a:rPr lang="ko-KR" altLang="en-US" dirty="0" smtClean="0"/>
              <a:t> 상향</a:t>
            </a:r>
            <a:r>
              <a:rPr lang="en-US" altLang="ko-KR" dirty="0" smtClean="0"/>
              <a:t>/</a:t>
            </a:r>
            <a:r>
              <a:rPr lang="ko-KR" altLang="en-US" dirty="0" smtClean="0"/>
              <a:t>하향 카운터의 상태 </a:t>
            </a:r>
            <a:r>
              <a:rPr lang="ko-KR" altLang="en-US" dirty="0" err="1" smtClean="0"/>
              <a:t>여기표</a:t>
            </a:r>
            <a:endParaRPr lang="ko-KR" altLang="en-US" dirty="0"/>
          </a:p>
        </p:txBody>
      </p:sp>
      <p:graphicFrame>
        <p:nvGraphicFramePr>
          <p:cNvPr id="4" name="Group 13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920590"/>
              </p:ext>
            </p:extLst>
          </p:nvPr>
        </p:nvGraphicFramePr>
        <p:xfrm>
          <a:off x="683568" y="1700808"/>
          <a:ext cx="7207250" cy="4835304"/>
        </p:xfrm>
        <a:graphic>
          <a:graphicData uri="http://schemas.openxmlformats.org/drawingml/2006/table">
            <a:tbl>
              <a:tblPr/>
              <a:tblGrid>
                <a:gridCol w="1333500"/>
                <a:gridCol w="709613"/>
                <a:gridCol w="1254125"/>
                <a:gridCol w="652462"/>
                <a:gridCol w="652463"/>
                <a:gridCol w="650875"/>
                <a:gridCol w="652462"/>
                <a:gridCol w="649288"/>
                <a:gridCol w="65246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입력</a:t>
                      </a:r>
                      <a:endParaRPr kumimoji="1" lang="en-US" altLang="ko-KR" sz="16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플립플롭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  <a:endParaRPr kumimoji="1" lang="en-US" altLang="ko-KR" sz="16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endParaRPr kumimoji="1" lang="en-US" altLang="ko-KR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en-US" altLang="ko-KR" sz="1600" b="1" i="1" u="none" strike="noStrike" cap="none" normalizeH="0" baseline="-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-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en-US" altLang="ko-KR" sz="1600" b="1" i="1" u="none" strike="noStrike" cap="none" normalizeH="0" baseline="-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en-US" altLang="ko-KR" sz="1600" b="1" i="1" u="none" strike="noStrike" cap="none" normalizeH="0" baseline="-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×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2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graphicFrame>
        <p:nvGraphicFramePr>
          <p:cNvPr id="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148517"/>
              </p:ext>
            </p:extLst>
          </p:nvPr>
        </p:nvGraphicFramePr>
        <p:xfrm>
          <a:off x="7092280" y="6264008"/>
          <a:ext cx="6731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6" name="Equation" r:id="rId3" imgW="393480" imgH="190440" progId="Equation.3">
                  <p:embed/>
                </p:oleObj>
              </mc:Choice>
              <mc:Fallback>
                <p:oleObj name="Equation" r:id="rId3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6264008"/>
                        <a:ext cx="6731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47355"/>
              </p:ext>
            </p:extLst>
          </p:nvPr>
        </p:nvGraphicFramePr>
        <p:xfrm>
          <a:off x="1021482" y="3669116"/>
          <a:ext cx="20383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7" name="Equation" r:id="rId5" imgW="1384200" imgH="253800" progId="Equation.3">
                  <p:embed/>
                </p:oleObj>
              </mc:Choice>
              <mc:Fallback>
                <p:oleObj name="Equation" r:id="rId5" imgW="1384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2" y="3669116"/>
                        <a:ext cx="203835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838610"/>
              </p:ext>
            </p:extLst>
          </p:nvPr>
        </p:nvGraphicFramePr>
        <p:xfrm>
          <a:off x="3700909" y="3626253"/>
          <a:ext cx="20923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8" name="Equation" r:id="rId7" imgW="1422360" imgH="253800" progId="Equation.3">
                  <p:embed/>
                </p:oleObj>
              </mc:Choice>
              <mc:Fallback>
                <p:oleObj name="Equation" r:id="rId7" imgW="1422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909" y="3626253"/>
                        <a:ext cx="209232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942392"/>
              </p:ext>
            </p:extLst>
          </p:nvPr>
        </p:nvGraphicFramePr>
        <p:xfrm>
          <a:off x="6660232" y="3642128"/>
          <a:ext cx="1487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9" name="Equation" r:id="rId9" imgW="1015920" imgH="253800" progId="Equation.3">
                  <p:embed/>
                </p:oleObj>
              </mc:Choice>
              <mc:Fallback>
                <p:oleObj name="Equation" r:id="rId9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642128"/>
                        <a:ext cx="1487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500802"/>
              </p:ext>
            </p:extLst>
          </p:nvPr>
        </p:nvGraphicFramePr>
        <p:xfrm>
          <a:off x="1489522" y="6264008"/>
          <a:ext cx="15509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30" name="Equation" r:id="rId11" imgW="1054080" imgH="253800" progId="Equation.3">
                  <p:embed/>
                </p:oleObj>
              </mc:Choice>
              <mc:Fallback>
                <p:oleObj name="Equation" r:id="rId11" imgW="1054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522" y="6264008"/>
                        <a:ext cx="1550987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5725"/>
              </p:ext>
            </p:extLst>
          </p:nvPr>
        </p:nvGraphicFramePr>
        <p:xfrm>
          <a:off x="4572000" y="6264008"/>
          <a:ext cx="5762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31" r:id="rId13" imgW="393529" imgH="203112" progId="Equation.3">
                  <p:embed/>
                </p:oleObj>
              </mc:Choice>
              <mc:Fallback>
                <p:oleObj r:id="rId13" imgW="39352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264008"/>
                        <a:ext cx="576263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307993"/>
              </p:ext>
            </p:extLst>
          </p:nvPr>
        </p:nvGraphicFramePr>
        <p:xfrm>
          <a:off x="683568" y="1700808"/>
          <a:ext cx="7615535" cy="189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32" name="Visio" r:id="rId15" imgW="6132505" imgH="1532839" progId="Visio.Drawing.11">
                  <p:embed/>
                </p:oleObj>
              </mc:Choice>
              <mc:Fallback>
                <p:oleObj name="Visio" r:id="rId15" imgW="6132505" imgH="15328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3568" y="1700808"/>
                        <a:ext cx="7615535" cy="189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00641"/>
              </p:ext>
            </p:extLst>
          </p:nvPr>
        </p:nvGraphicFramePr>
        <p:xfrm>
          <a:off x="683568" y="4293096"/>
          <a:ext cx="7617054" cy="189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33" name="Visio" r:id="rId17" imgW="6133314" imgH="1532839" progId="Visio.Drawing.11">
                  <p:embed/>
                </p:oleObj>
              </mc:Choice>
              <mc:Fallback>
                <p:oleObj name="Visio" r:id="rId17" imgW="6133314" imgH="15328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3568" y="4293096"/>
                        <a:ext cx="7617054" cy="189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4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비트 </a:t>
            </a:r>
            <a:r>
              <a:rPr lang="ko-KR" altLang="en-US" dirty="0" err="1" smtClean="0"/>
              <a:t>동기식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진 상향</a:t>
            </a:r>
            <a:r>
              <a:rPr lang="en-US" altLang="ko-KR" dirty="0" smtClean="0"/>
              <a:t>/</a:t>
            </a:r>
            <a:r>
              <a:rPr lang="ko-KR" altLang="en-US" dirty="0" smtClean="0"/>
              <a:t>하향 카운터의 회로도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aphicFrame>
        <p:nvGraphicFramePr>
          <p:cNvPr id="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804574"/>
              </p:ext>
            </p:extLst>
          </p:nvPr>
        </p:nvGraphicFramePr>
        <p:xfrm>
          <a:off x="1349326" y="5362377"/>
          <a:ext cx="6731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6" name="Equation" r:id="rId3" imgW="393480" imgH="190440" progId="Equation.3">
                  <p:embed/>
                </p:oleObj>
              </mc:Choice>
              <mc:Fallback>
                <p:oleObj name="Equation" r:id="rId3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26" y="5362377"/>
                        <a:ext cx="6731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945222"/>
              </p:ext>
            </p:extLst>
          </p:nvPr>
        </p:nvGraphicFramePr>
        <p:xfrm>
          <a:off x="5778451" y="4868664"/>
          <a:ext cx="2038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7" name="Equation" r:id="rId5" imgW="1384200" imgH="253800" progId="Equation.3">
                  <p:embed/>
                </p:oleObj>
              </mc:Choice>
              <mc:Fallback>
                <p:oleObj name="Equation" r:id="rId5" imgW="1384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451" y="4868664"/>
                        <a:ext cx="203835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193417"/>
              </p:ext>
            </p:extLst>
          </p:nvPr>
        </p:nvGraphicFramePr>
        <p:xfrm>
          <a:off x="5778451" y="5297289"/>
          <a:ext cx="20923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8" name="Equation" r:id="rId7" imgW="1422360" imgH="253800" progId="Equation.3">
                  <p:embed/>
                </p:oleObj>
              </mc:Choice>
              <mc:Fallback>
                <p:oleObj name="Equation" r:id="rId7" imgW="1422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451" y="5297289"/>
                        <a:ext cx="209232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620768"/>
              </p:ext>
            </p:extLst>
          </p:nvPr>
        </p:nvGraphicFramePr>
        <p:xfrm>
          <a:off x="3778201" y="4933752"/>
          <a:ext cx="1487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9" name="Equation" r:id="rId9" imgW="1015920" imgH="253800" progId="Equation.3">
                  <p:embed/>
                </p:oleObj>
              </mc:Choice>
              <mc:Fallback>
                <p:oleObj name="Equation" r:id="rId9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01" y="4933752"/>
                        <a:ext cx="1487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2760"/>
              </p:ext>
            </p:extLst>
          </p:nvPr>
        </p:nvGraphicFramePr>
        <p:xfrm>
          <a:off x="3778201" y="5290939"/>
          <a:ext cx="15509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0" name="Equation" r:id="rId11" imgW="1054080" imgH="253800" progId="Equation.3">
                  <p:embed/>
                </p:oleObj>
              </mc:Choice>
              <mc:Fallback>
                <p:oleObj name="Equation" r:id="rId11" imgW="1054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01" y="5290939"/>
                        <a:ext cx="155098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44116"/>
              </p:ext>
            </p:extLst>
          </p:nvPr>
        </p:nvGraphicFramePr>
        <p:xfrm>
          <a:off x="1349326" y="5005189"/>
          <a:ext cx="5762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1" r:id="rId13" imgW="393529" imgH="203112" progId="Equation.3">
                  <p:embed/>
                </p:oleObj>
              </mc:Choice>
              <mc:Fallback>
                <p:oleObj r:id="rId13" imgW="39352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26" y="5005189"/>
                        <a:ext cx="576262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81311"/>
              </p:ext>
            </p:extLst>
          </p:nvPr>
        </p:nvGraphicFramePr>
        <p:xfrm>
          <a:off x="539552" y="1700808"/>
          <a:ext cx="7881476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2" name="Visio" r:id="rId15" imgW="4810985" imgH="1714580" progId="Visio.Drawing.11">
                  <p:embed/>
                </p:oleObj>
              </mc:Choice>
              <mc:Fallback>
                <p:oleObj name="Visio" r:id="rId15" imgW="4810985" imgH="17145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7881476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모서리가 둥근 직사각형 10"/>
          <p:cNvSpPr/>
          <p:nvPr/>
        </p:nvSpPr>
        <p:spPr>
          <a:xfrm>
            <a:off x="1259632" y="4869160"/>
            <a:ext cx="6624736" cy="936104"/>
          </a:xfrm>
          <a:prstGeom prst="roundRect">
            <a:avLst>
              <a:gd name="adj" fmla="val 601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1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동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6. </a:t>
            </a:r>
            <a:r>
              <a:rPr lang="ko-KR" altLang="en-US" dirty="0" smtClean="0">
                <a:solidFill>
                  <a:srgbClr val="C00000"/>
                </a:solidFill>
              </a:rPr>
              <a:t>주파수 분할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81585" y="4149080"/>
            <a:ext cx="211468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16</a:t>
            </a:r>
            <a:r>
              <a:rPr lang="ko-KR" altLang="en-US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 카운터 </a:t>
            </a:r>
            <a:r>
              <a:rPr lang="ko-KR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블록도</a:t>
            </a:r>
            <a:r>
              <a:rPr lang="en-US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67785" y="4130353"/>
            <a:ext cx="244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i="1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m</a:t>
            </a:r>
            <a:r>
              <a:rPr lang="en-US" altLang="ko-KR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  <a:sym typeface="Symbol" pitchFamily="18" charset="2"/>
              </a:rPr>
              <a:t></a:t>
            </a:r>
            <a:r>
              <a:rPr lang="en-US" altLang="ko-KR" i="1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ko-KR" altLang="en-US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분주회로 개념도 </a:t>
            </a:r>
            <a:r>
              <a:rPr lang="en-US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303260"/>
              </p:ext>
            </p:extLst>
          </p:nvPr>
        </p:nvGraphicFramePr>
        <p:xfrm>
          <a:off x="827584" y="1916832"/>
          <a:ext cx="7405691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6" name="Visio" r:id="rId3" imgW="4915642" imgH="1385227" progId="Visio.Drawing.11">
                  <p:embed/>
                </p:oleObj>
              </mc:Choice>
              <mc:Fallback>
                <p:oleObj name="Visio" r:id="rId3" imgW="4915642" imgH="138522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916832"/>
                        <a:ext cx="7405691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5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비동기식</a:t>
            </a:r>
            <a:r>
              <a:rPr lang="ko-KR" altLang="en-US" dirty="0" smtClean="0">
                <a:solidFill>
                  <a:srgbClr val="C00000"/>
                </a:solidFill>
              </a:rPr>
              <a:t> 상향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진 상향 카운터</a:t>
            </a:r>
            <a:endParaRPr lang="ko-KR" altLang="en-US" dirty="0"/>
          </a:p>
        </p:txBody>
      </p:sp>
      <p:graphicFrame>
        <p:nvGraphicFramePr>
          <p:cNvPr id="4" name="Group 9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23447"/>
              </p:ext>
            </p:extLst>
          </p:nvPr>
        </p:nvGraphicFramePr>
        <p:xfrm>
          <a:off x="611560" y="2060848"/>
          <a:ext cx="6438900" cy="4514088"/>
        </p:xfrm>
        <a:graphic>
          <a:graphicData uri="http://schemas.openxmlformats.org/drawingml/2006/table">
            <a:tbl>
              <a:tblPr/>
              <a:tblGrid>
                <a:gridCol w="1219200"/>
                <a:gridCol w="1016000"/>
                <a:gridCol w="1016000"/>
                <a:gridCol w="1016000"/>
                <a:gridCol w="1016000"/>
                <a:gridCol w="11557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클록펄스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10진수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2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3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2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4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3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5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4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6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5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7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6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8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7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9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8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10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9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11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12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13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12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14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13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15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14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16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15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599"/>
          <p:cNvSpPr txBox="1">
            <a:spLocks noChangeArrowheads="1"/>
          </p:cNvSpPr>
          <p:nvPr/>
        </p:nvSpPr>
        <p:spPr bwMode="auto">
          <a:xfrm>
            <a:off x="7236296" y="6268670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44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기타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링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/>
              <a:t>임의의 시간에 한 개의 </a:t>
            </a:r>
            <a:r>
              <a:rPr lang="ko-KR" altLang="en-US" dirty="0" err="1"/>
              <a:t>플립플롭만</a:t>
            </a:r>
            <a:r>
              <a:rPr lang="ko-KR" altLang="en-US" dirty="0"/>
              <a:t> 논리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ko-KR" altLang="en-US" dirty="0"/>
              <a:t>이 되고 나머지 </a:t>
            </a:r>
            <a:r>
              <a:rPr lang="ko-KR" altLang="en-US" dirty="0" err="1"/>
              <a:t>플립플롭은</a:t>
            </a:r>
            <a:r>
              <a:rPr lang="ko-KR" altLang="en-US" dirty="0"/>
              <a:t> 논리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dirty="0"/>
              <a:t>이 되는 카운터</a:t>
            </a:r>
          </a:p>
          <a:p>
            <a:pPr lvl="1"/>
            <a:r>
              <a:rPr lang="ko-KR" altLang="en-US" dirty="0"/>
              <a:t>논리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dirty="0"/>
              <a:t>은 입력펄스에 따라 그 위치가 한쪽 방향으로 순환</a:t>
            </a:r>
            <a:r>
              <a:rPr lang="ko-KR" altLang="en-US" sz="2400" dirty="0">
                <a:latin typeface="돋움체" pitchFamily="49" charset="-127"/>
                <a:ea typeface="돋움체" pitchFamily="49" charset="-127"/>
              </a:rPr>
              <a:t> </a:t>
            </a:r>
            <a:endParaRPr lang="ko-KR" altLang="en-US" sz="2400" dirty="0"/>
          </a:p>
          <a:p>
            <a:endParaRPr lang="en-US" altLang="ko-KR" dirty="0" smtClean="0"/>
          </a:p>
          <a:p>
            <a:r>
              <a:rPr lang="ko-KR" altLang="en-US" dirty="0" smtClean="0"/>
              <a:t>상태도</a:t>
            </a:r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127898"/>
              </p:ext>
            </p:extLst>
          </p:nvPr>
        </p:nvGraphicFramePr>
        <p:xfrm>
          <a:off x="755576" y="3861048"/>
          <a:ext cx="2304256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0" name="Visio" r:id="rId3" imgW="1752195" imgH="1752136" progId="Visio.Drawing.11">
                  <p:embed/>
                </p:oleObj>
              </mc:Choice>
              <mc:Fallback>
                <p:oleObj name="Visio" r:id="rId3" imgW="1752195" imgH="175213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3861048"/>
                        <a:ext cx="2304256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8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기타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 </a:t>
            </a:r>
            <a:r>
              <a:rPr lang="ko-KR" altLang="en-US" dirty="0" err="1" smtClean="0"/>
              <a:t>여기표</a:t>
            </a:r>
            <a:endParaRPr lang="ko-KR" altLang="en-US" dirty="0"/>
          </a:p>
        </p:txBody>
      </p:sp>
      <p:graphicFrame>
        <p:nvGraphicFramePr>
          <p:cNvPr id="5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57630"/>
              </p:ext>
            </p:extLst>
          </p:nvPr>
        </p:nvGraphicFramePr>
        <p:xfrm>
          <a:off x="600846" y="1700808"/>
          <a:ext cx="5649912" cy="2023044"/>
        </p:xfrm>
        <a:graphic>
          <a:graphicData uri="http://schemas.openxmlformats.org/drawingml/2006/table">
            <a:tbl>
              <a:tblPr/>
              <a:tblGrid>
                <a:gridCol w="1512887"/>
                <a:gridCol w="1508125"/>
                <a:gridCol w="622300"/>
                <a:gridCol w="622300"/>
                <a:gridCol w="685800"/>
                <a:gridCol w="698500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  <a:endParaRPr kumimoji="1" lang="en-US" altLang="ko-KR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플립플롭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  <a:endParaRPr kumimoji="1" lang="en-US" altLang="ko-KR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600" marR="39600" marT="18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39600" marR="39600" marT="180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en-US" altLang="ko-KR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en-US" altLang="ko-KR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endParaRPr kumimoji="1" lang="ko-KR" altLang="en-US" sz="1800" b="0" i="1" u="none" strike="noStrike" cap="none" normalizeH="0" baseline="-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9600" marR="39600" marT="18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1   0   0   0</a:t>
                      </a:r>
                    </a:p>
                  </a:txBody>
                  <a:tcPr marL="39600" marR="396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0   1   0   0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0   1   0   0</a:t>
                      </a:r>
                    </a:p>
                  </a:txBody>
                  <a:tcPr marL="39600" marR="396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0   0   1   0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0   0   1   0</a:t>
                      </a:r>
                    </a:p>
                  </a:txBody>
                  <a:tcPr marL="39600" marR="396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0   0   0   1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0   0   0   1</a:t>
                      </a:r>
                    </a:p>
                  </a:txBody>
                  <a:tcPr marL="39600" marR="396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1   0   0   0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기타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</a:t>
            </a:r>
            <a:endParaRPr lang="ko-KR" altLang="en-US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46455"/>
              </p:ext>
            </p:extLst>
          </p:nvPr>
        </p:nvGraphicFramePr>
        <p:xfrm>
          <a:off x="1973289" y="3761163"/>
          <a:ext cx="79851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4" name="Equation" r:id="rId3" imgW="444240" imgH="177480" progId="Equation.3">
                  <p:embed/>
                </p:oleObj>
              </mc:Choice>
              <mc:Fallback>
                <p:oleObj name="Equation" r:id="rId3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89" y="3761163"/>
                        <a:ext cx="798513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235916"/>
              </p:ext>
            </p:extLst>
          </p:nvPr>
        </p:nvGraphicFramePr>
        <p:xfrm>
          <a:off x="5364090" y="3759575"/>
          <a:ext cx="7985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5" name="Equation" r:id="rId5" imgW="444240" imgH="177480" progId="Equation.3">
                  <p:embed/>
                </p:oleObj>
              </mc:Choice>
              <mc:Fallback>
                <p:oleObj name="Equation" r:id="rId5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90" y="3759575"/>
                        <a:ext cx="79851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812226"/>
              </p:ext>
            </p:extLst>
          </p:nvPr>
        </p:nvGraphicFramePr>
        <p:xfrm>
          <a:off x="1979714" y="6326885"/>
          <a:ext cx="7985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6" name="Equation" r:id="rId7" imgW="444240" imgH="177480" progId="Equation.3">
                  <p:embed/>
                </p:oleObj>
              </mc:Choice>
              <mc:Fallback>
                <p:oleObj name="Equation" r:id="rId7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4" y="6326885"/>
                        <a:ext cx="798513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944598"/>
              </p:ext>
            </p:extLst>
          </p:nvPr>
        </p:nvGraphicFramePr>
        <p:xfrm>
          <a:off x="5292082" y="6309323"/>
          <a:ext cx="79851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7" name="Equation" r:id="rId9" imgW="444240" imgH="177480" progId="Equation.3">
                  <p:embed/>
                </p:oleObj>
              </mc:Choice>
              <mc:Fallback>
                <p:oleObj name="Equation" r:id="rId9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2" y="6309323"/>
                        <a:ext cx="798512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840201"/>
              </p:ext>
            </p:extLst>
          </p:nvPr>
        </p:nvGraphicFramePr>
        <p:xfrm>
          <a:off x="755576" y="1628800"/>
          <a:ext cx="5966693" cy="20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8" name="Visio" r:id="rId11" imgW="4589764" imgH="1589837" progId="Visio.Drawing.11">
                  <p:embed/>
                </p:oleObj>
              </mc:Choice>
              <mc:Fallback>
                <p:oleObj name="Visio" r:id="rId11" imgW="4589764" imgH="15898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5966693" cy="20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24045"/>
              </p:ext>
            </p:extLst>
          </p:nvPr>
        </p:nvGraphicFramePr>
        <p:xfrm>
          <a:off x="755578" y="4188357"/>
          <a:ext cx="5966693" cy="20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9" name="Visio" r:id="rId13" imgW="4589764" imgH="1589837" progId="Visio.Drawing.11">
                  <p:embed/>
                </p:oleObj>
              </mc:Choice>
              <mc:Fallback>
                <p:oleObj name="Visio" r:id="rId13" imgW="4589764" imgH="15898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5578" y="4188357"/>
                        <a:ext cx="5966693" cy="20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5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기타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처음에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INIT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단자를 논리 0으로 하면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첫 번째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플립플롭만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출력이 0이 되고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나머지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 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INIT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단자를 다시 논리 1로 하면 링 카운터의 최초의 출력은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B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=1000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이다. </a:t>
            </a:r>
          </a:p>
          <a:p>
            <a:pPr lvl="1"/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이후부터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입력될 때마다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상승에지에서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오른쪽으로 한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자리씩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이동을 하며,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의 출력은 다시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로 입력된다.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234620"/>
              </p:ext>
            </p:extLst>
          </p:nvPr>
        </p:nvGraphicFramePr>
        <p:xfrm>
          <a:off x="6213698" y="3646165"/>
          <a:ext cx="7985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4" name="Equation" r:id="rId3" imgW="444240" imgH="177480" progId="Equation.3">
                  <p:embed/>
                </p:oleObj>
              </mc:Choice>
              <mc:Fallback>
                <p:oleObj name="Equation" r:id="rId3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698" y="3646165"/>
                        <a:ext cx="798513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75193"/>
              </p:ext>
            </p:extLst>
          </p:nvPr>
        </p:nvGraphicFramePr>
        <p:xfrm>
          <a:off x="6213698" y="3931915"/>
          <a:ext cx="7985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5" name="Equation" r:id="rId5" imgW="444240" imgH="177480" progId="Equation.3">
                  <p:embed/>
                </p:oleObj>
              </mc:Choice>
              <mc:Fallback>
                <p:oleObj name="Equation" r:id="rId5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698" y="3931915"/>
                        <a:ext cx="79851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431314"/>
              </p:ext>
            </p:extLst>
          </p:nvPr>
        </p:nvGraphicFramePr>
        <p:xfrm>
          <a:off x="6213698" y="4217665"/>
          <a:ext cx="7985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6" name="Equation" r:id="rId7" imgW="444240" imgH="177480" progId="Equation.3">
                  <p:embed/>
                </p:oleObj>
              </mc:Choice>
              <mc:Fallback>
                <p:oleObj name="Equation" r:id="rId7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698" y="4217665"/>
                        <a:ext cx="798513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895038"/>
              </p:ext>
            </p:extLst>
          </p:nvPr>
        </p:nvGraphicFramePr>
        <p:xfrm>
          <a:off x="6213698" y="4503415"/>
          <a:ext cx="7985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7" name="Equation" r:id="rId9" imgW="444240" imgH="177480" progId="Equation.3">
                  <p:embed/>
                </p:oleObj>
              </mc:Choice>
              <mc:Fallback>
                <p:oleObj name="Equation" r:id="rId9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698" y="4503415"/>
                        <a:ext cx="798513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176" y="4903269"/>
            <a:ext cx="47529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26308"/>
              </p:ext>
            </p:extLst>
          </p:nvPr>
        </p:nvGraphicFramePr>
        <p:xfrm>
          <a:off x="827584" y="2924944"/>
          <a:ext cx="4248472" cy="186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8" name="Visio" r:id="rId12" imgW="4178188" imgH="1834541" progId="Visio.Drawing.11">
                  <p:embed/>
                </p:oleObj>
              </mc:Choice>
              <mc:Fallback>
                <p:oleObj name="Visio" r:id="rId12" imgW="4178188" imgH="183454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7584" y="2924944"/>
                        <a:ext cx="4248472" cy="1865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6084168" y="3573016"/>
            <a:ext cx="1089595" cy="1296144"/>
          </a:xfrm>
          <a:prstGeom prst="roundRect">
            <a:avLst>
              <a:gd name="adj" fmla="val 601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0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기타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링 카운터 응용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커피 자판기</a:t>
            </a:r>
            <a:r>
              <a:rPr lang="en-US" altLang="ko-KR" dirty="0" smtClean="0"/>
              <a:t>(Vending Machine)</a:t>
            </a:r>
            <a:endParaRPr lang="ko-KR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582599" y="1589344"/>
            <a:ext cx="1295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동작순서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1870629" y="2436414"/>
            <a:ext cx="61764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모서리가 둥근 직사각형 5"/>
          <p:cNvSpPr/>
          <p:nvPr/>
        </p:nvSpPr>
        <p:spPr bwMode="auto">
          <a:xfrm>
            <a:off x="702279" y="2037153"/>
            <a:ext cx="1208881" cy="382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0" bIns="36000"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1]</a:t>
            </a:r>
            <a:endParaRPr kumimoji="0" lang="ko-KR" altLang="en-US" sz="1800" b="1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979671" y="2021392"/>
            <a:ext cx="3275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pc="-100" dirty="0" smtClean="0"/>
              <a:t>동전이 들어오는 것을 기다린다.</a:t>
            </a:r>
            <a:endParaRPr kumimoji="0" lang="ko-KR" altLang="en-US" sz="1800" spc="-100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1870629" y="2895202"/>
            <a:ext cx="61764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모서리가 둥근 직사각형 8"/>
          <p:cNvSpPr/>
          <p:nvPr/>
        </p:nvSpPr>
        <p:spPr bwMode="auto">
          <a:xfrm>
            <a:off x="702279" y="2491664"/>
            <a:ext cx="1208881" cy="3874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2]</a:t>
            </a:r>
            <a:endParaRPr kumimoji="0" lang="ko-KR" altLang="en-US" sz="1800" b="1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979671" y="2480180"/>
            <a:ext cx="4211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pc="-100" dirty="0" smtClean="0"/>
              <a:t>동전을 확인하고 적절한 잔돈을 돌려준다.</a:t>
            </a:r>
            <a:endParaRPr kumimoji="0" lang="ko-KR" altLang="en-US" sz="1800" spc="-100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1870629" y="3353989"/>
            <a:ext cx="61764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 bwMode="auto">
          <a:xfrm>
            <a:off x="702279" y="2954614"/>
            <a:ext cx="1208881" cy="382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3]</a:t>
            </a:r>
            <a:endParaRPr kumimoji="0" lang="ko-KR" altLang="en-US" sz="1800" b="1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979671" y="2938967"/>
            <a:ext cx="42691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pc="-100" dirty="0" smtClean="0"/>
              <a:t>선택스위치(블랙, 크림, 및 설탕)을 읽어라.</a:t>
            </a:r>
            <a:endParaRPr kumimoji="0" lang="ko-KR" altLang="en-US" sz="1800" spc="-1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870629" y="3812777"/>
            <a:ext cx="61764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 bwMode="auto">
          <a:xfrm>
            <a:off x="702279" y="3413855"/>
            <a:ext cx="1208881" cy="382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4]</a:t>
            </a:r>
            <a:endParaRPr kumimoji="0" lang="ko-KR" altLang="en-US" sz="1800" b="1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1979671" y="3397755"/>
            <a:ext cx="5012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pc="-100" dirty="0" err="1" smtClean="0"/>
              <a:t>공급창</a:t>
            </a:r>
            <a:r>
              <a:rPr lang="ko-KR" altLang="en-US" spc="-100" dirty="0" smtClean="0"/>
              <a:t>(커피를 빼내는 곳)에 종이컵을 떨어뜨린다.</a:t>
            </a:r>
            <a:endParaRPr kumimoji="0" lang="ko-KR" altLang="en-US" sz="1800" spc="-100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1870629" y="4289027"/>
            <a:ext cx="61764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 bwMode="auto">
          <a:xfrm>
            <a:off x="702279" y="3848849"/>
            <a:ext cx="1208881" cy="4247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5]</a:t>
            </a:r>
            <a:endParaRPr kumimoji="0" lang="ko-KR" altLang="en-US" sz="1800" b="1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979671" y="3875592"/>
            <a:ext cx="3493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pc="-100" dirty="0" smtClean="0"/>
              <a:t>종이컵에 인스턴트 커피를 붓는다.</a:t>
            </a:r>
            <a:endParaRPr kumimoji="0" lang="ko-KR" altLang="en-US" sz="1800" spc="-100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1870629" y="4739877"/>
            <a:ext cx="61764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 bwMode="auto">
          <a:xfrm>
            <a:off x="702279" y="4338513"/>
            <a:ext cx="1208881" cy="3858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6]</a:t>
            </a:r>
            <a:endParaRPr kumimoji="0" lang="ko-KR" altLang="en-US" sz="1800" b="1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979671" y="4324855"/>
            <a:ext cx="5267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pc="-100" dirty="0" smtClean="0"/>
              <a:t>선택된([단계 3])대로 크림이나(과) 설탕을 추가하라.</a:t>
            </a:r>
            <a:endParaRPr kumimoji="0" lang="ko-KR" altLang="en-US" sz="1800" spc="-100" dirty="0"/>
          </a:p>
        </p:txBody>
      </p:sp>
      <p:cxnSp>
        <p:nvCxnSpPr>
          <p:cNvPr id="23" name="직선 연결선 22"/>
          <p:cNvCxnSpPr/>
          <p:nvPr/>
        </p:nvCxnSpPr>
        <p:spPr>
          <a:xfrm>
            <a:off x="1854258" y="5158027"/>
            <a:ext cx="61928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 bwMode="auto">
          <a:xfrm>
            <a:off x="702279" y="4815352"/>
            <a:ext cx="1208881" cy="382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 smtClean="0"/>
              <a:t>7]</a:t>
            </a:r>
            <a:endParaRPr kumimoji="0" lang="ko-KR" altLang="en-US" sz="1800" b="1" dirty="0"/>
          </a:p>
        </p:txBody>
      </p:sp>
      <p:sp>
        <p:nvSpPr>
          <p:cNvPr id="25" name="직사각형 15"/>
          <p:cNvSpPr>
            <a:spLocks noChangeArrowheads="1"/>
          </p:cNvSpPr>
          <p:nvPr/>
        </p:nvSpPr>
        <p:spPr bwMode="auto">
          <a:xfrm>
            <a:off x="1979671" y="4799252"/>
            <a:ext cx="2621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pc="-100" dirty="0" smtClean="0"/>
              <a:t>컵에 뜨거운 물을 붓는다.</a:t>
            </a:r>
            <a:endParaRPr kumimoji="0" lang="ko-KR" altLang="en-US" sz="1800" spc="-100" dirty="0"/>
          </a:p>
        </p:txBody>
      </p:sp>
      <p:cxnSp>
        <p:nvCxnSpPr>
          <p:cNvPr id="26" name="직선 연결선 25"/>
          <p:cNvCxnSpPr/>
          <p:nvPr/>
        </p:nvCxnSpPr>
        <p:spPr>
          <a:xfrm>
            <a:off x="1854258" y="5937256"/>
            <a:ext cx="61928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 bwMode="auto">
          <a:xfrm>
            <a:off x="702279" y="5250346"/>
            <a:ext cx="1208881" cy="6594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 smtClean="0"/>
              <a:t>8]</a:t>
            </a:r>
            <a:endParaRPr kumimoji="0" lang="ko-KR" altLang="en-US" sz="1800" b="1" dirty="0"/>
          </a:p>
        </p:txBody>
      </p:sp>
      <p:sp>
        <p:nvSpPr>
          <p:cNvPr id="28" name="직사각형 18"/>
          <p:cNvSpPr>
            <a:spLocks noChangeArrowheads="1"/>
          </p:cNvSpPr>
          <p:nvPr/>
        </p:nvSpPr>
        <p:spPr bwMode="auto">
          <a:xfrm>
            <a:off x="1979671" y="5277089"/>
            <a:ext cx="584006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ko-KR" altLang="en-US" spc="-100" dirty="0" smtClean="0"/>
              <a:t>물, 커피, 크림 및 설탕이 적절히 공급되었는지를 검사한다.</a:t>
            </a:r>
            <a:endParaRPr lang="en-US" altLang="ko-KR" spc="-100" dirty="0" smtClean="0"/>
          </a:p>
          <a:p>
            <a:pPr lvl="0">
              <a:lnSpc>
                <a:spcPct val="110000"/>
              </a:lnSpc>
            </a:pPr>
            <a:r>
              <a:rPr lang="ko-KR" altLang="en-US" spc="-100" dirty="0" smtClean="0"/>
              <a:t>만약 적으면 적당한 메시지를 보이게 한다.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1854258" y="6412615"/>
            <a:ext cx="61928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 bwMode="auto">
          <a:xfrm>
            <a:off x="702279" y="6067498"/>
            <a:ext cx="1208881" cy="3858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 smtClean="0"/>
              <a:t>9]</a:t>
            </a:r>
            <a:endParaRPr kumimoji="0" lang="ko-KR" altLang="en-US" sz="1800" b="1" dirty="0"/>
          </a:p>
        </p:txBody>
      </p:sp>
      <p:sp>
        <p:nvSpPr>
          <p:cNvPr id="31" name="직사각형 21"/>
          <p:cNvSpPr>
            <a:spLocks noChangeArrowheads="1"/>
          </p:cNvSpPr>
          <p:nvPr/>
        </p:nvSpPr>
        <p:spPr bwMode="auto">
          <a:xfrm>
            <a:off x="1979671" y="6053840"/>
            <a:ext cx="1792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/>
              <a:t>[</a:t>
            </a:r>
            <a:r>
              <a:rPr lang="ko-KR" altLang="en-US" spc="-100" dirty="0" smtClean="0"/>
              <a:t>단계 </a:t>
            </a:r>
            <a:r>
              <a:rPr lang="en-US" altLang="ko-KR" spc="-100" dirty="0" smtClean="0"/>
              <a:t>1]</a:t>
            </a:r>
            <a:r>
              <a:rPr lang="ko-KR" altLang="en-US" spc="-100" dirty="0" smtClean="0"/>
              <a:t>로 간다.</a:t>
            </a:r>
            <a:endParaRPr kumimoji="0" lang="ko-KR" altLang="en-US" sz="1800" spc="-100" dirty="0"/>
          </a:p>
        </p:txBody>
      </p:sp>
    </p:spTree>
    <p:extLst>
      <p:ext uri="{BB962C8B-B14F-4D97-AF65-F5344CB8AC3E}">
        <p14:creationId xmlns:p14="http://schemas.microsoft.com/office/powerpoint/2010/main" val="27682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기타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endParaRPr lang="en-US" altLang="ko-KR" dirty="0" smtClean="0"/>
              </a:p>
              <a:p>
                <a:pPr lvl="1"/>
                <a:r>
                  <a:rPr lang="ko-KR" altLang="en-US" dirty="0"/>
                  <a:t>처음에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/>
                          </a:rPr>
                          <m:t>𝐶𝐿𝑅</m:t>
                        </m:r>
                      </m:e>
                    </m:acc>
                  </m:oMath>
                </a14:m>
                <a:r>
                  <a:rPr lang="ko-KR" altLang="en-US" dirty="0"/>
                  <a:t>를 논리 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ko-KR" altLang="en-US" dirty="0"/>
                  <a:t>으로 하여 </a:t>
                </a:r>
                <a:r>
                  <a:rPr lang="en-US" altLang="ko-KR" i="1" dirty="0">
                    <a:latin typeface="Times New Roman" pitchFamily="18" charset="0"/>
                  </a:rPr>
                  <a:t>Q</a:t>
                </a:r>
                <a:r>
                  <a:rPr lang="en-US" altLang="ko-KR" i="1" baseline="-25000" dirty="0">
                    <a:latin typeface="Times New Roman" pitchFamily="18" charset="0"/>
                  </a:rPr>
                  <a:t>A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/>
                  <a:t>이 되고 </a:t>
                </a:r>
                <a:r>
                  <a:rPr lang="en-US" altLang="ko-KR" i="1" dirty="0">
                    <a:latin typeface="Times New Roman" pitchFamily="18" charset="0"/>
                  </a:rPr>
                  <a:t>Q</a:t>
                </a:r>
                <a:r>
                  <a:rPr lang="en-US" altLang="ko-KR" i="1" baseline="-25000" dirty="0">
                    <a:latin typeface="Times New Roman" pitchFamily="18" charset="0"/>
                  </a:rPr>
                  <a:t>B</a:t>
                </a:r>
                <a:r>
                  <a:rPr lang="en-US" altLang="ko-KR" dirty="0"/>
                  <a:t>=</a:t>
                </a:r>
                <a:r>
                  <a:rPr lang="en-US" altLang="ko-KR" i="1" dirty="0">
                    <a:latin typeface="Times New Roman" pitchFamily="18" charset="0"/>
                  </a:rPr>
                  <a:t>Q</a:t>
                </a:r>
                <a:r>
                  <a:rPr lang="en-US" altLang="ko-KR" i="1" baseline="-25000" dirty="0">
                    <a:latin typeface="Times New Roman" pitchFamily="18" charset="0"/>
                  </a:rPr>
                  <a:t>C</a:t>
                </a:r>
                <a:r>
                  <a:rPr lang="en-US" altLang="ko-KR" dirty="0"/>
                  <a:t>=</a:t>
                </a:r>
                <a:r>
                  <a:rPr lang="en-US" altLang="ko-KR" dirty="0">
                    <a:latin typeface="Arial" pitchFamily="34" charset="0"/>
                  </a:rPr>
                  <a:t>…</a:t>
                </a:r>
                <a:r>
                  <a:rPr lang="en-US" altLang="ko-KR" i="1" dirty="0">
                    <a:latin typeface="Times New Roman" pitchFamily="18" charset="0"/>
                  </a:rPr>
                  <a:t>Q</a:t>
                </a:r>
                <a:r>
                  <a:rPr lang="en-US" altLang="ko-KR" i="1" baseline="-25000" dirty="0">
                    <a:latin typeface="Times New Roman" pitchFamily="18" charset="0"/>
                  </a:rPr>
                  <a:t>H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</a:t>
                </a:r>
                <a:r>
                  <a:rPr lang="ko-KR" altLang="en-US" dirty="0"/>
                  <a:t>이 된다. </a:t>
                </a:r>
                <a:r>
                  <a:rPr lang="ko-KR" altLang="en-US" dirty="0" smtClean="0"/>
                  <a:t>이제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</a:rPr>
                          <m:t>𝐶𝐿𝑅</m:t>
                        </m:r>
                      </m:e>
                    </m:acc>
                    <m:r>
                      <a:rPr lang="en-US" altLang="ko-KR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 smtClean="0"/>
                  <a:t>를 </a:t>
                </a:r>
                <a:r>
                  <a:rPr lang="ko-KR" altLang="en-US" dirty="0"/>
                  <a:t>논리 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ko-KR" altLang="en-US" dirty="0"/>
                  <a:t>로 한다.</a:t>
                </a:r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727237" y="5539298"/>
            <a:ext cx="3688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링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카운터를 응용한 커피자판기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동작도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33456"/>
              </p:ext>
            </p:extLst>
          </p:nvPr>
        </p:nvGraphicFramePr>
        <p:xfrm>
          <a:off x="1187624" y="2060848"/>
          <a:ext cx="6703767" cy="330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2" name="Visio" r:id="rId4" imgW="4687716" imgH="2310604" progId="Visio.Drawing.11">
                  <p:embed/>
                </p:oleObj>
              </mc:Choice>
              <mc:Fallback>
                <p:oleObj name="Visio" r:id="rId4" imgW="4687716" imgH="231060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060848"/>
                        <a:ext cx="6703767" cy="3303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9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기타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err="1" smtClean="0">
                <a:solidFill>
                  <a:srgbClr val="C00000"/>
                </a:solidFill>
              </a:rPr>
              <a:t>존슨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</a:rPr>
              <a:t>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o-KR" altLang="en-US" dirty="0"/>
              <a:t>개의 </a:t>
            </a:r>
            <a:r>
              <a:rPr lang="ko-KR" altLang="en-US" dirty="0" err="1"/>
              <a:t>플립플롭으로</a:t>
            </a:r>
            <a:r>
              <a:rPr lang="ko-KR" altLang="en-US" dirty="0"/>
              <a:t> 구성된 링 카운터는 </a:t>
            </a:r>
            <a:r>
              <a:rPr lang="en-US" altLang="ko-KR" i="1" dirty="0">
                <a:latin typeface="Times New Roman" pitchFamily="18" charset="0"/>
              </a:rPr>
              <a:t>n</a:t>
            </a:r>
            <a:r>
              <a:rPr lang="en-US" altLang="ko-KR" dirty="0"/>
              <a:t> </a:t>
            </a:r>
            <a:r>
              <a:rPr lang="ko-KR" altLang="en-US" dirty="0"/>
              <a:t>가지의 서로 다른 상태를 출력</a:t>
            </a:r>
          </a:p>
          <a:p>
            <a:pPr lvl="1"/>
            <a:r>
              <a:rPr lang="ko-KR" altLang="en-US" dirty="0" err="1"/>
              <a:t>존슨</a:t>
            </a:r>
            <a:r>
              <a:rPr lang="ko-KR" altLang="en-US" dirty="0"/>
              <a:t> 카운터는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/>
              <a:t>가지의 서로 다른 상태를 출력</a:t>
            </a:r>
          </a:p>
          <a:p>
            <a:pPr lvl="1"/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618" y="4797152"/>
            <a:ext cx="4824065" cy="15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599623"/>
              </p:ext>
            </p:extLst>
          </p:nvPr>
        </p:nvGraphicFramePr>
        <p:xfrm>
          <a:off x="1981562" y="2348880"/>
          <a:ext cx="5180179" cy="199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6" name="Visio" r:id="rId4" imgW="4103201" imgH="1579759" progId="Visio.Drawing.11">
                  <p:embed/>
                </p:oleObj>
              </mc:Choice>
              <mc:Fallback>
                <p:oleObj name="Visio" r:id="rId4" imgW="4103201" imgH="157975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562" y="2348880"/>
                        <a:ext cx="5180179" cy="1993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3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기타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err="1"/>
              <a:t>존슨</a:t>
            </a:r>
            <a:r>
              <a:rPr lang="ko-KR" altLang="en-US" dirty="0"/>
              <a:t> 카운터의 단점은 사용되지 않는 초기상태가 주어지면 사용되지 않는 계수의 순서만이 계속하여 반복하게 된다. 이 단점은 회로에서 세 번째 </a:t>
            </a:r>
            <a:r>
              <a:rPr lang="ko-KR" altLang="en-US" dirty="0" err="1"/>
              <a:t>플립플롭의</a:t>
            </a:r>
            <a:r>
              <a:rPr lang="ko-KR" altLang="en-US" dirty="0"/>
              <a:t> 입력을 다음 불</a:t>
            </a:r>
            <a:r>
              <a:rPr lang="en-US" altLang="ko-KR" dirty="0"/>
              <a:t> </a:t>
            </a:r>
            <a:r>
              <a:rPr lang="ko-KR" altLang="en-US" dirty="0"/>
              <a:t>함수로 수정하면 해결할 수 있다.</a:t>
            </a:r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1924050" y="1187594"/>
            <a:ext cx="5287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 </a:t>
            </a:r>
            <a:r>
              <a:rPr lang="ko-KR" altLang="en-US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존슨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카운터의 </a:t>
            </a:r>
            <a:r>
              <a:rPr lang="ko-KR" altLang="en-US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90745"/>
              </p:ext>
            </p:extLst>
          </p:nvPr>
        </p:nvGraphicFramePr>
        <p:xfrm>
          <a:off x="1346200" y="1584568"/>
          <a:ext cx="6438900" cy="2636520"/>
        </p:xfrm>
        <a:graphic>
          <a:graphicData uri="http://schemas.openxmlformats.org/drawingml/2006/table">
            <a:tbl>
              <a:tblPr/>
              <a:tblGrid>
                <a:gridCol w="1219200"/>
                <a:gridCol w="1016000"/>
                <a:gridCol w="1016000"/>
                <a:gridCol w="1016000"/>
                <a:gridCol w="1016000"/>
                <a:gridCol w="11557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클록펄스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  <a:endParaRPr kumimoji="1" lang="ko-KR" alt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10진수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8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2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12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3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14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4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15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5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7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6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3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7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8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Objec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183132"/>
              </p:ext>
            </p:extLst>
          </p:nvPr>
        </p:nvGraphicFramePr>
        <p:xfrm>
          <a:off x="3543300" y="5589240"/>
          <a:ext cx="208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0" name="Equation" r:id="rId3" imgW="1155600" imgH="228600" progId="Equation.3">
                  <p:embed/>
                </p:oleObj>
              </mc:Choice>
              <mc:Fallback>
                <p:oleObj name="Equation" r:id="rId3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5589240"/>
                        <a:ext cx="2082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9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IC </a:t>
            </a:r>
            <a:r>
              <a:rPr lang="ko-KR" altLang="en-US" dirty="0" err="1" smtClean="0">
                <a:solidFill>
                  <a:srgbClr val="C00000"/>
                </a:solidFill>
              </a:rPr>
              <a:t>비동기식</a:t>
            </a:r>
            <a:r>
              <a:rPr lang="ko-KR" altLang="en-US" dirty="0" smtClean="0">
                <a:solidFill>
                  <a:srgbClr val="C00000"/>
                </a:solidFill>
              </a:rPr>
              <a:t>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/>
              <a:t>7493(4bit binary counter)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/>
              <a:t>진 카운터와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o-KR" altLang="en-US" dirty="0"/>
              <a:t>진 카운터가 독립적으로 내장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/>
              <a:t>진 카운터 : </a:t>
            </a:r>
            <a:r>
              <a:rPr lang="ko-KR" altLang="en-US" dirty="0" err="1"/>
              <a:t>클록</a:t>
            </a:r>
            <a:r>
              <a:rPr lang="ko-KR" altLang="en-US" dirty="0"/>
              <a:t> 입력은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altLang="ko-KR" i="1" dirty="0"/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o-KR" altLang="en-US" dirty="0"/>
              <a:t>이고 출력은 </a:t>
            </a:r>
            <a:r>
              <a:rPr lang="en-US" altLang="ko-KR" i="1" dirty="0">
                <a:latin typeface="Times New Roman" pitchFamily="18" charset="0"/>
              </a:rPr>
              <a:t>Q</a:t>
            </a:r>
            <a:r>
              <a:rPr lang="en-US" altLang="ko-KR" i="1" baseline="-25000" dirty="0">
                <a:latin typeface="Times New Roman" pitchFamily="18" charset="0"/>
              </a:rPr>
              <a:t>A</a:t>
            </a:r>
            <a:endParaRPr lang="en-US" altLang="ko-KR" dirty="0"/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o-KR" altLang="en-US" dirty="0"/>
              <a:t>진 카운터 : </a:t>
            </a:r>
            <a:r>
              <a:rPr lang="ko-KR" altLang="en-US" dirty="0" err="1"/>
              <a:t>클록</a:t>
            </a:r>
            <a:r>
              <a:rPr lang="ko-KR" altLang="en-US" dirty="0"/>
              <a:t> 입력은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altLang="ko-KR" i="1" dirty="0"/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ko-KR" altLang="en-US" dirty="0"/>
              <a:t>이고 출력은 </a:t>
            </a:r>
            <a:r>
              <a:rPr lang="en-US" altLang="ko-KR" i="1" dirty="0">
                <a:latin typeface="Times New Roman" pitchFamily="18" charset="0"/>
              </a:rPr>
              <a:t>Q</a:t>
            </a:r>
            <a:r>
              <a:rPr lang="en-US" altLang="ko-KR" i="1" baseline="-25000" dirty="0">
                <a:latin typeface="Times New Roman" pitchFamily="18" charset="0"/>
              </a:rPr>
              <a:t>D</a:t>
            </a:r>
            <a:r>
              <a:rPr lang="en-US" altLang="ko-KR" i="1" dirty="0">
                <a:latin typeface="Times New Roman" pitchFamily="18" charset="0"/>
              </a:rPr>
              <a:t>Q</a:t>
            </a:r>
            <a:r>
              <a:rPr lang="en-US" altLang="ko-KR" i="1" baseline="-25000" dirty="0">
                <a:latin typeface="Times New Roman" pitchFamily="18" charset="0"/>
              </a:rPr>
              <a:t>C</a:t>
            </a:r>
            <a:r>
              <a:rPr lang="en-US" altLang="ko-KR" i="1" dirty="0">
                <a:latin typeface="Times New Roman" pitchFamily="18" charset="0"/>
              </a:rPr>
              <a:t>Q</a:t>
            </a:r>
            <a:r>
              <a:rPr lang="en-US" altLang="ko-KR" i="1" baseline="-25000" dirty="0">
                <a:latin typeface="Times New Roman" pitchFamily="18" charset="0"/>
              </a:rPr>
              <a:t>B</a:t>
            </a:r>
            <a:endParaRPr lang="ko-KR" altLang="en-US" dirty="0"/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o-KR" altLang="en-US" dirty="0"/>
              <a:t>진 카운터 : </a:t>
            </a:r>
            <a:r>
              <a:rPr lang="ko-KR" altLang="en-US" dirty="0" err="1"/>
              <a:t>클록</a:t>
            </a:r>
            <a:r>
              <a:rPr lang="ko-KR" altLang="en-US" dirty="0"/>
              <a:t> 입력을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altLang="ko-KR" i="1" dirty="0"/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o-KR" altLang="en-US" dirty="0"/>
              <a:t>에 넣고, </a:t>
            </a:r>
            <a:r>
              <a:rPr lang="en-US" altLang="ko-KR" i="1" dirty="0">
                <a:latin typeface="Times New Roman" pitchFamily="18" charset="0"/>
              </a:rPr>
              <a:t>Q</a:t>
            </a:r>
            <a:r>
              <a:rPr lang="en-US" altLang="ko-KR" i="1" baseline="-25000" dirty="0">
                <a:latin typeface="Times New Roman" pitchFamily="18" charset="0"/>
              </a:rPr>
              <a:t>A</a:t>
            </a:r>
            <a:r>
              <a:rPr lang="ko-KR" altLang="en-US" dirty="0"/>
              <a:t>를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altLang="ko-KR" i="1" dirty="0"/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ko-KR" altLang="en-US" dirty="0"/>
              <a:t>에 연결하고 출력은 </a:t>
            </a:r>
            <a:r>
              <a:rPr lang="en-US" altLang="ko-KR" i="1" dirty="0">
                <a:latin typeface="Times New Roman" pitchFamily="18" charset="0"/>
              </a:rPr>
              <a:t>Q</a:t>
            </a:r>
            <a:r>
              <a:rPr lang="en-US" altLang="ko-KR" i="1" baseline="-25000" dirty="0">
                <a:latin typeface="Times New Roman" pitchFamily="18" charset="0"/>
              </a:rPr>
              <a:t>D</a:t>
            </a:r>
            <a:r>
              <a:rPr lang="en-US" altLang="ko-KR" i="1" dirty="0">
                <a:latin typeface="Times New Roman" pitchFamily="18" charset="0"/>
              </a:rPr>
              <a:t>Q</a:t>
            </a:r>
            <a:r>
              <a:rPr lang="en-US" altLang="ko-KR" i="1" baseline="-25000" dirty="0">
                <a:latin typeface="Times New Roman" pitchFamily="18" charset="0"/>
              </a:rPr>
              <a:t>C</a:t>
            </a:r>
            <a:r>
              <a:rPr lang="en-US" altLang="ko-KR" i="1" dirty="0">
                <a:latin typeface="Times New Roman" pitchFamily="18" charset="0"/>
              </a:rPr>
              <a:t>Q</a:t>
            </a:r>
            <a:r>
              <a:rPr lang="en-US" altLang="ko-KR" i="1" baseline="-25000" dirty="0">
                <a:latin typeface="Times New Roman" pitchFamily="18" charset="0"/>
              </a:rPr>
              <a:t>B</a:t>
            </a:r>
            <a:r>
              <a:rPr lang="en-US" altLang="ko-KR" i="1" dirty="0">
                <a:latin typeface="Times New Roman" pitchFamily="18" charset="0"/>
              </a:rPr>
              <a:t>Q</a:t>
            </a:r>
            <a:r>
              <a:rPr lang="en-US" altLang="ko-KR" i="1" baseline="-25000" dirty="0">
                <a:latin typeface="Times New Roman" pitchFamily="18" charset="0"/>
              </a:rPr>
              <a:t>A</a:t>
            </a:r>
            <a:r>
              <a:rPr lang="ko-KR" altLang="en-US" dirty="0"/>
              <a:t> 에서 얻는다.</a:t>
            </a:r>
          </a:p>
          <a:p>
            <a:pPr lvl="1"/>
            <a:endParaRPr lang="ko-KR" altLang="en-US" dirty="0"/>
          </a:p>
        </p:txBody>
      </p:sp>
      <p:sp>
        <p:nvSpPr>
          <p:cNvPr id="4" name="Text Box 82"/>
          <p:cNvSpPr txBox="1">
            <a:spLocks noChangeArrowheads="1"/>
          </p:cNvSpPr>
          <p:nvPr/>
        </p:nvSpPr>
        <p:spPr bwMode="auto">
          <a:xfrm>
            <a:off x="3131840" y="5829464"/>
            <a:ext cx="18004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&lt;7493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Picture 84" descr="EMB65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2016224" cy="212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5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7492(divide-by-twelve counter)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/>
              <a:t>진 카운터(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mod-2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o-KR" altLang="en-US" dirty="0"/>
              <a:t>진 카운터(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mod-6</a:t>
            </a:r>
            <a:r>
              <a:rPr lang="en-US" altLang="ko-KR" dirty="0"/>
              <a:t>)</a:t>
            </a:r>
            <a:r>
              <a:rPr lang="ko-KR" altLang="en-US" dirty="0"/>
              <a:t>가 독립적으로 내장</a:t>
            </a:r>
          </a:p>
          <a:p>
            <a:pPr lvl="1"/>
            <a:r>
              <a:rPr lang="ko-KR" altLang="en-US" dirty="0"/>
              <a:t>사용법은 7493에 준한다. 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7490(decade counter)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/>
              <a:t>진 카운터(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mod-2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o-KR" altLang="en-US" dirty="0"/>
              <a:t>진 카운터(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mod-6</a:t>
            </a:r>
            <a:r>
              <a:rPr lang="en-US" altLang="ko-KR" dirty="0"/>
              <a:t>)</a:t>
            </a:r>
            <a:r>
              <a:rPr lang="ko-KR" altLang="en-US" dirty="0"/>
              <a:t>가 독립적으로 내장</a:t>
            </a:r>
          </a:p>
          <a:p>
            <a:pPr lvl="1"/>
            <a:r>
              <a:rPr lang="ko-KR" altLang="en-US" dirty="0"/>
              <a:t>사용법은 7493에 준한다.</a:t>
            </a:r>
          </a:p>
          <a:p>
            <a:pPr lvl="1"/>
            <a:endParaRPr lang="en-US" altLang="ko-KR" dirty="0" smtClean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148064" y="6169953"/>
            <a:ext cx="18004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&lt;7490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978" y="3991805"/>
            <a:ext cx="1845903" cy="19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G:\한빛\150126_디지털논리회로\14_디지털 논리회로_이미지\본문 최종\논리회로_10장\1031b.e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53359"/>
            <a:ext cx="2107822" cy="186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47664" y="6165304"/>
            <a:ext cx="18004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&lt;7492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04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각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하강에지에서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변화한다.</a:t>
            </a:r>
          </a:p>
          <a:p>
            <a:pPr lvl="1"/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i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에서는 입력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주파수의 1/2,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i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B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에서는 1/4,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i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에서는 1/8,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i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에서는 1/16의 주파수를 갖는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구형파가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얻어진다. </a:t>
            </a:r>
          </a:p>
          <a:p>
            <a:pPr lvl="1"/>
            <a:endParaRPr lang="ko-KR" altLang="en-US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7164288" y="3804484"/>
            <a:ext cx="14077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 회로도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7177392" y="5877272"/>
            <a:ext cx="11176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타이밍도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966870"/>
              </p:ext>
            </p:extLst>
          </p:nvPr>
        </p:nvGraphicFramePr>
        <p:xfrm>
          <a:off x="899592" y="2044934"/>
          <a:ext cx="6683106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8" name="Visio" r:id="rId3" imgW="4928319" imgH="1433320" progId="Visio.Drawing.11">
                  <p:embed/>
                </p:oleObj>
              </mc:Choice>
              <mc:Fallback>
                <p:oleObj name="Visio" r:id="rId3" imgW="4928319" imgH="14333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044934"/>
                        <a:ext cx="6683106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02052"/>
              </p:ext>
            </p:extLst>
          </p:nvPr>
        </p:nvGraphicFramePr>
        <p:xfrm>
          <a:off x="911656" y="4243118"/>
          <a:ext cx="5819193" cy="2105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9" name="Visio" r:id="rId5" imgW="4228898" imgH="1529775" progId="Visio.Drawing.11">
                  <p:embed/>
                </p:oleObj>
              </mc:Choice>
              <mc:Fallback>
                <p:oleObj name="Visio" r:id="rId5" imgW="4228898" imgH="152977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1656" y="4243118"/>
                        <a:ext cx="5819193" cy="2105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6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IC </a:t>
            </a:r>
            <a:r>
              <a:rPr lang="ko-KR" altLang="en-US" dirty="0" err="1" smtClean="0">
                <a:solidFill>
                  <a:srgbClr val="C00000"/>
                </a:solidFill>
              </a:rPr>
              <a:t>동기식</a:t>
            </a:r>
            <a:r>
              <a:rPr lang="ko-KR" altLang="en-US" dirty="0" smtClean="0">
                <a:solidFill>
                  <a:srgbClr val="C00000"/>
                </a:solidFill>
              </a:rPr>
              <a:t>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/>
              <a:t>74163</a:t>
            </a:r>
            <a:r>
              <a:rPr lang="en-US" altLang="ko-KR" sz="1800" dirty="0" smtClean="0"/>
              <a:t>(synchronous </a:t>
            </a:r>
            <a:r>
              <a:rPr lang="en-US" altLang="ko-KR" sz="1800" dirty="0" err="1" smtClean="0"/>
              <a:t>presettable</a:t>
            </a:r>
            <a:r>
              <a:rPr lang="en-US" altLang="ko-KR" sz="1800" dirty="0" smtClean="0"/>
              <a:t> mod-16 counter with asynchronous clear)</a:t>
            </a:r>
          </a:p>
          <a:p>
            <a:pPr lvl="1"/>
            <a:r>
              <a:rPr lang="ko-KR" altLang="en-US" sz="1600" dirty="0"/>
              <a:t>74163은 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sz="1600" dirty="0"/>
              <a:t>비트 </a:t>
            </a:r>
            <a:r>
              <a:rPr lang="ko-KR" altLang="en-US" sz="1600" dirty="0" err="1"/>
              <a:t>동기식</a:t>
            </a:r>
            <a:r>
              <a:rPr lang="ko-KR" altLang="en-US" sz="1600" dirty="0"/>
              <a:t> 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sz="1600" dirty="0"/>
              <a:t>진 카운터</a:t>
            </a:r>
            <a:endParaRPr lang="en-US" altLang="ko-KR" sz="1600" dirty="0"/>
          </a:p>
          <a:p>
            <a:pPr lvl="1"/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sz="1600" dirty="0"/>
              <a:t>개의 </a:t>
            </a:r>
            <a:r>
              <a:rPr lang="en-US" altLang="ko-KR" sz="1600" i="1" dirty="0">
                <a:latin typeface="Times New Roman" pitchFamily="18" charset="0"/>
              </a:rPr>
              <a:t>D</a:t>
            </a:r>
            <a:r>
              <a:rPr lang="en-US" altLang="ko-KR" sz="1600" dirty="0"/>
              <a:t> </a:t>
            </a:r>
            <a:r>
              <a:rPr lang="ko-KR" altLang="en-US" sz="1600" dirty="0" err="1"/>
              <a:t>플립플롭으로</a:t>
            </a:r>
            <a:r>
              <a:rPr lang="ko-KR" altLang="en-US" sz="1600" dirty="0"/>
              <a:t> 구성되며, </a:t>
            </a:r>
            <a:r>
              <a:rPr lang="ko-KR" altLang="en-US" sz="16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ko-KR" altLang="en-US" sz="1600" dirty="0"/>
              <a:t>비트의 병렬입력과 병렬출력이 있다</a:t>
            </a:r>
            <a:r>
              <a:rPr lang="ko-KR" altLang="en-US" sz="1400" dirty="0"/>
              <a:t>. </a:t>
            </a:r>
          </a:p>
          <a:p>
            <a:pPr lvl="1"/>
            <a:endParaRPr lang="en-US" altLang="ko-KR" sz="1400" dirty="0" smtClean="0"/>
          </a:p>
        </p:txBody>
      </p:sp>
      <p:pic>
        <p:nvPicPr>
          <p:cNvPr id="4" name="Picture 10" descr="EMB65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400000" cy="23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971600" y="5507940"/>
            <a:ext cx="19143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&lt;74163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954393"/>
                  </p:ext>
                </p:extLst>
              </p:nvPr>
            </p:nvGraphicFramePr>
            <p:xfrm>
              <a:off x="3275856" y="3356993"/>
              <a:ext cx="5328592" cy="1800200"/>
            </p:xfrm>
            <a:graphic>
              <a:graphicData uri="http://schemas.openxmlformats.org/drawingml/2006/table">
                <a:tbl>
                  <a:tblPr/>
                  <a:tblGrid>
                    <a:gridCol w="936104"/>
                    <a:gridCol w="847924"/>
                    <a:gridCol w="1240308"/>
                    <a:gridCol w="2304256"/>
                  </a:tblGrid>
                  <a:tr h="4246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ko-KR" alt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ko-KR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굴림" pitchFamily="50" charset="-127"/>
                                        <a:cs typeface="Times New Roman" panose="02020603050405020304" pitchFamily="18" charset="0"/>
                                      </a:rPr>
                                      <m:t>CLEAR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ko-KR" alt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38100" marR="38100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ko-KR" alt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ko-KR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굴림" pitchFamily="50" charset="-127"/>
                                        <a:cs typeface="Times New Roman" panose="02020603050405020304" pitchFamily="18" charset="0"/>
                                      </a:rPr>
                                      <m:t>LOAD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ko-KR" alt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ENP, ENT</a:t>
                          </a: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기 능 </a:t>
                          </a: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13755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anose="020B0600000101010101" pitchFamily="50" charset="-127"/>
                              <a:cs typeface="Times New Roman" panose="02020603050405020304" pitchFamily="18" charset="0"/>
                            </a:rPr>
                            <a:t>플립플롭이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anose="020B0600000101010101" pitchFamily="50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anose="020B0600000101010101" pitchFamily="50" charset="-127"/>
                              <a:cs typeface="Times New Roman" panose="02020603050405020304" pitchFamily="18" charset="0"/>
                            </a:rPr>
                            <a:t>clear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병렬입력이 수행된다.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불변상태가 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카운터가 동작한다. </a:t>
                          </a: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954393"/>
                  </p:ext>
                </p:extLst>
              </p:nvPr>
            </p:nvGraphicFramePr>
            <p:xfrm>
              <a:off x="3275856" y="3356993"/>
              <a:ext cx="5328592" cy="1800200"/>
            </p:xfrm>
            <a:graphic>
              <a:graphicData uri="http://schemas.openxmlformats.org/drawingml/2006/table">
                <a:tbl>
                  <a:tblPr/>
                  <a:tblGrid>
                    <a:gridCol w="936104"/>
                    <a:gridCol w="847924"/>
                    <a:gridCol w="1240308"/>
                    <a:gridCol w="2304256"/>
                  </a:tblGrid>
                  <a:tr h="42464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8100" marR="38100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t="-2857" r="-469481" b="-33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10791" t="-2857" r="-420144" b="-33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ENP, ENT</a:t>
                          </a: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기 능 </a:t>
                          </a: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13755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anose="020B0600000101010101" pitchFamily="50" charset="-127"/>
                              <a:cs typeface="Times New Roman" panose="02020603050405020304" pitchFamily="18" charset="0"/>
                            </a:rPr>
                            <a:t>플립플롭이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anose="020B0600000101010101" pitchFamily="50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anose="020B0600000101010101" pitchFamily="50" charset="-127"/>
                              <a:cs typeface="Times New Roman" panose="02020603050405020304" pitchFamily="18" charset="0"/>
                            </a:rPr>
                            <a:t>clear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병렬입력이 수행된다.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불변상태가 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ts val="25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카운터가 동작한다. </a:t>
                          </a:r>
                        </a:p>
                      </a:txBody>
                      <a:tcPr marL="38100" marR="381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직사각형 6"/>
          <p:cNvSpPr/>
          <p:nvPr/>
        </p:nvSpPr>
        <p:spPr>
          <a:xfrm>
            <a:off x="4742427" y="5516712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&lt;74163 </a:t>
            </a:r>
            <a:r>
              <a:rPr lang="ko-KR" altLang="ko-KR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카운터의 </a:t>
            </a:r>
            <a:r>
              <a:rPr lang="ko-KR" altLang="ko-KR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동작표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84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카운터가 마지막 상태인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15(1111</a:t>
            </a:r>
            <a:r>
              <a:rPr lang="en-US" altLang="ko-KR" baseline="-25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2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가 되면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RCO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는 논리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 된다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ENP</a:t>
            </a:r>
            <a:r>
              <a:rPr lang="ko-KR" altLang="en-US" dirty="0"/>
              <a:t>와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ENT</a:t>
            </a:r>
            <a:r>
              <a:rPr lang="en-US" altLang="ko-KR" dirty="0"/>
              <a:t> </a:t>
            </a:r>
            <a:r>
              <a:rPr lang="ko-KR" altLang="en-US" dirty="0"/>
              <a:t>입력 및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RCO</a:t>
            </a:r>
            <a:r>
              <a:rPr lang="en-US" altLang="ko-KR" dirty="0"/>
              <a:t> </a:t>
            </a:r>
            <a:r>
              <a:rPr lang="ko-KR" altLang="en-US" dirty="0"/>
              <a:t>출력은 더 높은 계수순서를 갖는 카운터를 설계할 때 사용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924680" y="5199583"/>
            <a:ext cx="152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&lt;8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카운터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609469"/>
              </p:ext>
            </p:extLst>
          </p:nvPr>
        </p:nvGraphicFramePr>
        <p:xfrm>
          <a:off x="1619672" y="2492896"/>
          <a:ext cx="5918638" cy="256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4" name="Visio" r:id="rId3" imgW="4846050" imgH="2097429" progId="Visio.Drawing.11">
                  <p:embed/>
                </p:oleObj>
              </mc:Choice>
              <mc:Fallback>
                <p:oleObj name="Visio" r:id="rId3" imgW="4846050" imgH="209742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2492896"/>
                        <a:ext cx="5918638" cy="2560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7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en-US" altLang="ko-KR" spc="-1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mod-</a:t>
            </a:r>
            <a:r>
              <a:rPr lang="en-US" altLang="ko-KR" i="1" spc="-1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</a:t>
            </a:r>
            <a:r>
              <a:rPr lang="en-US" altLang="ko-KR" spc="-1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pc="-1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카운터로 사용 가능</a:t>
            </a:r>
            <a:endParaRPr lang="ko-KR" altLang="en-US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397402" y="4635509"/>
            <a:ext cx="245451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&lt;5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에서 </a:t>
            </a:r>
            <a:r>
              <a:rPr lang="en-US" altLang="ko-KR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15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까지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카운트하는</a:t>
            </a:r>
            <a:endParaRPr lang="en-US" altLang="ko-KR" spc="-100" dirty="0" smtClean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mod-11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카운터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63165" y="4635509"/>
            <a:ext cx="256833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&lt;0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에서 </a:t>
            </a:r>
            <a:r>
              <a:rPr lang="en-US" altLang="ko-KR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12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까지 카운트하는 </a:t>
            </a:r>
            <a:endParaRPr lang="en-US" altLang="ko-KR" spc="-100" dirty="0" smtClean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mod-13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카운터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427050"/>
              </p:ext>
            </p:extLst>
          </p:nvPr>
        </p:nvGraphicFramePr>
        <p:xfrm>
          <a:off x="1090613" y="2060848"/>
          <a:ext cx="3062674" cy="247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2" name="Visio" r:id="rId3" imgW="2552228" imgH="2062035" progId="Visio.Drawing.11">
                  <p:embed/>
                </p:oleObj>
              </mc:Choice>
              <mc:Fallback>
                <p:oleObj name="Visio" r:id="rId3" imgW="2552228" imgH="206203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0613" y="2060848"/>
                        <a:ext cx="3062674" cy="247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28993"/>
              </p:ext>
            </p:extLst>
          </p:nvPr>
        </p:nvGraphicFramePr>
        <p:xfrm>
          <a:off x="5148064" y="2041480"/>
          <a:ext cx="2514034" cy="2542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3" name="Visio" r:id="rId5" imgW="2095028" imgH="2119044" progId="Visio.Drawing.11">
                  <p:embed/>
                </p:oleObj>
              </mc:Choice>
              <mc:Fallback>
                <p:oleObj name="Visio" r:id="rId5" imgW="2095028" imgH="21190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064" y="2041480"/>
                        <a:ext cx="2514034" cy="2542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8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74162</a:t>
            </a:r>
            <a:r>
              <a:rPr lang="en-US" altLang="ko-KR" sz="2000" dirty="0" smtClean="0"/>
              <a:t>(</a:t>
            </a:r>
            <a:r>
              <a:rPr lang="en-US" altLang="ko-KR" sz="2000" dirty="0">
                <a:latin typeface="Times New Roman" panose="02020603050405020304" pitchFamily="18" charset="0"/>
                <a:ea typeface="휴먼고딕" charset="-127"/>
                <a:cs typeface="Times New Roman" panose="02020603050405020304" pitchFamily="18" charset="0"/>
              </a:rPr>
              <a:t>synchronous </a:t>
            </a:r>
            <a:r>
              <a:rPr lang="en-US" altLang="ko-KR" sz="2000" dirty="0" err="1">
                <a:latin typeface="Times New Roman" panose="02020603050405020304" pitchFamily="18" charset="0"/>
                <a:ea typeface="휴먼고딕" charset="-127"/>
                <a:cs typeface="Times New Roman" panose="02020603050405020304" pitchFamily="18" charset="0"/>
              </a:rPr>
              <a:t>presettable</a:t>
            </a:r>
            <a:r>
              <a:rPr lang="en-US" altLang="ko-KR" sz="2000" dirty="0">
                <a:latin typeface="Times New Roman" panose="02020603050405020304" pitchFamily="18" charset="0"/>
                <a:ea typeface="휴먼고딕" charset="-127"/>
                <a:cs typeface="Times New Roman" panose="02020603050405020304" pitchFamily="18" charset="0"/>
              </a:rPr>
              <a:t> BCD counter with asynchronous </a:t>
            </a:r>
            <a:r>
              <a:rPr lang="en-US" altLang="ko-KR" sz="2000" dirty="0" smtClean="0">
                <a:latin typeface="Times New Roman" panose="02020603050405020304" pitchFamily="18" charset="0"/>
                <a:ea typeface="휴먼고딕" charset="-127"/>
                <a:cs typeface="Times New Roman" panose="02020603050405020304" pitchFamily="18" charset="0"/>
              </a:rPr>
              <a:t>clear)</a:t>
            </a:r>
          </a:p>
          <a:p>
            <a:pPr lvl="1"/>
            <a:r>
              <a:rPr lang="ko-KR" altLang="en-US" dirty="0"/>
              <a:t>핀 기능, 동작, 사용법 등은 74163과 같다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spc="-100" dirty="0"/>
              <a:t>74163은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spc="-100" dirty="0"/>
              <a:t>비트 </a:t>
            </a:r>
            <a:r>
              <a:rPr lang="ko-KR" altLang="en-US" spc="-100" dirty="0" err="1"/>
              <a:t>동기식</a:t>
            </a:r>
            <a:r>
              <a:rPr lang="ko-KR" altLang="en-US" spc="-100" dirty="0"/>
              <a:t>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o-KR" altLang="en-US" spc="-100" dirty="0"/>
              <a:t>진 카운터이지만, 74162는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spc="-100" dirty="0"/>
              <a:t>비트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spc="-100" dirty="0"/>
              <a:t>진 </a:t>
            </a:r>
            <a:r>
              <a:rPr lang="ko-KR" altLang="en-US" spc="-100" dirty="0" err="1"/>
              <a:t>동기식</a:t>
            </a:r>
            <a:r>
              <a:rPr lang="ko-KR" altLang="en-US" spc="-100" dirty="0"/>
              <a:t> </a:t>
            </a:r>
            <a:r>
              <a:rPr lang="ko-KR" altLang="en-US" spc="-100" dirty="0" smtClean="0"/>
              <a:t>카운터</a:t>
            </a:r>
            <a:endParaRPr lang="en-US" altLang="ko-KR" spc="-100" dirty="0" smtClean="0"/>
          </a:p>
          <a:p>
            <a:pPr lvl="1"/>
            <a:endParaRPr lang="ko-KR" altLang="en-US" spc="-100" dirty="0"/>
          </a:p>
          <a:p>
            <a:r>
              <a:rPr lang="ko-KR" altLang="en-US" dirty="0" smtClean="0">
                <a:cs typeface="Times New Roman" panose="02020603050405020304" pitchFamily="18" charset="0"/>
              </a:rPr>
              <a:t>74161</a:t>
            </a:r>
            <a:r>
              <a:rPr lang="ko-KR" altLang="en-US" sz="2000" dirty="0" smtClean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000" dirty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synchronous </a:t>
            </a:r>
            <a:r>
              <a:rPr lang="en-US" altLang="ko-KR" sz="2000" dirty="0" err="1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presettable</a:t>
            </a:r>
            <a:r>
              <a:rPr lang="en-US" altLang="ko-KR" sz="2000" dirty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mod-16 counter with asynchronous clear</a:t>
            </a:r>
            <a:r>
              <a:rPr lang="en-US" altLang="ko-KR" sz="2000" dirty="0" smtClean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ko-KR" altLang="en-US" dirty="0"/>
              <a:t>핀 기능, 동작, 사용법 등이 74163과 같은 </a:t>
            </a:r>
            <a:r>
              <a:rPr lang="en-US" altLang="ko-KR" dirty="0" err="1"/>
              <a:t>presettable</a:t>
            </a:r>
            <a:r>
              <a:rPr lang="en-US" altLang="ko-KR" dirty="0"/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o-KR" altLang="en-US" dirty="0"/>
              <a:t>진 </a:t>
            </a:r>
            <a:r>
              <a:rPr lang="ko-KR" altLang="en-US" dirty="0" err="1"/>
              <a:t>동기식</a:t>
            </a:r>
            <a:r>
              <a:rPr lang="ko-KR" altLang="en-US" dirty="0"/>
              <a:t> 상향 카운터이다. 또한 </a:t>
            </a:r>
            <a:r>
              <a:rPr lang="ko-KR" altLang="en-US" dirty="0" err="1"/>
              <a:t>비동기적인</a:t>
            </a:r>
            <a:r>
              <a:rPr lang="ko-KR" altLang="en-US" dirty="0"/>
              <a:t> </a:t>
            </a:r>
            <a:r>
              <a:rPr lang="ko-KR" altLang="en-US" dirty="0" err="1"/>
              <a:t>클리어</a:t>
            </a:r>
            <a:r>
              <a:rPr lang="ko-KR" altLang="en-US" dirty="0"/>
              <a:t> 입력을 갖는다.</a:t>
            </a:r>
          </a:p>
          <a:p>
            <a:pPr lvl="1"/>
            <a:endParaRPr lang="en-US" altLang="ko-KR" dirty="0"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r>
              <a:rPr lang="ko-KR" altLang="en-US" dirty="0" smtClean="0">
                <a:cs typeface="Times New Roman" panose="02020603050405020304" pitchFamily="18" charset="0"/>
              </a:rPr>
              <a:t>74160</a:t>
            </a:r>
            <a:r>
              <a:rPr lang="ko-KR" altLang="en-US" sz="2000" dirty="0" smtClean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000" dirty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synchronous </a:t>
            </a:r>
            <a:r>
              <a:rPr lang="en-US" altLang="ko-KR" sz="2000" dirty="0" err="1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presettable</a:t>
            </a:r>
            <a:r>
              <a:rPr lang="en-US" altLang="ko-KR" sz="2000" dirty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BCD counter with asynchronous clear</a:t>
            </a:r>
            <a:r>
              <a:rPr lang="en-US" altLang="ko-KR" sz="2000" dirty="0" smtClean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ko-KR" altLang="en-US" dirty="0"/>
              <a:t>74160은 74161과 동일한 입력과 출력을 가지며, 74161은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dirty="0"/>
              <a:t>비트 </a:t>
            </a:r>
            <a:r>
              <a:rPr lang="ko-KR" altLang="en-US" dirty="0" err="1"/>
              <a:t>동기식</a:t>
            </a:r>
            <a:r>
              <a:rPr lang="ko-KR" altLang="en-US" dirty="0"/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o-KR" altLang="en-US" dirty="0"/>
              <a:t>진 카운터이지만, 74160은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dirty="0"/>
              <a:t>비트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진 </a:t>
            </a:r>
            <a:r>
              <a:rPr lang="ko-KR" altLang="en-US" dirty="0" err="1"/>
              <a:t>동기식</a:t>
            </a:r>
            <a:r>
              <a:rPr lang="ko-KR" altLang="en-US" dirty="0"/>
              <a:t> 카운터이다.</a:t>
            </a:r>
          </a:p>
          <a:p>
            <a:pPr lvl="1"/>
            <a:endParaRPr lang="en-US" altLang="ko-KR" sz="2000" dirty="0">
              <a:solidFill>
                <a:srgbClr val="0066CC"/>
              </a:solidFill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4317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>
                    <a:cs typeface="Times New Roman" panose="02020603050405020304" pitchFamily="18" charset="0"/>
                  </a:rPr>
                  <a:t>74169</a:t>
                </a:r>
                <a:r>
                  <a:rPr lang="en-US" altLang="ko-KR" dirty="0" smtClean="0">
                    <a:latin typeface="Times New Roman" panose="02020603050405020304" pitchFamily="18" charset="0"/>
                    <a:ea typeface="휴먼고딕" charset="-127"/>
                    <a:cs typeface="Times New Roman" panose="02020603050405020304" pitchFamily="18" charset="0"/>
                  </a:rPr>
                  <a:t>(Synchronous </a:t>
                </a:r>
                <a:r>
                  <a:rPr lang="en-US" altLang="ko-KR" dirty="0" err="1">
                    <a:latin typeface="Times New Roman" panose="02020603050405020304" pitchFamily="18" charset="0"/>
                    <a:ea typeface="휴먼고딕" charset="-127"/>
                    <a:cs typeface="Times New Roman" panose="02020603050405020304" pitchFamily="18" charset="0"/>
                  </a:rPr>
                  <a:t>presettable</a:t>
                </a:r>
                <a:r>
                  <a:rPr lang="en-US" altLang="ko-KR" dirty="0">
                    <a:latin typeface="Times New Roman" panose="02020603050405020304" pitchFamily="18" charset="0"/>
                    <a:ea typeface="휴먼고딕" charset="-127"/>
                    <a:cs typeface="Times New Roman" panose="02020603050405020304" pitchFamily="18" charset="0"/>
                  </a:rPr>
                  <a:t> up/down mod-16 </a:t>
                </a:r>
                <a:r>
                  <a:rPr lang="en-US" altLang="ko-KR" dirty="0" smtClean="0">
                    <a:latin typeface="Times New Roman" panose="02020603050405020304" pitchFamily="18" charset="0"/>
                    <a:ea typeface="휴먼고딕" charset="-127"/>
                    <a:cs typeface="Times New Roman" panose="02020603050405020304" pitchFamily="18" charset="0"/>
                  </a:rPr>
                  <a:t>counter)</a:t>
                </a: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16진 상향/하향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동기식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카운터이다. </a:t>
                </a: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제어입력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U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를 </a:t>
                </a:r>
                <a:r>
                  <a:rPr lang="ko-KR" altLang="en-US" spc="-100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논리 1로 하면 상향 카운터, 0으로 하면 하향 카운터로 동작</a:t>
                </a: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프리세트 데이터 입력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DCBA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는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LOAD</m:t>
                        </m:r>
                      </m:e>
                    </m:acc>
                  </m:oMath>
                </a14:m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를 논리 0으로 할 때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클록펄스의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상승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에지에서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출력을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프리세트시킨다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. 카운트가 일어나려면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ENP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와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ENT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가 둘 다 논리 0으로 되어야 한다. </a:t>
                </a: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출력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25000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25000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25000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25000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가 상향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모드 시에는 1111, 하향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모드 시에는 0000에 도달하면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RCO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(ripple carry output)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가 논리 0이 된다.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6" r="-4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347864" y="6084004"/>
            <a:ext cx="19143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&lt;74169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 descr="G:\한빛\150126_디지털논리회로\14_디지털 논리회로_이미지\본문 최종\논리회로_10장\1034.e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00527"/>
            <a:ext cx="2304256" cy="235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cs typeface="Times New Roman" panose="02020603050405020304" pitchFamily="18" charset="0"/>
              </a:rPr>
              <a:t>74168</a:t>
            </a:r>
            <a:r>
              <a:rPr lang="en-US" altLang="ko-KR" sz="2000" dirty="0" smtClean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(synchronous </a:t>
            </a:r>
            <a:r>
              <a:rPr lang="en-US" altLang="ko-KR" sz="2000" dirty="0" err="1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presettable</a:t>
            </a:r>
            <a:r>
              <a:rPr lang="en-US" altLang="ko-KR" sz="2000" dirty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up/down BCD counter</a:t>
            </a:r>
            <a:r>
              <a:rPr lang="en-US" altLang="ko-KR" sz="2000" dirty="0" smtClean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진의 단일 </a:t>
            </a:r>
            <a:r>
              <a:rPr lang="en-US" altLang="ko-KR" dirty="0"/>
              <a:t>modulus</a:t>
            </a:r>
            <a:r>
              <a:rPr lang="ko-KR" altLang="en-US" dirty="0"/>
              <a:t>를 가지며 동작은 74169에 준한다.</a:t>
            </a:r>
          </a:p>
          <a:p>
            <a:pPr lvl="1"/>
            <a:endParaRPr lang="en-US" altLang="ko-KR" dirty="0" smtClean="0"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r>
              <a:rPr lang="en-US" altLang="ko-KR" dirty="0">
                <a:cs typeface="Times New Roman" panose="02020603050405020304" pitchFamily="18" charset="0"/>
              </a:rPr>
              <a:t>74190</a:t>
            </a:r>
            <a:r>
              <a:rPr lang="en-US" altLang="ko-KR" sz="2000" dirty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000" dirty="0" err="1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presettable</a:t>
            </a:r>
            <a:r>
              <a:rPr lang="en-US" altLang="ko-KR" sz="2000" dirty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synchronous up/down BCD counter)</a:t>
            </a:r>
          </a:p>
          <a:p>
            <a:pPr lvl="1"/>
            <a:r>
              <a:rPr lang="ko-KR" altLang="en-US" dirty="0"/>
              <a:t>핀 기능, 동작, 사용법 등이 74163과 같은 </a:t>
            </a:r>
            <a:r>
              <a:rPr lang="en-US" altLang="ko-KR" dirty="0" err="1"/>
              <a:t>presettable</a:t>
            </a:r>
            <a:r>
              <a:rPr lang="en-US" altLang="ko-KR" dirty="0"/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o-KR" altLang="en-US" dirty="0"/>
              <a:t>진 </a:t>
            </a:r>
            <a:r>
              <a:rPr lang="ko-KR" altLang="en-US" dirty="0" err="1"/>
              <a:t>동기식</a:t>
            </a:r>
            <a:r>
              <a:rPr lang="ko-KR" altLang="en-US" dirty="0"/>
              <a:t> 상향 카운터이다. 또한 </a:t>
            </a:r>
            <a:r>
              <a:rPr lang="ko-KR" altLang="en-US" dirty="0" err="1"/>
              <a:t>비동기적인</a:t>
            </a:r>
            <a:r>
              <a:rPr lang="ko-KR" altLang="en-US" dirty="0"/>
              <a:t> </a:t>
            </a:r>
            <a:r>
              <a:rPr lang="ko-KR" altLang="en-US" dirty="0" err="1"/>
              <a:t>클리어</a:t>
            </a:r>
            <a:r>
              <a:rPr lang="ko-KR" altLang="en-US" dirty="0"/>
              <a:t> 입력을 갖는다.</a:t>
            </a:r>
          </a:p>
          <a:p>
            <a:pPr lvl="1"/>
            <a:endParaRPr lang="en-US" altLang="ko-KR" dirty="0"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endParaRPr lang="en-US" altLang="ko-KR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213691"/>
                  </p:ext>
                </p:extLst>
              </p:nvPr>
            </p:nvGraphicFramePr>
            <p:xfrm>
              <a:off x="899592" y="4114009"/>
              <a:ext cx="4713932" cy="1403223"/>
            </p:xfrm>
            <a:graphic>
              <a:graphicData uri="http://schemas.openxmlformats.org/drawingml/2006/table">
                <a:tbl>
                  <a:tblPr/>
                  <a:tblGrid>
                    <a:gridCol w="738832"/>
                    <a:gridCol w="773113"/>
                    <a:gridCol w="966787"/>
                    <a:gridCol w="2235200"/>
                  </a:tblGrid>
                  <a:tr h="1968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ko-KR" alt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ko-KR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굴림" pitchFamily="50" charset="-127"/>
                                        <a:cs typeface="Times New Roman" panose="02020603050405020304" pitchFamily="18" charset="0"/>
                                      </a:rPr>
                                      <m:t>LOAD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ko-KR" alt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38100" marR="38100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en-US" altLang="ko-KR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ko-KR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굴림" pitchFamily="50" charset="-127"/>
                                        <a:cs typeface="Times New Roman" panose="02020603050405020304" pitchFamily="18" charset="0"/>
                                      </a:rPr>
                                      <m:t>CTEN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en-US" altLang="ko-KR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1" lang="en-US" altLang="ko-KR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굴림" pitchFamily="50" charset="-127"/>
                                    <a:cs typeface="Times New Roman" panose="02020603050405020304" pitchFamily="18" charset="0"/>
                                  </a:rPr>
                                  <m:t>DN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ko-KR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굴림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ko-KR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ko-KR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굴림" pitchFamily="50" charset="-127"/>
                                        <a:cs typeface="Times New Roman" panose="02020603050405020304" pitchFamily="18" charset="0"/>
                                      </a:rPr>
                                      <m:t>UP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en-US" altLang="ko-KR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spc="-10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기 능 </a:t>
                          </a:r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1968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spc="-10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증가 카운터로 동작한다.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spc="-10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감소 카운터로 동작한다.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spc="-10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병렬입력이 수행된다.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spc="-10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불변상태가 된다. </a:t>
                          </a:r>
                          <a:endParaRPr kumimoji="1" lang="ko-KR" altLang="en-US" sz="1600" b="0" i="0" u="none" strike="noStrike" cap="none" spc="-10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휴먼모음T" panose="02030504000101010101" pitchFamily="18" charset="-127"/>
                            <a:ea typeface="휴먼모음T" panose="02030504000101010101" pitchFamily="18" charset="-127"/>
                          </a:endParaRPr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213691"/>
                  </p:ext>
                </p:extLst>
              </p:nvPr>
            </p:nvGraphicFramePr>
            <p:xfrm>
              <a:off x="899592" y="4114009"/>
              <a:ext cx="4713932" cy="1403223"/>
            </p:xfrm>
            <a:graphic>
              <a:graphicData uri="http://schemas.openxmlformats.org/drawingml/2006/table">
                <a:tbl>
                  <a:tblPr/>
                  <a:tblGrid>
                    <a:gridCol w="738832"/>
                    <a:gridCol w="773113"/>
                    <a:gridCol w="966787"/>
                    <a:gridCol w="2235200"/>
                  </a:tblGrid>
                  <a:tr h="3364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8100" marR="38100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t="-3571" r="-542149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95276" t="-3571" r="-416535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55975" t="-3571" r="-232704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spc="-10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기 능 </a:t>
                          </a:r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×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spc="-10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증가 카운터로 동작한다.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spc="-10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감소 카운터로 동작한다.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spc="-10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병렬입력이 수행된다. </a:t>
                          </a:r>
                        </a:p>
                        <a:p>
                          <a:pPr marL="0" marR="0" lvl="0" indent="0" algn="just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spc="-10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불변상태가 된다. </a:t>
                          </a:r>
                          <a:endParaRPr kumimoji="1" lang="ko-KR" altLang="en-US" sz="1600" b="0" i="0" u="none" strike="noStrike" cap="none" spc="-10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휴먼모음T" panose="02030504000101010101" pitchFamily="18" charset="-127"/>
                            <a:ea typeface="휴먼모음T" panose="02030504000101010101" pitchFamily="18" charset="-127"/>
                          </a:endParaRPr>
                        </a:p>
                      </a:txBody>
                      <a:tcPr marL="38100" marR="381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6372200" y="5872626"/>
            <a:ext cx="19143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&lt;74190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11760" y="587262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&lt;74190</a:t>
            </a:r>
            <a:r>
              <a:rPr lang="ko-KR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</a:t>
            </a:r>
            <a:r>
              <a:rPr lang="ko-KR" altLang="ko-KR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동작표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 descr="G:\한빛\150126_디지털논리회로\14_디지털 논리회로_이미지\본문 최종\논리회로_10장\1035.e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836" y="342900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4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>
                    <a:solidFill>
                      <a:schemeClr val="tx1"/>
                    </a:solidFill>
                  </a:rPr>
                  <a:t>74191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휴먼고딕" charset="-127"/>
                    <a:cs typeface="Times New Roman" panose="02020603050405020304" pitchFamily="18" charset="0"/>
                  </a:rPr>
                  <a:t>(</a:t>
                </a:r>
                <a:r>
                  <a:rPr lang="en-US" altLang="ko-KR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휴먼고딕" charset="-127"/>
                    <a:cs typeface="Times New Roman" panose="02020603050405020304" pitchFamily="18" charset="0"/>
                  </a:rPr>
                  <a:t>presettable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휴먼고딕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휴먼고딕" charset="-127"/>
                    <a:cs typeface="Times New Roman" panose="02020603050405020304" pitchFamily="18" charset="0"/>
                  </a:rPr>
                  <a:t>synchronous up/down mod-16 counter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휴먼고딕" charset="-127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ko-KR" altLang="en-US" spc="-50" dirty="0">
                    <a:solidFill>
                      <a:schemeClr val="tx1"/>
                    </a:solidFill>
                  </a:rPr>
                  <a:t>74191은 </a:t>
                </a:r>
                <a:r>
                  <a:rPr lang="ko-KR" altLang="en-US" spc="-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ko-KR" altLang="en-US" spc="-50" dirty="0">
                    <a:solidFill>
                      <a:schemeClr val="tx1"/>
                    </a:solidFill>
                  </a:rPr>
                  <a:t>비트 </a:t>
                </a:r>
                <a:r>
                  <a:rPr lang="ko-KR" altLang="en-US" spc="-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16</a:t>
                </a:r>
                <a:r>
                  <a:rPr lang="ko-KR" altLang="en-US" spc="-50" dirty="0">
                    <a:solidFill>
                      <a:schemeClr val="tx1"/>
                    </a:solidFill>
                  </a:rPr>
                  <a:t>진 상향/하향 </a:t>
                </a:r>
                <a:r>
                  <a:rPr lang="ko-KR" altLang="en-US" spc="-50" dirty="0" err="1">
                    <a:solidFill>
                      <a:schemeClr val="tx1"/>
                    </a:solidFill>
                  </a:rPr>
                  <a:t>동기식</a:t>
                </a:r>
                <a:r>
                  <a:rPr lang="ko-KR" altLang="en-US" spc="-50" dirty="0">
                    <a:solidFill>
                      <a:schemeClr val="tx1"/>
                    </a:solidFill>
                  </a:rPr>
                  <a:t> 카운터로서 핀 배치도는 74190과 같다.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CTEN</m:t>
                        </m:r>
                      </m:e>
                    </m:acc>
                    <m:r>
                      <m:rPr>
                        <m:nor/>
                      </m:rPr>
                      <a:rPr lang="en-US" altLang="ko-KR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이면 계수가능 상태이고, </a:t>
                </a:r>
                <a:r>
                  <a:rPr lang="ko-KR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이면 계수정지 상태가 된다.</a:t>
                </a:r>
              </a:p>
              <a:p>
                <a:pPr lvl="1"/>
                <a:r>
                  <a:rPr lang="en-US" altLang="ko-KR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altLang="ko-KR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=0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이면 상향 카운터로 동작하고, </a:t>
                </a:r>
                <a:r>
                  <a:rPr lang="ko-KR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이면 하향 카운터로 동작한다.</a:t>
                </a:r>
              </a:p>
              <a:p>
                <a:pPr lvl="1"/>
                <a:r>
                  <a:rPr lang="ko-KR" altLang="en-US" dirty="0">
                    <a:solidFill>
                      <a:schemeClr val="tx1"/>
                    </a:solidFill>
                  </a:rPr>
                  <a:t>이 외의 모든 동작은 74190에 준한다.</a:t>
                </a:r>
              </a:p>
              <a:p>
                <a:pPr lvl="1"/>
                <a:endParaRPr lang="en-US" altLang="ko-KR" sz="2000" dirty="0" smtClean="0">
                  <a:solidFill>
                    <a:srgbClr val="0066CC"/>
                  </a:solidFill>
                  <a:latin typeface="Times New Roman" panose="02020603050405020304" pitchFamily="18" charset="0"/>
                  <a:ea typeface="휴먼고딕" charset="-127"/>
                  <a:cs typeface="Times New Roman" panose="02020603050405020304" pitchFamily="18" charset="0"/>
                </a:endParaRPr>
              </a:p>
              <a:p>
                <a:endParaRPr lang="en-US" altLang="ko-KR" sz="2400" dirty="0">
                  <a:solidFill>
                    <a:srgbClr val="0066CC"/>
                  </a:solidFill>
                  <a:latin typeface="Times New Roman" panose="02020603050405020304" pitchFamily="18" charset="0"/>
                  <a:ea typeface="휴먼고딕" charset="-127"/>
                  <a:cs typeface="Times New Roman" panose="02020603050405020304" pitchFamily="18" charset="0"/>
                </a:endParaRPr>
              </a:p>
              <a:p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5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디지털 시계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smtClean="0"/>
              <a:t>발진회로</a:t>
            </a:r>
            <a:endParaRPr lang="en-US" altLang="ko-KR" dirty="0" smtClean="0"/>
          </a:p>
          <a:p>
            <a:pPr lvl="1"/>
            <a:r>
              <a:rPr lang="ko-KR" altLang="en-US" dirty="0"/>
              <a:t>디지털 시계에 안정적인 </a:t>
            </a:r>
            <a:r>
              <a:rPr lang="ko-KR" altLang="en-US" dirty="0" err="1"/>
              <a:t>클록</a:t>
            </a:r>
            <a:r>
              <a:rPr lang="ko-KR" altLang="en-US" dirty="0"/>
              <a:t>(</a:t>
            </a:r>
            <a:r>
              <a:rPr lang="en-US" altLang="ko-KR" dirty="0"/>
              <a:t>clock)</a:t>
            </a:r>
            <a:r>
              <a:rPr lang="ko-KR" altLang="en-US" dirty="0"/>
              <a:t>을 제공할 목적으로 설계되는 회로</a:t>
            </a:r>
          </a:p>
          <a:p>
            <a:pPr lvl="3"/>
            <a:r>
              <a:rPr lang="ko-KR" altLang="en-US" dirty="0"/>
              <a:t>첫 번째 방법 : 가정용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220[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V]</a:t>
            </a:r>
            <a:r>
              <a:rPr lang="en-US" altLang="ko-KR" dirty="0"/>
              <a:t> </a:t>
            </a:r>
            <a:r>
              <a:rPr lang="ko-KR" altLang="en-US" dirty="0"/>
              <a:t>전원의 안정된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Hz</a:t>
            </a:r>
            <a:r>
              <a:rPr lang="ko-KR" altLang="en-US" dirty="0"/>
              <a:t>의 주파수를 이용</a:t>
            </a:r>
          </a:p>
          <a:p>
            <a:pPr lvl="3"/>
            <a:r>
              <a:rPr lang="ko-KR" altLang="en-US" dirty="0"/>
              <a:t>두 번째 방법 :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altLang="ko-KR" dirty="0"/>
              <a:t> </a:t>
            </a:r>
            <a:r>
              <a:rPr lang="ko-KR" altLang="en-US" dirty="0"/>
              <a:t>발진회로를 이용하는 방법</a:t>
            </a:r>
          </a:p>
          <a:p>
            <a:pPr lvl="3"/>
            <a:r>
              <a:rPr lang="ko-KR" altLang="en-US" dirty="0"/>
              <a:t>세 번째 방법 : 수정 </a:t>
            </a:r>
            <a:r>
              <a:rPr lang="ko-KR" altLang="en-US" dirty="0" err="1"/>
              <a:t>발진자</a:t>
            </a:r>
            <a:r>
              <a:rPr lang="ko-KR" altLang="en-US" dirty="0"/>
              <a:t>(</a:t>
            </a:r>
            <a:r>
              <a:rPr lang="en-US" altLang="ko-KR" dirty="0"/>
              <a:t>crystal oscillator)</a:t>
            </a:r>
            <a:r>
              <a:rPr lang="ko-KR" altLang="en-US" dirty="0"/>
              <a:t>를 사용하는 방법</a:t>
            </a:r>
          </a:p>
          <a:p>
            <a:pPr lvl="3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59832" y="2627620"/>
            <a:ext cx="3046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디지털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시계의 블록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다이어그램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72411"/>
              </p:ext>
            </p:extLst>
          </p:nvPr>
        </p:nvGraphicFramePr>
        <p:xfrm>
          <a:off x="899592" y="1849071"/>
          <a:ext cx="735561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1" name="Visio" r:id="rId3" imgW="4323844" imgH="380688" progId="Visio.Drawing.11">
                  <p:embed/>
                </p:oleObj>
              </mc:Choice>
              <mc:Fallback>
                <p:oleObj name="Visio" r:id="rId3" imgW="4323844" imgH="3806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849071"/>
                        <a:ext cx="7355617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5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분주회로</a:t>
            </a:r>
            <a:endParaRPr lang="en-US" altLang="ko-KR" dirty="0" smtClean="0"/>
          </a:p>
          <a:p>
            <a:pPr lvl="1"/>
            <a:r>
              <a:rPr lang="ko-KR" altLang="en-US" dirty="0"/>
              <a:t>발진회로로부터 얻어진 </a:t>
            </a:r>
            <a:r>
              <a:rPr lang="ko-KR" altLang="en-US" dirty="0" err="1"/>
              <a:t>구형파를</a:t>
            </a:r>
            <a:r>
              <a:rPr lang="ko-KR" altLang="en-US" dirty="0"/>
              <a:t> 이용하여 디지털 시계의 기본 단위인 1초를 나타내기 위한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Hz </a:t>
            </a:r>
            <a:r>
              <a:rPr lang="ko-KR" altLang="en-US" dirty="0"/>
              <a:t>주파수를 얻는 회로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95151" y="3144376"/>
            <a:ext cx="145264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i="1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&lt;CR</a:t>
            </a:r>
            <a:r>
              <a:rPr lang="en-US" altLang="ko-KR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발진회로</a:t>
            </a:r>
            <a:r>
              <a:rPr lang="en-US" altLang="ko-KR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6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820951" y="3131676"/>
            <a:ext cx="26933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수정 </a:t>
            </a:r>
            <a:r>
              <a:rPr lang="ko-KR" altLang="en-US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발진자를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사용한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164054"/>
              </p:ext>
            </p:extLst>
          </p:nvPr>
        </p:nvGraphicFramePr>
        <p:xfrm>
          <a:off x="899592" y="1268050"/>
          <a:ext cx="7357924" cy="186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5" name="Visio" r:id="rId3" imgW="5321862" imgH="1347672" progId="Visio.Drawing.11">
                  <p:embed/>
                </p:oleObj>
              </mc:Choice>
              <mc:Fallback>
                <p:oleObj name="Visio" r:id="rId3" imgW="5321862" imgH="134767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268050"/>
                        <a:ext cx="7357924" cy="1863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05097" y="6093296"/>
            <a:ext cx="41745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60</a:t>
            </a:r>
            <a:r>
              <a:rPr lang="en-US" altLang="ko-KR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Hz </a:t>
            </a:r>
            <a:r>
              <a:rPr lang="ko-KR" altLang="en-US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정현파에서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1</a:t>
            </a:r>
            <a:r>
              <a:rPr lang="en-US" altLang="ko-KR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Hz </a:t>
            </a:r>
            <a:r>
              <a:rPr lang="ko-KR" altLang="en-US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구형파를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얻는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399" y="4797152"/>
            <a:ext cx="5831929" cy="101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72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51113" y="3631317"/>
            <a:ext cx="4065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4020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을 이용하여 1</a:t>
            </a:r>
            <a:r>
              <a:rPr lang="en-US" altLang="ko-KR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Hz </a:t>
            </a:r>
            <a:r>
              <a:rPr lang="ko-KR" altLang="en-US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구형파를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얻는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465513" y="6156012"/>
            <a:ext cx="22268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카운터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회로의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410404"/>
            <a:ext cx="4895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968350"/>
              </p:ext>
            </p:extLst>
          </p:nvPr>
        </p:nvGraphicFramePr>
        <p:xfrm>
          <a:off x="1043608" y="4578533"/>
          <a:ext cx="7018749" cy="150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9" name="Visio" r:id="rId4" imgW="4381028" imgH="939426" progId="Visio.Drawing.11">
                  <p:embed/>
                </p:oleObj>
              </mc:Choice>
              <mc:Fallback>
                <p:oleObj name="Visio" r:id="rId4" imgW="4381028" imgH="9394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4578533"/>
                        <a:ext cx="7018749" cy="1505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8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비동기식</a:t>
            </a:r>
            <a:r>
              <a:rPr lang="ko-KR" altLang="en-US" dirty="0" smtClean="0"/>
              <a:t> 계수기의 동작속도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400050" lvl="1" indent="0" eaLnBrk="1" hangingPunct="1">
              <a:spcAft>
                <a:spcPct val="40000"/>
              </a:spcAft>
              <a:buNone/>
            </a:pPr>
            <a:r>
              <a:rPr lang="en-US" altLang="ko-KR" i="1" kern="0" spc="-1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i="1" kern="0" spc="-100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</a:t>
            </a:r>
            <a:r>
              <a:rPr lang="en-US" altLang="ko-KR" kern="0" spc="-100" baseline="-25000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max</a:t>
            </a:r>
            <a:r>
              <a:rPr lang="en-US" altLang="ko-KR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:</a:t>
            </a:r>
            <a:r>
              <a:rPr lang="ko-KR" altLang="en-US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최대 </a:t>
            </a:r>
            <a:r>
              <a:rPr lang="ko-KR" altLang="en-US" kern="0" spc="-1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클록</a:t>
            </a:r>
            <a:r>
              <a:rPr lang="ko-KR" altLang="en-US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주파수</a:t>
            </a:r>
            <a:r>
              <a:rPr lang="en-US" altLang="ko-KR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   </a:t>
            </a:r>
            <a:r>
              <a:rPr lang="en-US" altLang="ko-KR" i="1" kern="0" dirty="0"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</a:t>
            </a:r>
            <a:r>
              <a:rPr lang="en-US" altLang="ko-KR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</a:t>
            </a:r>
            <a:r>
              <a:rPr lang="ko-KR" altLang="en-US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kern="0" spc="-1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플립플롭</a:t>
            </a:r>
            <a:r>
              <a:rPr lang="ko-KR" altLang="en-US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수</a:t>
            </a:r>
            <a:r>
              <a:rPr lang="en-US" altLang="ko-KR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  </a:t>
            </a:r>
            <a:r>
              <a:rPr lang="en-US" altLang="ko-KR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i="1" kern="0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i="1" kern="0" baseline="-25000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pd</a:t>
            </a:r>
            <a:r>
              <a:rPr lang="en-US" altLang="ko-KR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</a:t>
            </a:r>
            <a:r>
              <a:rPr lang="ko-KR" altLang="en-US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kern="0" spc="-1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플립플롭</a:t>
            </a:r>
            <a:r>
              <a:rPr lang="ko-KR" altLang="en-US" kern="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당 전파지연시간</a:t>
            </a:r>
            <a:endParaRPr lang="en-US" altLang="ko-KR" kern="0" spc="-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eaLnBrk="1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예를 들어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i="1" kern="0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i="1" kern="0" baseline="-25000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pd</a:t>
            </a:r>
            <a:r>
              <a:rPr lang="en-US" altLang="ko-KR" i="1" kern="0" baseline="-250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=20ns,</a:t>
            </a:r>
            <a:r>
              <a:rPr lang="ko-KR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수가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4</a:t>
            </a:r>
            <a:r>
              <a:rPr lang="ko-KR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개인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4</a:t>
            </a:r>
            <a:r>
              <a:rPr lang="ko-KR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비트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2</a:t>
            </a:r>
            <a:r>
              <a:rPr lang="ko-KR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진 </a:t>
            </a:r>
            <a:r>
              <a:rPr lang="ko-KR" altLang="ko-KR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비동기식</a:t>
            </a:r>
            <a:r>
              <a:rPr lang="ko-KR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카운터를 설계할 경우 </a:t>
            </a:r>
            <a:r>
              <a:rPr lang="ko-KR" altLang="ko-KR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</a:t>
            </a:r>
            <a:r>
              <a:rPr lang="ko-KR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주파수는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12.5[MHz] </a:t>
            </a:r>
            <a:r>
              <a:rPr lang="ko-KR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이하이어야 한다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  <a:endParaRPr lang="ko-KR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94700" y="2015782"/>
            <a:ext cx="10054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785" y="1287162"/>
            <a:ext cx="4824536" cy="109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683568" y="3080395"/>
            <a:ext cx="2089969" cy="780653"/>
            <a:chOff x="1977975" y="3152402"/>
            <a:chExt cx="2089969" cy="780653"/>
          </a:xfrm>
        </p:grpSpPr>
        <p:sp>
          <p:nvSpPr>
            <p:cNvPr id="7" name="모서리가 둥근 직사각형 6"/>
            <p:cNvSpPr/>
            <p:nvPr/>
          </p:nvSpPr>
          <p:spPr bwMode="auto">
            <a:xfrm>
              <a:off x="1977975" y="3152402"/>
              <a:ext cx="2089969" cy="78065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graphicFrame>
          <p:nvGraphicFramePr>
            <p:cNvPr id="8" name="개체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1539424"/>
                </p:ext>
              </p:extLst>
            </p:nvPr>
          </p:nvGraphicFramePr>
          <p:xfrm>
            <a:off x="2339752" y="3188593"/>
            <a:ext cx="1371581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02" name="Equation" r:id="rId4" imgW="761669" imgH="406224" progId="Equation.DSMT4">
                    <p:embed/>
                  </p:oleObj>
                </mc:Choice>
                <mc:Fallback>
                  <p:oleObj name="Equation" r:id="rId4" imgW="761669" imgH="4062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3188593"/>
                          <a:ext cx="1371581" cy="7200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47221"/>
              </p:ext>
            </p:extLst>
          </p:nvPr>
        </p:nvGraphicFramePr>
        <p:xfrm>
          <a:off x="2390081" y="5877272"/>
          <a:ext cx="356439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3" name="Equation" r:id="rId6" imgW="2197100" imgH="406400" progId="Equation.DSMT4">
                  <p:embed/>
                </p:oleObj>
              </mc:Choice>
              <mc:Fallback>
                <p:oleObj name="Equation" r:id="rId6" imgW="2197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081" y="5877272"/>
                        <a:ext cx="3564396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0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95736" y="5930160"/>
            <a:ext cx="2135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 </a:t>
            </a:r>
            <a:r>
              <a:rPr lang="ko-KR" altLang="en-US" sz="16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단위의 카운터, </a:t>
            </a:r>
            <a:r>
              <a:rPr lang="ko-KR" altLang="en-US" sz="16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디코더</a:t>
            </a:r>
            <a:r>
              <a:rPr lang="ko-KR" altLang="en-US" sz="16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및 드라이브 </a:t>
            </a:r>
            <a:r>
              <a:rPr lang="ko-KR" altLang="en-US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</a:t>
            </a:r>
            <a:r>
              <a:rPr lang="en-US" altLang="ko-KR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16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39952" y="3172964"/>
            <a:ext cx="2329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분</a:t>
            </a:r>
            <a:r>
              <a:rPr lang="ko-KR" altLang="en-US" sz="16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초 단위의 카운터 </a:t>
            </a:r>
            <a:r>
              <a:rPr lang="ko-KR" altLang="en-US" sz="16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디코더</a:t>
            </a:r>
            <a:r>
              <a:rPr lang="ko-KR" altLang="en-US" sz="16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및 드라이브 회로</a:t>
            </a:r>
            <a:r>
              <a:rPr lang="en-US" altLang="ko-KR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6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27682"/>
              </p:ext>
            </p:extLst>
          </p:nvPr>
        </p:nvGraphicFramePr>
        <p:xfrm>
          <a:off x="4510779" y="3977524"/>
          <a:ext cx="4249166" cy="2619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6" name="Visio" r:id="rId3" imgW="4624059" imgH="2850969" progId="Visio.Drawing.11">
                  <p:embed/>
                </p:oleObj>
              </mc:Choice>
              <mc:Fallback>
                <p:oleObj name="Visio" r:id="rId3" imgW="4624059" imgH="285096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0779" y="3977524"/>
                        <a:ext cx="4249166" cy="2619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23880"/>
              </p:ext>
            </p:extLst>
          </p:nvPr>
        </p:nvGraphicFramePr>
        <p:xfrm>
          <a:off x="250825" y="1052736"/>
          <a:ext cx="4295334" cy="270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7" name="Visio" r:id="rId5" imgW="4090794" imgH="2576193" progId="Visio.Drawing.11">
                  <p:embed/>
                </p:oleObj>
              </mc:Choice>
              <mc:Fallback>
                <p:oleObj name="Visio" r:id="rId5" imgW="4090794" imgH="257619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825" y="1052736"/>
                        <a:ext cx="4295334" cy="2705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3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61839" y="6381328"/>
            <a:ext cx="590708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디지털 </a:t>
            </a:r>
            <a:r>
              <a:rPr lang="ko-KR" altLang="en-US" sz="16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시계의 전체 </a:t>
            </a:r>
            <a:r>
              <a:rPr lang="ko-KR" altLang="en-US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회로도</a:t>
            </a:r>
            <a:r>
              <a:rPr lang="en-US" altLang="ko-KR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49038"/>
              </p:ext>
            </p:extLst>
          </p:nvPr>
        </p:nvGraphicFramePr>
        <p:xfrm>
          <a:off x="1292583" y="1143859"/>
          <a:ext cx="6645597" cy="5214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7" name="Visio" r:id="rId3" imgW="6876342" imgH="5395821" progId="Visio.Drawing.11">
                  <p:embed/>
                </p:oleObj>
              </mc:Choice>
              <mc:Fallback>
                <p:oleObj name="Visio" r:id="rId3" imgW="6876342" imgH="539582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2583" y="1143859"/>
                        <a:ext cx="6645597" cy="5214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5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주파수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/>
              <a:t>임의의 주기적인 파형의 주파수(</a:t>
            </a:r>
            <a:r>
              <a:rPr lang="en-US" altLang="ko-KR" dirty="0"/>
              <a:t>frequency)</a:t>
            </a:r>
            <a:r>
              <a:rPr lang="ko-KR" altLang="en-US" dirty="0"/>
              <a:t>를 측정하는 디지털 기기</a:t>
            </a:r>
          </a:p>
          <a:p>
            <a:pPr lvl="1"/>
            <a:r>
              <a:rPr lang="ko-KR" altLang="en-US" dirty="0"/>
              <a:t>측정 </a:t>
            </a:r>
            <a:r>
              <a:rPr lang="ko-KR" altLang="en-US" dirty="0" smtClean="0"/>
              <a:t>주파수는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o-KR" altLang="en-US" dirty="0"/>
              <a:t>초이면 표시된 수치가 곧 주파수가 된다.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ko-KR" altLang="en-US" dirty="0"/>
              <a:t>초이면 소수점을 한 자리 높인다. 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=0.1</a:t>
            </a:r>
            <a:r>
              <a:rPr lang="ko-KR" altLang="en-US" dirty="0"/>
              <a:t>초이면 소수점을 한 자리 낮춘다.</a:t>
            </a:r>
          </a:p>
          <a:p>
            <a:pPr lvl="1"/>
            <a:endParaRPr lang="ko-KR" altLang="en-US" dirty="0"/>
          </a:p>
          <a:p>
            <a:pPr lvl="1"/>
            <a:endParaRPr lang="en-US" altLang="ko-KR" dirty="0" smtClean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70042"/>
              </p:ext>
            </p:extLst>
          </p:nvPr>
        </p:nvGraphicFramePr>
        <p:xfrm>
          <a:off x="2559632" y="1988840"/>
          <a:ext cx="29432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1" name="Equation" r:id="rId3" imgW="1726920" imgH="368280" progId="Equation.3">
                  <p:embed/>
                </p:oleObj>
              </mc:Choice>
              <mc:Fallback>
                <p:oleObj name="Equation" r:id="rId3" imgW="17269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632" y="1988840"/>
                        <a:ext cx="294322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669390" y="5682734"/>
            <a:ext cx="32038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주파수 </a:t>
            </a:r>
            <a:r>
              <a:rPr lang="ko-KR" altLang="en-US" sz="16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카운터의 </a:t>
            </a:r>
            <a:r>
              <a:rPr lang="ko-KR" altLang="en-US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블록도</a:t>
            </a:r>
            <a:r>
              <a:rPr lang="en-US" altLang="ko-KR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05064"/>
            <a:ext cx="4841806" cy="192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21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88224" y="6453336"/>
            <a:ext cx="288109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주파수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카운터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67890" y="5365974"/>
            <a:ext cx="968375" cy="287337"/>
          </a:xfrm>
          <a:prstGeom prst="wedgeRoundRectCallout">
            <a:avLst>
              <a:gd name="adj1" fmla="val 63935"/>
              <a:gd name="adj2" fmla="val -60495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/>
              <a:t>Gate </a:t>
            </a:r>
            <a:r>
              <a:rPr lang="ko-KR" altLang="en-US" sz="1200"/>
              <a:t>신호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858915" y="5148486"/>
            <a:ext cx="971550" cy="288925"/>
          </a:xfrm>
          <a:prstGeom prst="wedgeRoundRectCallout">
            <a:avLst>
              <a:gd name="adj1" fmla="val -72060"/>
              <a:gd name="adj2" fmla="val -83519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200"/>
              <a:t>파형정형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850852" y="5148486"/>
            <a:ext cx="792163" cy="288925"/>
          </a:xfrm>
          <a:prstGeom prst="wedgeRoundRectCallout">
            <a:avLst>
              <a:gd name="adj1" fmla="val -94491"/>
              <a:gd name="adj2" fmla="val -2745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/>
              <a:t>Reset</a:t>
            </a:r>
            <a:r>
              <a:rPr lang="ko-KR" altLang="en-US" sz="1200"/>
              <a:t>용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927" y="1052736"/>
            <a:ext cx="6408738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34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71775" y="4269705"/>
            <a:ext cx="3703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주파수 </a:t>
            </a:r>
            <a:r>
              <a:rPr lang="ko-KR" altLang="en-US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카운터의 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타이밍도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340768"/>
            <a:ext cx="41767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1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err="1" smtClean="0">
                <a:solidFill>
                  <a:srgbClr val="C00000"/>
                </a:solidFill>
              </a:rPr>
              <a:t>비동기식</a:t>
            </a:r>
            <a:r>
              <a:rPr lang="ko-KR" altLang="en-US" dirty="0" smtClean="0">
                <a:solidFill>
                  <a:srgbClr val="C00000"/>
                </a:solidFill>
              </a:rPr>
              <a:t> 하향 카운터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진 하향 카운터</a:t>
            </a:r>
            <a:endParaRPr lang="en-US" altLang="ko-KR" dirty="0" smtClean="0"/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aphicFrame>
        <p:nvGraphicFramePr>
          <p:cNvPr id="4" name="Group 9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45708"/>
              </p:ext>
            </p:extLst>
          </p:nvPr>
        </p:nvGraphicFramePr>
        <p:xfrm>
          <a:off x="539552" y="2132856"/>
          <a:ext cx="6438900" cy="4514088"/>
        </p:xfrm>
        <a:graphic>
          <a:graphicData uri="http://schemas.openxmlformats.org/drawingml/2006/table">
            <a:tbl>
              <a:tblPr/>
              <a:tblGrid>
                <a:gridCol w="1219200"/>
                <a:gridCol w="1016000"/>
                <a:gridCol w="1016000"/>
                <a:gridCol w="1016000"/>
                <a:gridCol w="1016000"/>
                <a:gridCol w="11557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클록펄스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10진수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15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2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14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3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13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4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12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5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6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7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9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8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8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9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7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10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6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11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5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12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4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13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3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14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2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15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16</a:t>
                      </a:r>
                    </a:p>
                  </a:txBody>
                  <a:tcPr marT="19050" marB="190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551"/>
          <p:cNvSpPr txBox="1">
            <a:spLocks noChangeArrowheads="1"/>
          </p:cNvSpPr>
          <p:nvPr/>
        </p:nvSpPr>
        <p:spPr bwMode="auto">
          <a:xfrm>
            <a:off x="7072716" y="6327844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46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3406" y="2663624"/>
            <a:ext cx="14077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 회로도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6539" y="6111345"/>
            <a:ext cx="11176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타이밍도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01820"/>
              </p:ext>
            </p:extLst>
          </p:nvPr>
        </p:nvGraphicFramePr>
        <p:xfrm>
          <a:off x="1475656" y="1124744"/>
          <a:ext cx="6188061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6" name="Visio" r:id="rId3" imgW="4928319" imgH="1433320" progId="Visio.Drawing.11">
                  <p:embed/>
                </p:oleObj>
              </mc:Choice>
              <mc:Fallback>
                <p:oleObj name="Visio" r:id="rId3" imgW="4928319" imgH="14333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124744"/>
                        <a:ext cx="6188061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580685"/>
              </p:ext>
            </p:extLst>
          </p:nvPr>
        </p:nvGraphicFramePr>
        <p:xfrm>
          <a:off x="1547664" y="3140968"/>
          <a:ext cx="5817615" cy="331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7" name="Visio" r:id="rId5" imgW="4485955" imgH="2558361" progId="Visio.Drawing.11">
                  <p:embed/>
                </p:oleObj>
              </mc:Choice>
              <mc:Fallback>
                <p:oleObj name="Visio" r:id="rId5" imgW="4485955" imgH="25583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3140968"/>
                        <a:ext cx="5817615" cy="3318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3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비동기식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카운터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87988" y="2987660"/>
            <a:ext cx="9412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980" y="1763524"/>
            <a:ext cx="5067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8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3292</Words>
  <Application>Microsoft Office PowerPoint</Application>
  <PresentationFormat>화면 슬라이드 쇼(4:3)</PresentationFormat>
  <Paragraphs>1508</Paragraphs>
  <Slides>65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65</vt:i4>
      </vt:variant>
    </vt:vector>
  </HeadingPairs>
  <TitlesOfParts>
    <vt:vector size="86" baseType="lpstr">
      <vt:lpstr>HY견고딕</vt:lpstr>
      <vt:lpstr>HY헤드라인M</vt:lpstr>
      <vt:lpstr>굴림</vt:lpstr>
      <vt:lpstr>돋움</vt:lpstr>
      <vt:lpstr>돋움체</vt:lpstr>
      <vt:lpstr>맑은 고딕</vt:lpstr>
      <vt:lpstr>휴먼고딕</vt:lpstr>
      <vt:lpstr>휴먼명조</vt:lpstr>
      <vt:lpstr>휴먼모음T</vt:lpstr>
      <vt:lpstr>Arial</vt:lpstr>
      <vt:lpstr>Cambria Math</vt:lpstr>
      <vt:lpstr>Helvetica</vt:lpstr>
      <vt:lpstr>Symbol</vt:lpstr>
      <vt:lpstr>Tahoma</vt:lpstr>
      <vt:lpstr>Times New Roman</vt:lpstr>
      <vt:lpstr>Wingdings</vt:lpstr>
      <vt:lpstr>Office 테마</vt:lpstr>
      <vt:lpstr>Visio</vt:lpstr>
      <vt:lpstr>Equation</vt:lpstr>
      <vt:lpstr>VISIO</vt:lpstr>
      <vt:lpstr>Microsoft Equation 3.0</vt:lpstr>
      <vt:lpstr>Chapter 10. 카운터</vt:lpstr>
      <vt:lpstr>PowerPoint 프레젠테이션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01 비동기식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02 동기식 카운터</vt:lpstr>
      <vt:lpstr>03 기타 카운터</vt:lpstr>
      <vt:lpstr>03 기타 카운터</vt:lpstr>
      <vt:lpstr>03 기타 카운터</vt:lpstr>
      <vt:lpstr>03 기타 카운터</vt:lpstr>
      <vt:lpstr>03 기타 카운터</vt:lpstr>
      <vt:lpstr>03 기타 카운터</vt:lpstr>
      <vt:lpstr>03 기타 카운터</vt:lpstr>
      <vt:lpstr>03 기타 카운터</vt:lpstr>
      <vt:lpstr>04 IC 카운터</vt:lpstr>
      <vt:lpstr>04 IC 카운터</vt:lpstr>
      <vt:lpstr>04 IC 카운터</vt:lpstr>
      <vt:lpstr>04 IC 카운터</vt:lpstr>
      <vt:lpstr>04 IC 카운터</vt:lpstr>
      <vt:lpstr>04 IC 카운터</vt:lpstr>
      <vt:lpstr>04 IC 카운터</vt:lpstr>
      <vt:lpstr>04 IC 카운터</vt:lpstr>
      <vt:lpstr>04 IC 카운터</vt:lpstr>
      <vt:lpstr>05 카운터의 응용</vt:lpstr>
      <vt:lpstr>05 카운터의 응용</vt:lpstr>
      <vt:lpstr>05 카운터의 응용</vt:lpstr>
      <vt:lpstr>05 카운터의 응용</vt:lpstr>
      <vt:lpstr>05 카운터의 응용</vt:lpstr>
      <vt:lpstr>05 카운터의 응용</vt:lpstr>
      <vt:lpstr>05 카운터의 응용</vt:lpstr>
      <vt:lpstr>05 카운터의 응용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최희식</cp:lastModifiedBy>
  <cp:revision>426</cp:revision>
  <dcterms:created xsi:type="dcterms:W3CDTF">2012-07-11T10:23:22Z</dcterms:created>
  <dcterms:modified xsi:type="dcterms:W3CDTF">2015-07-25T15:19:21Z</dcterms:modified>
</cp:coreProperties>
</file>