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sldIdLst>
    <p:sldId id="256" r:id="rId2"/>
    <p:sldId id="41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5" r:id="rId13"/>
    <p:sldId id="444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83" r:id="rId41"/>
    <p:sldId id="484" r:id="rId42"/>
    <p:sldId id="485" r:id="rId43"/>
    <p:sldId id="486" r:id="rId44"/>
    <p:sldId id="472" r:id="rId45"/>
    <p:sldId id="473" r:id="rId46"/>
    <p:sldId id="474" r:id="rId47"/>
    <p:sldId id="475" r:id="rId48"/>
    <p:sldId id="487" r:id="rId49"/>
    <p:sldId id="488" r:id="rId50"/>
    <p:sldId id="489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90" r:id="rId59"/>
    <p:sldId id="491" r:id="rId60"/>
    <p:sldId id="492" r:id="rId61"/>
    <p:sldId id="362" r:id="rId6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73" d="100"/>
          <a:sy n="73" d="100"/>
        </p:scale>
        <p:origin x="1238" y="38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1.xml"/><Relationship Id="rId1" Type="http://schemas.openxmlformats.org/officeDocument/2006/relationships/slide" Target="slides/slide40.xml"/><Relationship Id="rId5" Type="http://schemas.openxmlformats.org/officeDocument/2006/relationships/slide" Target="slides/slide59.xml"/><Relationship Id="rId4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40.e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e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wmf"/><Relationship Id="rId7" Type="http://schemas.openxmlformats.org/officeDocument/2006/relationships/image" Target="../media/image55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9.wmf"/><Relationship Id="rId1" Type="http://schemas.openxmlformats.org/officeDocument/2006/relationships/image" Target="../media/image57.wmf"/><Relationship Id="rId6" Type="http://schemas.openxmlformats.org/officeDocument/2006/relationships/image" Target="../media/image54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9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wmf"/><Relationship Id="rId7" Type="http://schemas.openxmlformats.org/officeDocument/2006/relationships/image" Target="../media/image66.e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8.e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wmf"/><Relationship Id="rId7" Type="http://schemas.openxmlformats.org/officeDocument/2006/relationships/image" Target="../media/image77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9.e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png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86.wmf"/><Relationship Id="rId4" Type="http://schemas.openxmlformats.org/officeDocument/2006/relationships/image" Target="../media/image90.wmf"/><Relationship Id="rId9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emf"/><Relationship Id="rId4" Type="http://schemas.openxmlformats.org/officeDocument/2006/relationships/image" Target="../media/image10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emf"/><Relationship Id="rId4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image" Target="../media/image13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321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17CF516A-D948-4E1D-A004-837767240F4E}" type="slidenum">
              <a:rPr lang="ko-KR" altLang="en-US" sz="1300"/>
              <a:pPr eaLnBrk="1" hangingPunct="1"/>
              <a:t>59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36942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331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923D4D6C-C187-4D11-8E34-93D86A79EB39}" type="slidenum">
              <a:rPr lang="ko-KR" altLang="en-US" sz="1300"/>
              <a:pPr eaLnBrk="1" hangingPunct="1"/>
              <a:t>60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344997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126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E3B782B-11FC-44D7-9C38-79906861138D}" type="slidenum">
              <a:rPr lang="ko-KR" altLang="en-US" sz="1300"/>
              <a:pPr eaLnBrk="1" hangingPunct="1"/>
              <a:t>40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406045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136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EDCA1CD-937F-4921-8879-864CE93414A4}" type="slidenum">
              <a:rPr lang="ko-KR" altLang="en-US" sz="1300"/>
              <a:pPr eaLnBrk="1" hangingPunct="1"/>
              <a:t>41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3094777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146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D117D16C-89C4-47E6-8E4D-578190F1FAE6}" type="slidenum">
              <a:rPr lang="ko-KR" altLang="en-US" sz="1300"/>
              <a:pPr eaLnBrk="1" hangingPunct="1"/>
              <a:t>42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23473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157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63925A36-5AAD-4E1B-AEB5-FBA4FC59206B}" type="slidenum">
              <a:rPr lang="ko-KR" altLang="en-US" sz="1300"/>
              <a:pPr eaLnBrk="1" hangingPunct="1"/>
              <a:t>43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143686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208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FFA87A78-6F5A-4F7E-B541-0C8447E14F22}" type="slidenum">
              <a:rPr lang="ko-KR" altLang="en-US" sz="1300"/>
              <a:pPr eaLnBrk="1" hangingPunct="1"/>
              <a:t>48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894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218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C0F0D7E6-4301-4433-BB21-CA25DA04D416}" type="slidenum">
              <a:rPr lang="ko-KR" altLang="en-US" sz="1300"/>
              <a:pPr eaLnBrk="1" hangingPunct="1"/>
              <a:t>49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330909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228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48531FE9-02B2-4DBC-A533-2C4327239735}" type="slidenum">
              <a:rPr lang="ko-KR" altLang="en-US" sz="1300"/>
              <a:pPr eaLnBrk="1" hangingPunct="1"/>
              <a:t>50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290241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310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7536235-81D3-44B4-9505-7C0FEB130CB4}" type="slidenum">
              <a:rPr lang="ko-KR" altLang="en-US" sz="1300"/>
              <a:pPr eaLnBrk="1" hangingPunct="1"/>
              <a:t>58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12931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75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  <p:sldLayoutId id="214748404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6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59.bin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59.emf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3.wmf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1.wmf"/><Relationship Id="rId19" Type="http://schemas.openxmlformats.org/officeDocument/2006/relationships/image" Target="../media/image58.e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67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8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78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7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73.w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9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9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1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85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3.wmf"/><Relationship Id="rId25" Type="http://schemas.openxmlformats.org/officeDocument/2006/relationships/oleObject" Target="../embeddings/oleObject109.bin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90.wmf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87.png"/><Relationship Id="rId15" Type="http://schemas.openxmlformats.org/officeDocument/2006/relationships/image" Target="../media/image92.wmf"/><Relationship Id="rId23" Type="http://schemas.openxmlformats.org/officeDocument/2006/relationships/image" Target="../media/image86.wmf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18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0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0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2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14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3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18.wmf"/><Relationship Id="rId5" Type="http://schemas.openxmlformats.org/officeDocument/2006/relationships/image" Target="../media/image115.e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1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1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36.bin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2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4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2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2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1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3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32.wmf"/><Relationship Id="rId4" Type="http://schemas.openxmlformats.org/officeDocument/2006/relationships/oleObject" Target="../embeddings/oleObject14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4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34.emf"/><Relationship Id="rId4" Type="http://schemas.openxmlformats.org/officeDocument/2006/relationships/oleObject" Target="../embeddings/oleObject150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09. </a:t>
            </a:r>
            <a:r>
              <a:rPr lang="ko-KR" altLang="en-US" b="1" dirty="0" smtClean="0"/>
              <a:t>동기 순서논리회로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785671" cy="547260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smtClean="0">
                <a:solidFill>
                  <a:srgbClr val="C00000"/>
                </a:solidFill>
              </a:rPr>
              <a:t>상태방정식 유도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+mn-ea"/>
                <a:cs typeface="Times New Roman" panose="02020603050405020304" pitchFamily="18" charset="0"/>
              </a:rPr>
              <a:t>상태방정식(</a:t>
            </a:r>
            <a:r>
              <a:rPr lang="en-US" altLang="ko-KR" dirty="0">
                <a:latin typeface="+mn-ea"/>
                <a:cs typeface="Times New Roman" panose="02020603050405020304" pitchFamily="18" charset="0"/>
              </a:rPr>
              <a:t>state equation):</a:t>
            </a:r>
            <a:r>
              <a:rPr lang="ko-KR" altLang="en-US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spc="-50" dirty="0" err="1">
                <a:latin typeface="+mn-ea"/>
                <a:cs typeface="Times New Roman" panose="02020603050405020304" pitchFamily="18" charset="0"/>
              </a:rPr>
              <a:t>플립플롭</a:t>
            </a:r>
            <a:r>
              <a:rPr lang="ko-KR" altLang="en-US" spc="-50" dirty="0">
                <a:latin typeface="+mn-ea"/>
                <a:cs typeface="Times New Roman" panose="02020603050405020304" pitchFamily="18" charset="0"/>
              </a:rPr>
              <a:t> 상태 천이에 대한 조건을 지정하는 </a:t>
            </a:r>
            <a:r>
              <a:rPr lang="ko-KR" altLang="en-US" spc="-50" dirty="0" err="1">
                <a:latin typeface="+mn-ea"/>
                <a:cs typeface="Times New Roman" panose="02020603050405020304" pitchFamily="18" charset="0"/>
              </a:rPr>
              <a:t>대수식</a:t>
            </a:r>
            <a:endParaRPr lang="ko-KR" altLang="en-US" spc="-50" dirty="0">
              <a:latin typeface="+mn-ea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상태표로부터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와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 논리 1이 되는 상태방정식을 구한다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카르노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맵을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이용하여 간소화한 상태방정식</a:t>
            </a:r>
          </a:p>
          <a:p>
            <a:pPr lvl="1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058530"/>
              </p:ext>
            </p:extLst>
          </p:nvPr>
        </p:nvGraphicFramePr>
        <p:xfrm>
          <a:off x="827584" y="2420888"/>
          <a:ext cx="3378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6" name="Equation" r:id="rId3" imgW="1930400" imgH="228600" progId="Equation.DSMT4">
                  <p:embed/>
                </p:oleObj>
              </mc:Choice>
              <mc:Fallback>
                <p:oleObj name="Equation" r:id="rId3" imgW="193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3378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44521"/>
              </p:ext>
            </p:extLst>
          </p:nvPr>
        </p:nvGraphicFramePr>
        <p:xfrm>
          <a:off x="827584" y="2865389"/>
          <a:ext cx="3322154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7" name="Equation" r:id="rId5" imgW="1905000" imgH="228600" progId="Equation.DSMT4">
                  <p:embed/>
                </p:oleObj>
              </mc:Choice>
              <mc:Fallback>
                <p:oleObj name="Equation" r:id="rId5" imgW="190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865389"/>
                        <a:ext cx="3322154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89763"/>
              </p:ext>
            </p:extLst>
          </p:nvPr>
        </p:nvGraphicFramePr>
        <p:xfrm>
          <a:off x="1049255" y="5595019"/>
          <a:ext cx="2222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8" name="Equation" r:id="rId7" imgW="1485720" imgH="241200" progId="Equation.3">
                  <p:embed/>
                </p:oleObj>
              </mc:Choice>
              <mc:Fallback>
                <p:oleObj name="Equation" r:id="rId7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255" y="5595019"/>
                        <a:ext cx="2222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699822"/>
              </p:ext>
            </p:extLst>
          </p:nvPr>
        </p:nvGraphicFramePr>
        <p:xfrm>
          <a:off x="4038518" y="5614069"/>
          <a:ext cx="216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9" name="Equation" r:id="rId9" imgW="1447560" imgH="241200" progId="Equation.3">
                  <p:embed/>
                </p:oleObj>
              </mc:Choice>
              <mc:Fallback>
                <p:oleObj name="Equation" r:id="rId9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518" y="5614069"/>
                        <a:ext cx="21653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585164"/>
              </p:ext>
            </p:extLst>
          </p:nvPr>
        </p:nvGraphicFramePr>
        <p:xfrm>
          <a:off x="830180" y="4043484"/>
          <a:ext cx="5302250" cy="146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0" name="Visio" r:id="rId11" imgW="3818632" imgH="1057766" progId="Visio.Drawing.11">
                  <p:embed/>
                </p:oleObj>
              </mc:Choice>
              <mc:Fallback>
                <p:oleObj name="Visio" r:id="rId11" imgW="3818632" imgH="10577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80" y="4043484"/>
                        <a:ext cx="5302250" cy="1465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특성방정식과 </a:t>
            </a:r>
            <a:r>
              <a:rPr lang="ko-KR" altLang="en-US" dirty="0" smtClean="0">
                <a:solidFill>
                  <a:srgbClr val="000000"/>
                </a:solidFill>
                <a:latin typeface="굴림" pitchFamily="50" charset="-127"/>
              </a:rPr>
              <a:t>비교</a:t>
            </a:r>
            <a:endParaRPr lang="en-US" altLang="ko-KR" dirty="0" smtClean="0">
              <a:solidFill>
                <a:srgbClr val="000000"/>
              </a:solidFill>
              <a:latin typeface="굴림" pitchFamily="50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 smtClean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 smtClean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 smtClean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lvl="1"/>
            <a:endParaRPr lang="en-US" altLang="ko-KR" sz="2000" dirty="0">
              <a:solidFill>
                <a:srgbClr val="000000"/>
              </a:solidFill>
              <a:latin typeface="굴림" pitchFamily="50" charset="-127"/>
              <a:ea typeface="돋움체" pitchFamily="49" charset="-127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회로의 동작설명 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순서논리회로의 동작은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상태도나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상태표를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이용하여 설명 가능</a:t>
            </a:r>
          </a:p>
          <a:p>
            <a:pPr lvl="1" indent="-152400" eaLnBrk="1" fontAlgn="ctr" hangingPunct="1">
              <a:lnSpc>
                <a:spcPct val="90000"/>
              </a:lnSpc>
              <a:spcAft>
                <a:spcPct val="200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입력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값에 따라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클록펄스가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한번씩 인가될 때마다 0(00)→1(01)→3(11)→2(10)의 순으로 순차적으로 동작하는 순서논리회로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  </a:t>
            </a:r>
          </a:p>
          <a:p>
            <a:pPr marL="571500" lvl="1" indent="-276225" algn="just" eaLnBrk="1" fontAlgn="ctr" hangingPunct="1">
              <a:lnSpc>
                <a:spcPct val="90000"/>
              </a:lnSpc>
              <a:spcAft>
                <a:spcPct val="20000"/>
              </a:spcAft>
              <a:buFont typeface="굴림" pitchFamily="50" charset="-127"/>
              <a:buNone/>
            </a:pPr>
            <a:endParaRPr lang="ko-KR" altLang="en-US" sz="2000" dirty="0">
              <a:latin typeface="굴림" pitchFamily="50" charset="-127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굴림" pitchFamily="50" charset="-127"/>
              <a:ea typeface="휴먼고딕" charset="-127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30542"/>
              </p:ext>
            </p:extLst>
          </p:nvPr>
        </p:nvGraphicFramePr>
        <p:xfrm>
          <a:off x="1609428" y="3399310"/>
          <a:ext cx="19621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6" name="Equation" r:id="rId3" imgW="1968480" imgH="330120" progId="Equation.3">
                  <p:embed/>
                </p:oleObj>
              </mc:Choice>
              <mc:Fallback>
                <p:oleObj name="Equation" r:id="rId3" imgW="1968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428" y="3399310"/>
                        <a:ext cx="19621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16991"/>
              </p:ext>
            </p:extLst>
          </p:nvPr>
        </p:nvGraphicFramePr>
        <p:xfrm>
          <a:off x="1609428" y="3780310"/>
          <a:ext cx="19621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7" name="Equation" r:id="rId5" imgW="1968480" imgH="330120" progId="Equation.3">
                  <p:embed/>
                </p:oleObj>
              </mc:Choice>
              <mc:Fallback>
                <p:oleObj name="Equation" r:id="rId5" imgW="1968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428" y="3780310"/>
                        <a:ext cx="19621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0"/>
          <p:cNvSpPr>
            <a:spLocks noChangeArrowheads="1"/>
          </p:cNvSpPr>
          <p:nvPr/>
        </p:nvSpPr>
        <p:spPr bwMode="auto">
          <a:xfrm>
            <a:off x="5736928" y="3475510"/>
            <a:ext cx="2373313" cy="609600"/>
          </a:xfrm>
          <a:prstGeom prst="wedgeEllipseCallout">
            <a:avLst>
              <a:gd name="adj1" fmla="val -131875"/>
              <a:gd name="adj2" fmla="val -1275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 Box 91"/>
          <p:cNvSpPr txBox="1">
            <a:spLocks noChangeArrowheads="1"/>
          </p:cNvSpPr>
          <p:nvPr/>
        </p:nvSpPr>
        <p:spPr bwMode="auto">
          <a:xfrm>
            <a:off x="5936953" y="3612035"/>
            <a:ext cx="196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[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그림 9-4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]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회로와 일치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02471"/>
              </p:ext>
            </p:extLst>
          </p:nvPr>
        </p:nvGraphicFramePr>
        <p:xfrm>
          <a:off x="827584" y="1484784"/>
          <a:ext cx="3734594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94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44804"/>
              </p:ext>
            </p:extLst>
          </p:nvPr>
        </p:nvGraphicFramePr>
        <p:xfrm>
          <a:off x="5162252" y="1465735"/>
          <a:ext cx="2651125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125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58127"/>
              </p:ext>
            </p:extLst>
          </p:nvPr>
        </p:nvGraphicFramePr>
        <p:xfrm>
          <a:off x="827584" y="2427759"/>
          <a:ext cx="3734594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594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374626"/>
              </p:ext>
            </p:extLst>
          </p:nvPr>
        </p:nvGraphicFramePr>
        <p:xfrm>
          <a:off x="5162252" y="2408710"/>
          <a:ext cx="2651125" cy="8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125"/>
              </a:tblGrid>
              <a:tr h="8794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606979" y="1619078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b="1" dirty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</a:t>
            </a:r>
            <a:endParaRPr lang="ko-KR" altLang="en-US" b="1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06979" y="2600153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sym typeface="Symbol" pitchFamily="18" charset="2"/>
              </a:rPr>
              <a:t></a:t>
            </a:r>
            <a:endParaRPr lang="ko-KR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24751"/>
              </p:ext>
            </p:extLst>
          </p:nvPr>
        </p:nvGraphicFramePr>
        <p:xfrm>
          <a:off x="996653" y="1538760"/>
          <a:ext cx="34750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8" name="Equation" r:id="rId7" imgW="2031840" imgH="444240" progId="Equation.DSMT4">
                  <p:embed/>
                </p:oleObj>
              </mc:Choice>
              <mc:Fallback>
                <p:oleObj name="Equation" r:id="rId7" imgW="2031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653" y="1538760"/>
                        <a:ext cx="34750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71206"/>
              </p:ext>
            </p:extLst>
          </p:nvPr>
        </p:nvGraphicFramePr>
        <p:xfrm>
          <a:off x="996653" y="2465860"/>
          <a:ext cx="34528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9" name="Equation" r:id="rId9" imgW="2019240" imgH="444240" progId="Equation.DSMT4">
                  <p:embed/>
                </p:oleObj>
              </mc:Choice>
              <mc:Fallback>
                <p:oleObj name="Equation" r:id="rId9" imgW="2019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653" y="2465860"/>
                        <a:ext cx="3452813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670145"/>
              </p:ext>
            </p:extLst>
          </p:nvPr>
        </p:nvGraphicFramePr>
        <p:xfrm>
          <a:off x="5397203" y="1761010"/>
          <a:ext cx="21272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0" name="Equation" r:id="rId11" imgW="2133600" imgH="330200" progId="Equation.3">
                  <p:embed/>
                </p:oleObj>
              </mc:Choice>
              <mc:Fallback>
                <p:oleObj name="Equation" r:id="rId11" imgW="2133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203" y="1761010"/>
                        <a:ext cx="21272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40272"/>
              </p:ext>
            </p:extLst>
          </p:nvPr>
        </p:nvGraphicFramePr>
        <p:xfrm>
          <a:off x="5363866" y="2621435"/>
          <a:ext cx="22447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1" name="Equation" r:id="rId13" imgW="1244060" imgH="215806" progId="Equation.3">
                  <p:embed/>
                </p:oleObj>
              </mc:Choice>
              <mc:Fallback>
                <p:oleObj name="Equation" r:id="rId13" imgW="124406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866" y="2621435"/>
                        <a:ext cx="22447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8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특성표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현재 상태와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입력값이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주어졌을 때, 다음 상태가 어떻게 변하는가를 나타내는 표</a:t>
            </a: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여기표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excitation table)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현재 상태에서 다음 상태로 변했을 때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입력조건이 어떤 상태인가를 나타내는 표</a:t>
            </a: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여기표는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순서논리회로를 설계할 때 자주 사용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7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en-US" altLang="ko-KR" i="1" dirty="0" smtClean="0">
                <a:solidFill>
                  <a:srgbClr val="C00000"/>
                </a:solidFill>
              </a:rPr>
              <a:t>SR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82782"/>
              </p:ext>
            </p:extLst>
          </p:nvPr>
        </p:nvGraphicFramePr>
        <p:xfrm>
          <a:off x="683568" y="1628800"/>
          <a:ext cx="7573713" cy="31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9" name="Visio" r:id="rId3" imgW="5409795" imgH="2261971" progId="Visio.Drawing.11">
                  <p:embed/>
                </p:oleObj>
              </mc:Choice>
              <mc:Fallback>
                <p:oleObj name="Visio" r:id="rId3" imgW="5409795" imgH="226197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628800"/>
                        <a:ext cx="7573713" cy="316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96699"/>
              </p:ext>
            </p:extLst>
          </p:nvPr>
        </p:nvGraphicFramePr>
        <p:xfrm>
          <a:off x="6222106" y="4869160"/>
          <a:ext cx="2035175" cy="1440180"/>
        </p:xfrm>
        <a:graphic>
          <a:graphicData uri="http://schemas.openxmlformats.org/drawingml/2006/table">
            <a:tbl>
              <a:tblPr/>
              <a:tblGrid>
                <a:gridCol w="920750"/>
                <a:gridCol w="1114425"/>
              </a:tblGrid>
              <a:tr h="292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+1)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037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1    1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(불변)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(부정)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12845" y="6416064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</a:t>
            </a:r>
            <a:r>
              <a:rPr lang="ko-KR" altLang="en-US" sz="16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36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en-US" altLang="ko-KR" i="1" dirty="0" smtClean="0">
                <a:solidFill>
                  <a:srgbClr val="C00000"/>
                </a:solidFill>
              </a:rPr>
              <a:t>JK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106689"/>
              </p:ext>
            </p:extLst>
          </p:nvPr>
        </p:nvGraphicFramePr>
        <p:xfrm>
          <a:off x="755576" y="1628800"/>
          <a:ext cx="7573713" cy="31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3" name="Visio" r:id="rId3" imgW="5409795" imgH="2261971" progId="Visio.Drawing.11">
                  <p:embed/>
                </p:oleObj>
              </mc:Choice>
              <mc:Fallback>
                <p:oleObj name="Visio" r:id="rId3" imgW="5409795" imgH="226197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7573713" cy="316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2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08647"/>
                  </p:ext>
                </p:extLst>
              </p:nvPr>
            </p:nvGraphicFramePr>
            <p:xfrm>
              <a:off x="6265537" y="5040973"/>
              <a:ext cx="2167189" cy="1441323"/>
            </p:xfrm>
            <a:graphic>
              <a:graphicData uri="http://schemas.openxmlformats.org/drawingml/2006/table">
                <a:tbl>
                  <a:tblPr/>
                  <a:tblGrid>
                    <a:gridCol w="920750"/>
                    <a:gridCol w="1246439"/>
                  </a:tblGrid>
                  <a:tr h="2920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J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    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K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+1)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</a:tr>
                  <a:tr h="10375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)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(불변) 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ko-KR" altLang="en-US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ko-KR" sz="16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굴림" pitchFamily="50" charset="-127"/>
                                      <a:cs typeface="Times New Roman" panose="02020603050405020304" pitchFamily="18" charset="0"/>
                                    </a:rPr>
                                    <m:t>Q</m:t>
                                  </m:r>
                                </m:e>
                              </m:acc>
                              <m: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굴림" pitchFamily="50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굴림" pitchFamily="50" charset="-127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kumimoji="1" lang="en-US" altLang="ko-KR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굴림" pitchFamily="50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toggle</a:t>
                          </a: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2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08647"/>
                  </p:ext>
                </p:extLst>
              </p:nvPr>
            </p:nvGraphicFramePr>
            <p:xfrm>
              <a:off x="6265537" y="5040973"/>
              <a:ext cx="2167189" cy="1441323"/>
            </p:xfrm>
            <a:graphic>
              <a:graphicData uri="http://schemas.openxmlformats.org/drawingml/2006/table">
                <a:tbl>
                  <a:tblPr/>
                  <a:tblGrid>
                    <a:gridCol w="920750"/>
                    <a:gridCol w="1246439"/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J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    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K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Q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(</a:t>
                          </a:r>
                          <a:r>
                            <a:rPr kumimoji="1" lang="en-US" altLang="ko-KR" sz="16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t</a:t>
                          </a:r>
                          <a:r>
                            <a:rPr kumimoji="1" lang="en-US" altLang="ko-KR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+1)</a:t>
                          </a:r>
                          <a:endParaRPr kumimoji="1" lang="ko-KR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00CCFF"/>
                        </a:solidFill>
                      </a:tcPr>
                    </a:tc>
                  </a:tr>
                  <a:tr h="110604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0    1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"/>
                            </a:spcAft>
                            <a:buClr>
                              <a:srgbClr val="C00000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1    1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74146" t="-31148" r="-6341" b="-71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6432476" y="6481153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&lt;SR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</a:t>
            </a:r>
            <a:r>
              <a:rPr lang="ko-KR" altLang="en-US" sz="16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진리표</a:t>
            </a:r>
            <a:r>
              <a:rPr lang="en-US" altLang="ko-KR" sz="16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6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4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여기표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T </a:t>
            </a:r>
            <a:r>
              <a:rPr lang="ko-KR" altLang="en-US" dirty="0" err="1">
                <a:solidFill>
                  <a:srgbClr val="C00000"/>
                </a:solidFill>
              </a:rPr>
              <a:t>플립플롭의</a:t>
            </a:r>
            <a:r>
              <a:rPr lang="ko-KR" altLang="en-US" dirty="0">
                <a:solidFill>
                  <a:srgbClr val="C00000"/>
                </a:solidFill>
              </a:rPr>
              <a:t> </a:t>
            </a:r>
            <a:r>
              <a:rPr lang="ko-KR" altLang="en-US" dirty="0" err="1">
                <a:solidFill>
                  <a:srgbClr val="C00000"/>
                </a:solidFill>
              </a:rPr>
              <a:t>여기표</a:t>
            </a: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9758"/>
              </p:ext>
            </p:extLst>
          </p:nvPr>
        </p:nvGraphicFramePr>
        <p:xfrm>
          <a:off x="683568" y="1484784"/>
          <a:ext cx="7333542" cy="212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2" name="Visio" r:id="rId3" imgW="5238244" imgH="1518968" progId="Visio.Drawing.11">
                  <p:embed/>
                </p:oleObj>
              </mc:Choice>
              <mc:Fallback>
                <p:oleObj name="Visio" r:id="rId3" imgW="5238244" imgH="15189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484784"/>
                        <a:ext cx="7333542" cy="212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768682"/>
              </p:ext>
            </p:extLst>
          </p:nvPr>
        </p:nvGraphicFramePr>
        <p:xfrm>
          <a:off x="693093" y="4542805"/>
          <a:ext cx="7333542" cy="212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3" name="Visio" r:id="rId5" imgW="5238244" imgH="1518968" progId="Visio.Drawing.11">
                  <p:embed/>
                </p:oleObj>
              </mc:Choice>
              <mc:Fallback>
                <p:oleObj name="Visio" r:id="rId5" imgW="5238244" imgH="15189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093" y="4542805"/>
                        <a:ext cx="7333542" cy="2126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7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순서논리회로의 설계 과정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1763465" y="2162101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 bwMode="auto">
          <a:xfrm>
            <a:off x="611560" y="1700808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1]</a:t>
            </a:r>
            <a:endParaRPr kumimoji="0" lang="ko-KR" altLang="en-US" sz="1800" b="1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888877" y="1803326"/>
            <a:ext cx="2922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회로 동작 기술</a:t>
            </a:r>
            <a:r>
              <a:rPr kumimoji="0" lang="en-US" altLang="ko-KR" sz="1800" spc="-100" dirty="0"/>
              <a:t>(</a:t>
            </a:r>
            <a:r>
              <a:rPr kumimoji="0" lang="ko-KR" altLang="en-US" sz="1800" spc="-100" dirty="0"/>
              <a:t>상태도 작성</a:t>
            </a:r>
            <a:r>
              <a:rPr kumimoji="0" lang="en-US" altLang="ko-KR" sz="1800" spc="-100" dirty="0"/>
              <a:t>)</a:t>
            </a:r>
            <a:endParaRPr kumimoji="0" lang="ko-KR" altLang="en-US" sz="1800" spc="-1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1763465" y="2733601"/>
            <a:ext cx="6843712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 bwMode="auto">
          <a:xfrm>
            <a:off x="611560" y="2263523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2]</a:t>
            </a:r>
            <a:endParaRPr kumimoji="0" lang="ko-KR" altLang="en-US" sz="1800" b="1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88877" y="2366888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정의된 회로의 상태표 작성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763465" y="3282876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 bwMode="auto">
          <a:xfrm>
            <a:off x="611560" y="2821310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3]</a:t>
            </a:r>
            <a:endParaRPr kumimoji="0" lang="ko-KR" altLang="en-US" sz="1800" b="1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88877" y="2924101"/>
            <a:ext cx="362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필요한 경우 상태 축소 및 상태 할당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1763465" y="3849613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 bwMode="auto">
          <a:xfrm>
            <a:off x="611560" y="3388990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4]</a:t>
            </a:r>
            <a:endParaRPr kumimoji="0" lang="ko-KR" altLang="en-US" sz="1800" b="1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888877" y="3492426"/>
            <a:ext cx="3929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플립플롭의 수와 플립플롭의 종류 결정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763465" y="4422701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 bwMode="auto">
          <a:xfrm>
            <a:off x="611560" y="3960862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5]</a:t>
            </a:r>
            <a:endParaRPr kumimoji="0" lang="ko-KR" altLang="en-US" sz="1800" b="1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888877" y="4063926"/>
            <a:ext cx="5493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플립플롭의 입력</a:t>
            </a:r>
            <a:r>
              <a:rPr kumimoji="0" lang="en-US" altLang="ko-KR" sz="1800" spc="-100"/>
              <a:t>, </a:t>
            </a:r>
            <a:r>
              <a:rPr kumimoji="0" lang="ko-KR" altLang="en-US" sz="1800" spc="-100"/>
              <a:t>출력 및 각각의 상태에 문자기호 부여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763465" y="4989438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 bwMode="auto">
          <a:xfrm>
            <a:off x="611560" y="4538067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6]</a:t>
            </a:r>
            <a:endParaRPr kumimoji="0" lang="ko-KR" altLang="en-US" sz="1800" b="1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888877" y="4641776"/>
            <a:ext cx="3929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err="1"/>
              <a:t>상태표를</a:t>
            </a:r>
            <a:r>
              <a:rPr kumimoji="0" lang="ko-KR" altLang="en-US" sz="1800" spc="-100" dirty="0"/>
              <a:t> 이용하여 회로의 </a:t>
            </a:r>
            <a:r>
              <a:rPr kumimoji="0" lang="ko-KR" altLang="en-US" sz="1800" spc="-100" dirty="0" err="1"/>
              <a:t>여기표</a:t>
            </a:r>
            <a:r>
              <a:rPr kumimoji="0" lang="ko-KR" altLang="en-US" sz="1800" spc="-100" dirty="0"/>
              <a:t> 작성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763465" y="5576813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 bwMode="auto">
          <a:xfrm>
            <a:off x="611560" y="5115272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7]</a:t>
            </a:r>
            <a:endParaRPr kumimoji="0" lang="ko-KR" altLang="en-US" sz="1800" b="1"/>
          </a:p>
        </p:txBody>
      </p:sp>
      <p:sp>
        <p:nvSpPr>
          <p:cNvPr id="24" name="직사각형 24"/>
          <p:cNvSpPr>
            <a:spLocks noChangeArrowheads="1"/>
          </p:cNvSpPr>
          <p:nvPr/>
        </p:nvSpPr>
        <p:spPr bwMode="auto">
          <a:xfrm>
            <a:off x="1888877" y="5218038"/>
            <a:ext cx="6365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smtClean="0"/>
              <a:t>간소화 </a:t>
            </a:r>
            <a:r>
              <a:rPr kumimoji="0" lang="ko-KR" altLang="en-US" sz="1800" spc="-100" dirty="0"/>
              <a:t>방법을 이용하여 출력 함수 및 </a:t>
            </a:r>
            <a:r>
              <a:rPr kumimoji="0" lang="ko-KR" altLang="en-US" sz="1800" spc="-100" dirty="0" err="1"/>
              <a:t>플립플롭의</a:t>
            </a:r>
            <a:r>
              <a:rPr kumimoji="0" lang="ko-KR" altLang="en-US" sz="1800" spc="-100" dirty="0"/>
              <a:t> 입력함수 유도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1763465" y="6164188"/>
            <a:ext cx="68437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모서리가 둥근 직사각형 25"/>
          <p:cNvSpPr/>
          <p:nvPr/>
        </p:nvSpPr>
        <p:spPr bwMode="auto">
          <a:xfrm>
            <a:off x="611560" y="5711527"/>
            <a:ext cx="1208881" cy="499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/>
              <a:t>[</a:t>
            </a:r>
            <a:r>
              <a:rPr kumimoji="0" lang="ko-KR" altLang="en-US" sz="1800" b="1"/>
              <a:t>단계 </a:t>
            </a:r>
            <a:r>
              <a:rPr kumimoji="0" lang="en-US" altLang="ko-KR" sz="1800" b="1"/>
              <a:t>8]</a:t>
            </a:r>
            <a:endParaRPr kumimoji="0" lang="ko-KR" altLang="en-US" sz="1800" b="1"/>
          </a:p>
        </p:txBody>
      </p:sp>
      <p:sp>
        <p:nvSpPr>
          <p:cNvPr id="27" name="직사각형 27"/>
          <p:cNvSpPr>
            <a:spLocks noChangeArrowheads="1"/>
          </p:cNvSpPr>
          <p:nvPr/>
        </p:nvSpPr>
        <p:spPr bwMode="auto">
          <a:xfrm>
            <a:off x="1888877" y="5814938"/>
            <a:ext cx="2210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/>
              <a:t>순서논리회로도 작성</a:t>
            </a:r>
          </a:p>
        </p:txBody>
      </p:sp>
    </p:spTree>
    <p:extLst>
      <p:ext uri="{BB962C8B-B14F-4D97-AF65-F5344CB8AC3E}">
        <p14:creationId xmlns:p14="http://schemas.microsoft.com/office/powerpoint/2010/main" val="10475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회로 동작 기술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입력변수만 있고 출력변수는 없는 상태에서 상태변화가 일어난다. 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28" name="Text Box 111"/>
          <p:cNvSpPr txBox="1">
            <a:spLocks noChangeArrowheads="1"/>
          </p:cNvSpPr>
          <p:nvPr/>
        </p:nvSpPr>
        <p:spPr bwMode="auto">
          <a:xfrm>
            <a:off x="5084746" y="4481601"/>
            <a:ext cx="34660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동기 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순서논리회로에 대한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39862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51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err="1" smtClean="0">
                <a:solidFill>
                  <a:srgbClr val="C00000"/>
                </a:solidFill>
              </a:rPr>
              <a:t>상태표</a:t>
            </a:r>
            <a:r>
              <a:rPr lang="ko-KR" altLang="en-US" dirty="0" smtClean="0">
                <a:solidFill>
                  <a:srgbClr val="C00000"/>
                </a:solidFill>
              </a:rPr>
              <a:t> 작성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상태도로부터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유도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92414"/>
              </p:ext>
            </p:extLst>
          </p:nvPr>
        </p:nvGraphicFramePr>
        <p:xfrm>
          <a:off x="899592" y="2276872"/>
          <a:ext cx="3657600" cy="256032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2241565" y="4950222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02"/>
          <p:cNvSpPr txBox="1">
            <a:spLocks noChangeArrowheads="1"/>
          </p:cNvSpPr>
          <p:nvPr/>
        </p:nvSpPr>
        <p:spPr bwMode="auto">
          <a:xfrm>
            <a:off x="6265084" y="4950222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5042" y="2213372"/>
            <a:ext cx="3265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47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</a:rPr>
                  <a:t>3. </a:t>
                </a:r>
                <a:r>
                  <a:rPr lang="ko-KR" altLang="en-US" dirty="0" err="1" smtClean="0">
                    <a:solidFill>
                      <a:srgbClr val="C00000"/>
                    </a:solidFill>
                  </a:rPr>
                  <a:t>플립플롭의</a:t>
                </a:r>
                <a:r>
                  <a:rPr lang="ko-KR" altLang="en-US" dirty="0" smtClean="0">
                    <a:solidFill>
                      <a:srgbClr val="C00000"/>
                    </a:solidFill>
                  </a:rPr>
                  <a:t> 수와 형태 결정</a:t>
                </a:r>
                <a:endParaRPr lang="en-US" altLang="ko-KR" dirty="0" smtClean="0">
                  <a:solidFill>
                    <a:srgbClr val="C00000"/>
                  </a:solidFill>
                </a:endParaRPr>
              </a:p>
              <a:p>
                <a:r>
                  <a:rPr lang="ko-KR" altLang="en-US" dirty="0" err="1" smtClean="0"/>
                  <a:t>플립플롭의</a:t>
                </a:r>
                <a:r>
                  <a:rPr lang="ko-KR" altLang="en-US" dirty="0" smtClean="0"/>
                  <a:t> 수</a:t>
                </a:r>
                <a:endParaRPr lang="en-US" altLang="ko-KR" dirty="0" smtClean="0"/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정의해야 할 상태의 수가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가지이면                  개의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플립플롭이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필요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193675" lvl="1" indent="0" eaLnBrk="1" hangingPunct="1">
                  <a:spcAft>
                    <a:spcPct val="4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</a:t>
                </a: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=16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=4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2=4</m:t>
                    </m:r>
                  </m:oMath>
                </a14:m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193675" lvl="1" indent="0" eaLnBrk="1" hangingPunct="1">
                  <a:spcBef>
                    <a:spcPct val="50000"/>
                  </a:spcBef>
                  <a:spcAft>
                    <a:spcPct val="5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n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=4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2=</m:t>
                    </m:r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2</a:t>
                </a:r>
              </a:p>
              <a:p>
                <a:pPr marL="193675" lvl="1" indent="0" eaLnBrk="1" hangingPunct="1">
                  <a:spcBef>
                    <a:spcPct val="50000"/>
                  </a:spcBef>
                  <a:spcAft>
                    <a:spcPct val="5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=5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ea typeface="굴림" panose="020B0600000101010101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2.3219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상태의 수가 5가지인 경우에는 3개의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플립플롭이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필요하지만 3가지의 상태는 사용하지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않는다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r>
                  <a:rPr lang="ko-KR" altLang="en-US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형태</a:t>
                </a:r>
                <a:endParaRPr lang="en-US" altLang="ko-KR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설계할 회로 특성에 알맞고 구현이 용이한 </a:t>
                </a:r>
                <a:r>
                  <a:rPr lang="ko-KR" altLang="ko-KR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선택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해야 함</a:t>
                </a:r>
                <a:endParaRPr lang="en-US" altLang="ko-KR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카운터를 설계할 경우에는 회로의 특성상 주로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JK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플립플롭이나</a:t>
                </a:r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T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이용하는 것이 유리</a:t>
                </a:r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193675" lvl="1" indent="0" eaLnBrk="1" hangingPunct="1">
                  <a:spcAft>
                    <a:spcPct val="40000"/>
                  </a:spcAft>
                  <a:buClr>
                    <a:srgbClr val="0099CC"/>
                  </a:buClr>
                  <a:buNone/>
                </a:pP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	</a:t>
                </a:r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62148"/>
              </p:ext>
            </p:extLst>
          </p:nvPr>
        </p:nvGraphicFramePr>
        <p:xfrm>
          <a:off x="4505164" y="2019300"/>
          <a:ext cx="858924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1" name="Equation" r:id="rId4" imgW="520560" imgH="228600" progId="Equation.3">
                  <p:embed/>
                </p:oleObj>
              </mc:Choice>
              <mc:Fallback>
                <p:oleObj name="Equation" r:id="rId4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164" y="2019300"/>
                        <a:ext cx="858924" cy="37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2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동기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순서논리회로를 해석할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각종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플립플롭에서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여기표의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개념을 이해하고 이를 설계과정에 적용할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동기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순서논리회로를 설계할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상태방정식을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이용하여 동기 순서논리회로를 설계할 수 있다.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algn="just" eaLnBrk="1" hangingPunct="1">
              <a:lnSpc>
                <a:spcPct val="120000"/>
              </a:lnSpc>
              <a:spcBef>
                <a:spcPts val="24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개요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06.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미사용 상태의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순서논리회로의 해석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07.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카운터의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플립플롭의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여기표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08.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상태방정식을 이용한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순서논리회로의 설계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과정</a:t>
            </a:r>
            <a:r>
              <a:rPr lang="en-US" altLang="ko-KR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09</a:t>
            </a: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디코더와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플립플롭을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사용한 설계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동기 순서논리회로의 설계 예</a:t>
            </a:r>
          </a:p>
          <a:p>
            <a:pPr algn="just" eaLnBrk="1" hangingPunct="1">
              <a:lnSpc>
                <a:spcPct val="120000"/>
              </a:lnSpc>
              <a:spcBef>
                <a:spcPts val="200"/>
              </a:spcBef>
            </a:pP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7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7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상태 </a:t>
            </a:r>
            <a:r>
              <a:rPr lang="ko-KR" altLang="en-US" dirty="0" err="1" smtClean="0">
                <a:solidFill>
                  <a:srgbClr val="C00000"/>
                </a:solidFill>
              </a:rPr>
              <a:t>여기표</a:t>
            </a:r>
            <a:r>
              <a:rPr lang="ko-KR" altLang="en-US" dirty="0" smtClean="0">
                <a:solidFill>
                  <a:srgbClr val="C00000"/>
                </a:solidFill>
              </a:rPr>
              <a:t> 유도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7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99218"/>
              </p:ext>
            </p:extLst>
          </p:nvPr>
        </p:nvGraphicFramePr>
        <p:xfrm>
          <a:off x="683568" y="1628800"/>
          <a:ext cx="7705726" cy="3073330"/>
        </p:xfrm>
        <a:graphic>
          <a:graphicData uri="http://schemas.openxmlformats.org/drawingml/2006/table">
            <a:tbl>
              <a:tblPr/>
              <a:tblGrid>
                <a:gridCol w="842254"/>
                <a:gridCol w="824333"/>
                <a:gridCol w="1016976"/>
                <a:gridCol w="837774"/>
                <a:gridCol w="835534"/>
                <a:gridCol w="837774"/>
                <a:gridCol w="837774"/>
                <a:gridCol w="835533"/>
                <a:gridCol w="837774"/>
              </a:tblGrid>
              <a:tr h="2682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조합회로의 입력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조합회로의 출력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82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x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7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56288"/>
              </p:ext>
            </p:extLst>
          </p:nvPr>
        </p:nvGraphicFramePr>
        <p:xfrm>
          <a:off x="683568" y="4970487"/>
          <a:ext cx="2576513" cy="1621409"/>
        </p:xfrm>
        <a:graphic>
          <a:graphicData uri="http://schemas.openxmlformats.org/drawingml/2006/table">
            <a:tbl>
              <a:tblPr/>
              <a:tblGrid>
                <a:gridCol w="800100"/>
                <a:gridCol w="811213"/>
                <a:gridCol w="965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t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+1)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     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  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  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      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      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42"/>
          <p:cNvSpPr txBox="1">
            <a:spLocks noChangeArrowheads="1"/>
          </p:cNvSpPr>
          <p:nvPr/>
        </p:nvSpPr>
        <p:spPr bwMode="auto">
          <a:xfrm>
            <a:off x="3217220" y="6268670"/>
            <a:ext cx="24016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여기표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5.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플립플롭의</a:t>
            </a:r>
            <a:r>
              <a:rPr lang="ko-KR" altLang="en-US" dirty="0" smtClean="0">
                <a:solidFill>
                  <a:srgbClr val="C00000"/>
                </a:solidFill>
              </a:rPr>
              <a:t> 입력함수 및 회로의 출력함수 유도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8642"/>
              </p:ext>
            </p:extLst>
          </p:nvPr>
        </p:nvGraphicFramePr>
        <p:xfrm>
          <a:off x="1651950" y="3242274"/>
          <a:ext cx="863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0" name="Equation" r:id="rId3" imgW="787320" imgH="330120" progId="Equation.3">
                  <p:embed/>
                </p:oleObj>
              </mc:Choice>
              <mc:Fallback>
                <p:oleObj name="Equation" r:id="rId3" imgW="787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950" y="3242274"/>
                        <a:ext cx="863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38807"/>
              </p:ext>
            </p:extLst>
          </p:nvPr>
        </p:nvGraphicFramePr>
        <p:xfrm>
          <a:off x="4825362" y="3245449"/>
          <a:ext cx="8921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1" name="Equation" r:id="rId5" imgW="812520" imgH="291960" progId="Equation.3">
                  <p:embed/>
                </p:oleObj>
              </mc:Choice>
              <mc:Fallback>
                <p:oleObj name="Equation" r:id="rId5" imgW="812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362" y="3245449"/>
                        <a:ext cx="8921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280015"/>
              </p:ext>
            </p:extLst>
          </p:nvPr>
        </p:nvGraphicFramePr>
        <p:xfrm>
          <a:off x="1712275" y="5256812"/>
          <a:ext cx="6985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2" name="Equation" r:id="rId7" imgW="634680" imgH="291960" progId="Equation.3">
                  <p:embed/>
                </p:oleObj>
              </mc:Choice>
              <mc:Fallback>
                <p:oleObj name="Equation" r:id="rId7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275" y="5256812"/>
                        <a:ext cx="69850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898807"/>
              </p:ext>
            </p:extLst>
          </p:nvPr>
        </p:nvGraphicFramePr>
        <p:xfrm>
          <a:off x="3799837" y="5256812"/>
          <a:ext cx="3130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3" name="Equation" r:id="rId9" imgW="1638000" imgH="215640" progId="Equation.3">
                  <p:embed/>
                </p:oleObj>
              </mc:Choice>
              <mc:Fallback>
                <p:oleObj name="Equation" r:id="rId9" imgW="1638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837" y="5256812"/>
                        <a:ext cx="31305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6372200" y="526437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dirty="0"/>
              <a:t>⊙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13189"/>
              </p:ext>
            </p:extLst>
          </p:nvPr>
        </p:nvGraphicFramePr>
        <p:xfrm>
          <a:off x="683568" y="1700808"/>
          <a:ext cx="5593133" cy="15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4" name="Visio" r:id="rId11" imgW="3995095" imgH="1076249" progId="Visio.Drawing.11">
                  <p:embed/>
                </p:oleObj>
              </mc:Choice>
              <mc:Fallback>
                <p:oleObj name="Visio" r:id="rId11" imgW="3995095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3568" y="1700808"/>
                        <a:ext cx="5593133" cy="150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2515"/>
              </p:ext>
            </p:extLst>
          </p:nvPr>
        </p:nvGraphicFramePr>
        <p:xfrm>
          <a:off x="683573" y="3708999"/>
          <a:ext cx="5597666" cy="15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5" name="Visio" r:id="rId13" imgW="3998333" imgH="1076249" progId="Visio.Drawing.11">
                  <p:embed/>
                </p:oleObj>
              </mc:Choice>
              <mc:Fallback>
                <p:oleObj name="Visio" r:id="rId13" imgW="3998333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3573" y="3708999"/>
                        <a:ext cx="5597666" cy="150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7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6. </a:t>
            </a:r>
            <a:r>
              <a:rPr lang="ko-KR" altLang="en-US" dirty="0" smtClean="0">
                <a:solidFill>
                  <a:srgbClr val="C00000"/>
                </a:solidFill>
              </a:rPr>
              <a:t>논리회로의 구현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39639"/>
              </p:ext>
            </p:extLst>
          </p:nvPr>
        </p:nvGraphicFramePr>
        <p:xfrm>
          <a:off x="6696001" y="2143150"/>
          <a:ext cx="863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9" name="Equation" r:id="rId3" imgW="787320" imgH="330120" progId="Equation.3">
                  <p:embed/>
                </p:oleObj>
              </mc:Choice>
              <mc:Fallback>
                <p:oleObj name="Equation" r:id="rId3" imgW="787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01" y="2143150"/>
                        <a:ext cx="863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25467"/>
              </p:ext>
            </p:extLst>
          </p:nvPr>
        </p:nvGraphicFramePr>
        <p:xfrm>
          <a:off x="6696001" y="2655912"/>
          <a:ext cx="8921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0" name="Equation" r:id="rId5" imgW="812520" imgH="291960" progId="Equation.3">
                  <p:embed/>
                </p:oleObj>
              </mc:Choice>
              <mc:Fallback>
                <p:oleObj name="Equation" r:id="rId5" imgW="8125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01" y="2655912"/>
                        <a:ext cx="8921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10373"/>
              </p:ext>
            </p:extLst>
          </p:nvPr>
        </p:nvGraphicFramePr>
        <p:xfrm>
          <a:off x="6661076" y="4516462"/>
          <a:ext cx="6985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1" name="Equation" r:id="rId7" imgW="634680" imgH="291960" progId="Equation.3">
                  <p:embed/>
                </p:oleObj>
              </mc:Choice>
              <mc:Fallback>
                <p:oleObj name="Equation" r:id="rId7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076" y="4516462"/>
                        <a:ext cx="6985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86178"/>
              </p:ext>
            </p:extLst>
          </p:nvPr>
        </p:nvGraphicFramePr>
        <p:xfrm>
          <a:off x="6661076" y="4892700"/>
          <a:ext cx="126206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2" name="수식" r:id="rId9" imgW="660240" imgH="190440" progId="Equation.3">
                  <p:embed/>
                </p:oleObj>
              </mc:Choice>
              <mc:Fallback>
                <p:oleObj name="수식" r:id="rId9" imgW="660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076" y="4892700"/>
                        <a:ext cx="1262062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7380213" y="48387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/>
              <a:t>⊙</a:t>
            </a: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86986"/>
              </p:ext>
            </p:extLst>
          </p:nvPr>
        </p:nvGraphicFramePr>
        <p:xfrm>
          <a:off x="755576" y="1628800"/>
          <a:ext cx="5116512" cy="500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3" name="Visio" r:id="rId11" imgW="3280029" imgH="3210560" progId="Visio.Drawing.11">
                  <p:embed/>
                </p:oleObj>
              </mc:Choice>
              <mc:Fallback>
                <p:oleObj name="Visio" r:id="rId11" imgW="3280029" imgH="32105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5116512" cy="500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6551538" y="2090763"/>
            <a:ext cx="1202927" cy="952499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580113" y="4386288"/>
            <a:ext cx="1409700" cy="952499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문자 기호로 표시된 상태를 가진 상태도로부터 간소화된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유도하기 위한 절차에 대해서 알아보기로 한다.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상태도로부터 얻은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상태표는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불필요한 상태(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redundant state)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가질 수 있다.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축소된 최소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minimal state table)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유도하기 위한 과정은 상태 축소와 상태 할당의 2단계에 의해서 수행된다. 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상태 축소</a:t>
            </a:r>
            <a:endParaRPr lang="en-US" altLang="ko-KR" dirty="0" smtClean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순서논리회로에서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수를 줄이는 것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수가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이라 가정하면, 이때 요구되는 상태는  2</a:t>
            </a:r>
            <a:r>
              <a:rPr lang="en-US" altLang="ko-KR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이 되므로 상태의 수를 줄임으로써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수를 줄일 수 있다. 그러나 경우에 따라 상태의 수는 감소되지만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수는 변화하지 않는 경우도 있다. 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4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Group 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22452"/>
              </p:ext>
            </p:extLst>
          </p:nvPr>
        </p:nvGraphicFramePr>
        <p:xfrm>
          <a:off x="4559300" y="1628800"/>
          <a:ext cx="4013200" cy="2731920"/>
        </p:xfrm>
        <a:graphic>
          <a:graphicData uri="http://schemas.openxmlformats.org/drawingml/2006/table">
            <a:tbl>
              <a:tblPr/>
              <a:tblGrid>
                <a:gridCol w="1003300"/>
                <a:gridCol w="850900"/>
                <a:gridCol w="850900"/>
                <a:gridCol w="673100"/>
                <a:gridCol w="6350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g</a:t>
                      </a:r>
                    </a:p>
                  </a:txBody>
                  <a:tcPr marL="0" marR="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280"/>
          <p:cNvSpPr txBox="1">
            <a:spLocks noChangeArrowheads="1"/>
          </p:cNvSpPr>
          <p:nvPr/>
        </p:nvSpPr>
        <p:spPr bwMode="auto">
          <a:xfrm>
            <a:off x="6148923" y="4654034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281"/>
          <p:cNvSpPr txBox="1">
            <a:spLocks noChangeArrowheads="1"/>
          </p:cNvSpPr>
          <p:nvPr/>
        </p:nvSpPr>
        <p:spPr bwMode="auto">
          <a:xfrm>
            <a:off x="1576922" y="4654034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79624" y="54519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002060"/>
                </a:solidFill>
              </a:rPr>
              <a:t>&lt;</a:t>
            </a:r>
            <a:r>
              <a:rPr lang="ko-KR" altLang="ko-KR" sz="1800" b="1" dirty="0" smtClean="0">
                <a:solidFill>
                  <a:srgbClr val="002060"/>
                </a:solidFill>
              </a:rPr>
              <a:t>상태 </a:t>
            </a:r>
            <a:r>
              <a:rPr lang="ko-KR" altLang="ko-KR" sz="1800" b="1" dirty="0">
                <a:solidFill>
                  <a:srgbClr val="002060"/>
                </a:solidFill>
              </a:rPr>
              <a:t>축소를 설명하기 위한 </a:t>
            </a:r>
            <a:r>
              <a:rPr lang="ko-KR" altLang="ko-KR" sz="1800" b="1" dirty="0" smtClean="0">
                <a:solidFill>
                  <a:srgbClr val="002060"/>
                </a:solidFill>
              </a:rPr>
              <a:t>상태도</a:t>
            </a:r>
            <a:r>
              <a:rPr lang="en-US" altLang="ko-KR" sz="1800" b="1" dirty="0" smtClean="0">
                <a:solidFill>
                  <a:srgbClr val="002060"/>
                </a:solidFill>
              </a:rPr>
              <a:t>&gt;</a:t>
            </a:r>
            <a:endParaRPr lang="ko-KR" altLang="en-US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79014"/>
              </p:ext>
            </p:extLst>
          </p:nvPr>
        </p:nvGraphicFramePr>
        <p:xfrm>
          <a:off x="467517" y="1354138"/>
          <a:ext cx="3775760" cy="316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3" name="Visio" r:id="rId3" imgW="2900172" imgH="2433523" progId="Visio.Drawing.11">
                  <p:embed/>
                </p:oleObj>
              </mc:Choice>
              <mc:Fallback>
                <p:oleObj name="Visio" r:id="rId3" imgW="2900172" imgH="24335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17" y="1354138"/>
                        <a:ext cx="3775760" cy="3168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4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67544" y="1026889"/>
            <a:ext cx="838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latinLnBrk="1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 kern="1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defRPr>
            </a:lvl1pPr>
            <a:lvl2pPr marL="447675" indent="-180975" algn="l" rtl="0" eaLnBrk="0" fontAlgn="base" latinLnBrk="1" hangingPunct="0">
              <a:spcBef>
                <a:spcPct val="20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rtl="0" eaLnBrk="0" fontAlgn="base" latinLnBrk="1" hangingPunct="0">
              <a:spcBef>
                <a:spcPct val="20000"/>
              </a:spcBef>
              <a:spcAft>
                <a:spcPts val="300"/>
              </a:spcAft>
              <a:buSzPct val="96000"/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ct val="40000"/>
              </a:spcAft>
            </a:pPr>
            <a:endParaRPr kumimoji="0" lang="ko-KR" altLang="en-US" sz="2000" smtClean="0">
              <a:solidFill>
                <a:srgbClr val="000000"/>
              </a:solidFill>
              <a:latin typeface="HY헤드라인M" pitchFamily="18" charset="-127"/>
              <a:ea typeface="휴먼명조" charset="-127"/>
            </a:endParaRPr>
          </a:p>
          <a:p>
            <a:pPr marL="576263" lvl="1" indent="-292100" eaLnBrk="1" hangingPunct="1">
              <a:spcAft>
                <a:spcPct val="40000"/>
              </a:spcAft>
            </a:pPr>
            <a:endParaRPr kumimoji="0" lang="en-US" altLang="ko-KR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Group 5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68097"/>
              </p:ext>
            </p:extLst>
          </p:nvPr>
        </p:nvGraphicFramePr>
        <p:xfrm>
          <a:off x="467544" y="1215678"/>
          <a:ext cx="3860800" cy="2750820"/>
        </p:xfrm>
        <a:graphic>
          <a:graphicData uri="http://schemas.openxmlformats.org/drawingml/2006/table">
            <a:tbl>
              <a:tblPr/>
              <a:tblGrid>
                <a:gridCol w="850900"/>
                <a:gridCol w="850900"/>
                <a:gridCol w="850900"/>
                <a:gridCol w="673100"/>
                <a:gridCol w="6350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  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  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     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4357"/>
              </p:ext>
            </p:extLst>
          </p:nvPr>
        </p:nvGraphicFramePr>
        <p:xfrm>
          <a:off x="683568" y="3356992"/>
          <a:ext cx="4492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2" name="Visio" r:id="rId3" imgW="289440" imgH="212400" progId="Visio.Drawing.11">
                  <p:embed/>
                </p:oleObj>
              </mc:Choice>
              <mc:Fallback>
                <p:oleObj name="Visio" r:id="rId3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356992"/>
                        <a:ext cx="44926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20613"/>
              </p:ext>
            </p:extLst>
          </p:nvPr>
        </p:nvGraphicFramePr>
        <p:xfrm>
          <a:off x="2385244" y="2708920"/>
          <a:ext cx="4492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3" name="Visio" r:id="rId5" imgW="289440" imgH="212400" progId="Visio.Drawing.11">
                  <p:embed/>
                </p:oleObj>
              </mc:Choice>
              <mc:Fallback>
                <p:oleObj name="Visio" r:id="rId5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244" y="2708920"/>
                        <a:ext cx="44926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825892"/>
              </p:ext>
            </p:extLst>
          </p:nvPr>
        </p:nvGraphicFramePr>
        <p:xfrm>
          <a:off x="2397944" y="3068960"/>
          <a:ext cx="4492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4" name="Visio" r:id="rId7" imgW="289440" imgH="212400" progId="Visio.Drawing.11">
                  <p:embed/>
                </p:oleObj>
              </mc:Choice>
              <mc:Fallback>
                <p:oleObj name="Visio" r:id="rId7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944" y="3068960"/>
                        <a:ext cx="44926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306321"/>
              </p:ext>
            </p:extLst>
          </p:nvPr>
        </p:nvGraphicFramePr>
        <p:xfrm>
          <a:off x="683568" y="3645024"/>
          <a:ext cx="449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5" name="Visio" r:id="rId9" imgW="289440" imgH="212400" progId="Visio.Drawing.11">
                  <p:embed/>
                </p:oleObj>
              </mc:Choice>
              <mc:Fallback>
                <p:oleObj name="Visio" r:id="rId9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45024"/>
                        <a:ext cx="4492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63893"/>
              </p:ext>
            </p:extLst>
          </p:nvPr>
        </p:nvGraphicFramePr>
        <p:xfrm>
          <a:off x="1547044" y="3327524"/>
          <a:ext cx="449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6" name="Visio" r:id="rId11" imgW="289440" imgH="212400" progId="Visio.Drawing.11">
                  <p:embed/>
                </p:oleObj>
              </mc:Choice>
              <mc:Fallback>
                <p:oleObj name="Visio" r:id="rId11" imgW="289440" imgH="21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044" y="3327524"/>
                        <a:ext cx="4492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5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74735"/>
              </p:ext>
            </p:extLst>
          </p:nvPr>
        </p:nvGraphicFramePr>
        <p:xfrm>
          <a:off x="467544" y="4039324"/>
          <a:ext cx="3860800" cy="2125980"/>
        </p:xfrm>
        <a:graphic>
          <a:graphicData uri="http://schemas.openxmlformats.org/drawingml/2006/table">
            <a:tbl>
              <a:tblPr/>
              <a:tblGrid>
                <a:gridCol w="850900"/>
                <a:gridCol w="850900"/>
                <a:gridCol w="850900"/>
                <a:gridCol w="673100"/>
                <a:gridCol w="6350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281"/>
          <p:cNvSpPr txBox="1">
            <a:spLocks noChangeArrowheads="1"/>
          </p:cNvSpPr>
          <p:nvPr/>
        </p:nvSpPr>
        <p:spPr bwMode="auto">
          <a:xfrm>
            <a:off x="1691680" y="6237312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최종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상태표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Text Box 283"/>
          <p:cNvSpPr txBox="1">
            <a:spLocks noChangeArrowheads="1"/>
          </p:cNvSpPr>
          <p:nvPr/>
        </p:nvSpPr>
        <p:spPr bwMode="auto">
          <a:xfrm>
            <a:off x="5524881" y="5414406"/>
            <a:ext cx="16995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축소된 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14561"/>
              </p:ext>
            </p:extLst>
          </p:nvPr>
        </p:nvGraphicFramePr>
        <p:xfrm>
          <a:off x="4972869" y="2260587"/>
          <a:ext cx="3199531" cy="27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7" name="Visio" r:id="rId13" imgW="2328672" imgH="2033219" progId="Visio.Drawing.11">
                  <p:embed/>
                </p:oleObj>
              </mc:Choice>
              <mc:Fallback>
                <p:oleObj name="Visio" r:id="rId13" imgW="2328672" imgH="20332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72869" y="2260587"/>
                        <a:ext cx="3199531" cy="279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할당</a:t>
            </a:r>
            <a:endParaRPr lang="en-US" altLang="ko-KR" dirty="0" smtClean="0"/>
          </a:p>
          <a:p>
            <a:pPr lvl="1"/>
            <a:r>
              <a:rPr lang="ko-KR" altLang="en-US" spc="-1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기호 형태로 표현된 각각의 상태에 대해서 2진수(2진 코드)의 값을 할당하는 과정</a:t>
            </a:r>
            <a:endParaRPr lang="en-US" altLang="ko-KR" spc="-100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4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09449"/>
              </p:ext>
            </p:extLst>
          </p:nvPr>
        </p:nvGraphicFramePr>
        <p:xfrm>
          <a:off x="755576" y="1988840"/>
          <a:ext cx="5111752" cy="1552575"/>
        </p:xfrm>
        <a:graphic>
          <a:graphicData uri="http://schemas.openxmlformats.org/drawingml/2006/table">
            <a:tbl>
              <a:tblPr/>
              <a:tblGrid>
                <a:gridCol w="1277938"/>
                <a:gridCol w="1277938"/>
                <a:gridCol w="1277938"/>
                <a:gridCol w="1277938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상태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할당1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할당2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할당3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e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1 1 1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42782"/>
              </p:ext>
            </p:extLst>
          </p:nvPr>
        </p:nvGraphicFramePr>
        <p:xfrm>
          <a:off x="827584" y="4049416"/>
          <a:ext cx="4826000" cy="1973580"/>
        </p:xfrm>
        <a:graphic>
          <a:graphicData uri="http://schemas.openxmlformats.org/drawingml/2006/table">
            <a:tbl>
              <a:tblPr/>
              <a:tblGrid>
                <a:gridCol w="1046163"/>
                <a:gridCol w="1047750"/>
                <a:gridCol w="1046162"/>
                <a:gridCol w="828675"/>
                <a:gridCol w="85725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현재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상태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출력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1 0 0</a:t>
                      </a: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54"/>
          <p:cNvSpPr txBox="1">
            <a:spLocks noChangeArrowheads="1"/>
          </p:cNvSpPr>
          <p:nvPr/>
        </p:nvSpPr>
        <p:spPr bwMode="auto">
          <a:xfrm>
            <a:off x="5944900" y="5661248"/>
            <a:ext cx="28755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할당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1에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의한 최소 </a:t>
            </a:r>
            <a:r>
              <a:rPr lang="ko-KR" altLang="en-US" sz="1800" spc="-1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783282"/>
              </p:ext>
            </p:extLst>
          </p:nvPr>
        </p:nvGraphicFramePr>
        <p:xfrm>
          <a:off x="5968565" y="2060848"/>
          <a:ext cx="1439638" cy="145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1" name="Equation" r:id="rId3" imgW="901440" imgH="977760" progId="Equation.DSMT4">
                  <p:embed/>
                </p:oleObj>
              </mc:Choice>
              <mc:Fallback>
                <p:oleObj name="Equation" r:id="rId3" imgW="9014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565" y="2060848"/>
                        <a:ext cx="1439638" cy="1450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1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err="1" smtClean="0"/>
                  <a:t>플립플롭의</a:t>
                </a:r>
                <a:r>
                  <a:rPr lang="ko-KR" altLang="en-US" dirty="0" smtClean="0"/>
                  <a:t> 수와 형태 결정</a:t>
                </a:r>
                <a:endParaRPr lang="en-US" altLang="ko-KR" dirty="0" smtClean="0"/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제어하려는 상태의 수는 5가지이므로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3비트가 </a:t>
                </a:r>
                <a:r>
                  <a:rPr lang="ko-KR" altLang="en-US" dirty="0" smtClean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필요</a:t>
                </a: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r>
                  <a:rPr lang="en-US" altLang="ko-K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이면 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2.3219</m:t>
                        </m:r>
                      </m:e>
                    </m:d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3개의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순서대로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B, C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라고 </a:t>
                </a:r>
                <a:r>
                  <a:rPr lang="ko-KR" altLang="en-US" dirty="0" smtClean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정의</a:t>
                </a: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현재 상태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b, c, d, e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각각 000, 001, 010, 011, 100을 할당</a:t>
                </a:r>
              </a:p>
              <a:p>
                <a:pPr lvl="1"/>
                <a:endParaRPr lang="ko-KR" altLang="en-US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endParaRPr lang="en-US" altLang="ko-KR" dirty="0" smtClean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66700" lvl="1" indent="0">
                  <a:buNone/>
                </a:pPr>
                <a:endParaRPr lang="ko-KR" altLang="en-US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</a:t>
            </a:r>
            <a:r>
              <a:rPr lang="ko-KR" altLang="en-US" dirty="0" err="1" smtClean="0"/>
              <a:t>여기표의</a:t>
            </a:r>
            <a:r>
              <a:rPr lang="ko-KR" altLang="en-US" dirty="0" smtClean="0"/>
              <a:t> 유도</a:t>
            </a:r>
            <a:endParaRPr lang="ko-KR" altLang="en-US" dirty="0"/>
          </a:p>
        </p:txBody>
      </p:sp>
      <p:graphicFrame>
        <p:nvGraphicFramePr>
          <p:cNvPr id="4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87573"/>
              </p:ext>
            </p:extLst>
          </p:nvPr>
        </p:nvGraphicFramePr>
        <p:xfrm>
          <a:off x="611560" y="1628800"/>
          <a:ext cx="7670800" cy="4498340"/>
        </p:xfrm>
        <a:graphic>
          <a:graphicData uri="http://schemas.openxmlformats.org/drawingml/2006/table">
            <a:tbl>
              <a:tblPr/>
              <a:tblGrid>
                <a:gridCol w="673100"/>
                <a:gridCol w="965200"/>
                <a:gridCol w="885825"/>
                <a:gridCol w="930275"/>
                <a:gridCol w="520700"/>
                <a:gridCol w="546100"/>
                <a:gridCol w="546100"/>
                <a:gridCol w="571500"/>
                <a:gridCol w="584200"/>
                <a:gridCol w="590550"/>
                <a:gridCol w="857250"/>
              </a:tblGrid>
              <a:tr h="301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외부입력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플립플롭의</a:t>
                      </a: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spc="-2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외부출력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 B C 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x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 B C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y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27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 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don’t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care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1 0 1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1 1 1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 x 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8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플립플롭의</a:t>
            </a:r>
            <a:r>
              <a:rPr lang="ko-KR" altLang="en-US" dirty="0" smtClean="0"/>
              <a:t> 입력함수 및 회로의 출력함수 유도</a:t>
            </a:r>
            <a:endParaRPr lang="ko-KR" altLang="en-US" dirty="0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59458"/>
              </p:ext>
            </p:extLst>
          </p:nvPr>
        </p:nvGraphicFramePr>
        <p:xfrm>
          <a:off x="1365185" y="3580741"/>
          <a:ext cx="10334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0" name="Equation" r:id="rId3" imgW="939600" imgH="330120" progId="Equation.3">
                  <p:embed/>
                </p:oleObj>
              </mc:Choice>
              <mc:Fallback>
                <p:oleObj name="Equation" r:id="rId3" imgW="939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185" y="3580741"/>
                        <a:ext cx="103346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46005"/>
              </p:ext>
            </p:extLst>
          </p:nvPr>
        </p:nvGraphicFramePr>
        <p:xfrm>
          <a:off x="4051235" y="3582329"/>
          <a:ext cx="7381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1" name="Equation" r:id="rId5" imgW="672840" imgH="291960" progId="Equation.3">
                  <p:embed/>
                </p:oleObj>
              </mc:Choice>
              <mc:Fallback>
                <p:oleObj name="Equation" r:id="rId5" imgW="6728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235" y="3582329"/>
                        <a:ext cx="7381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15570"/>
              </p:ext>
            </p:extLst>
          </p:nvPr>
        </p:nvGraphicFramePr>
        <p:xfrm>
          <a:off x="6195947" y="3587091"/>
          <a:ext cx="14112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2" name="Equation" r:id="rId7" imgW="1282680" imgH="330120" progId="Equation.3">
                  <p:embed/>
                </p:oleObj>
              </mc:Choice>
              <mc:Fallback>
                <p:oleObj name="Equation" r:id="rId7" imgW="1282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947" y="3587091"/>
                        <a:ext cx="14112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49944"/>
              </p:ext>
            </p:extLst>
          </p:nvPr>
        </p:nvGraphicFramePr>
        <p:xfrm>
          <a:off x="1477897" y="6066766"/>
          <a:ext cx="8715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3" name="Equation" r:id="rId9" imgW="799920" imgH="330120" progId="Equation.3">
                  <p:embed/>
                </p:oleObj>
              </mc:Choice>
              <mc:Fallback>
                <p:oleObj name="Equation" r:id="rId9" imgW="7999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897" y="6066766"/>
                        <a:ext cx="8715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607933"/>
              </p:ext>
            </p:extLst>
          </p:nvPr>
        </p:nvGraphicFramePr>
        <p:xfrm>
          <a:off x="6581710" y="6073116"/>
          <a:ext cx="7127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4" name="Equation" r:id="rId11" imgW="647640" imgH="330120" progId="Equation.3">
                  <p:embed/>
                </p:oleObj>
              </mc:Choice>
              <mc:Fallback>
                <p:oleObj name="Equation" r:id="rId11" imgW="647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10" y="6073116"/>
                        <a:ext cx="7127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6349"/>
              </p:ext>
            </p:extLst>
          </p:nvPr>
        </p:nvGraphicFramePr>
        <p:xfrm>
          <a:off x="4100447" y="6069941"/>
          <a:ext cx="6905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5" name="Equation" r:id="rId13" imgW="634680" imgH="291960" progId="Equation.3">
                  <p:embed/>
                </p:oleObj>
              </mc:Choice>
              <mc:Fallback>
                <p:oleObj name="Equation" r:id="rId13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447" y="6069941"/>
                        <a:ext cx="6905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90889"/>
              </p:ext>
            </p:extLst>
          </p:nvPr>
        </p:nvGraphicFramePr>
        <p:xfrm>
          <a:off x="584135" y="4120491"/>
          <a:ext cx="7229445" cy="191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6" name="Visio" r:id="rId15" imgW="5783556" imgH="1533449" progId="Visio.Drawing.11">
                  <p:embed/>
                </p:oleObj>
              </mc:Choice>
              <mc:Fallback>
                <p:oleObj name="Visio" r:id="rId15" imgW="5783556" imgH="15334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4135" y="4120491"/>
                        <a:ext cx="7229445" cy="191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54863"/>
              </p:ext>
            </p:extLst>
          </p:nvPr>
        </p:nvGraphicFramePr>
        <p:xfrm>
          <a:off x="563497" y="1628116"/>
          <a:ext cx="7248168" cy="192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7" name="Visio" r:id="rId17" imgW="5798534" imgH="1536497" progId="Visio.Drawing.11">
                  <p:embed/>
                </p:oleObj>
              </mc:Choice>
              <mc:Fallback>
                <p:oleObj name="Visio" r:id="rId17" imgW="5798534" imgH="15364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497" y="1628116"/>
                        <a:ext cx="7248168" cy="1920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 개요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조합논리회로와 순서논리회로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36162"/>
              </p:ext>
            </p:extLst>
          </p:nvPr>
        </p:nvGraphicFramePr>
        <p:xfrm>
          <a:off x="611560" y="1589010"/>
          <a:ext cx="7704138" cy="4869409"/>
        </p:xfrm>
        <a:graphic>
          <a:graphicData uri="http://schemas.openxmlformats.org/drawingml/2006/table">
            <a:tbl>
              <a:tblPr/>
              <a:tblGrid>
                <a:gridCol w="1871663"/>
                <a:gridCol w="5832475"/>
              </a:tblGrid>
              <a:tr h="10808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조합논리회로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(combinational logic circuit)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출력이 현재의 입력에 의해서만 결정되는 논리회로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3788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순서논리회로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(sequential logic circuit)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현재의 입력과 이전의 출력상태에 의해서 출력이 결정되는 논리회로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순서논리회로는 신호의 타이밍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(timing)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에 따라 동기 순서논리회로와 비동기 순서논리회로로 분류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동기 순서회로에서 상태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(state)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는 단지 이산된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(discrete)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각 시점 즉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클록펄스가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들어오는 시점에서 상태가 변화하는 회로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클록펄스에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의해서 동작하는 회로를 동기순서논리회로 또는 단순히 동기순서회로라 한다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비동기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순서회로는 시간에 관계없이 단지 입력이 변화하는 순서에 따라 동작하는 논리회로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설계 예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 논리회로의 구현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849171"/>
              </p:ext>
            </p:extLst>
          </p:nvPr>
        </p:nvGraphicFramePr>
        <p:xfrm>
          <a:off x="1161083" y="3501144"/>
          <a:ext cx="141446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4" name="Equation" r:id="rId3" imgW="1282680" imgH="266400" progId="Equation.3">
                  <p:embed/>
                </p:oleObj>
              </mc:Choice>
              <mc:Fallback>
                <p:oleObj name="Equation" r:id="rId3" imgW="1282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83" y="3501144"/>
                        <a:ext cx="1414462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5272188" y="6232676"/>
            <a:ext cx="26404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순서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제어회로의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논리회로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99592" y="4557381"/>
            <a:ext cx="2600325" cy="1598612"/>
            <a:chOff x="457200" y="3878263"/>
            <a:chExt cx="2600325" cy="1598612"/>
          </a:xfrm>
        </p:grpSpPr>
        <p:graphicFrame>
          <p:nvGraphicFramePr>
            <p:cNvPr id="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579599"/>
                </p:ext>
              </p:extLst>
            </p:nvPr>
          </p:nvGraphicFramePr>
          <p:xfrm>
            <a:off x="555625" y="4002088"/>
            <a:ext cx="1033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5" name="Equation" r:id="rId5" imgW="939600" imgH="330120" progId="Equation.3">
                    <p:embed/>
                  </p:oleObj>
                </mc:Choice>
                <mc:Fallback>
                  <p:oleObj name="Equation" r:id="rId5" imgW="9396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" y="4002088"/>
                          <a:ext cx="1033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871465"/>
                </p:ext>
              </p:extLst>
            </p:nvPr>
          </p:nvGraphicFramePr>
          <p:xfrm>
            <a:off x="2144713" y="4044950"/>
            <a:ext cx="738187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6" name="Equation" r:id="rId7" imgW="672840" imgH="291960" progId="Equation.3">
                    <p:embed/>
                  </p:oleObj>
                </mc:Choice>
                <mc:Fallback>
                  <p:oleObj name="Equation" r:id="rId7" imgW="6728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3" y="4044950"/>
                          <a:ext cx="738187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155332"/>
                </p:ext>
              </p:extLst>
            </p:nvPr>
          </p:nvGraphicFramePr>
          <p:xfrm>
            <a:off x="555625" y="4365625"/>
            <a:ext cx="14112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7" name="Equation" r:id="rId9" imgW="1282680" imgH="330120" progId="Equation.3">
                    <p:embed/>
                  </p:oleObj>
                </mc:Choice>
                <mc:Fallback>
                  <p:oleObj name="Equation" r:id="rId9" imgW="128268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" y="4365625"/>
                          <a:ext cx="14112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979468"/>
                </p:ext>
              </p:extLst>
            </p:nvPr>
          </p:nvGraphicFramePr>
          <p:xfrm>
            <a:off x="2144713" y="4365625"/>
            <a:ext cx="871537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8" name="Equation" r:id="rId11" imgW="799920" imgH="330120" progId="Equation.3">
                    <p:embed/>
                  </p:oleObj>
                </mc:Choice>
                <mc:Fallback>
                  <p:oleObj name="Equation" r:id="rId11" imgW="7999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3" y="4365625"/>
                          <a:ext cx="871537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277162"/>
                </p:ext>
              </p:extLst>
            </p:nvPr>
          </p:nvGraphicFramePr>
          <p:xfrm>
            <a:off x="555625" y="4727575"/>
            <a:ext cx="690563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9" name="Equation" r:id="rId13" imgW="634680" imgH="291960" progId="Equation.3">
                    <p:embed/>
                  </p:oleObj>
                </mc:Choice>
                <mc:Fallback>
                  <p:oleObj name="Equation" r:id="rId13" imgW="6346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" y="4727575"/>
                          <a:ext cx="690563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949512"/>
                </p:ext>
              </p:extLst>
            </p:nvPr>
          </p:nvGraphicFramePr>
          <p:xfrm>
            <a:off x="2157413" y="4727575"/>
            <a:ext cx="7127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90" name="Equation" r:id="rId15" imgW="647640" imgH="330120" progId="Equation.3">
                    <p:embed/>
                  </p:oleObj>
                </mc:Choice>
                <mc:Fallback>
                  <p:oleObj name="Equation" r:id="rId15" imgW="64764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7413" y="4727575"/>
                          <a:ext cx="712787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908201"/>
                </p:ext>
              </p:extLst>
            </p:nvPr>
          </p:nvGraphicFramePr>
          <p:xfrm>
            <a:off x="552450" y="5092700"/>
            <a:ext cx="1414463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91" name="Equation" r:id="rId17" imgW="1282680" imgH="266400" progId="Equation.3">
                    <p:embed/>
                  </p:oleObj>
                </mc:Choice>
                <mc:Fallback>
                  <p:oleObj name="Equation" r:id="rId17" imgW="12826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450" y="5092700"/>
                          <a:ext cx="1414463" cy="293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모서리가 둥근 직사각형 13"/>
            <p:cNvSpPr/>
            <p:nvPr/>
          </p:nvSpPr>
          <p:spPr>
            <a:xfrm>
              <a:off x="457200" y="3878263"/>
              <a:ext cx="2600325" cy="1598612"/>
            </a:xfrm>
            <a:prstGeom prst="roundRect">
              <a:avLst>
                <a:gd name="adj" fmla="val 8334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855821"/>
              </p:ext>
            </p:extLst>
          </p:nvPr>
        </p:nvGraphicFramePr>
        <p:xfrm>
          <a:off x="3885140" y="1785246"/>
          <a:ext cx="4806086" cy="4370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2" name="Visio" r:id="rId18" imgW="5713857" imgH="5196637" progId="Visio.Drawing.11">
                  <p:embed/>
                </p:oleObj>
              </mc:Choice>
              <mc:Fallback>
                <p:oleObj name="Visio" r:id="rId18" imgW="5713857" imgH="51966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85140" y="1785246"/>
                        <a:ext cx="4806086" cy="4370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72023"/>
              </p:ext>
            </p:extLst>
          </p:nvPr>
        </p:nvGraphicFramePr>
        <p:xfrm>
          <a:off x="683568" y="1632720"/>
          <a:ext cx="2036175" cy="1750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3" name="Visio" r:id="rId20" imgW="1783604" imgH="1533449" progId="Visio.Drawing.11">
                  <p:embed/>
                </p:oleObj>
              </mc:Choice>
              <mc:Fallback>
                <p:oleObj name="Visio" r:id="rId20" imgW="1783604" imgH="15334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3568" y="1632720"/>
                        <a:ext cx="2036175" cy="1750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2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순서논리회로에서는 어떠한 상태도 초기 상태가 될 수 있으므로 현재 상태를 순서논리회로에서 모두 사용하지 않는 경우 문제점 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발생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미사용 상태에 대해 다음 상태가 어떤지를 구할 필요가 있다. </a:t>
            </a:r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미사용 상태는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입력함수를 간소화할 때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무관항으로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처리한다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순서논리회로의 </a:t>
            </a:r>
            <a:r>
              <a:rPr lang="ko-KR" altLang="en-US" dirty="0" err="1" smtClean="0"/>
              <a:t>상태표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3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13270"/>
              </p:ext>
            </p:extLst>
          </p:nvPr>
        </p:nvGraphicFramePr>
        <p:xfrm>
          <a:off x="666452" y="3717032"/>
          <a:ext cx="6096000" cy="2653974"/>
        </p:xfrm>
        <a:graphic>
          <a:graphicData uri="http://schemas.openxmlformats.org/drawingml/2006/table">
            <a:tbl>
              <a:tblPr/>
              <a:tblGrid>
                <a:gridCol w="677863"/>
                <a:gridCol w="676275"/>
                <a:gridCol w="677862"/>
                <a:gridCol w="677863"/>
                <a:gridCol w="676275"/>
                <a:gridCol w="677862"/>
                <a:gridCol w="677863"/>
                <a:gridCol w="676275"/>
                <a:gridCol w="677862"/>
              </a:tblGrid>
              <a:tr h="344356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현재 상태</a:t>
                      </a: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5192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순서논리회로의 상태 </a:t>
            </a:r>
            <a:r>
              <a:rPr lang="ko-KR" altLang="en-US" dirty="0" err="1" smtClean="0"/>
              <a:t>여기표</a:t>
            </a:r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1793"/>
              </p:ext>
            </p:extLst>
          </p:nvPr>
        </p:nvGraphicFramePr>
        <p:xfrm>
          <a:off x="755576" y="1628800"/>
          <a:ext cx="7481884" cy="3757221"/>
        </p:xfrm>
        <a:graphic>
          <a:graphicData uri="http://schemas.openxmlformats.org/drawingml/2006/table">
            <a:tbl>
              <a:tblPr/>
              <a:tblGrid>
                <a:gridCol w="573517"/>
                <a:gridCol w="573517"/>
                <a:gridCol w="573517"/>
                <a:gridCol w="751610"/>
                <a:gridCol w="573517"/>
                <a:gridCol w="573517"/>
                <a:gridCol w="573517"/>
                <a:gridCol w="548363"/>
                <a:gridCol w="548363"/>
                <a:gridCol w="547357"/>
                <a:gridCol w="548363"/>
                <a:gridCol w="548363"/>
                <a:gridCol w="548363"/>
              </a:tblGrid>
              <a:tr h="31544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현재 상태</a:t>
                      </a: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입력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차기 상태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플립플롭</a:t>
                      </a: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입력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+mn-cs"/>
                        </a:rPr>
                        <a:t>x</a:t>
                      </a:r>
                      <a:endParaRPr kumimoji="1" lang="ko-KR" altLang="en-US" sz="16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J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K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90000" marR="90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1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ko-KR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×</a:t>
                      </a: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휴먼명조" charset="-127"/>
                          <a:cs typeface="+mn-cs"/>
                        </a:rPr>
                        <a:t>0</a:t>
                      </a:r>
                      <a:endParaRPr kumimoji="1" lang="ko-KR" altLang="ko-K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돋움" pitchFamily="50" charset="-127"/>
                        <a:ea typeface="휴먼명조" charset="-127"/>
                        <a:cs typeface="+mn-cs"/>
                      </a:endParaRPr>
                    </a:p>
                  </a:txBody>
                  <a:tcPr marL="0" marR="0" marT="7200" marB="7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사용하지 않은 2개의 상태(000, 001)에 대해서는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카르노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맵에서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무관항으로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처리하여 간소화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42418"/>
              </p:ext>
            </p:extLst>
          </p:nvPr>
        </p:nvGraphicFramePr>
        <p:xfrm>
          <a:off x="1812406" y="3957525"/>
          <a:ext cx="8413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8" name="Equation" r:id="rId3" imgW="761760" imgH="291960" progId="Equation.3">
                  <p:embed/>
                </p:oleObj>
              </mc:Choice>
              <mc:Fallback>
                <p:oleObj name="Equation" r:id="rId3" imgW="761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406" y="3957525"/>
                        <a:ext cx="8413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19547"/>
              </p:ext>
            </p:extLst>
          </p:nvPr>
        </p:nvGraphicFramePr>
        <p:xfrm>
          <a:off x="4184131" y="3940062"/>
          <a:ext cx="1082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9" name="Equation" r:id="rId5" imgW="977760" imgH="330120" progId="Equation.3">
                  <p:embed/>
                </p:oleObj>
              </mc:Choice>
              <mc:Fallback>
                <p:oleObj name="Equation" r:id="rId5" imgW="977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131" y="3940062"/>
                        <a:ext cx="10826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7289"/>
              </p:ext>
            </p:extLst>
          </p:nvPr>
        </p:nvGraphicFramePr>
        <p:xfrm>
          <a:off x="1680643" y="6449900"/>
          <a:ext cx="1108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0" name="Equation" r:id="rId7" imgW="1002960" imgH="330120" progId="Equation.3">
                  <p:embed/>
                </p:oleObj>
              </mc:Choice>
              <mc:Fallback>
                <p:oleObj name="Equation" r:id="rId7" imgW="1002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643" y="6449900"/>
                        <a:ext cx="11080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02011"/>
              </p:ext>
            </p:extLst>
          </p:nvPr>
        </p:nvGraphicFramePr>
        <p:xfrm>
          <a:off x="6817793" y="3933712"/>
          <a:ext cx="85725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1" name="Equation" r:id="rId9" imgW="774360" imgH="330120" progId="Equation.3">
                  <p:embed/>
                </p:oleObj>
              </mc:Choice>
              <mc:Fallback>
                <p:oleObj name="Equation" r:id="rId9" imgW="774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793" y="3933712"/>
                        <a:ext cx="85725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3649"/>
              </p:ext>
            </p:extLst>
          </p:nvPr>
        </p:nvGraphicFramePr>
        <p:xfrm>
          <a:off x="4319068" y="6462600"/>
          <a:ext cx="8715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2" name="Equation" r:id="rId11" imgW="787320" imgH="330120" progId="Equation.3">
                  <p:embed/>
                </p:oleObj>
              </mc:Choice>
              <mc:Fallback>
                <p:oleObj name="Equation" r:id="rId11" imgW="787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068" y="6462600"/>
                        <a:ext cx="87153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493852"/>
              </p:ext>
            </p:extLst>
          </p:nvPr>
        </p:nvGraphicFramePr>
        <p:xfrm>
          <a:off x="6776518" y="6446725"/>
          <a:ext cx="9001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3" name="Equation" r:id="rId13" imgW="812520" imgH="330120" progId="Equation.3">
                  <p:embed/>
                </p:oleObj>
              </mc:Choice>
              <mc:Fallback>
                <p:oleObj name="Equation" r:id="rId13" imgW="812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6518" y="6446725"/>
                        <a:ext cx="90011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7058"/>
              </p:ext>
            </p:extLst>
          </p:nvPr>
        </p:nvGraphicFramePr>
        <p:xfrm>
          <a:off x="899592" y="2011250"/>
          <a:ext cx="7230964" cy="191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4" name="Visio" r:id="rId15" imgW="5784771" imgH="1533449" progId="Visio.Drawing.11">
                  <p:embed/>
                </p:oleObj>
              </mc:Choice>
              <mc:Fallback>
                <p:oleObj name="Visio" r:id="rId15" imgW="5784771" imgH="15334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9592" y="2011250"/>
                        <a:ext cx="7230964" cy="191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015416"/>
              </p:ext>
            </p:extLst>
          </p:nvPr>
        </p:nvGraphicFramePr>
        <p:xfrm>
          <a:off x="918642" y="4502037"/>
          <a:ext cx="7230964" cy="192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5" name="Visio" r:id="rId17" imgW="5784771" imgH="1536497" progId="Visio.Drawing.11">
                  <p:embed/>
                </p:oleObj>
              </mc:Choice>
              <mc:Fallback>
                <p:oleObj name="Visio" r:id="rId17" imgW="5784771" imgH="153649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8642" y="4502037"/>
                        <a:ext cx="7230964" cy="1920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712788" y="3893343"/>
            <a:ext cx="1430338" cy="2345531"/>
            <a:chOff x="1227138" y="3055143"/>
            <a:chExt cx="1430338" cy="2345531"/>
          </a:xfrm>
        </p:grpSpPr>
        <p:graphicFrame>
          <p:nvGraphicFramePr>
            <p:cNvPr id="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2263480"/>
                </p:ext>
              </p:extLst>
            </p:nvPr>
          </p:nvGraphicFramePr>
          <p:xfrm>
            <a:off x="1441450" y="3170238"/>
            <a:ext cx="8413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7" name="Equation" r:id="rId3" imgW="761760" imgH="291960" progId="Equation.3">
                    <p:embed/>
                  </p:oleObj>
                </mc:Choice>
                <mc:Fallback>
                  <p:oleObj name="Equation" r:id="rId3" imgW="76176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450" y="3170238"/>
                          <a:ext cx="8413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7951881"/>
                </p:ext>
              </p:extLst>
            </p:nvPr>
          </p:nvGraphicFramePr>
          <p:xfrm>
            <a:off x="1444625" y="3490913"/>
            <a:ext cx="1082675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8" name="Equation" r:id="rId5" imgW="977760" imgH="330120" progId="Equation.3">
                    <p:embed/>
                  </p:oleObj>
                </mc:Choice>
                <mc:Fallback>
                  <p:oleObj name="Equation" r:id="rId5" imgW="9777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3490913"/>
                          <a:ext cx="1082675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8304541"/>
                </p:ext>
              </p:extLst>
            </p:nvPr>
          </p:nvGraphicFramePr>
          <p:xfrm>
            <a:off x="1444625" y="4217988"/>
            <a:ext cx="1108075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9" name="Equation" r:id="rId7" imgW="1002960" imgH="330120" progId="Equation.3">
                    <p:embed/>
                  </p:oleObj>
                </mc:Choice>
                <mc:Fallback>
                  <p:oleObj name="Equation" r:id="rId7" imgW="10029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4217988"/>
                          <a:ext cx="1108075" cy="360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8635270"/>
                </p:ext>
              </p:extLst>
            </p:nvPr>
          </p:nvGraphicFramePr>
          <p:xfrm>
            <a:off x="1444625" y="3854450"/>
            <a:ext cx="857250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0" name="Equation" r:id="rId9" imgW="774360" imgH="330120" progId="Equation.3">
                    <p:embed/>
                  </p:oleObj>
                </mc:Choice>
                <mc:Fallback>
                  <p:oleObj name="Equation" r:id="rId9" imgW="7743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3854450"/>
                          <a:ext cx="857250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1092074"/>
                </p:ext>
              </p:extLst>
            </p:nvPr>
          </p:nvGraphicFramePr>
          <p:xfrm>
            <a:off x="1444625" y="4578350"/>
            <a:ext cx="871538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1" name="Equation" r:id="rId11" imgW="787320" imgH="330120" progId="Equation.3">
                    <p:embed/>
                  </p:oleObj>
                </mc:Choice>
                <mc:Fallback>
                  <p:oleObj name="Equation" r:id="rId11" imgW="7873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4625" y="4578350"/>
                          <a:ext cx="871538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9632805"/>
                </p:ext>
              </p:extLst>
            </p:nvPr>
          </p:nvGraphicFramePr>
          <p:xfrm>
            <a:off x="1441450" y="4941888"/>
            <a:ext cx="90011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2" name="Equation" r:id="rId13" imgW="812520" imgH="330120" progId="Equation.3">
                    <p:embed/>
                  </p:oleObj>
                </mc:Choice>
                <mc:Fallback>
                  <p:oleObj name="Equation" r:id="rId13" imgW="8125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1450" y="4941888"/>
                          <a:ext cx="90011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모서리가 둥근 직사각형 10"/>
            <p:cNvSpPr/>
            <p:nvPr/>
          </p:nvSpPr>
          <p:spPr>
            <a:xfrm>
              <a:off x="1227138" y="3055143"/>
              <a:ext cx="1430338" cy="2345531"/>
            </a:xfrm>
            <a:prstGeom prst="roundRect">
              <a:avLst>
                <a:gd name="adj" fmla="val 8334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35350"/>
              </p:ext>
            </p:extLst>
          </p:nvPr>
        </p:nvGraphicFramePr>
        <p:xfrm>
          <a:off x="2619261" y="1685621"/>
          <a:ext cx="5369986" cy="478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3" name="Visio" r:id="rId15" imgW="5428137" imgH="4839515" progId="Visio.Drawing.11">
                  <p:embed/>
                </p:oleObj>
              </mc:Choice>
              <mc:Fallback>
                <p:oleObj name="Visio" r:id="rId15" imgW="5428137" imgH="48395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19261" y="1685621"/>
                        <a:ext cx="5369986" cy="4788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7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미사용 상태의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53890"/>
              </p:ext>
            </p:extLst>
          </p:nvPr>
        </p:nvGraphicFramePr>
        <p:xfrm>
          <a:off x="611560" y="1261275"/>
          <a:ext cx="4064000" cy="1564182"/>
        </p:xfrm>
        <a:graphic>
          <a:graphicData uri="http://schemas.openxmlformats.org/drawingml/2006/table">
            <a:tbl>
              <a:tblPr/>
              <a:tblGrid>
                <a:gridCol w="452437"/>
                <a:gridCol w="450850"/>
                <a:gridCol w="450850"/>
                <a:gridCol w="452438"/>
                <a:gridCol w="450850"/>
                <a:gridCol w="452437"/>
                <a:gridCol w="450850"/>
                <a:gridCol w="450850"/>
                <a:gridCol w="452438"/>
              </a:tblGrid>
              <a:tr h="325306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9600" marR="396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31"/>
          <p:cNvSpPr txBox="1">
            <a:spLocks noChangeArrowheads="1"/>
          </p:cNvSpPr>
          <p:nvPr/>
        </p:nvSpPr>
        <p:spPr bwMode="auto">
          <a:xfrm>
            <a:off x="1547664" y="2883243"/>
            <a:ext cx="2393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미사용 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상태의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7909"/>
            <a:ext cx="4494108" cy="32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0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2</a:t>
            </a:r>
            <a:r>
              <a:rPr lang="ko-KR" altLang="en-US" dirty="0" smtClean="0"/>
              <a:t>진 상향 카운터 설계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1789003" y="5137299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02740"/>
              </p:ext>
            </p:extLst>
          </p:nvPr>
        </p:nvGraphicFramePr>
        <p:xfrm>
          <a:off x="4888855" y="1946424"/>
          <a:ext cx="3211536" cy="2940069"/>
        </p:xfrm>
        <a:graphic>
          <a:graphicData uri="http://schemas.openxmlformats.org/drawingml/2006/table">
            <a:tbl>
              <a:tblPr/>
              <a:tblGrid>
                <a:gridCol w="535256"/>
                <a:gridCol w="535256"/>
                <a:gridCol w="535256"/>
                <a:gridCol w="535256"/>
                <a:gridCol w="535256"/>
                <a:gridCol w="535256"/>
              </a:tblGrid>
              <a:tr h="30998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현재 상태</a:t>
                      </a:r>
                    </a:p>
                  </a:txBody>
                  <a:tcPr marL="83779" marR="83779" marT="41890" marB="418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4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83779" marR="83779" marT="41890" marB="418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295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3779" marR="83779" marT="41890" marB="4189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83779" marR="83779" marT="41890" marB="418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36"/>
          <p:cNvSpPr txBox="1">
            <a:spLocks noChangeArrowheads="1"/>
          </p:cNvSpPr>
          <p:nvPr/>
        </p:nvSpPr>
        <p:spPr bwMode="auto">
          <a:xfrm>
            <a:off x="6173555" y="5137299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2019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06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74368"/>
              </p:ext>
            </p:extLst>
          </p:nvPr>
        </p:nvGraphicFramePr>
        <p:xfrm>
          <a:off x="1043608" y="1340768"/>
          <a:ext cx="7010400" cy="3180266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51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현재 상태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다음 상태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+mn-cs"/>
                        </a:rPr>
                        <a:t>플립플롭</a:t>
                      </a: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+mn-cs"/>
                        </a:rPr>
                        <a:t> 입력 </a:t>
                      </a:r>
                      <a:endParaRPr kumimoji="1" lang="en-US" altLang="ko-KR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11"/>
          <p:cNvSpPr txBox="1">
            <a:spLocks noChangeArrowheads="1"/>
          </p:cNvSpPr>
          <p:nvPr/>
        </p:nvSpPr>
        <p:spPr bwMode="auto">
          <a:xfrm>
            <a:off x="3806333" y="4671343"/>
            <a:ext cx="15103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 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여기표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64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9877"/>
              </p:ext>
            </p:extLst>
          </p:nvPr>
        </p:nvGraphicFramePr>
        <p:xfrm>
          <a:off x="1917700" y="4555456"/>
          <a:ext cx="7921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6" name="Equation" r:id="rId3" imgW="711000" imgH="291960" progId="Equation.3">
                  <p:embed/>
                </p:oleObj>
              </mc:Choice>
              <mc:Fallback>
                <p:oleObj name="Equation" r:id="rId3" imgW="711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4555456"/>
                        <a:ext cx="7921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37969"/>
              </p:ext>
            </p:extLst>
          </p:nvPr>
        </p:nvGraphicFramePr>
        <p:xfrm>
          <a:off x="6815138" y="4552281"/>
          <a:ext cx="701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7" name="Equation" r:id="rId5" imgW="634680" imgH="291960" progId="Equation.3">
                  <p:embed/>
                </p:oleObj>
              </mc:Choice>
              <mc:Fallback>
                <p:oleObj name="Equation" r:id="rId5" imgW="634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4552281"/>
                        <a:ext cx="7016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32242"/>
              </p:ext>
            </p:extLst>
          </p:nvPr>
        </p:nvGraphicFramePr>
        <p:xfrm>
          <a:off x="4319588" y="4552281"/>
          <a:ext cx="647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8" name="Equation" r:id="rId7" imgW="583920" imgH="291960" progId="Equation.3">
                  <p:embed/>
                </p:oleObj>
              </mc:Choice>
              <mc:Fallback>
                <p:oleObj name="Equation" r:id="rId7" imgW="583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552281"/>
                        <a:ext cx="6477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601625"/>
              </p:ext>
            </p:extLst>
          </p:nvPr>
        </p:nvGraphicFramePr>
        <p:xfrm>
          <a:off x="1865313" y="2710781"/>
          <a:ext cx="9255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9" name="Equation" r:id="rId9" imgW="825480" imgH="291960" progId="Equation.3">
                  <p:embed/>
                </p:oleObj>
              </mc:Choice>
              <mc:Fallback>
                <p:oleObj name="Equation" r:id="rId9" imgW="825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710781"/>
                        <a:ext cx="9255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60656"/>
              </p:ext>
            </p:extLst>
          </p:nvPr>
        </p:nvGraphicFramePr>
        <p:xfrm>
          <a:off x="6784975" y="2698081"/>
          <a:ext cx="7493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0" name="Equation" r:id="rId11" imgW="672840" imgH="291960" progId="Equation.3">
                  <p:embed/>
                </p:oleObj>
              </mc:Choice>
              <mc:Fallback>
                <p:oleObj name="Equation" r:id="rId11" imgW="6728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2698081"/>
                        <a:ext cx="7493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832373"/>
              </p:ext>
            </p:extLst>
          </p:nvPr>
        </p:nvGraphicFramePr>
        <p:xfrm>
          <a:off x="4276725" y="2723481"/>
          <a:ext cx="925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1" name="Equation" r:id="rId13" imgW="876240" imgH="291960" progId="Equation.3">
                  <p:embed/>
                </p:oleObj>
              </mc:Choice>
              <mc:Fallback>
                <p:oleObj name="Equation" r:id="rId13" imgW="876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723481"/>
                        <a:ext cx="92551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11"/>
          <p:cNvSpPr txBox="1">
            <a:spLocks noChangeArrowheads="1"/>
          </p:cNvSpPr>
          <p:nvPr/>
        </p:nvSpPr>
        <p:spPr bwMode="auto">
          <a:xfrm>
            <a:off x="3974721" y="4926931"/>
            <a:ext cx="11945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카르노맵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96034"/>
              </p:ext>
            </p:extLst>
          </p:nvPr>
        </p:nvGraphicFramePr>
        <p:xfrm>
          <a:off x="1060448" y="1340768"/>
          <a:ext cx="6994148" cy="134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2" name="Visio" r:id="rId15" imgW="5595318" imgH="1076249" progId="Visio.Drawing.11">
                  <p:embed/>
                </p:oleObj>
              </mc:Choice>
              <mc:Fallback>
                <p:oleObj name="Visio" r:id="rId15" imgW="5595318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60448" y="1340768"/>
                        <a:ext cx="6994148" cy="134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021335"/>
              </p:ext>
            </p:extLst>
          </p:nvPr>
        </p:nvGraphicFramePr>
        <p:xfrm>
          <a:off x="1069972" y="3179093"/>
          <a:ext cx="6994148" cy="134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3" name="Visio" r:id="rId17" imgW="5595318" imgH="1076249" progId="Visio.Drawing.11">
                  <p:embed/>
                </p:oleObj>
              </mc:Choice>
              <mc:Fallback>
                <p:oleObj name="Visio" r:id="rId17" imgW="5595318" imgH="1076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9972" y="3179093"/>
                        <a:ext cx="6994148" cy="1345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3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카운터의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406984" y="5480854"/>
            <a:ext cx="43300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&lt;JK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사용한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비트 </a:t>
            </a:r>
            <a:r>
              <a:rPr lang="en-US" altLang="ko-KR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 상향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카운터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33106"/>
              </p:ext>
            </p:extLst>
          </p:nvPr>
        </p:nvGraphicFramePr>
        <p:xfrm>
          <a:off x="1443038" y="2863066"/>
          <a:ext cx="6101066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5" name="Visio" r:id="rId3" imgW="4543678" imgH="1948829" progId="Visio.Drawing.11">
                  <p:embed/>
                </p:oleObj>
              </mc:Choice>
              <mc:Fallback>
                <p:oleObj name="Visio" r:id="rId3" imgW="4543678" imgH="194882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3038" y="2863066"/>
                        <a:ext cx="6101066" cy="261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895350" y="1556792"/>
            <a:ext cx="3952876" cy="897732"/>
            <a:chOff x="895350" y="1054894"/>
            <a:chExt cx="3952876" cy="897732"/>
          </a:xfrm>
        </p:grpSpPr>
        <p:graphicFrame>
          <p:nvGraphicFramePr>
            <p:cNvPr id="8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895539"/>
                </p:ext>
              </p:extLst>
            </p:nvPr>
          </p:nvGraphicFramePr>
          <p:xfrm>
            <a:off x="2289174" y="1503363"/>
            <a:ext cx="792163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6" name="Equation" r:id="rId5" imgW="711000" imgH="291960" progId="Equation.3">
                    <p:embed/>
                  </p:oleObj>
                </mc:Choice>
                <mc:Fallback>
                  <p:oleObj name="Equation" r:id="rId5" imgW="711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9174" y="1503363"/>
                          <a:ext cx="792163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827063"/>
                </p:ext>
              </p:extLst>
            </p:nvPr>
          </p:nvGraphicFramePr>
          <p:xfrm>
            <a:off x="1031874" y="1506538"/>
            <a:ext cx="7016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7" name="Equation" r:id="rId7" imgW="634680" imgH="291960" progId="Equation.3">
                    <p:embed/>
                  </p:oleObj>
                </mc:Choice>
                <mc:Fallback>
                  <p:oleObj name="Equation" r:id="rId7" imgW="6346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1874" y="1506538"/>
                          <a:ext cx="7016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1248513"/>
                </p:ext>
              </p:extLst>
            </p:nvPr>
          </p:nvGraphicFramePr>
          <p:xfrm>
            <a:off x="1079499" y="1182688"/>
            <a:ext cx="6477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8" name="Equation" r:id="rId9" imgW="583920" imgH="291960" progId="Equation.3">
                    <p:embed/>
                  </p:oleObj>
                </mc:Choice>
                <mc:Fallback>
                  <p:oleObj name="Equation" r:id="rId9" imgW="58392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499" y="1182688"/>
                          <a:ext cx="647700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5698879"/>
                </p:ext>
              </p:extLst>
            </p:nvPr>
          </p:nvGraphicFramePr>
          <p:xfrm>
            <a:off x="3784599" y="1179513"/>
            <a:ext cx="925513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69" name="Equation" r:id="rId11" imgW="825480" imgH="291960" progId="Equation.3">
                    <p:embed/>
                  </p:oleObj>
                </mc:Choice>
                <mc:Fallback>
                  <p:oleObj name="Equation" r:id="rId11" imgW="8254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599" y="1179513"/>
                          <a:ext cx="925513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600493"/>
                </p:ext>
              </p:extLst>
            </p:nvPr>
          </p:nvGraphicFramePr>
          <p:xfrm>
            <a:off x="2317749" y="1182688"/>
            <a:ext cx="749300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70" name="Equation" r:id="rId13" imgW="672840" imgH="291960" progId="Equation.3">
                    <p:embed/>
                  </p:oleObj>
                </mc:Choice>
                <mc:Fallback>
                  <p:oleObj name="Equation" r:id="rId13" imgW="6728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7749" y="1182688"/>
                          <a:ext cx="749300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916733"/>
                </p:ext>
              </p:extLst>
            </p:nvPr>
          </p:nvGraphicFramePr>
          <p:xfrm>
            <a:off x="3784599" y="1503363"/>
            <a:ext cx="92551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71" name="Equation" r:id="rId15" imgW="876240" imgH="291960" progId="Equation.3">
                    <p:embed/>
                  </p:oleObj>
                </mc:Choice>
                <mc:Fallback>
                  <p:oleObj name="Equation" r:id="rId15" imgW="87624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599" y="1503363"/>
                          <a:ext cx="925513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모서리가 둥근 직사각형 13"/>
            <p:cNvSpPr/>
            <p:nvPr/>
          </p:nvSpPr>
          <p:spPr>
            <a:xfrm>
              <a:off x="895350" y="1054894"/>
              <a:ext cx="3952876" cy="897732"/>
            </a:xfrm>
            <a:prstGeom prst="roundRect">
              <a:avLst>
                <a:gd name="adj" fmla="val 8334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3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 개요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순서논리회로의 블록도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순서논리회로의 해석과 설계 관계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79302"/>
              </p:ext>
            </p:extLst>
          </p:nvPr>
        </p:nvGraphicFramePr>
        <p:xfrm>
          <a:off x="611561" y="1589687"/>
          <a:ext cx="3672408" cy="269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8" name="Image" r:id="rId3" imgW="8348747" imgH="6124956" progId="">
                  <p:embed/>
                </p:oleObj>
              </mc:Choice>
              <mc:Fallback>
                <p:oleObj name="Image" r:id="rId3" imgW="8348747" imgH="61249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1589687"/>
                        <a:ext cx="3672408" cy="269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90547"/>
              </p:ext>
            </p:extLst>
          </p:nvPr>
        </p:nvGraphicFramePr>
        <p:xfrm>
          <a:off x="611561" y="5229200"/>
          <a:ext cx="5387131" cy="106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9" name="Image" r:id="rId5" imgW="8577480" imgH="1690081" progId="">
                  <p:embed/>
                </p:oleObj>
              </mc:Choice>
              <mc:Fallback>
                <p:oleObj name="Image" r:id="rId5" imgW="8577480" imgH="16900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5229200"/>
                        <a:ext cx="5387131" cy="1062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49"/>
          <p:cNvSpPr>
            <a:spLocks noChangeArrowheads="1"/>
          </p:cNvSpPr>
          <p:nvPr/>
        </p:nvSpPr>
        <p:spPr bwMode="auto">
          <a:xfrm>
            <a:off x="5249576" y="1778126"/>
            <a:ext cx="2701131" cy="1474787"/>
          </a:xfrm>
          <a:prstGeom prst="cloudCallout">
            <a:avLst>
              <a:gd name="adj1" fmla="val -82319"/>
              <a:gd name="adj2" fmla="val 50176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3728" y="2112440"/>
            <a:ext cx="2238375" cy="85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 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는 현재 상태의 입력 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X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와 이전 상태의 출력 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Y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1400" i="1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-1)</a:t>
            </a:r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에 의하여 결정 </a:t>
            </a:r>
          </a:p>
        </p:txBody>
      </p:sp>
    </p:spTree>
    <p:extLst>
      <p:ext uri="{BB962C8B-B14F-4D97-AF65-F5344CB8AC3E}">
        <p14:creationId xmlns:p14="http://schemas.microsoft.com/office/powerpoint/2010/main" val="7089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54" name="AutoShape 42"/>
          <p:cNvSpPr>
            <a:spLocks noChangeArrowheads="1"/>
          </p:cNvSpPr>
          <p:nvPr/>
        </p:nvSpPr>
        <p:spPr bwMode="auto">
          <a:xfrm>
            <a:off x="412750" y="927100"/>
            <a:ext cx="114935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26628" name="Rectangle 2"/>
          <p:cNvSpPr>
            <a:spLocks noGrp="1"/>
          </p:cNvSpPr>
          <p:nvPr>
            <p:ph type="body" idx="1"/>
          </p:nvPr>
        </p:nvSpPr>
        <p:spPr>
          <a:xfrm>
            <a:off x="457200" y="901700"/>
            <a:ext cx="8382000" cy="4522788"/>
          </a:xfrm>
        </p:spPr>
        <p:txBody>
          <a:bodyPr/>
          <a:lstStyle/>
          <a:p>
            <a:pPr marL="1079500" indent="-107950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9-2  </a:t>
            </a:r>
            <a:r>
              <a:rPr lang="en-US" altLang="ko-KR" sz="2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J</a:t>
            </a:r>
            <a:r>
              <a:rPr lang="en-US" altLang="ko-KR" sz="2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en-US" altLang="ko-KR" sz="2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K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플립플롭을 사용하여 아래의 상태도에 해당하는 카운터를 설계하고, 미사용 상태에 대한 상태도를 구하여라.</a:t>
            </a:r>
            <a:r>
              <a:rPr lang="ko-KR" altLang="en-US" sz="2000" smtClean="0">
                <a:solidFill>
                  <a:srgbClr val="000000"/>
                </a:solidFill>
                <a:latin typeface="굴림" panose="020B0600000101010101" pitchFamily="50" charset="-127"/>
              </a:rPr>
              <a:t> </a:t>
            </a:r>
            <a:endParaRPr lang="ko-KR" altLang="en-US" sz="2000" smtClean="0">
              <a:solidFill>
                <a:srgbClr val="000000"/>
              </a:solidFill>
              <a:latin typeface="HY헤드라인M" panose="02030600000101010101" pitchFamily="18" charset="-127"/>
              <a:ea typeface="휴먼명조" charset="-127"/>
            </a:endParaRPr>
          </a:p>
          <a:p>
            <a:pPr marL="1266825" lvl="1" indent="-7938" eaLnBrk="1" hangingPunct="1">
              <a:spcAft>
                <a:spcPct val="40000"/>
              </a:spcAft>
            </a:pPr>
            <a:endParaRPr lang="en-US" altLang="ko-KR" sz="18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26626" name="Object 40"/>
          <p:cNvGraphicFramePr>
            <a:graphicFrameLocks noChangeAspect="1"/>
          </p:cNvGraphicFramePr>
          <p:nvPr/>
        </p:nvGraphicFramePr>
        <p:xfrm>
          <a:off x="3181350" y="1785938"/>
          <a:ext cx="2781300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0" name="Visio" r:id="rId4" imgW="1922400" imgH="1830600" progId="Visio.Drawing.6">
                  <p:embed/>
                </p:oleObj>
              </mc:Choice>
              <mc:Fallback>
                <p:oleObj name="Visio" r:id="rId4" imgW="1922400" imgH="1830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785938"/>
                        <a:ext cx="2781300" cy="263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 dirty="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07</a:t>
            </a:r>
            <a:r>
              <a:rPr lang="en-US" altLang="ko-KR" sz="3600" dirty="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카운터의 설계</a:t>
            </a:r>
          </a:p>
        </p:txBody>
      </p:sp>
    </p:spTree>
    <p:extLst>
      <p:ext uri="{BB962C8B-B14F-4D97-AF65-F5344CB8AC3E}">
        <p14:creationId xmlns:p14="http://schemas.microsoft.com/office/powerpoint/2010/main" val="1914203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487" name="Group 151"/>
          <p:cNvGraphicFramePr>
            <a:graphicFrameLocks noGrp="1"/>
          </p:cNvGraphicFramePr>
          <p:nvPr/>
        </p:nvGraphicFramePr>
        <p:xfrm>
          <a:off x="1054100" y="1289050"/>
          <a:ext cx="7010400" cy="2576513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512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현재상태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차기상태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휴먼명조" charset="-127"/>
                        </a:rPr>
                        <a:t>플립플롭 입력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9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825500"/>
            <a:ext cx="8382000" cy="5740400"/>
          </a:xfrm>
          <a:noFill/>
        </p:spPr>
        <p:txBody>
          <a:bodyPr/>
          <a:lstStyle/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r>
              <a:rPr kumimoji="0" lang="en-US" altLang="ko-KR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 여기표</a:t>
            </a: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r>
              <a:rPr kumimoji="0"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카르노 맵에 의한 간략화</a:t>
            </a:r>
            <a:r>
              <a:rPr lang="ko-KR" altLang="en-US" sz="2000" smtClean="0">
                <a:solidFill>
                  <a:srgbClr val="000000"/>
                </a:solidFill>
                <a:latin typeface="굴림" panose="020B0600000101010101" pitchFamily="50" charset="-127"/>
                <a:ea typeface="휴먼명조" charset="-127"/>
              </a:rPr>
              <a:t> </a:t>
            </a:r>
            <a:endParaRPr lang="en-US" altLang="ko-KR" sz="20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</p:txBody>
      </p:sp>
      <p:graphicFrame>
        <p:nvGraphicFramePr>
          <p:cNvPr id="27650" name="Object 50"/>
          <p:cNvGraphicFramePr>
            <a:graphicFrameLocks noChangeAspect="1"/>
          </p:cNvGraphicFramePr>
          <p:nvPr/>
        </p:nvGraphicFramePr>
        <p:xfrm>
          <a:off x="1054100" y="4813300"/>
          <a:ext cx="23177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4" name="VISIO" r:id="rId4" imgW="1775160" imgH="1060920" progId="Visio.Drawing.5">
                  <p:embed/>
                </p:oleObj>
              </mc:Choice>
              <mc:Fallback>
                <p:oleObj name="VISIO" r:id="rId4" imgW="1775160" imgH="10609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813300"/>
                        <a:ext cx="231775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52"/>
          <p:cNvGraphicFramePr>
            <a:graphicFrameLocks noChangeAspect="1"/>
          </p:cNvGraphicFramePr>
          <p:nvPr/>
        </p:nvGraphicFramePr>
        <p:xfrm>
          <a:off x="3527425" y="4813300"/>
          <a:ext cx="23177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5" name="VISIO" r:id="rId6" imgW="1775160" imgH="1060920" progId="Visio.Drawing.5">
                  <p:embed/>
                </p:oleObj>
              </mc:Choice>
              <mc:Fallback>
                <p:oleObj name="VISIO" r:id="rId6" imgW="1775160" imgH="10609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813300"/>
                        <a:ext cx="231775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54"/>
          <p:cNvGraphicFramePr>
            <a:graphicFrameLocks noChangeAspect="1"/>
          </p:cNvGraphicFramePr>
          <p:nvPr/>
        </p:nvGraphicFramePr>
        <p:xfrm>
          <a:off x="5965825" y="4813300"/>
          <a:ext cx="23177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6" name="VISIO" r:id="rId8" imgW="1775160" imgH="1060920" progId="Visio.Drawing.5">
                  <p:embed/>
                </p:oleObj>
              </mc:Choice>
              <mc:Fallback>
                <p:oleObj name="VISIO" r:id="rId8" imgW="1775160" imgH="10609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813300"/>
                        <a:ext cx="231775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6"/>
          <p:cNvGraphicFramePr>
            <a:graphicFrameLocks noChangeAspect="1"/>
          </p:cNvGraphicFramePr>
          <p:nvPr/>
        </p:nvGraphicFramePr>
        <p:xfrm>
          <a:off x="2087563" y="6223000"/>
          <a:ext cx="6873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7" r:id="rId10" imgW="444307" imgH="203112" progId="Equation.3">
                  <p:embed/>
                </p:oleObj>
              </mc:Choice>
              <mc:Fallback>
                <p:oleObj r:id="rId10" imgW="44430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6223000"/>
                        <a:ext cx="6873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58"/>
          <p:cNvGraphicFramePr>
            <a:graphicFrameLocks noChangeAspect="1"/>
          </p:cNvGraphicFramePr>
          <p:nvPr/>
        </p:nvGraphicFramePr>
        <p:xfrm>
          <a:off x="4572000" y="6223000"/>
          <a:ext cx="7096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8" r:id="rId12" imgW="469696" imgH="203112" progId="Equation.3">
                  <p:embed/>
                </p:oleObj>
              </mc:Choice>
              <mc:Fallback>
                <p:oleObj r:id="rId12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223000"/>
                        <a:ext cx="70961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60"/>
          <p:cNvGraphicFramePr>
            <a:graphicFrameLocks noChangeAspect="1"/>
          </p:cNvGraphicFramePr>
          <p:nvPr/>
        </p:nvGraphicFramePr>
        <p:xfrm>
          <a:off x="6931025" y="6223000"/>
          <a:ext cx="78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9" r:id="rId14" imgW="520700" imgH="228600" progId="Equation.3">
                  <p:embed/>
                </p:oleObj>
              </mc:Choice>
              <mc:Fallback>
                <p:oleObj r:id="rId14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6223000"/>
                        <a:ext cx="787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00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07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카운터의 설계</a:t>
            </a:r>
          </a:p>
        </p:txBody>
      </p:sp>
    </p:spTree>
    <p:extLst>
      <p:ext uri="{BB962C8B-B14F-4D97-AF65-F5344CB8AC3E}">
        <p14:creationId xmlns:p14="http://schemas.microsoft.com/office/powerpoint/2010/main" val="2490453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5"/>
          <p:cNvGraphicFramePr>
            <a:graphicFrameLocks noChangeAspect="1"/>
          </p:cNvGraphicFramePr>
          <p:nvPr/>
        </p:nvGraphicFramePr>
        <p:xfrm>
          <a:off x="1173163" y="3449638"/>
          <a:ext cx="6219825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8" name="Image" r:id="rId4" imgW="10636075" imgH="4409460" progId="Photoshop.Image.5">
                  <p:embed/>
                </p:oleObj>
              </mc:Choice>
              <mc:Fallback>
                <p:oleObj name="Image" r:id="rId4" imgW="10636075" imgH="4409460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449638"/>
                        <a:ext cx="6219825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Rectangle 2"/>
          <p:cNvSpPr>
            <a:spLocks noGrp="1"/>
          </p:cNvSpPr>
          <p:nvPr>
            <p:ph type="body" idx="1"/>
          </p:nvPr>
        </p:nvSpPr>
        <p:spPr>
          <a:xfrm>
            <a:off x="457200" y="787400"/>
            <a:ext cx="8382000" cy="5551488"/>
          </a:xfrm>
        </p:spPr>
        <p:txBody>
          <a:bodyPr/>
          <a:lstStyle/>
          <a:p>
            <a:pPr marL="292100" indent="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ko-KR" altLang="en-US" sz="20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  <a:p>
            <a:pPr marL="292100" indent="0" eaLnBrk="1" hangingPunct="1">
              <a:spcAft>
                <a:spcPct val="40000"/>
              </a:spcAft>
            </a:pPr>
            <a:endParaRPr lang="en-US" altLang="ko-KR" sz="20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  <a:p>
            <a:pPr marL="292100" indent="0" eaLnBrk="1" hangingPunct="1">
              <a:spcAft>
                <a:spcPct val="40000"/>
              </a:spcAft>
            </a:pPr>
            <a:endParaRPr lang="en-US" altLang="ko-KR" sz="20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  <a:p>
            <a:pPr marL="292100" indent="0" eaLnBrk="1" hangingPunct="1">
              <a:spcAft>
                <a:spcPct val="40000"/>
              </a:spcAft>
            </a:pPr>
            <a:endParaRPr lang="en-US" altLang="ko-KR" sz="20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  <a:p>
            <a:pPr marL="292100" indent="0" eaLnBrk="1" hangingPunct="1">
              <a:spcAft>
                <a:spcPct val="40000"/>
              </a:spcAft>
            </a:pPr>
            <a:endParaRPr lang="en-US" altLang="ko-KR" sz="20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  <a:p>
            <a:pPr marL="292100" indent="0" eaLnBrk="1" hangingPunct="1">
              <a:spcAft>
                <a:spcPct val="40000"/>
              </a:spcAft>
            </a:pPr>
            <a:r>
              <a:rPr kumimoji="0"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카운터 회로</a:t>
            </a:r>
          </a:p>
        </p:txBody>
      </p:sp>
      <p:graphicFrame>
        <p:nvGraphicFramePr>
          <p:cNvPr id="28675" name="Object 10"/>
          <p:cNvGraphicFramePr>
            <a:graphicFrameLocks noChangeAspect="1"/>
          </p:cNvGraphicFramePr>
          <p:nvPr/>
        </p:nvGraphicFramePr>
        <p:xfrm>
          <a:off x="952500" y="1008063"/>
          <a:ext cx="23177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9" name="VISIO" r:id="rId6" imgW="1775160" imgH="1060920" progId="Visio.Drawing.5">
                  <p:embed/>
                </p:oleObj>
              </mc:Choice>
              <mc:Fallback>
                <p:oleObj name="VISIO" r:id="rId6" imgW="1775160" imgH="106092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008063"/>
                        <a:ext cx="231775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2"/>
          <p:cNvGraphicFramePr>
            <a:graphicFrameLocks noChangeAspect="1"/>
          </p:cNvGraphicFramePr>
          <p:nvPr/>
        </p:nvGraphicFramePr>
        <p:xfrm>
          <a:off x="3398838" y="931863"/>
          <a:ext cx="231775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0" name="Visio" r:id="rId8" imgW="1773360" imgH="1086480" progId="Visio.Drawing.6">
                  <p:embed/>
                </p:oleObj>
              </mc:Choice>
              <mc:Fallback>
                <p:oleObj name="Visio" r:id="rId8" imgW="1773360" imgH="108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931863"/>
                        <a:ext cx="2317750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4"/>
          <p:cNvGraphicFramePr>
            <a:graphicFrameLocks noChangeAspect="1"/>
          </p:cNvGraphicFramePr>
          <p:nvPr/>
        </p:nvGraphicFramePr>
        <p:xfrm>
          <a:off x="5948363" y="998538"/>
          <a:ext cx="2227262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1" name="Visio" r:id="rId10" imgW="1773360" imgH="1086480" progId="Visio.Drawing.6">
                  <p:embed/>
                </p:oleObj>
              </mc:Choice>
              <mc:Fallback>
                <p:oleObj name="Visio" r:id="rId10" imgW="1773360" imgH="108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998538"/>
                        <a:ext cx="2227262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6"/>
          <p:cNvGraphicFramePr>
            <a:graphicFrameLocks noChangeAspect="1"/>
          </p:cNvGraphicFramePr>
          <p:nvPr/>
        </p:nvGraphicFramePr>
        <p:xfrm>
          <a:off x="1968500" y="2413000"/>
          <a:ext cx="6873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2" r:id="rId12" imgW="457200" imgH="228600" progId="Equation.3">
                  <p:embed/>
                </p:oleObj>
              </mc:Choice>
              <mc:Fallback>
                <p:oleObj r:id="rId12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2413000"/>
                        <a:ext cx="68738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8"/>
          <p:cNvGraphicFramePr>
            <a:graphicFrameLocks noChangeAspect="1"/>
          </p:cNvGraphicFramePr>
          <p:nvPr/>
        </p:nvGraphicFramePr>
        <p:xfrm>
          <a:off x="4483100" y="2400300"/>
          <a:ext cx="5794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3" r:id="rId14" imgW="380835" imgH="203112" progId="Equation.3">
                  <p:embed/>
                </p:oleObj>
              </mc:Choice>
              <mc:Fallback>
                <p:oleObj r:id="rId14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400300"/>
                        <a:ext cx="579438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20"/>
          <p:cNvGraphicFramePr>
            <a:graphicFrameLocks noChangeAspect="1"/>
          </p:cNvGraphicFramePr>
          <p:nvPr/>
        </p:nvGraphicFramePr>
        <p:xfrm>
          <a:off x="6896100" y="2425700"/>
          <a:ext cx="6873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4" r:id="rId16" imgW="457200" imgH="228600" progId="Equation.3">
                  <p:embed/>
                </p:oleObj>
              </mc:Choice>
              <mc:Fallback>
                <p:oleObj r:id="rId1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2425700"/>
                        <a:ext cx="687388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8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07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카운터의 설계</a:t>
            </a:r>
          </a:p>
        </p:txBody>
      </p:sp>
      <p:graphicFrame>
        <p:nvGraphicFramePr>
          <p:cNvPr id="28681" name="Object 56"/>
          <p:cNvGraphicFramePr>
            <a:graphicFrameLocks noChangeAspect="1"/>
          </p:cNvGraphicFramePr>
          <p:nvPr/>
        </p:nvGraphicFramePr>
        <p:xfrm>
          <a:off x="2087563" y="5916613"/>
          <a:ext cx="6873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5" r:id="rId18" imgW="444307" imgH="203112" progId="Equation.3">
                  <p:embed/>
                </p:oleObj>
              </mc:Choice>
              <mc:Fallback>
                <p:oleObj r:id="rId18" imgW="44430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5916613"/>
                        <a:ext cx="6873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58"/>
          <p:cNvGraphicFramePr>
            <a:graphicFrameLocks noChangeAspect="1"/>
          </p:cNvGraphicFramePr>
          <p:nvPr/>
        </p:nvGraphicFramePr>
        <p:xfrm>
          <a:off x="2087563" y="6261100"/>
          <a:ext cx="7096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6" r:id="rId20" imgW="469696" imgH="203112" progId="Equation.3">
                  <p:embed/>
                </p:oleObj>
              </mc:Choice>
              <mc:Fallback>
                <p:oleObj r:id="rId20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6261100"/>
                        <a:ext cx="70961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60"/>
          <p:cNvGraphicFramePr>
            <a:graphicFrameLocks noChangeAspect="1"/>
          </p:cNvGraphicFramePr>
          <p:nvPr/>
        </p:nvGraphicFramePr>
        <p:xfrm>
          <a:off x="4483100" y="5878513"/>
          <a:ext cx="78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7" r:id="rId22" imgW="520700" imgH="228600" progId="Equation.3">
                  <p:embed/>
                </p:oleObj>
              </mc:Choice>
              <mc:Fallback>
                <p:oleObj r:id="rId22" imgW="520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5878513"/>
                        <a:ext cx="787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4"/>
          <p:cNvGraphicFramePr>
            <a:graphicFrameLocks noChangeAspect="1"/>
          </p:cNvGraphicFramePr>
          <p:nvPr/>
        </p:nvGraphicFramePr>
        <p:xfrm>
          <a:off x="4483100" y="6221413"/>
          <a:ext cx="6873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8" r:id="rId24" imgW="457200" imgH="228600" progId="Equation.3">
                  <p:embed/>
                </p:oleObj>
              </mc:Choice>
              <mc:Fallback>
                <p:oleObj r:id="rId24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6221413"/>
                        <a:ext cx="687388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5"/>
          <p:cNvGraphicFramePr>
            <a:graphicFrameLocks noChangeAspect="1"/>
          </p:cNvGraphicFramePr>
          <p:nvPr/>
        </p:nvGraphicFramePr>
        <p:xfrm>
          <a:off x="6316663" y="5916613"/>
          <a:ext cx="57943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9" r:id="rId25" imgW="380835" imgH="203112" progId="Equation.3">
                  <p:embed/>
                </p:oleObj>
              </mc:Choice>
              <mc:Fallback>
                <p:oleObj r:id="rId25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5916613"/>
                        <a:ext cx="579437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6"/>
          <p:cNvGraphicFramePr>
            <a:graphicFrameLocks noChangeAspect="1"/>
          </p:cNvGraphicFramePr>
          <p:nvPr/>
        </p:nvGraphicFramePr>
        <p:xfrm>
          <a:off x="6316663" y="6219825"/>
          <a:ext cx="6873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0" r:id="rId26" imgW="457200" imgH="228600" progId="Equation.3">
                  <p:embed/>
                </p:oleObj>
              </mc:Choice>
              <mc:Fallback>
                <p:oleObj r:id="rId26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6663" y="6219825"/>
                        <a:ext cx="68738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622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body" idx="1"/>
          </p:nvPr>
        </p:nvSpPr>
        <p:spPr>
          <a:xfrm>
            <a:off x="457200" y="850900"/>
            <a:ext cx="8382000" cy="4548188"/>
          </a:xfrm>
        </p:spPr>
        <p:txBody>
          <a:bodyPr/>
          <a:lstStyle/>
          <a:p>
            <a:pPr marL="292100" indent="0" eaLnBrk="1" hangingPunct="1">
              <a:spcAft>
                <a:spcPct val="40000"/>
              </a:spcAft>
            </a:pPr>
            <a:r>
              <a:rPr kumimoji="0"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미사용 상태를 포함한 카운터의 상태도</a:t>
            </a: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graphicFrame>
        <p:nvGraphicFramePr>
          <p:cNvPr id="29698" name="Object 10"/>
          <p:cNvGraphicFramePr>
            <a:graphicFrameLocks noChangeAspect="1"/>
          </p:cNvGraphicFramePr>
          <p:nvPr/>
        </p:nvGraphicFramePr>
        <p:xfrm>
          <a:off x="1825625" y="1455738"/>
          <a:ext cx="549275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2" name="Visio" r:id="rId4" imgW="3264480" imgH="1830600" progId="Visio.Drawing.6">
                  <p:embed/>
                </p:oleObj>
              </mc:Choice>
              <mc:Fallback>
                <p:oleObj name="Visio" r:id="rId4" imgW="3264480" imgH="1830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1455738"/>
                        <a:ext cx="549275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07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카운터의 설계</a:t>
            </a:r>
          </a:p>
        </p:txBody>
      </p:sp>
    </p:spTree>
    <p:extLst>
      <p:ext uri="{BB962C8B-B14F-4D97-AF65-F5344CB8AC3E}">
        <p14:creationId xmlns:p14="http://schemas.microsoft.com/office/powerpoint/2010/main" val="200503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>
                <a:latin typeface="굴림" pitchFamily="50" charset="-127"/>
              </a:rPr>
              <a:t>순서논리회로의 상태방정식은 </a:t>
            </a:r>
            <a:r>
              <a:rPr lang="ko-KR" altLang="en-US" dirty="0" err="1">
                <a:latin typeface="굴림" pitchFamily="50" charset="-127"/>
              </a:rPr>
              <a:t>상태표에</a:t>
            </a:r>
            <a:r>
              <a:rPr lang="ko-KR" altLang="en-US" dirty="0">
                <a:latin typeface="굴림" pitchFamily="50" charset="-127"/>
              </a:rPr>
              <a:t> 표시된 정보와 똑같은 내용을 대수적으로 표시하고 있으며,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특성방정식과 형태가 유사</a:t>
            </a:r>
          </a:p>
          <a:p>
            <a:pPr lvl="1"/>
            <a:r>
              <a:rPr lang="ko-KR" altLang="en-US" dirty="0">
                <a:latin typeface="굴림" pitchFamily="50" charset="-127"/>
              </a:rPr>
              <a:t>상태방정식은 </a:t>
            </a:r>
            <a:r>
              <a:rPr lang="ko-KR" altLang="en-US" dirty="0" err="1">
                <a:latin typeface="굴림" pitchFamily="50" charset="-127"/>
              </a:rPr>
              <a:t>상태표에서</a:t>
            </a:r>
            <a:r>
              <a:rPr lang="ko-KR" altLang="en-US" dirty="0">
                <a:latin typeface="굴림" pitchFamily="50" charset="-127"/>
              </a:rPr>
              <a:t> 쉽게 유도할 수 있으며, 모든 순서논리회로는 상태방정식으로 표시할 수 있다.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플립플롭이나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플립플롭은</a:t>
            </a:r>
            <a:r>
              <a:rPr lang="ko-KR" altLang="en-US" dirty="0">
                <a:latin typeface="굴림" pitchFamily="50" charset="-127"/>
              </a:rPr>
              <a:t> 상태방정식을 사용하여 순서논리회로를 설계하는 것이 더욱 편리하다. </a:t>
            </a: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플립플롭이나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경우에는 상태방정식을 적용할 수 있으나 많은 대수적 처리가 필요하다.  </a:t>
            </a: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JK </a:t>
            </a:r>
            <a:r>
              <a:rPr lang="ko-KR" alt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플립플롭을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사용한 상태방정식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상태방정식을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특성방정식과 같은 형태로 변형함으로써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ko-KR" altLang="en-US" dirty="0">
                <a:latin typeface="굴림" pitchFamily="50" charset="-127"/>
              </a:rPr>
              <a:t>와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ko-KR" altLang="en-US" dirty="0">
                <a:latin typeface="굴림" pitchFamily="50" charset="-127"/>
              </a:rPr>
              <a:t>의 입력함수를 구할 수 있다.</a:t>
            </a:r>
            <a:r>
              <a:rPr lang="ko-KR" altLang="en-US" sz="1600" dirty="0">
                <a:latin typeface="굴림" pitchFamily="50" charset="-127"/>
              </a:rPr>
              <a:t> 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99538"/>
              </p:ext>
            </p:extLst>
          </p:nvPr>
        </p:nvGraphicFramePr>
        <p:xfrm>
          <a:off x="827584" y="4653136"/>
          <a:ext cx="1993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Equation" r:id="rId3" imgW="1231560" imgH="241200" progId="Equation.3">
                  <p:embed/>
                </p:oleObj>
              </mc:Choice>
              <mc:Fallback>
                <p:oleObj name="Equation" r:id="rId3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653136"/>
                        <a:ext cx="19939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4534396" y="4027661"/>
            <a:ext cx="1631950" cy="850900"/>
          </a:xfrm>
          <a:prstGeom prst="wedgeRoundRectCallout">
            <a:avLst>
              <a:gd name="adj1" fmla="val -142222"/>
              <a:gd name="adj2" fmla="val 5056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4591546" y="4097511"/>
            <a:ext cx="152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JK</a:t>
            </a:r>
            <a:r>
              <a:rPr lang="en-US" altLang="ko-KR" sz="1800" dirty="0" smtClean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dirty="0" err="1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플립플롭의</a:t>
            </a:r>
            <a:endParaRPr lang="ko-KR" altLang="en-US" sz="1800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18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특성방정식 </a:t>
            </a:r>
          </a:p>
        </p:txBody>
      </p:sp>
    </p:spTree>
    <p:extLst>
      <p:ext uri="{BB962C8B-B14F-4D97-AF65-F5344CB8AC3E}">
        <p14:creationId xmlns:p14="http://schemas.microsoft.com/office/powerpoint/2010/main" val="13809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상태방정식을 이용하는 경우</a:t>
            </a:r>
            <a:r>
              <a:rPr lang="en-US" altLang="ko-KR" dirty="0" smtClean="0"/>
              <a:t>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상태표</a:t>
            </a:r>
            <a:endParaRPr lang="ko-KR" alt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16016" y="3491381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26953"/>
              </p:ext>
            </p:extLst>
          </p:nvPr>
        </p:nvGraphicFramePr>
        <p:xfrm>
          <a:off x="611560" y="4653136"/>
          <a:ext cx="6146455" cy="1956816"/>
        </p:xfrm>
        <a:graphic>
          <a:graphicData uri="http://schemas.openxmlformats.org/drawingml/2006/table">
            <a:tbl>
              <a:tblPr/>
              <a:tblGrid>
                <a:gridCol w="745082"/>
                <a:gridCol w="741252"/>
                <a:gridCol w="741251"/>
                <a:gridCol w="746999"/>
                <a:gridCol w="743168"/>
                <a:gridCol w="743168"/>
                <a:gridCol w="835106"/>
                <a:gridCol w="850429"/>
              </a:tblGrid>
              <a:tr h="252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출력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  <a:endParaRPr kumimoji="1" lang="ko-KR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y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y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528392" cy="230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32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2개의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JK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각각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라 할 때, 상태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여기표에서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다음 상태가 논리 1이 되는 항을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최소항으로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하는 불 함수를 구한다.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38073"/>
              </p:ext>
            </p:extLst>
          </p:nvPr>
        </p:nvGraphicFramePr>
        <p:xfrm>
          <a:off x="827584" y="1772816"/>
          <a:ext cx="340836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3" r:id="rId3" imgW="1993900" imgH="736600" progId="Equation.3">
                  <p:embed/>
                </p:oleObj>
              </mc:Choice>
              <mc:Fallback>
                <p:oleObj r:id="rId3" imgW="19939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340836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80597"/>
              </p:ext>
            </p:extLst>
          </p:nvPr>
        </p:nvGraphicFramePr>
        <p:xfrm>
          <a:off x="830758" y="4441403"/>
          <a:ext cx="340518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4" r:id="rId5" imgW="1993900" imgH="736600" progId="Equation.3">
                  <p:embed/>
                </p:oleObj>
              </mc:Choice>
              <mc:Fallback>
                <p:oleObj r:id="rId5" imgW="19939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58" y="4441403"/>
                        <a:ext cx="3405188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85154"/>
              </p:ext>
            </p:extLst>
          </p:nvPr>
        </p:nvGraphicFramePr>
        <p:xfrm>
          <a:off x="4480421" y="2631653"/>
          <a:ext cx="2359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5" name="Equation" r:id="rId7" imgW="1346040" imgH="241200" progId="Equation.3">
                  <p:embed/>
                </p:oleObj>
              </mc:Choice>
              <mc:Fallback>
                <p:oleObj name="Equation" r:id="rId7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421" y="2631653"/>
                        <a:ext cx="23590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42599"/>
              </p:ext>
            </p:extLst>
          </p:nvPr>
        </p:nvGraphicFramePr>
        <p:xfrm>
          <a:off x="4493121" y="5298653"/>
          <a:ext cx="23590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6" name="Equation" r:id="rId9" imgW="1346040" imgH="241200" progId="Equation.3">
                  <p:embed/>
                </p:oleObj>
              </mc:Choice>
              <mc:Fallback>
                <p:oleObj name="Equation" r:id="rId9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121" y="5298653"/>
                        <a:ext cx="23590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708598"/>
              </p:ext>
            </p:extLst>
          </p:nvPr>
        </p:nvGraphicFramePr>
        <p:xfrm>
          <a:off x="4624884" y="3047578"/>
          <a:ext cx="3228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7" r:id="rId11" imgW="1892300" imgH="495300" progId="Equation.3">
                  <p:embed/>
                </p:oleObj>
              </mc:Choice>
              <mc:Fallback>
                <p:oleObj r:id="rId11" imgW="18923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884" y="3047578"/>
                        <a:ext cx="32289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520516"/>
              </p:ext>
            </p:extLst>
          </p:nvPr>
        </p:nvGraphicFramePr>
        <p:xfrm>
          <a:off x="4959846" y="5781253"/>
          <a:ext cx="1735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8" r:id="rId13" imgW="1015559" imgH="495085" progId="Equation.3">
                  <p:embed/>
                </p:oleObj>
              </mc:Choice>
              <mc:Fallback>
                <p:oleObj r:id="rId13" imgW="1015559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846" y="5781253"/>
                        <a:ext cx="1735138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177"/>
          <p:cNvSpPr>
            <a:spLocks noChangeArrowheads="1"/>
          </p:cNvSpPr>
          <p:nvPr/>
        </p:nvSpPr>
        <p:spPr bwMode="auto">
          <a:xfrm>
            <a:off x="5547221" y="2676103"/>
            <a:ext cx="342900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178"/>
          <p:cNvSpPr>
            <a:spLocks noChangeArrowheads="1"/>
          </p:cNvSpPr>
          <p:nvPr/>
        </p:nvSpPr>
        <p:spPr bwMode="auto">
          <a:xfrm>
            <a:off x="6261596" y="2666578"/>
            <a:ext cx="365125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Oval 179"/>
          <p:cNvSpPr>
            <a:spLocks noChangeArrowheads="1"/>
          </p:cNvSpPr>
          <p:nvPr/>
        </p:nvSpPr>
        <p:spPr bwMode="auto">
          <a:xfrm>
            <a:off x="6242546" y="5320878"/>
            <a:ext cx="395288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Oval 180"/>
          <p:cNvSpPr>
            <a:spLocks noChangeArrowheads="1"/>
          </p:cNvSpPr>
          <p:nvPr/>
        </p:nvSpPr>
        <p:spPr bwMode="auto">
          <a:xfrm>
            <a:off x="5524996" y="5343103"/>
            <a:ext cx="365125" cy="3746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Rectangle 182"/>
          <p:cNvSpPr>
            <a:spLocks noChangeArrowheads="1"/>
          </p:cNvSpPr>
          <p:nvPr/>
        </p:nvSpPr>
        <p:spPr bwMode="auto">
          <a:xfrm>
            <a:off x="1741984" y="2653878"/>
            <a:ext cx="457200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183"/>
          <p:cNvSpPr>
            <a:spLocks noChangeArrowheads="1"/>
          </p:cNvSpPr>
          <p:nvPr/>
        </p:nvSpPr>
        <p:spPr bwMode="auto">
          <a:xfrm>
            <a:off x="2618284" y="2582441"/>
            <a:ext cx="1392237" cy="404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84"/>
          <p:cNvSpPr>
            <a:spLocks noChangeArrowheads="1"/>
          </p:cNvSpPr>
          <p:nvPr/>
        </p:nvSpPr>
        <p:spPr bwMode="auto">
          <a:xfrm>
            <a:off x="1665784" y="5320878"/>
            <a:ext cx="952500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85"/>
          <p:cNvSpPr>
            <a:spLocks noChangeArrowheads="1"/>
          </p:cNvSpPr>
          <p:nvPr/>
        </p:nvSpPr>
        <p:spPr bwMode="auto">
          <a:xfrm>
            <a:off x="2954834" y="5258966"/>
            <a:ext cx="944562" cy="423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AutoShape 186"/>
          <p:cNvSpPr>
            <a:spLocks noChangeArrowheads="1"/>
          </p:cNvSpPr>
          <p:nvPr/>
        </p:nvSpPr>
        <p:spPr bwMode="auto">
          <a:xfrm>
            <a:off x="6960096" y="3963566"/>
            <a:ext cx="1255713" cy="4905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19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75521"/>
              </p:ext>
            </p:extLst>
          </p:nvPr>
        </p:nvGraphicFramePr>
        <p:xfrm>
          <a:off x="7114084" y="4017541"/>
          <a:ext cx="9445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9" name="Equation" r:id="rId15" imgW="583920" imgH="203040" progId="Equation.3">
                  <p:embed/>
                </p:oleObj>
              </mc:Choice>
              <mc:Fallback>
                <p:oleObj name="Equation" r:id="rId15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084" y="4017541"/>
                        <a:ext cx="944562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회로도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상태방정식을 이용하는 경우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57146"/>
              </p:ext>
            </p:extLst>
          </p:nvPr>
        </p:nvGraphicFramePr>
        <p:xfrm>
          <a:off x="1235075" y="1196752"/>
          <a:ext cx="243998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7" r:id="rId3" imgW="1600200" imgH="469900" progId="Equation.3">
                  <p:embed/>
                </p:oleObj>
              </mc:Choice>
              <mc:Fallback>
                <p:oleObj r:id="rId3" imgW="1600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196752"/>
                        <a:ext cx="2439988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36166"/>
              </p:ext>
            </p:extLst>
          </p:nvPr>
        </p:nvGraphicFramePr>
        <p:xfrm>
          <a:off x="5800187" y="4177723"/>
          <a:ext cx="8239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8" name="수식" r:id="rId5" imgW="482400" imgH="444240" progId="Equation.3">
                  <p:embed/>
                </p:oleObj>
              </mc:Choice>
              <mc:Fallback>
                <p:oleObj name="수식" r:id="rId5" imgW="482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187" y="4177723"/>
                        <a:ext cx="82391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28262"/>
              </p:ext>
            </p:extLst>
          </p:nvPr>
        </p:nvGraphicFramePr>
        <p:xfrm>
          <a:off x="5812781" y="5656016"/>
          <a:ext cx="71596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29" name="수식" r:id="rId7" imgW="419040" imgH="444240" progId="Equation.3">
                  <p:embed/>
                </p:oleObj>
              </mc:Choice>
              <mc:Fallback>
                <p:oleObj name="수식" r:id="rId7" imgW="419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781" y="5656016"/>
                        <a:ext cx="715963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327184"/>
              </p:ext>
            </p:extLst>
          </p:nvPr>
        </p:nvGraphicFramePr>
        <p:xfrm>
          <a:off x="5742931" y="3343375"/>
          <a:ext cx="11033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0" name="수식" r:id="rId9" imgW="723600" imgH="190440" progId="Equation.3">
                  <p:embed/>
                </p:oleObj>
              </mc:Choice>
              <mc:Fallback>
                <p:oleObj name="수식" r:id="rId9" imgW="723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931" y="3343375"/>
                        <a:ext cx="11033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63633"/>
              </p:ext>
            </p:extLst>
          </p:nvPr>
        </p:nvGraphicFramePr>
        <p:xfrm>
          <a:off x="787438" y="3275906"/>
          <a:ext cx="4558183" cy="324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1" name="Visio" r:id="rId11" imgW="4223766" imgH="3009392" progId="Visio.Drawing.11">
                  <p:embed/>
                </p:oleObj>
              </mc:Choice>
              <mc:Fallback>
                <p:oleObj name="Visio" r:id="rId11" imgW="4223766" imgH="30093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87438" y="3275906"/>
                        <a:ext cx="4558183" cy="324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5672287" y="3275906"/>
            <a:ext cx="1173957" cy="45878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34702" y="4142553"/>
            <a:ext cx="954884" cy="75723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742931" y="5619503"/>
            <a:ext cx="938213" cy="820737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67" name="AutoShape 135"/>
          <p:cNvSpPr>
            <a:spLocks noChangeArrowheads="1"/>
          </p:cNvSpPr>
          <p:nvPr/>
        </p:nvSpPr>
        <p:spPr bwMode="auto">
          <a:xfrm>
            <a:off x="488950" y="901700"/>
            <a:ext cx="114935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65539" name="Rectangle 2"/>
          <p:cNvSpPr>
            <a:spLocks noGrp="1"/>
          </p:cNvSpPr>
          <p:nvPr>
            <p:ph type="body" idx="1"/>
          </p:nvPr>
        </p:nvSpPr>
        <p:spPr>
          <a:xfrm>
            <a:off x="457200" y="876300"/>
            <a:ext cx="8382000" cy="5116513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9-3  </a:t>
            </a: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상태표를 사용하여 순서논리회로를 구현하여라.</a:t>
            </a:r>
            <a:r>
              <a:rPr lang="ko-KR" altLang="en-US" sz="2000" smtClean="0">
                <a:solidFill>
                  <a:srgbClr val="000000"/>
                </a:solidFill>
                <a:latin typeface="굴림" panose="020B0600000101010101" pitchFamily="50" charset="-127"/>
                <a:ea typeface="휴먼명조" charset="-127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smtClean="0">
                <a:solidFill>
                  <a:srgbClr val="000000"/>
                </a:solidFill>
                <a:latin typeface="굴림" panose="020B0600000101010101" pitchFamily="50" charset="-127"/>
                <a:ea typeface="휴먼명조" charset="-127"/>
              </a:rPr>
              <a:t>               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22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J</a:t>
            </a:r>
            <a:r>
              <a:rPr lang="en-US" altLang="ko-KR" sz="2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en-US" altLang="ko-KR" sz="22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K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 이용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441325" lvl="1" indent="-7938" eaLnBrk="1" hangingPunct="1">
              <a:spcAft>
                <a:spcPct val="40000"/>
              </a:spcAft>
            </a:pPr>
            <a:endParaRPr lang="en-US" altLang="ko-KR" sz="18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41325" lvl="1" indent="-7938" eaLnBrk="1" hangingPunct="1">
              <a:spcAft>
                <a:spcPct val="40000"/>
              </a:spcAft>
              <a:buSzPct val="110000"/>
              <a:buFont typeface="Wingdings" panose="05000000000000000000" pitchFamily="2" charset="2"/>
              <a:buChar char="q"/>
            </a:pPr>
            <a:r>
              <a:rPr kumimoji="0" lang="en-US" altLang="ko-KR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상태표</a:t>
            </a:r>
            <a:endParaRPr kumimoji="0" lang="en-US" altLang="ko-KR" sz="2000" smtClean="0">
              <a:solidFill>
                <a:srgbClr val="0066CC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46568" name="Group 136"/>
          <p:cNvGraphicFramePr>
            <a:graphicFrameLocks noGrp="1"/>
          </p:cNvGraphicFramePr>
          <p:nvPr/>
        </p:nvGraphicFramePr>
        <p:xfrm>
          <a:off x="1549400" y="2654300"/>
          <a:ext cx="3505200" cy="2576762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512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현재상태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차기상태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6569" name="Group 137"/>
          <p:cNvGraphicFramePr>
            <a:graphicFrameLocks noGrp="1"/>
          </p:cNvGraphicFramePr>
          <p:nvPr/>
        </p:nvGraphicFramePr>
        <p:xfrm>
          <a:off x="5476875" y="3495675"/>
          <a:ext cx="2332038" cy="1005840"/>
        </p:xfrm>
        <a:graphic>
          <a:graphicData uri="http://schemas.openxmlformats.org/drawingml/2006/table">
            <a:tbl>
              <a:tblPr/>
              <a:tblGrid>
                <a:gridCol w="777875"/>
                <a:gridCol w="776288"/>
                <a:gridCol w="777875"/>
              </a:tblGrid>
              <a:tr h="298450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미사용 상태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74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 방정식을 이용한 설계</a:t>
            </a:r>
          </a:p>
        </p:txBody>
      </p:sp>
    </p:spTree>
    <p:extLst>
      <p:ext uri="{BB962C8B-B14F-4D97-AF65-F5344CB8AC3E}">
        <p14:creationId xmlns:p14="http://schemas.microsoft.com/office/powerpoint/2010/main" val="1164188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2"/>
          <p:cNvSpPr>
            <a:spLocks noGrp="1"/>
          </p:cNvSpPr>
          <p:nvPr>
            <p:ph type="body" idx="1"/>
          </p:nvPr>
        </p:nvSpPr>
        <p:spPr>
          <a:xfrm>
            <a:off x="298450" y="863600"/>
            <a:ext cx="8540750" cy="5842000"/>
          </a:xfrm>
        </p:spPr>
        <p:txBody>
          <a:bodyPr/>
          <a:lstStyle/>
          <a:p>
            <a:pPr marL="292100" indent="0" eaLnBrk="1" hangingPunct="1">
              <a:spcAft>
                <a:spcPct val="40000"/>
              </a:spcAft>
            </a:pPr>
            <a:r>
              <a:rPr kumimoji="0" lang="en-US" altLang="ko-KR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 방정식</a:t>
            </a:r>
          </a:p>
        </p:txBody>
      </p:sp>
      <p:graphicFrame>
        <p:nvGraphicFramePr>
          <p:cNvPr id="34818" name="Object 42"/>
          <p:cNvGraphicFramePr>
            <a:graphicFrameLocks noChangeAspect="1"/>
          </p:cNvGraphicFramePr>
          <p:nvPr/>
        </p:nvGraphicFramePr>
        <p:xfrm>
          <a:off x="742950" y="1362075"/>
          <a:ext cx="42291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6" r:id="rId4" imgW="2552700" imgH="736600" progId="Equation.3">
                  <p:embed/>
                </p:oleObj>
              </mc:Choice>
              <mc:Fallback>
                <p:oleObj r:id="rId4" imgW="25527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362075"/>
                        <a:ext cx="42291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43"/>
          <p:cNvGraphicFramePr>
            <a:graphicFrameLocks noChangeAspect="1"/>
          </p:cNvGraphicFramePr>
          <p:nvPr/>
        </p:nvGraphicFramePr>
        <p:xfrm>
          <a:off x="5991225" y="1536700"/>
          <a:ext cx="23320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7" r:id="rId6" imgW="1409088" imgH="495085" progId="Equation.3">
                  <p:embed/>
                </p:oleObj>
              </mc:Choice>
              <mc:Fallback>
                <p:oleObj r:id="rId6" imgW="1409088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1536700"/>
                        <a:ext cx="233203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5"/>
          <p:cNvGraphicFramePr>
            <a:graphicFrameLocks noChangeAspect="1"/>
          </p:cNvGraphicFramePr>
          <p:nvPr/>
        </p:nvGraphicFramePr>
        <p:xfrm>
          <a:off x="742950" y="3017838"/>
          <a:ext cx="4922838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8" r:id="rId8" imgW="2984500" imgH="736600" progId="Equation.3">
                  <p:embed/>
                </p:oleObj>
              </mc:Choice>
              <mc:Fallback>
                <p:oleObj r:id="rId8" imgW="29845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3017838"/>
                        <a:ext cx="4922838" cy="121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47"/>
          <p:cNvGraphicFramePr>
            <a:graphicFrameLocks noChangeAspect="1"/>
          </p:cNvGraphicFramePr>
          <p:nvPr/>
        </p:nvGraphicFramePr>
        <p:xfrm>
          <a:off x="5791200" y="3311525"/>
          <a:ext cx="31956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9" name="수식" r:id="rId10" imgW="1930320" imgH="469800" progId="Equation.3">
                  <p:embed/>
                </p:oleObj>
              </mc:Choice>
              <mc:Fallback>
                <p:oleObj name="수식" r:id="rId10" imgW="1930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11525"/>
                        <a:ext cx="319563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49"/>
          <p:cNvGraphicFramePr>
            <a:graphicFrameLocks noChangeAspect="1"/>
          </p:cNvGraphicFramePr>
          <p:nvPr/>
        </p:nvGraphicFramePr>
        <p:xfrm>
          <a:off x="714375" y="4741863"/>
          <a:ext cx="42576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0" r:id="rId12" imgW="2565400" imgH="736600" progId="Equation.3">
                  <p:embed/>
                </p:oleObj>
              </mc:Choice>
              <mc:Fallback>
                <p:oleObj r:id="rId12" imgW="2565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741863"/>
                        <a:ext cx="42576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51"/>
          <p:cNvGraphicFramePr>
            <a:graphicFrameLocks noChangeAspect="1"/>
          </p:cNvGraphicFramePr>
          <p:nvPr/>
        </p:nvGraphicFramePr>
        <p:xfrm>
          <a:off x="5991225" y="4978400"/>
          <a:ext cx="23891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1" r:id="rId14" imgW="1447172" imgH="495085" progId="Equation.3">
                  <p:embed/>
                </p:oleObj>
              </mc:Choice>
              <mc:Fallback>
                <p:oleObj r:id="rId14" imgW="144717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4978400"/>
                        <a:ext cx="238918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53"/>
          <p:cNvSpPr txBox="1">
            <a:spLocks noChangeArrowheads="1"/>
          </p:cNvSpPr>
          <p:nvPr/>
        </p:nvSpPr>
        <p:spPr bwMode="auto">
          <a:xfrm>
            <a:off x="5240338" y="1771650"/>
            <a:ext cx="40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>
                <a:solidFill>
                  <a:srgbClr val="FF00FF"/>
                </a:solidFill>
                <a:sym typeface="Wingdings" panose="05000000000000000000" pitchFamily="2" charset="2"/>
              </a:rPr>
              <a:t></a:t>
            </a:r>
            <a:endParaRPr lang="ko-KR" altLang="en-US">
              <a:solidFill>
                <a:srgbClr val="FF00FF"/>
              </a:solidFill>
            </a:endParaRPr>
          </a:p>
        </p:txBody>
      </p:sp>
      <p:sp>
        <p:nvSpPr>
          <p:cNvPr id="34826" name="Text Box 54"/>
          <p:cNvSpPr txBox="1">
            <a:spLocks noChangeArrowheads="1"/>
          </p:cNvSpPr>
          <p:nvPr/>
        </p:nvSpPr>
        <p:spPr bwMode="auto">
          <a:xfrm>
            <a:off x="5240338" y="3429000"/>
            <a:ext cx="40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>
                <a:solidFill>
                  <a:srgbClr val="FF00FF"/>
                </a:solidFill>
                <a:sym typeface="Wingdings" panose="05000000000000000000" pitchFamily="2" charset="2"/>
              </a:rPr>
              <a:t></a:t>
            </a:r>
            <a:endParaRPr lang="ko-KR" altLang="en-US">
              <a:solidFill>
                <a:srgbClr val="FF00FF"/>
              </a:solidFill>
            </a:endParaRPr>
          </a:p>
        </p:txBody>
      </p:sp>
      <p:sp>
        <p:nvSpPr>
          <p:cNvPr id="34827" name="Text Box 55"/>
          <p:cNvSpPr txBox="1">
            <a:spLocks noChangeArrowheads="1"/>
          </p:cNvSpPr>
          <p:nvPr/>
        </p:nvSpPr>
        <p:spPr bwMode="auto">
          <a:xfrm>
            <a:off x="5187950" y="5140325"/>
            <a:ext cx="40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>
                <a:solidFill>
                  <a:srgbClr val="FF00FF"/>
                </a:solidFill>
                <a:sym typeface="Wingdings" panose="05000000000000000000" pitchFamily="2" charset="2"/>
              </a:rPr>
              <a:t></a:t>
            </a:r>
            <a:endParaRPr lang="ko-KR" altLang="en-US">
              <a:solidFill>
                <a:srgbClr val="FF00FF"/>
              </a:solidFill>
            </a:endParaRPr>
          </a:p>
        </p:txBody>
      </p:sp>
      <p:sp>
        <p:nvSpPr>
          <p:cNvPr id="34828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 방정식을 이용한 설계</a:t>
            </a:r>
          </a:p>
        </p:txBody>
      </p:sp>
    </p:spTree>
    <p:extLst>
      <p:ext uri="{BB962C8B-B14F-4D97-AF65-F5344CB8AC3E}">
        <p14:creationId xmlns:p14="http://schemas.microsoft.com/office/powerpoint/2010/main" val="86311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순서논리회로의 동작은 입력과 출력 및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현재 상태에 의해 결정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출력과 다음 상태는 현재 상태의 함수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순서논리회로의 해석은 입력과 출력 및 현재 상태에 의해 결정되는 다음 상태의 시간순서를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상태표나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상태도로 나타냄으로써 해석이 가능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순서논리회로의 해석과정</a:t>
            </a:r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1816755" y="4109756"/>
            <a:ext cx="6022975" cy="7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4"/>
          <p:cNvSpPr/>
          <p:nvPr/>
        </p:nvSpPr>
        <p:spPr bwMode="auto">
          <a:xfrm>
            <a:off x="664776" y="3766742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1]</a:t>
            </a:r>
            <a:endParaRPr kumimoji="0" lang="ko-KR" altLang="en-US" sz="1800" b="1" dirty="0"/>
          </a:p>
        </p:txBody>
      </p:sp>
      <p:sp>
        <p:nvSpPr>
          <p:cNvPr id="6" name="직사각형 6"/>
          <p:cNvSpPr>
            <a:spLocks noChangeArrowheads="1"/>
          </p:cNvSpPr>
          <p:nvPr/>
        </p:nvSpPr>
        <p:spPr bwMode="auto">
          <a:xfrm>
            <a:off x="1942168" y="3750981"/>
            <a:ext cx="4057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회로 입력과 출력에 대한 변수 명칭 부여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1816755" y="4568544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7"/>
          <p:cNvSpPr/>
          <p:nvPr/>
        </p:nvSpPr>
        <p:spPr bwMode="auto">
          <a:xfrm>
            <a:off x="664776" y="4221253"/>
            <a:ext cx="1208881" cy="3874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2]</a:t>
            </a:r>
            <a:endParaRPr kumimoji="0" lang="ko-KR" altLang="en-US" sz="1800" b="1" dirty="0"/>
          </a:p>
        </p:txBody>
      </p:sp>
      <p:sp>
        <p:nvSpPr>
          <p:cNvPr id="9" name="직사각형 9"/>
          <p:cNvSpPr>
            <a:spLocks noChangeArrowheads="1"/>
          </p:cNvSpPr>
          <p:nvPr/>
        </p:nvSpPr>
        <p:spPr bwMode="auto">
          <a:xfrm>
            <a:off x="1942168" y="4209769"/>
            <a:ext cx="5519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조합논리회로가 있으면 조합논리회로의 </a:t>
            </a:r>
            <a:r>
              <a:rPr kumimoji="0" lang="ko-KR" altLang="en-US" sz="1800" spc="-100" dirty="0" err="1" smtClean="0"/>
              <a:t>불대수식</a:t>
            </a:r>
            <a:r>
              <a:rPr kumimoji="0" lang="ko-KR" altLang="en-US" sz="1800" spc="-100" dirty="0" smtClean="0"/>
              <a:t> </a:t>
            </a:r>
            <a:r>
              <a:rPr kumimoji="0" lang="ko-KR" altLang="en-US" sz="1800" spc="-100" dirty="0"/>
              <a:t>유도 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816755" y="5027331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 bwMode="auto">
          <a:xfrm>
            <a:off x="664776" y="4684203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3]</a:t>
            </a:r>
            <a:endParaRPr kumimoji="0" lang="ko-KR" altLang="en-US" sz="1800" b="1" dirty="0"/>
          </a:p>
        </p:txBody>
      </p:sp>
      <p:sp>
        <p:nvSpPr>
          <p:cNvPr id="12" name="직사각형 12"/>
          <p:cNvSpPr>
            <a:spLocks noChangeArrowheads="1"/>
          </p:cNvSpPr>
          <p:nvPr/>
        </p:nvSpPr>
        <p:spPr bwMode="auto">
          <a:xfrm>
            <a:off x="1942168" y="4668556"/>
            <a:ext cx="2056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회로의 </a:t>
            </a:r>
            <a:r>
              <a:rPr kumimoji="0" lang="ko-KR" altLang="en-US" sz="1800" spc="-100" dirty="0" err="1"/>
              <a:t>상태표</a:t>
            </a:r>
            <a:r>
              <a:rPr kumimoji="0" lang="ko-KR" altLang="en-US" sz="1800" spc="-100" dirty="0"/>
              <a:t> 작성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1816755" y="5486119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 bwMode="auto">
          <a:xfrm>
            <a:off x="664776" y="5143444"/>
            <a:ext cx="1208881" cy="3828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4]</a:t>
            </a:r>
            <a:endParaRPr kumimoji="0" lang="ko-KR" altLang="en-US" sz="1800" b="1" dirty="0"/>
          </a:p>
        </p:txBody>
      </p:sp>
      <p:sp>
        <p:nvSpPr>
          <p:cNvPr id="15" name="직사각형 15"/>
          <p:cNvSpPr>
            <a:spLocks noChangeArrowheads="1"/>
          </p:cNvSpPr>
          <p:nvPr/>
        </p:nvSpPr>
        <p:spPr bwMode="auto">
          <a:xfrm>
            <a:off x="1942168" y="5127344"/>
            <a:ext cx="3275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err="1"/>
              <a:t>상태표를</a:t>
            </a:r>
            <a:r>
              <a:rPr kumimoji="0" lang="ko-KR" altLang="en-US" sz="1800" spc="-100" dirty="0"/>
              <a:t> 이용하여 상태도 작성 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816755" y="5962369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 bwMode="auto">
          <a:xfrm>
            <a:off x="664776" y="5578438"/>
            <a:ext cx="1208881" cy="4247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5]</a:t>
            </a:r>
            <a:endParaRPr kumimoji="0" lang="ko-KR" altLang="en-US" sz="1800" b="1" dirty="0"/>
          </a:p>
        </p:txBody>
      </p:sp>
      <p:sp>
        <p:nvSpPr>
          <p:cNvPr id="18" name="직사각형 18"/>
          <p:cNvSpPr>
            <a:spLocks noChangeArrowheads="1"/>
          </p:cNvSpPr>
          <p:nvPr/>
        </p:nvSpPr>
        <p:spPr bwMode="auto">
          <a:xfrm>
            <a:off x="1942168" y="5605181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/>
              <a:t>상태방정식 유도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816755" y="6413219"/>
            <a:ext cx="6022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 bwMode="auto">
          <a:xfrm>
            <a:off x="664776" y="6068102"/>
            <a:ext cx="1208881" cy="3858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latinLnBrk="0"/>
            <a:r>
              <a:rPr kumimoji="0" lang="en-US" altLang="ko-KR" sz="1800" b="1" dirty="0"/>
              <a:t>[</a:t>
            </a:r>
            <a:r>
              <a:rPr kumimoji="0" lang="ko-KR" altLang="en-US" sz="1800" b="1" dirty="0"/>
              <a:t>단계 </a:t>
            </a:r>
            <a:r>
              <a:rPr kumimoji="0" lang="en-US" altLang="ko-KR" sz="1800" b="1" dirty="0"/>
              <a:t>6]</a:t>
            </a:r>
            <a:endParaRPr kumimoji="0" lang="ko-KR" altLang="en-US" sz="1800" b="1" dirty="0"/>
          </a:p>
        </p:txBody>
      </p:sp>
      <p:sp>
        <p:nvSpPr>
          <p:cNvPr id="21" name="직사각형 21"/>
          <p:cNvSpPr>
            <a:spLocks noChangeArrowheads="1"/>
          </p:cNvSpPr>
          <p:nvPr/>
        </p:nvSpPr>
        <p:spPr bwMode="auto">
          <a:xfrm>
            <a:off x="1942168" y="6054444"/>
            <a:ext cx="4647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spc="-100" dirty="0" err="1"/>
              <a:t>상태표와</a:t>
            </a:r>
            <a:r>
              <a:rPr kumimoji="0" lang="ko-KR" altLang="en-US" sz="1800" spc="-100" dirty="0"/>
              <a:t> </a:t>
            </a:r>
            <a:r>
              <a:rPr kumimoji="0" lang="ko-KR" altLang="en-US" sz="1800" spc="-100" dirty="0" err="1"/>
              <a:t>상태도를</a:t>
            </a:r>
            <a:r>
              <a:rPr kumimoji="0" lang="ko-KR" altLang="en-US" sz="1800" spc="-100" dirty="0"/>
              <a:t> 분석하여 회로의 동작 설명</a:t>
            </a:r>
          </a:p>
        </p:txBody>
      </p:sp>
    </p:spTree>
    <p:extLst>
      <p:ext uri="{BB962C8B-B14F-4D97-AF65-F5344CB8AC3E}">
        <p14:creationId xmlns:p14="http://schemas.microsoft.com/office/powerpoint/2010/main" val="23442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2"/>
          <p:cNvSpPr>
            <a:spLocks noGrp="1"/>
          </p:cNvSpPr>
          <p:nvPr>
            <p:ph type="body" idx="1"/>
          </p:nvPr>
        </p:nvSpPr>
        <p:spPr>
          <a:xfrm>
            <a:off x="298450" y="850900"/>
            <a:ext cx="8540750" cy="4821238"/>
          </a:xfrm>
        </p:spPr>
        <p:txBody>
          <a:bodyPr/>
          <a:lstStyle/>
          <a:p>
            <a:pPr marL="292100" indent="0" eaLnBrk="1" hangingPunct="1">
              <a:spcAft>
                <a:spcPct val="40000"/>
              </a:spcAft>
            </a:pPr>
            <a:r>
              <a:rPr kumimoji="0" lang="en-US" altLang="ko-KR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회로도</a:t>
            </a:r>
          </a:p>
        </p:txBody>
      </p:sp>
      <p:graphicFrame>
        <p:nvGraphicFramePr>
          <p:cNvPr id="35842" name="Object 12"/>
          <p:cNvGraphicFramePr>
            <a:graphicFrameLocks noChangeAspect="1"/>
          </p:cNvGraphicFramePr>
          <p:nvPr/>
        </p:nvGraphicFramePr>
        <p:xfrm>
          <a:off x="828675" y="1263650"/>
          <a:ext cx="7277100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0" name="Visio" r:id="rId4" imgW="4916843" imgH="2003908" progId="Visio.Drawing.11">
                  <p:embed/>
                </p:oleObj>
              </mc:Choice>
              <mc:Fallback>
                <p:oleObj name="Visio" r:id="rId4" imgW="4916843" imgH="20039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263650"/>
                        <a:ext cx="7277100" cy="293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08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 방정식을 이용한 설계</a:t>
            </a:r>
          </a:p>
        </p:txBody>
      </p:sp>
      <p:graphicFrame>
        <p:nvGraphicFramePr>
          <p:cNvPr id="35843" name="Object 43"/>
          <p:cNvGraphicFramePr>
            <a:graphicFrameLocks noChangeAspect="1"/>
          </p:cNvGraphicFramePr>
          <p:nvPr/>
        </p:nvGraphicFramePr>
        <p:xfrm>
          <a:off x="1889125" y="4278313"/>
          <a:ext cx="7350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1" name="수식" r:id="rId6" imgW="444240" imgH="393480" progId="Equation.3">
                  <p:embed/>
                </p:oleObj>
              </mc:Choice>
              <mc:Fallback>
                <p:oleObj name="수식" r:id="rId6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4278313"/>
                        <a:ext cx="73501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7"/>
          <p:cNvGraphicFramePr>
            <a:graphicFrameLocks noChangeAspect="1"/>
          </p:cNvGraphicFramePr>
          <p:nvPr/>
        </p:nvGraphicFramePr>
        <p:xfrm>
          <a:off x="4203700" y="4278313"/>
          <a:ext cx="14716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2" name="수식" r:id="rId8" imgW="888840" imgH="444240" progId="Equation.3">
                  <p:embed/>
                </p:oleObj>
              </mc:Choice>
              <mc:Fallback>
                <p:oleObj name="수식" r:id="rId8" imgW="888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4278313"/>
                        <a:ext cx="1471613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1"/>
          <p:cNvGraphicFramePr>
            <a:graphicFrameLocks noChangeAspect="1"/>
          </p:cNvGraphicFramePr>
          <p:nvPr/>
        </p:nvGraphicFramePr>
        <p:xfrm>
          <a:off x="6521450" y="4278313"/>
          <a:ext cx="733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3" name="수식" r:id="rId10" imgW="444240" imgH="419040" progId="Equation.3">
                  <p:embed/>
                </p:oleObj>
              </mc:Choice>
              <mc:Fallback>
                <p:oleObj name="수식" r:id="rId10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4278313"/>
                        <a:ext cx="733425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824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en-US" altLang="ko-KR" i="1" dirty="0" smtClean="0">
                <a:solidFill>
                  <a:srgbClr val="C00000"/>
                </a:solidFill>
              </a:rPr>
              <a:t>D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</a:rPr>
              <a:t>플립플롭을</a:t>
            </a:r>
            <a:r>
              <a:rPr lang="ko-KR" altLang="en-US" dirty="0" smtClean="0">
                <a:solidFill>
                  <a:srgbClr val="C00000"/>
                </a:solidFill>
              </a:rPr>
              <a:t> 사용한 상태방정식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플립플롭의</a:t>
            </a:r>
            <a:r>
              <a:rPr lang="ko-KR" altLang="en-US" dirty="0">
                <a:latin typeface="굴림" pitchFamily="50" charset="-127"/>
              </a:rPr>
              <a:t> 특성 </a:t>
            </a:r>
            <a:r>
              <a:rPr lang="ko-KR" altLang="en-US" dirty="0" smtClean="0">
                <a:latin typeface="굴림" pitchFamily="50" charset="-127"/>
              </a:rPr>
              <a:t>방정식</a:t>
            </a:r>
            <a:endParaRPr lang="en-US" altLang="ko-KR" dirty="0" smtClean="0">
              <a:latin typeface="굴림" pitchFamily="50" charset="-127"/>
            </a:endParaRPr>
          </a:p>
          <a:p>
            <a:pPr lvl="1"/>
            <a:endParaRPr lang="en-US" altLang="ko-KR" dirty="0">
              <a:latin typeface="굴림" pitchFamily="50" charset="-127"/>
            </a:endParaRPr>
          </a:p>
          <a:p>
            <a:pPr lvl="1"/>
            <a:endParaRPr lang="en-US" altLang="ko-KR" dirty="0" smtClean="0">
              <a:latin typeface="굴림" pitchFamily="50" charset="-127"/>
            </a:endParaRPr>
          </a:p>
          <a:p>
            <a:r>
              <a:rPr lang="ko-KR" altLang="en-US" dirty="0" err="1" smtClean="0">
                <a:latin typeface="굴림" pitchFamily="50" charset="-127"/>
              </a:rPr>
              <a:t>상태표</a:t>
            </a:r>
            <a:endParaRPr lang="en-US" altLang="ko-KR" dirty="0" smtClean="0">
              <a:latin typeface="굴림" pitchFamily="50" charset="-127"/>
            </a:endParaRPr>
          </a:p>
          <a:p>
            <a:endParaRPr lang="ko-KR" altLang="en-US" dirty="0">
              <a:latin typeface="굴림" pitchFamily="50" charset="-127"/>
            </a:endParaRPr>
          </a:p>
          <a:p>
            <a:pPr lvl="1"/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00190"/>
              </p:ext>
            </p:extLst>
          </p:nvPr>
        </p:nvGraphicFramePr>
        <p:xfrm>
          <a:off x="755576" y="2060848"/>
          <a:ext cx="12541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1" name="Equation" r:id="rId3" imgW="774360" imgH="203040" progId="Equation.3">
                  <p:embed/>
                </p:oleObj>
              </mc:Choice>
              <mc:Fallback>
                <p:oleObj name="Equation" r:id="rId3" imgW="774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060848"/>
                        <a:ext cx="125412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01107"/>
              </p:ext>
            </p:extLst>
          </p:nvPr>
        </p:nvGraphicFramePr>
        <p:xfrm>
          <a:off x="611560" y="3302582"/>
          <a:ext cx="4660900" cy="1956816"/>
        </p:xfrm>
        <a:graphic>
          <a:graphicData uri="http://schemas.openxmlformats.org/drawingml/2006/table">
            <a:tbl>
              <a:tblPr/>
              <a:tblGrid>
                <a:gridCol w="777875"/>
                <a:gridCol w="774700"/>
                <a:gridCol w="774700"/>
                <a:gridCol w="781050"/>
                <a:gridCol w="776287"/>
                <a:gridCol w="776288"/>
              </a:tblGrid>
              <a:tr h="252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1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</a:t>
            </a:r>
            <a:r>
              <a:rPr lang="ko-KR" altLang="en-US" dirty="0" err="1" smtClean="0"/>
              <a:t>여기표</a:t>
            </a:r>
            <a:endParaRPr lang="ko-KR" altLang="en-US" dirty="0"/>
          </a:p>
        </p:txBody>
      </p:sp>
      <p:graphicFrame>
        <p:nvGraphicFramePr>
          <p:cNvPr id="4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63725"/>
              </p:ext>
            </p:extLst>
          </p:nvPr>
        </p:nvGraphicFramePr>
        <p:xfrm>
          <a:off x="611560" y="1628800"/>
          <a:ext cx="6384925" cy="3120835"/>
        </p:xfrm>
        <a:graphic>
          <a:graphicData uri="http://schemas.openxmlformats.org/drawingml/2006/table">
            <a:tbl>
              <a:tblPr/>
              <a:tblGrid>
                <a:gridCol w="913197"/>
                <a:gridCol w="913197"/>
                <a:gridCol w="909470"/>
                <a:gridCol w="909470"/>
                <a:gridCol w="916924"/>
                <a:gridCol w="911334"/>
                <a:gridCol w="911333"/>
              </a:tblGrid>
              <a:tr h="252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조합논리회로 입력 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플립플롭 입력 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x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한양신명조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27106"/>
              </p:ext>
            </p:extLst>
          </p:nvPr>
        </p:nvGraphicFramePr>
        <p:xfrm>
          <a:off x="1608956" y="6289221"/>
          <a:ext cx="12319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0" name="Equation" r:id="rId3" imgW="761760" imgH="215640" progId="Equation.3">
                  <p:embed/>
                </p:oleObj>
              </mc:Choice>
              <mc:Fallback>
                <p:oleObj name="Equation" r:id="rId3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56" y="6289221"/>
                        <a:ext cx="12319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605"/>
              </p:ext>
            </p:extLst>
          </p:nvPr>
        </p:nvGraphicFramePr>
        <p:xfrm>
          <a:off x="4932040" y="6300334"/>
          <a:ext cx="12319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1" name="Equation" r:id="rId5" imgW="761760" imgH="215640" progId="Equation.3">
                  <p:embed/>
                </p:oleObj>
              </mc:Choice>
              <mc:Fallback>
                <p:oleObj name="Equation" r:id="rId5" imgW="761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300334"/>
                        <a:ext cx="12319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160" y="4757464"/>
            <a:ext cx="2389188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6160" y="4797152"/>
            <a:ext cx="23336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25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상태방정식을 특성 방정식의 형태로 변환한다. 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5724"/>
              </p:ext>
            </p:extLst>
          </p:nvPr>
        </p:nvGraphicFramePr>
        <p:xfrm>
          <a:off x="971600" y="2060848"/>
          <a:ext cx="351472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2" name="Equation" r:id="rId3" imgW="2171520" imgH="723600" progId="Equation.3">
                  <p:embed/>
                </p:oleObj>
              </mc:Choice>
              <mc:Fallback>
                <p:oleObj name="Equation" r:id="rId3" imgW="217152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60848"/>
                        <a:ext cx="3514725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40482"/>
              </p:ext>
            </p:extLst>
          </p:nvPr>
        </p:nvGraphicFramePr>
        <p:xfrm>
          <a:off x="1000175" y="3815036"/>
          <a:ext cx="34734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3" name="Equation" r:id="rId5" imgW="2145960" imgH="723600" progId="Equation.3">
                  <p:embed/>
                </p:oleObj>
              </mc:Choice>
              <mc:Fallback>
                <p:oleObj name="Equation" r:id="rId5" imgW="21459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75" y="3815036"/>
                        <a:ext cx="347345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70509"/>
              </p:ext>
            </p:extLst>
          </p:nvPr>
        </p:nvGraphicFramePr>
        <p:xfrm>
          <a:off x="5546775" y="2492648"/>
          <a:ext cx="1212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4" name="수식" r:id="rId7" imgW="749160" imgH="190440" progId="Equation.3">
                  <p:embed/>
                </p:oleObj>
              </mc:Choice>
              <mc:Fallback>
                <p:oleObj name="수식" r:id="rId7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75" y="2492648"/>
                        <a:ext cx="12128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16417"/>
              </p:ext>
            </p:extLst>
          </p:nvPr>
        </p:nvGraphicFramePr>
        <p:xfrm>
          <a:off x="5532488" y="4213498"/>
          <a:ext cx="12128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5" name="수식" r:id="rId9" imgW="749160" imgH="190440" progId="Equation.3">
                  <p:embed/>
                </p:oleObj>
              </mc:Choice>
              <mc:Fallback>
                <p:oleObj name="수식" r:id="rId9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88" y="4213498"/>
                        <a:ext cx="12128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732388" y="2348880"/>
            <a:ext cx="409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 smtClean="0">
                <a:solidFill>
                  <a:srgbClr val="0070C0"/>
                </a:solidFill>
                <a:sym typeface="Wingdings"/>
              </a:rPr>
              <a:t>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732388" y="4072895"/>
            <a:ext cx="409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 smtClean="0">
                <a:solidFill>
                  <a:srgbClr val="0070C0"/>
                </a:solidFill>
                <a:sym typeface="Wingdings"/>
              </a:rPr>
              <a:t></a:t>
            </a:r>
            <a:endParaRPr lang="ko-KR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상태방정식을 이용한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순서논리회로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D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플립플롭을</a:t>
            </a:r>
            <a:r>
              <a:rPr lang="ko-KR" altLang="en-US" dirty="0" smtClean="0"/>
              <a:t> 이용하는 경우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96078"/>
              </p:ext>
            </p:extLst>
          </p:nvPr>
        </p:nvGraphicFramePr>
        <p:xfrm>
          <a:off x="7076430" y="2973537"/>
          <a:ext cx="12128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0" name="수식" r:id="rId3" imgW="749160" imgH="190440" progId="Equation.3">
                  <p:embed/>
                </p:oleObj>
              </mc:Choice>
              <mc:Fallback>
                <p:oleObj name="수식" r:id="rId3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6430" y="2973537"/>
                        <a:ext cx="12128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54815"/>
              </p:ext>
            </p:extLst>
          </p:nvPr>
        </p:nvGraphicFramePr>
        <p:xfrm>
          <a:off x="7100243" y="4694387"/>
          <a:ext cx="12128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1" name="수식" r:id="rId5" imgW="749160" imgH="190440" progId="Equation.3">
                  <p:embed/>
                </p:oleObj>
              </mc:Choice>
              <mc:Fallback>
                <p:oleObj name="수식" r:id="rId5" imgW="7491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243" y="4694387"/>
                        <a:ext cx="1212850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46658"/>
              </p:ext>
            </p:extLst>
          </p:nvPr>
        </p:nvGraphicFramePr>
        <p:xfrm>
          <a:off x="683568" y="1844824"/>
          <a:ext cx="6037262" cy="3989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2" name="Visio" r:id="rId7" imgW="4338066" imgH="2866746" progId="Visio.Drawing.11">
                  <p:embed/>
                </p:oleObj>
              </mc:Choice>
              <mc:Fallback>
                <p:oleObj name="Visio" r:id="rId7" imgW="4338066" imgH="28667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1844824"/>
                        <a:ext cx="6037262" cy="3989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7076430" y="2935437"/>
            <a:ext cx="1212850" cy="45878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00243" y="4646762"/>
            <a:ext cx="1227137" cy="458788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디코더와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사용한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디코더는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i="1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개의 입력 변수들에 대한 2</a:t>
            </a:r>
            <a:r>
              <a:rPr lang="en-US" altLang="ko-KR" i="1" baseline="30000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개의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최소항을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출력하는 기능을 수행 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임의의 불 함수는 곱의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합형으로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표현될 수 있기 때문에 각각의 곱을 구성하는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최소항들을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구성하는데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사용하고 합을 구성하기 위하여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외에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또는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사용한다.</a:t>
            </a: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디코더의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출력이 정상 출력일 때는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사용하고, 보수 출력인 경우에는 </a:t>
            </a:r>
            <a:r>
              <a:rPr lang="en-US" altLang="ko-KR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게이트를</a:t>
            </a:r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사용한다.</a:t>
            </a: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상태표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82867"/>
              </p:ext>
            </p:extLst>
          </p:nvPr>
        </p:nvGraphicFramePr>
        <p:xfrm>
          <a:off x="611560" y="4270968"/>
          <a:ext cx="5149851" cy="1956816"/>
        </p:xfrm>
        <a:graphic>
          <a:graphicData uri="http://schemas.openxmlformats.org/drawingml/2006/table">
            <a:tbl>
              <a:tblPr/>
              <a:tblGrid>
                <a:gridCol w="859478"/>
                <a:gridCol w="855970"/>
                <a:gridCol w="855970"/>
                <a:gridCol w="862986"/>
                <a:gridCol w="857724"/>
                <a:gridCol w="857723"/>
              </a:tblGrid>
              <a:tr h="25241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디코더와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사용한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 </a:t>
            </a:r>
            <a:r>
              <a:rPr lang="ko-KR" altLang="en-US" dirty="0" err="1" smtClean="0"/>
              <a:t>여기표</a:t>
            </a:r>
            <a:r>
              <a:rPr lang="en-US" altLang="ko-KR" dirty="0" smtClean="0"/>
              <a:t>(</a:t>
            </a:r>
            <a:r>
              <a:rPr lang="en-US" altLang="ko-KR" i="1" dirty="0" smtClean="0"/>
              <a:t>SR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플립플롭</a:t>
            </a:r>
            <a:r>
              <a:rPr lang="ko-KR" altLang="en-US" dirty="0" smtClean="0"/>
              <a:t> 이용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4" name="Group 3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95782"/>
              </p:ext>
            </p:extLst>
          </p:nvPr>
        </p:nvGraphicFramePr>
        <p:xfrm>
          <a:off x="683568" y="1700808"/>
          <a:ext cx="6991350" cy="3173858"/>
        </p:xfrm>
        <a:graphic>
          <a:graphicData uri="http://schemas.openxmlformats.org/drawingml/2006/table">
            <a:tbl>
              <a:tblPr/>
              <a:tblGrid>
                <a:gridCol w="777875"/>
                <a:gridCol w="777875"/>
                <a:gridCol w="774700"/>
                <a:gridCol w="774700"/>
                <a:gridCol w="781050"/>
                <a:gridCol w="776288"/>
                <a:gridCol w="776287"/>
                <a:gridCol w="776288"/>
                <a:gridCol w="776287"/>
              </a:tblGrid>
              <a:tr h="334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조합논리회로 입력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조합논리회로 출력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입력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플립플롭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 입력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R</a:t>
                      </a:r>
                      <a:r>
                        <a:rPr kumimoji="1" lang="en-US" altLang="ko-KR" sz="16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</a:t>
                      </a:r>
                      <a:endParaRPr kumimoji="1" lang="ko-KR" alt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L="38100" marR="38100" marT="19050" marB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67193"/>
              </p:ext>
            </p:extLst>
          </p:nvPr>
        </p:nvGraphicFramePr>
        <p:xfrm>
          <a:off x="1870023" y="5085184"/>
          <a:ext cx="5403258" cy="72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6" name="Equation" r:id="rId3" imgW="2920680" imgH="393480" progId="Equation.DSMT4">
                  <p:embed/>
                </p:oleObj>
              </mc:Choice>
              <mc:Fallback>
                <p:oleObj name="Equation" r:id="rId3" imgW="292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23" y="5085184"/>
                        <a:ext cx="5403258" cy="72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3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09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디코더와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플립플롭을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사용한 설계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순서논리회로를 설계하기 위하여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플립플롭은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개가 필요하고,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디코더를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사용하여 조합논리회로를 구현하는 경우 1개의 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3×8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디코더와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개의 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ko-KR" dirty="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굴림" pitchFamily="50" charset="-127"/>
              </a:rPr>
              <a:t>게이트가</a:t>
            </a:r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 필요하다.</a:t>
            </a:r>
          </a:p>
          <a:p>
            <a:pPr lvl="1"/>
            <a:endParaRPr lang="ko-KR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10754" y="5473157"/>
            <a:ext cx="4362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디코더와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SR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플립플롭을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사용한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순서논리회로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504280"/>
              </p:ext>
            </p:extLst>
          </p:nvPr>
        </p:nvGraphicFramePr>
        <p:xfrm>
          <a:off x="6371580" y="3703322"/>
          <a:ext cx="222726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4" name="Equation" r:id="rId3" imgW="1333440" imgH="774360" progId="Equation.DSMT4">
                  <p:embed/>
                </p:oleObj>
              </mc:Choice>
              <mc:Fallback>
                <p:oleObj name="Equation" r:id="rId3" imgW="133344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580" y="3703322"/>
                        <a:ext cx="222726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68794"/>
              </p:ext>
            </p:extLst>
          </p:nvPr>
        </p:nvGraphicFramePr>
        <p:xfrm>
          <a:off x="971600" y="2564904"/>
          <a:ext cx="4608512" cy="290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5" name="Visio" r:id="rId5" imgW="4680966" imgH="2953715" progId="Visio.Drawing.11">
                  <p:embed/>
                </p:oleObj>
              </mc:Choice>
              <mc:Fallback>
                <p:oleObj name="Visio" r:id="rId5" imgW="4680966" imgH="295371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564904"/>
                        <a:ext cx="4608512" cy="290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6282679" y="3609659"/>
            <a:ext cx="2316163" cy="1449387"/>
          </a:xfrm>
          <a:prstGeom prst="roundRect">
            <a:avLst>
              <a:gd name="adj" fmla="val 833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50" name="AutoShape 46"/>
          <p:cNvSpPr>
            <a:spLocks noChangeArrowheads="1"/>
          </p:cNvSpPr>
          <p:nvPr/>
        </p:nvSpPr>
        <p:spPr bwMode="auto">
          <a:xfrm>
            <a:off x="488950" y="927100"/>
            <a:ext cx="114935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43012" name="Rectangle 2"/>
          <p:cNvSpPr>
            <a:spLocks noGrp="1"/>
          </p:cNvSpPr>
          <p:nvPr>
            <p:ph type="body" idx="1"/>
          </p:nvPr>
        </p:nvSpPr>
        <p:spPr>
          <a:xfrm>
            <a:off x="457200" y="901700"/>
            <a:ext cx="8382000" cy="5016500"/>
          </a:xfrm>
        </p:spPr>
        <p:txBody>
          <a:bodyPr/>
          <a:lstStyle/>
          <a:p>
            <a:pPr marL="1257300" indent="-125730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9-4  </a:t>
            </a:r>
            <a:r>
              <a:rPr lang="en-US" altLang="ko-KR" sz="22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J</a:t>
            </a:r>
            <a:r>
              <a:rPr lang="en-US" altLang="ko-KR" sz="2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en-US" altLang="ko-KR" sz="22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K</a:t>
            </a:r>
            <a:r>
              <a:rPr lang="en-US" altLang="ko-KR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플립플롭과 디코더를 사용하여 </a:t>
            </a:r>
            <a:r>
              <a:rPr lang="ko-KR" altLang="en-US" sz="2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3</a:t>
            </a: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비트 </a:t>
            </a:r>
            <a:r>
              <a:rPr lang="ko-KR" altLang="en-US" sz="2000" smtClean="0">
                <a:solidFill>
                  <a:srgbClr val="9933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그레이 코드</a:t>
            </a:r>
            <a:r>
              <a:rPr lang="ko-KR" altLang="en-US" sz="2000" u="sng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카운터를 구현하여라.</a:t>
            </a:r>
            <a:r>
              <a:rPr lang="ko-KR" altLang="en-US" sz="2000" smtClean="0">
                <a:solidFill>
                  <a:srgbClr val="000000"/>
                </a:solidFill>
                <a:latin typeface="굴림" panose="020B0600000101010101" pitchFamily="50" charset="-127"/>
              </a:rPr>
              <a:t> </a:t>
            </a:r>
            <a:endParaRPr lang="ko-KR" altLang="en-US" sz="2000" smtClean="0">
              <a:solidFill>
                <a:srgbClr val="000000"/>
              </a:solidFill>
              <a:latin typeface="HY헤드라인M" panose="02030600000101010101" pitchFamily="18" charset="-127"/>
              <a:ea typeface="휴먼명조" charset="-127"/>
            </a:endParaRPr>
          </a:p>
          <a:p>
            <a:pPr marL="1444625" lvl="1" indent="-7938" eaLnBrk="1" hangingPunct="1">
              <a:spcAft>
                <a:spcPct val="40000"/>
              </a:spcAft>
              <a:buFont typeface="굴림" panose="020B0600000101010101" pitchFamily="50" charset="-127"/>
              <a:buNone/>
            </a:pPr>
            <a:endParaRPr lang="en-US" altLang="ko-KR" sz="18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43010" name="Object 42"/>
          <p:cNvGraphicFramePr>
            <a:graphicFrameLocks noChangeAspect="1"/>
          </p:cNvGraphicFramePr>
          <p:nvPr/>
        </p:nvGraphicFramePr>
        <p:xfrm>
          <a:off x="2212975" y="1843088"/>
          <a:ext cx="3113088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4" name="Visio" r:id="rId4" imgW="2230560" imgH="2230560" progId="Visio.Drawing.6">
                  <p:embed/>
                </p:oleObj>
              </mc:Choice>
              <mc:Fallback>
                <p:oleObj name="Visio" r:id="rId4" imgW="2230560" imgH="2230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1843088"/>
                        <a:ext cx="3113088" cy="311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47"/>
          <p:cNvSpPr txBox="1">
            <a:spLocks noChangeArrowheads="1"/>
          </p:cNvSpPr>
          <p:nvPr/>
        </p:nvSpPr>
        <p:spPr bwMode="auto">
          <a:xfrm>
            <a:off x="3406775" y="51196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800">
                <a:solidFill>
                  <a:srgbClr val="99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>
                <a:solidFill>
                  <a:srgbClr val="9933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상태도</a:t>
            </a:r>
          </a:p>
        </p:txBody>
      </p:sp>
      <p:sp>
        <p:nvSpPr>
          <p:cNvPr id="44038" name="AutoShape 48"/>
          <p:cNvSpPr>
            <a:spLocks noChangeArrowheads="1"/>
          </p:cNvSpPr>
          <p:nvPr/>
        </p:nvSpPr>
        <p:spPr bwMode="auto">
          <a:xfrm>
            <a:off x="5619750" y="1843088"/>
            <a:ext cx="3219450" cy="1106487"/>
          </a:xfrm>
          <a:prstGeom prst="cloudCallout">
            <a:avLst>
              <a:gd name="adj1" fmla="val -12278"/>
              <a:gd name="adj2" fmla="val -9749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ko-KR" altLang="en-US" sz="1600"/>
              <a:t>인접한 숫자 사이에 하나의 비트만이 변하는 코드</a:t>
            </a:r>
          </a:p>
        </p:txBody>
      </p:sp>
      <p:sp>
        <p:nvSpPr>
          <p:cNvPr id="43015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디코더와 플립플롭을 사용한 설계</a:t>
            </a:r>
          </a:p>
        </p:txBody>
      </p:sp>
    </p:spTree>
    <p:extLst>
      <p:ext uri="{BB962C8B-B14F-4D97-AF65-F5344CB8AC3E}">
        <p14:creationId xmlns:p14="http://schemas.microsoft.com/office/powerpoint/2010/main" val="1523496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457200" y="850900"/>
            <a:ext cx="8382000" cy="5464175"/>
          </a:xfrm>
          <a:noFill/>
        </p:spPr>
        <p:txBody>
          <a:bodyPr/>
          <a:lstStyle/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r>
              <a:rPr lang="en-US" altLang="ko-KR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상태 여기표</a:t>
            </a: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151698" name="Group 146"/>
          <p:cNvGraphicFramePr>
            <a:graphicFrameLocks noGrp="1"/>
          </p:cNvGraphicFramePr>
          <p:nvPr/>
        </p:nvGraphicFramePr>
        <p:xfrm>
          <a:off x="1054100" y="1314450"/>
          <a:ext cx="7010400" cy="3180266"/>
        </p:xfrm>
        <a:graphic>
          <a:graphicData uri="http://schemas.openxmlformats.org/drawingml/2006/table">
            <a:tbl>
              <a:tblPr/>
              <a:tblGrid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  <a:gridCol w="584200"/>
              </a:tblGrid>
              <a:tr h="365125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현재상태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차기상태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휴먼명조" charset="-127"/>
                        </a:rPr>
                        <a:t>플립플롭 입력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K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4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굴림" panose="020B0600000101010101" pitchFamily="50" charset="-127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×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체" panose="020B0609000101010101" pitchFamily="49" charset="-127"/>
                          <a:ea typeface="돋움체" panose="020B0609000101010101" pitchFamily="49" charset="-127"/>
                        </a:rPr>
                        <a:t>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34" name="Object 55"/>
          <p:cNvGraphicFramePr>
            <a:graphicFrameLocks noChangeAspect="1"/>
          </p:cNvGraphicFramePr>
          <p:nvPr/>
        </p:nvGraphicFramePr>
        <p:xfrm>
          <a:off x="2124075" y="4889500"/>
          <a:ext cx="48942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38" r:id="rId4" imgW="3213100" imgH="774700" progId="Equation.3">
                  <p:embed/>
                </p:oleObj>
              </mc:Choice>
              <mc:Fallback>
                <p:oleObj r:id="rId4" imgW="32131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889500"/>
                        <a:ext cx="48942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9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디코더와 플립플롭을 사용한 설계</a:t>
            </a:r>
          </a:p>
        </p:txBody>
      </p:sp>
    </p:spTree>
    <p:extLst>
      <p:ext uri="{BB962C8B-B14F-4D97-AF65-F5344CB8AC3E}">
        <p14:creationId xmlns:p14="http://schemas.microsoft.com/office/powerpoint/2010/main" val="142740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상태도 종류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47316"/>
              </p:ext>
            </p:extLst>
          </p:nvPr>
        </p:nvGraphicFramePr>
        <p:xfrm>
          <a:off x="539552" y="1772816"/>
          <a:ext cx="8137525" cy="3960813"/>
        </p:xfrm>
        <a:graphic>
          <a:graphicData uri="http://schemas.openxmlformats.org/drawingml/2006/table">
            <a:tbl>
              <a:tblPr/>
              <a:tblGrid>
                <a:gridCol w="1354138"/>
                <a:gridCol w="3038475"/>
                <a:gridCol w="3744912"/>
              </a:tblGrid>
              <a:tr h="199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무어머신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(Moore machine)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순서논리회로의 출력이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플립플롭들의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현재 상태만의 함수인 회로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출력이 상태 내에 결합되어 표시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1D7"/>
                    </a:solidFill>
                  </a:tcPr>
                </a:tc>
              </a:tr>
              <a:tr h="1966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밀리머신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(Mealy machine)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출력이 현재 상태와 입력의 함수인 회로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출력은 상태간을 지나가는 화살선의 위에 표시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0E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027" y="2142704"/>
            <a:ext cx="3200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127" y="4158829"/>
            <a:ext cx="35623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50900"/>
            <a:ext cx="8382000" cy="5686425"/>
          </a:xfrm>
          <a:noFill/>
        </p:spPr>
        <p:txBody>
          <a:bodyPr/>
          <a:lstStyle/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r>
              <a:rPr lang="en-US" altLang="ko-KR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smtClean="0">
                <a:solidFill>
                  <a:srgbClr val="0066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그레이 코드 카운터 회로도</a:t>
            </a: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Char char="q"/>
            </a:pPr>
            <a:endParaRPr lang="en-US" altLang="ko-KR" sz="200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292100" lvl="1" indent="-7938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en-US" altLang="ko-KR" sz="1800" smtClean="0">
              <a:solidFill>
                <a:srgbClr val="000000"/>
              </a:solidFill>
              <a:latin typeface="굴림" panose="020B0600000101010101" pitchFamily="50" charset="-127"/>
              <a:ea typeface="휴먼명조" charset="-127"/>
            </a:endParaRPr>
          </a:p>
        </p:txBody>
      </p:sp>
      <p:graphicFrame>
        <p:nvGraphicFramePr>
          <p:cNvPr id="45058" name="Object 54"/>
          <p:cNvGraphicFramePr>
            <a:graphicFrameLocks noChangeAspect="1"/>
          </p:cNvGraphicFramePr>
          <p:nvPr/>
        </p:nvGraphicFramePr>
        <p:xfrm>
          <a:off x="457200" y="1354138"/>
          <a:ext cx="6397625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2" name="Visio" r:id="rId4" imgW="4888382" imgH="4059593" progId="Visio.Drawing.11">
                  <p:embed/>
                </p:oleObj>
              </mc:Choice>
              <mc:Fallback>
                <p:oleObj name="Visio" r:id="rId4" imgW="4888382" imgH="40595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54138"/>
                        <a:ext cx="6397625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09</a:t>
            </a:r>
            <a:r>
              <a:rPr lang="en-US" altLang="ko-KR" sz="3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디코더와 플립플롭을 사용한 설계</a:t>
            </a:r>
          </a:p>
        </p:txBody>
      </p:sp>
      <p:graphicFrame>
        <p:nvGraphicFramePr>
          <p:cNvPr id="45059" name="Object 55"/>
          <p:cNvGraphicFramePr>
            <a:graphicFrameLocks noChangeAspect="1"/>
          </p:cNvGraphicFramePr>
          <p:nvPr/>
        </p:nvGraphicFramePr>
        <p:xfrm>
          <a:off x="6856413" y="2413000"/>
          <a:ext cx="2051050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3" name="수식" r:id="rId6" imgW="1346040" imgH="1511280" progId="Equation.3">
                  <p:embed/>
                </p:oleObj>
              </mc:Choice>
              <mc:Fallback>
                <p:oleObj name="수식" r:id="rId6" imgW="1346040" imgH="1511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2413000"/>
                        <a:ext cx="2051050" cy="229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6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변수명칭 부여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2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입력변수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x</a:t>
            </a:r>
          </a:p>
          <a:p>
            <a:pPr lvl="2"/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출력변수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y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A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입력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</a:p>
          <a:p>
            <a:pPr lvl="2"/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입력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R</a:t>
            </a:r>
            <a:r>
              <a:rPr lang="en-US" altLang="ko-KR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A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출력 :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</a:p>
          <a:p>
            <a:pPr lvl="2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F-F B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 출력 : </a:t>
            </a:r>
            <a:r>
              <a:rPr lang="en-US" altLang="ko-KR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</a:p>
          <a:p>
            <a:pPr lvl="2"/>
            <a:endParaRPr lang="en-US" altLang="ko-KR" i="1" dirty="0">
              <a:solidFill>
                <a:srgbClr val="00000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불 </a:t>
            </a:r>
            <a:r>
              <a:rPr lang="ko-KR" alt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대수식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유도</a:t>
            </a:r>
            <a:endParaRPr lang="ko-KR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F-F A </a:t>
            </a:r>
            <a:r>
              <a:rPr lang="ko-KR" altLang="en-US" dirty="0" err="1"/>
              <a:t>플립플롭의</a:t>
            </a:r>
            <a:r>
              <a:rPr lang="ko-KR" altLang="en-US" dirty="0"/>
              <a:t> 입력</a:t>
            </a:r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F-F B </a:t>
            </a:r>
            <a:r>
              <a:rPr lang="ko-KR" altLang="en-US" dirty="0" err="1"/>
              <a:t>플립플롭의</a:t>
            </a:r>
            <a:r>
              <a:rPr lang="ko-KR" altLang="en-US" dirty="0"/>
              <a:t> 입력</a:t>
            </a:r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/>
              <a:t>시스템 출력</a:t>
            </a:r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001713" y="4702175"/>
          <a:ext cx="17922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6" name="Equation" r:id="rId3" imgW="1790640" imgH="330120" progId="Equation.3">
                  <p:embed/>
                </p:oleObj>
              </mc:Choice>
              <mc:Fallback>
                <p:oleObj name="Equation" r:id="rId3" imgW="1790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702175"/>
                        <a:ext cx="179228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971550" y="5367338"/>
          <a:ext cx="17811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7" name="Equation" r:id="rId5" imgW="1790640" imgH="330120" progId="Equation.3">
                  <p:embed/>
                </p:oleObj>
              </mc:Choice>
              <mc:Fallback>
                <p:oleObj name="Equation" r:id="rId5" imgW="1790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367338"/>
                        <a:ext cx="17811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228349"/>
              </p:ext>
            </p:extLst>
          </p:nvPr>
        </p:nvGraphicFramePr>
        <p:xfrm>
          <a:off x="1027112" y="6032501"/>
          <a:ext cx="8350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8" name="Equation" r:id="rId7" imgW="558720" imgH="241200" progId="Equation.3">
                  <p:embed/>
                </p:oleObj>
              </mc:Choice>
              <mc:Fallback>
                <p:oleObj name="Equation" r:id="rId7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6032501"/>
                        <a:ext cx="835025" cy="3698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67028"/>
              </p:ext>
            </p:extLst>
          </p:nvPr>
        </p:nvGraphicFramePr>
        <p:xfrm>
          <a:off x="4050353" y="1561717"/>
          <a:ext cx="4481600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9" name="Visio" r:id="rId9" imgW="3932999" imgH="3505352" progId="Visio.Drawing.11">
                  <p:embed/>
                </p:oleObj>
              </mc:Choice>
              <mc:Fallback>
                <p:oleObj name="Visio" r:id="rId9" imgW="3932999" imgH="35053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353" y="1561717"/>
                        <a:ext cx="4481600" cy="400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6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상태표</a:t>
            </a:r>
            <a:r>
              <a:rPr lang="ko-KR" altLang="en-US" dirty="0" smtClean="0">
                <a:solidFill>
                  <a:srgbClr val="C00000"/>
                </a:solidFill>
              </a:rPr>
              <a:t> 작성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굴림" pitchFamily="50" charset="-127"/>
              </a:rPr>
              <a:t>상태표</a:t>
            </a:r>
            <a:r>
              <a:rPr lang="ko-KR" altLang="en-US" dirty="0">
                <a:latin typeface="굴림" pitchFamily="50" charset="-127"/>
              </a:rPr>
              <a:t>(</a:t>
            </a:r>
            <a:r>
              <a:rPr lang="en-US" altLang="ko-KR" dirty="0">
                <a:latin typeface="굴림" pitchFamily="50" charset="-127"/>
              </a:rPr>
              <a:t>state table) :</a:t>
            </a:r>
            <a:r>
              <a:rPr lang="ko-KR" altLang="en-US" dirty="0">
                <a:latin typeface="굴림" pitchFamily="50" charset="-127"/>
              </a:rPr>
              <a:t> 현재 상태와 외부 입력의 변화에 따라 다음 상태와 출력의 변화를 정의한 것</a:t>
            </a:r>
          </a:p>
          <a:p>
            <a:pPr lvl="1"/>
            <a:r>
              <a:rPr lang="ko-KR" altLang="en-US" dirty="0">
                <a:latin typeface="굴림" pitchFamily="50" charset="-127"/>
              </a:rPr>
              <a:t>현재 상태 </a:t>
            </a:r>
            <a:r>
              <a:rPr lang="en-US" altLang="ko-KR" dirty="0">
                <a:latin typeface="굴림" pitchFamily="50" charset="-127"/>
              </a:rPr>
              <a:t>: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클록펄스</a:t>
            </a:r>
            <a:r>
              <a:rPr lang="ko-KR" altLang="en-US" dirty="0">
                <a:latin typeface="굴림" pitchFamily="50" charset="-127"/>
              </a:rPr>
              <a:t>(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en-US" altLang="ko-KR" dirty="0">
                <a:latin typeface="굴림" pitchFamily="50" charset="-127"/>
              </a:rPr>
              <a:t>)</a:t>
            </a:r>
            <a:r>
              <a:rPr lang="ko-KR" altLang="en-US" dirty="0">
                <a:latin typeface="굴림" pitchFamily="50" charset="-127"/>
              </a:rPr>
              <a:t> 인가 전 상태</a:t>
            </a:r>
            <a:endParaRPr lang="en-US" altLang="ko-KR" dirty="0">
              <a:latin typeface="굴림" pitchFamily="50" charset="-127"/>
            </a:endParaRPr>
          </a:p>
          <a:p>
            <a:pPr lvl="1"/>
            <a:r>
              <a:rPr lang="ko-KR" altLang="en-US" dirty="0">
                <a:latin typeface="굴림" pitchFamily="50" charset="-127"/>
              </a:rPr>
              <a:t>다음 상태 </a:t>
            </a:r>
            <a:r>
              <a:rPr lang="en-US" altLang="ko-KR" dirty="0">
                <a:latin typeface="굴림" pitchFamily="50" charset="-127"/>
              </a:rPr>
              <a:t>:</a:t>
            </a:r>
            <a:r>
              <a:rPr lang="ko-KR" altLang="en-US" dirty="0">
                <a:latin typeface="굴림" pitchFamily="50" charset="-127"/>
              </a:rPr>
              <a:t> </a:t>
            </a:r>
            <a:r>
              <a:rPr lang="ko-KR" altLang="en-US" dirty="0" err="1">
                <a:latin typeface="굴림" pitchFamily="50" charset="-127"/>
              </a:rPr>
              <a:t>클록펄스의</a:t>
            </a:r>
            <a:r>
              <a:rPr lang="ko-KR" altLang="en-US" dirty="0">
                <a:latin typeface="굴림" pitchFamily="50" charset="-127"/>
              </a:rPr>
              <a:t> 인가 후 상태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graphicFrame>
        <p:nvGraphicFramePr>
          <p:cNvPr id="4" name="Group 6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5543"/>
              </p:ext>
            </p:extLst>
          </p:nvPr>
        </p:nvGraphicFramePr>
        <p:xfrm>
          <a:off x="827584" y="3284984"/>
          <a:ext cx="6096000" cy="2563179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현재 상태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출력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67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=1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 B</a:t>
                      </a:r>
                      <a:endParaRPr kumimoji="1" lang="ko-KR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    </a:t>
                      </a:r>
                      <a:r>
                        <a:rPr kumimoji="1" lang="en-US" altLang="ko-K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</a:t>
                      </a:r>
                      <a:endParaRPr kumimoji="1" lang="ko-KR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+mn-cs"/>
                        </a:rPr>
                        <a:t>1    0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94"/>
          <p:cNvSpPr txBox="1">
            <a:spLocks noChangeArrowheads="1"/>
          </p:cNvSpPr>
          <p:nvPr/>
        </p:nvSpPr>
        <p:spPr bwMode="auto">
          <a:xfrm>
            <a:off x="7037651" y="5589240"/>
            <a:ext cx="113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12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동기 순서논리회로의 해석 과정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</a:rPr>
              <a:t>상태도 작성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상태표로부터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상태도를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그린다.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ko-KR" altLang="en-US" dirty="0"/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4013315" y="4811146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94387"/>
              </p:ext>
            </p:extLst>
          </p:nvPr>
        </p:nvGraphicFramePr>
        <p:xfrm>
          <a:off x="1907704" y="1988840"/>
          <a:ext cx="5291138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8" name="Image" r:id="rId3" imgW="7052594" imgH="3685139" progId="">
                  <p:embed/>
                </p:oleObj>
              </mc:Choice>
              <mc:Fallback>
                <p:oleObj name="Image" r:id="rId3" imgW="7052594" imgH="3685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88840"/>
                        <a:ext cx="5291138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0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3292</Words>
  <Application>Microsoft Office PowerPoint</Application>
  <PresentationFormat>화면 슬라이드 쇼(4:3)</PresentationFormat>
  <Paragraphs>1878</Paragraphs>
  <Slides>61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8</vt:i4>
      </vt:variant>
      <vt:variant>
        <vt:lpstr>슬라이드 제목</vt:lpstr>
      </vt:variant>
      <vt:variant>
        <vt:i4>61</vt:i4>
      </vt:variant>
    </vt:vector>
  </HeadingPairs>
  <TitlesOfParts>
    <vt:vector size="88" baseType="lpstr">
      <vt:lpstr>HY견고딕</vt:lpstr>
      <vt:lpstr>HY헤드라인M</vt:lpstr>
      <vt:lpstr>굴림</vt:lpstr>
      <vt:lpstr>돋움</vt:lpstr>
      <vt:lpstr>돋움체</vt:lpstr>
      <vt:lpstr>맑은 고딕</vt:lpstr>
      <vt:lpstr>바탕</vt:lpstr>
      <vt:lpstr>한양신명조</vt:lpstr>
      <vt:lpstr>휴먼고딕</vt:lpstr>
      <vt:lpstr>휴먼명조</vt:lpstr>
      <vt:lpstr>휴먼모음T</vt:lpstr>
      <vt:lpstr>Arial</vt:lpstr>
      <vt:lpstr>Cambria Math</vt:lpstr>
      <vt:lpstr>Helvetica</vt:lpstr>
      <vt:lpstr>Symbol</vt:lpstr>
      <vt:lpstr>Tahoma</vt:lpstr>
      <vt:lpstr>Times New Roman</vt:lpstr>
      <vt:lpstr>Wingdings</vt:lpstr>
      <vt:lpstr>Office 테마</vt:lpstr>
      <vt:lpstr>Image</vt:lpstr>
      <vt:lpstr>Equation</vt:lpstr>
      <vt:lpstr>Visio</vt:lpstr>
      <vt:lpstr>수식</vt:lpstr>
      <vt:lpstr>Microsoft Equation 3.0</vt:lpstr>
      <vt:lpstr>Microsoft Visio Drawing</vt:lpstr>
      <vt:lpstr>VISIO 5 Drawing</vt:lpstr>
      <vt:lpstr>Adobe Photoshop Image</vt:lpstr>
      <vt:lpstr>Chapter 09. 동기 순서논리회로</vt:lpstr>
      <vt:lpstr>PowerPoint 프레젠테이션</vt:lpstr>
      <vt:lpstr>01 동기 순서논리회로 개요</vt:lpstr>
      <vt:lpstr>01 동기 순서논리회로 개요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02 동기 순서논리회로의 해석 과정</vt:lpstr>
      <vt:lpstr>03 플립플롭의 여기표</vt:lpstr>
      <vt:lpstr>03 플립플롭의 여기표</vt:lpstr>
      <vt:lpstr>03 플립플롭의 여기표</vt:lpstr>
      <vt:lpstr>03 플립플롭의 여기표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04 동기 순서논리회로의 설계 과정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05 동기 순서논리회로의 설계 예</vt:lpstr>
      <vt:lpstr>06 미사용 상태의 설계</vt:lpstr>
      <vt:lpstr>06 미사용 상태의 설계</vt:lpstr>
      <vt:lpstr>06 미사용 상태의 설계</vt:lpstr>
      <vt:lpstr>06 미사용 상태의 설계</vt:lpstr>
      <vt:lpstr>06 미사용 상태의 설계</vt:lpstr>
      <vt:lpstr>07 카운터의 설계</vt:lpstr>
      <vt:lpstr>07 카운터의 설계</vt:lpstr>
      <vt:lpstr>07 카운터의 설계</vt:lpstr>
      <vt:lpstr>07 카운터의 설계</vt:lpstr>
      <vt:lpstr>PowerPoint 프레젠테이션</vt:lpstr>
      <vt:lpstr>PowerPoint 프레젠테이션</vt:lpstr>
      <vt:lpstr>PowerPoint 프레젠테이션</vt:lpstr>
      <vt:lpstr>PowerPoint 프레젠테이션</vt:lpstr>
      <vt:lpstr>08 상태방정식을 이용한 설계</vt:lpstr>
      <vt:lpstr>08 상태방정식을 이용한 설계</vt:lpstr>
      <vt:lpstr>08 상태방정식을 이용한 설계</vt:lpstr>
      <vt:lpstr>08 상태방정식을 이용한 설계</vt:lpstr>
      <vt:lpstr>PowerPoint 프레젠테이션</vt:lpstr>
      <vt:lpstr>PowerPoint 프레젠테이션</vt:lpstr>
      <vt:lpstr>PowerPoint 프레젠테이션</vt:lpstr>
      <vt:lpstr>08 상태방정식을 이용한 설계</vt:lpstr>
      <vt:lpstr>08 상태방정식을 이용한 설계</vt:lpstr>
      <vt:lpstr>08 상태방정식을 이용한 설계</vt:lpstr>
      <vt:lpstr>08 상태방정식을 이용한 설계</vt:lpstr>
      <vt:lpstr>09 디코더와 플립플롭을 사용한 설계</vt:lpstr>
      <vt:lpstr>09 디코더와 플립플롭을 사용한 설계</vt:lpstr>
      <vt:lpstr>09 디코더와 플립플롭을 사용한 설계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USER</cp:lastModifiedBy>
  <cp:revision>422</cp:revision>
  <dcterms:created xsi:type="dcterms:W3CDTF">2012-07-11T10:23:22Z</dcterms:created>
  <dcterms:modified xsi:type="dcterms:W3CDTF">2017-04-26T06:04:24Z</dcterms:modified>
</cp:coreProperties>
</file>