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1"/>
  </p:notesMasterIdLst>
  <p:sldIdLst>
    <p:sldId id="256" r:id="rId2"/>
    <p:sldId id="414" r:id="rId3"/>
    <p:sldId id="435" r:id="rId4"/>
    <p:sldId id="436" r:id="rId5"/>
    <p:sldId id="437" r:id="rId6"/>
    <p:sldId id="491" r:id="rId7"/>
    <p:sldId id="438" r:id="rId8"/>
    <p:sldId id="439" r:id="rId9"/>
    <p:sldId id="492" r:id="rId10"/>
    <p:sldId id="440" r:id="rId11"/>
    <p:sldId id="441" r:id="rId12"/>
    <p:sldId id="442" r:id="rId13"/>
    <p:sldId id="443" r:id="rId14"/>
    <p:sldId id="493" r:id="rId15"/>
    <p:sldId id="444" r:id="rId16"/>
    <p:sldId id="445" r:id="rId17"/>
    <p:sldId id="446" r:id="rId18"/>
    <p:sldId id="494" r:id="rId19"/>
    <p:sldId id="447" r:id="rId20"/>
    <p:sldId id="448" r:id="rId21"/>
    <p:sldId id="495" r:id="rId22"/>
    <p:sldId id="449" r:id="rId23"/>
    <p:sldId id="450" r:id="rId24"/>
    <p:sldId id="451" r:id="rId25"/>
    <p:sldId id="496" r:id="rId26"/>
    <p:sldId id="452" r:id="rId27"/>
    <p:sldId id="497" r:id="rId28"/>
    <p:sldId id="453" r:id="rId29"/>
    <p:sldId id="454" r:id="rId30"/>
    <p:sldId id="498" r:id="rId31"/>
    <p:sldId id="455" r:id="rId32"/>
    <p:sldId id="456" r:id="rId33"/>
    <p:sldId id="457" r:id="rId34"/>
    <p:sldId id="458" r:id="rId35"/>
    <p:sldId id="499" r:id="rId36"/>
    <p:sldId id="459" r:id="rId37"/>
    <p:sldId id="460" r:id="rId38"/>
    <p:sldId id="461" r:id="rId39"/>
    <p:sldId id="500" r:id="rId40"/>
    <p:sldId id="462" r:id="rId41"/>
    <p:sldId id="463" r:id="rId42"/>
    <p:sldId id="464" r:id="rId43"/>
    <p:sldId id="501" r:id="rId44"/>
    <p:sldId id="465" r:id="rId45"/>
    <p:sldId id="466" r:id="rId46"/>
    <p:sldId id="502" r:id="rId47"/>
    <p:sldId id="467" r:id="rId48"/>
    <p:sldId id="468" r:id="rId49"/>
    <p:sldId id="503" r:id="rId50"/>
    <p:sldId id="469" r:id="rId51"/>
    <p:sldId id="470" r:id="rId52"/>
    <p:sldId id="504" r:id="rId53"/>
    <p:sldId id="474" r:id="rId54"/>
    <p:sldId id="475" r:id="rId55"/>
    <p:sldId id="476" r:id="rId56"/>
    <p:sldId id="477" r:id="rId57"/>
    <p:sldId id="478" r:id="rId58"/>
    <p:sldId id="479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490" r:id="rId69"/>
    <p:sldId id="362" r:id="rId7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8" autoAdjust="0"/>
    <p:restoredTop sz="94160" autoAdjust="0"/>
  </p:normalViewPr>
  <p:slideViewPr>
    <p:cSldViewPr>
      <p:cViewPr varScale="1">
        <p:scale>
          <a:sx n="73" d="100"/>
          <a:sy n="73" d="100"/>
        </p:scale>
        <p:origin x="1238" y="29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8.xml"/><Relationship Id="rId1" Type="http://schemas.openxmlformats.org/officeDocument/2006/relationships/slide" Target="slides/slide9.xml"/><Relationship Id="rId4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emf"/><Relationship Id="rId1" Type="http://schemas.openxmlformats.org/officeDocument/2006/relationships/image" Target="../media/image5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emf"/><Relationship Id="rId1" Type="http://schemas.openxmlformats.org/officeDocument/2006/relationships/image" Target="../media/image6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7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7.wmf"/><Relationship Id="rId1" Type="http://schemas.openxmlformats.org/officeDocument/2006/relationships/image" Target="../media/image88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image" Target="../media/image10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png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image" Target="../media/image115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png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image" Target="../media/image1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2017-04-26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167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86AE2F61-A640-4DC9-B787-0D1598FFF48C}" type="slidenum">
              <a:rPr lang="ko-KR" altLang="en-US" sz="1200"/>
              <a:pPr eaLnBrk="1" hangingPunct="1"/>
              <a:t>35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2034573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208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A4CD17F0-F9DC-4CA6-AF0A-4DA8EA4C6C48}" type="slidenum">
              <a:rPr lang="ko-KR" altLang="en-US" sz="1200"/>
              <a:pPr eaLnBrk="1" hangingPunct="1"/>
              <a:t>39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1643790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249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411F94D6-E275-43AC-A2D0-FE3651C0D701}" type="slidenum">
              <a:rPr lang="ko-KR" altLang="en-US" sz="1200"/>
              <a:pPr eaLnBrk="1" hangingPunct="1"/>
              <a:t>43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782154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280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5C6E3DF-CAF3-450C-8012-2D5E497CB99E}" type="slidenum">
              <a:rPr lang="ko-KR" altLang="en-US" sz="1200"/>
              <a:pPr eaLnBrk="1" hangingPunct="1"/>
              <a:t>46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2048396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310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A93FE39-EE0B-4DC6-A530-2CE1791D2376}" type="slidenum">
              <a:rPr lang="ko-KR" altLang="en-US" sz="1200"/>
              <a:pPr eaLnBrk="1" hangingPunct="1"/>
              <a:t>49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105954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341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C1E51D81-08A8-45DB-80F4-B715C2294B4A}" type="slidenum">
              <a:rPr lang="ko-KR" altLang="en-US" sz="1200"/>
              <a:pPr eaLnBrk="1" hangingPunct="1"/>
              <a:t>52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293702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870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18CD042F-DFDE-4D05-96A3-7AAB1378C400}" type="slidenum">
              <a:rPr lang="ko-KR" altLang="en-US" sz="1200"/>
              <a:pPr eaLnBrk="1" hangingPunct="1"/>
              <a:t>6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69106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F8690D2F-FF91-411B-9EFB-B329A1A7BEEC}" type="slidenum">
              <a:rPr lang="ko-KR" altLang="en-US" sz="1200"/>
              <a:pPr eaLnBrk="1" hangingPunct="1"/>
              <a:t>9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279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952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6CB7FA0F-0C3F-4123-8C30-8EB0251611FB}" type="slidenum">
              <a:rPr lang="ko-KR" altLang="en-US" sz="1200"/>
              <a:pPr eaLnBrk="1" hangingPunct="1"/>
              <a:t>14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49271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993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70F606C8-D85D-4BA9-8D09-B7E12185262C}" type="slidenum">
              <a:rPr lang="ko-KR" altLang="en-US" sz="1200"/>
              <a:pPr eaLnBrk="1" hangingPunct="1"/>
              <a:t>18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63546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024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E24F74D3-CA5A-41A6-BA6C-7BD9DFA03436}" type="slidenum">
              <a:rPr lang="ko-KR" altLang="en-US" sz="1200"/>
              <a:pPr eaLnBrk="1" hangingPunct="1"/>
              <a:t>21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423437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065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F90689DE-F783-47C5-B62C-3B42B167CDF6}" type="slidenum">
              <a:rPr lang="ko-KR" altLang="en-US" sz="1200"/>
              <a:pPr eaLnBrk="1" hangingPunct="1"/>
              <a:t>25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241825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085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4BCC0B66-351A-4CEA-9E27-76877575C167}" type="slidenum">
              <a:rPr lang="ko-KR" altLang="en-US" sz="1200"/>
              <a:pPr eaLnBrk="1" hangingPunct="1"/>
              <a:t>27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401986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116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D68ABA9D-D7DC-4EA5-AE81-324447B0B925}" type="slidenum">
              <a:rPr lang="ko-KR" altLang="en-US" sz="1200"/>
              <a:pPr eaLnBrk="1" hangingPunct="1"/>
              <a:t>30</a:t>
            </a:fld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348450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2017-04-26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70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2017-04-26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  <p:sldLayoutId id="214748404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0.e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40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4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50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9.png"/><Relationship Id="rId4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5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5.png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66.png"/><Relationship Id="rId4" Type="http://schemas.openxmlformats.org/officeDocument/2006/relationships/oleObject" Target="../embeddings/oleObject5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660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8.png"/><Relationship Id="rId4" Type="http://schemas.openxmlformats.org/officeDocument/2006/relationships/oleObject" Target="../embeddings/oleObject6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1.png"/><Relationship Id="rId4" Type="http://schemas.openxmlformats.org/officeDocument/2006/relationships/oleObject" Target="../embeddings/oleObject6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10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75.png"/><Relationship Id="rId4" Type="http://schemas.openxmlformats.org/officeDocument/2006/relationships/oleObject" Target="../embeddings/oleObject6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81.png"/><Relationship Id="rId4" Type="http://schemas.openxmlformats.org/officeDocument/2006/relationships/oleObject" Target="../embeddings/oleObject7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3.bin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7.wmf"/><Relationship Id="rId9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86.png"/><Relationship Id="rId4" Type="http://schemas.openxmlformats.org/officeDocument/2006/relationships/oleObject" Target="../embeddings/oleObject7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png"/><Relationship Id="rId5" Type="http://schemas.openxmlformats.org/officeDocument/2006/relationships/image" Target="../media/image10.wmf"/><Relationship Id="rId15" Type="http://schemas.openxmlformats.org/officeDocument/2006/relationships/image" Target="../media/image15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87.png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9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9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95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96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5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87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02.png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03.png"/><Relationship Id="rId4" Type="http://schemas.openxmlformats.org/officeDocument/2006/relationships/oleObject" Target="../embeddings/oleObject102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0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10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4.e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1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1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1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21.e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19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2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25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0.png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08. </a:t>
            </a:r>
            <a:r>
              <a:rPr lang="ko-KR" altLang="en-US" b="1" smtClean="0"/>
              <a:t>플립플롭</a:t>
            </a:r>
            <a:endParaRPr lang="ko-KR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래치의</a:t>
            </a:r>
            <a:r>
              <a:rPr lang="ko-KR" altLang="en-US" dirty="0" smtClean="0">
                <a:solidFill>
                  <a:srgbClr val="C00000"/>
                </a:solidFill>
              </a:rPr>
              <a:t> 응용 예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래치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기계적인 스위치에서 일어나는 접점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(contact)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의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바운싱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(bouncing)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영향을 제거하는데 사용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바운싱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기계적인 스위치 내부에 존재하는 스프링의 탄성과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접점면의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불균일성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때문에 스위치를 개폐하는 경우 여러 번 붙었다가 떨어지는 현상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dirty="0"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085640" y="4028252"/>
            <a:ext cx="1319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스위치 회로</a:t>
            </a:r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14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055052" y="5185453"/>
            <a:ext cx="1467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이상적인 출력</a:t>
            </a:r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14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128790" y="6386483"/>
            <a:ext cx="13195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실제의 출력</a:t>
            </a:r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14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842788" y="4716171"/>
            <a:ext cx="230383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4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래치를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부가한 스위치 </a:t>
            </a:r>
            <a:r>
              <a:rPr lang="ko-KR" altLang="en-US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</a:t>
            </a:r>
            <a:r>
              <a:rPr lang="en-US" altLang="ko-KR" sz="14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4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6264887" y="5373216"/>
            <a:ext cx="182614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래치가</a:t>
            </a:r>
            <a:r>
              <a:rPr lang="ko-KR" alt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없을 때의 출력</a:t>
            </a:r>
            <a:r>
              <a:rPr lang="en-US" altLang="ko-KR" sz="12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200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Q</a:t>
            </a:r>
            <a:r>
              <a:rPr lang="en-US" altLang="ko-KR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)&gt;</a:t>
            </a:r>
            <a:endParaRPr lang="ko-KR" altLang="en-US" sz="12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6336895" y="6237312"/>
            <a:ext cx="18646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래치가</a:t>
            </a:r>
            <a:r>
              <a:rPr lang="ko-KR" alt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있을 때의 출력</a:t>
            </a:r>
            <a:r>
              <a:rPr lang="en-US" altLang="ko-KR" sz="12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200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Q</a:t>
            </a:r>
            <a:r>
              <a:rPr lang="en-US" altLang="ko-KR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)&gt;</a:t>
            </a:r>
            <a:endParaRPr lang="ko-KR" altLang="en-US" sz="12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33471"/>
              </p:ext>
            </p:extLst>
          </p:nvPr>
        </p:nvGraphicFramePr>
        <p:xfrm>
          <a:off x="755576" y="5668053"/>
          <a:ext cx="1934552" cy="59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8" name="Image" r:id="rId3" imgW="3710554" imgH="1143260" progId="">
                  <p:embed/>
                </p:oleObj>
              </mc:Choice>
              <mc:Fallback>
                <p:oleObj name="Image" r:id="rId3" imgW="3710554" imgH="11432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668053"/>
                        <a:ext cx="1934552" cy="594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44474"/>
              </p:ext>
            </p:extLst>
          </p:nvPr>
        </p:nvGraphicFramePr>
        <p:xfrm>
          <a:off x="3807675" y="5148685"/>
          <a:ext cx="2357936" cy="55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49" name="Image" r:id="rId5" imgW="5197317" imgH="1219478" progId="">
                  <p:embed/>
                </p:oleObj>
              </mc:Choice>
              <mc:Fallback>
                <p:oleObj name="Image" r:id="rId5" imgW="5197317" imgH="12194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75" y="5148685"/>
                        <a:ext cx="2357936" cy="553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70054"/>
              </p:ext>
            </p:extLst>
          </p:nvPr>
        </p:nvGraphicFramePr>
        <p:xfrm>
          <a:off x="3807675" y="5904299"/>
          <a:ext cx="2462022" cy="5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0" name="Image" r:id="rId7" imgW="5171903" imgH="1143260" progId="">
                  <p:embed/>
                </p:oleObj>
              </mc:Choice>
              <mc:Fallback>
                <p:oleObj name="Image" r:id="rId7" imgW="5171903" imgH="11432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75" y="5904299"/>
                        <a:ext cx="2462022" cy="542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545311"/>
              </p:ext>
            </p:extLst>
          </p:nvPr>
        </p:nvGraphicFramePr>
        <p:xfrm>
          <a:off x="861930" y="3048764"/>
          <a:ext cx="1654541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1" name="Visio" r:id="rId9" imgW="1321969" imgH="792987" progId="Visio.Drawing.11">
                  <p:embed/>
                </p:oleObj>
              </mc:Choice>
              <mc:Fallback>
                <p:oleObj name="Visio" r:id="rId9" imgW="1321969" imgH="7929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930" y="3048764"/>
                        <a:ext cx="1654541" cy="979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527722"/>
              </p:ext>
            </p:extLst>
          </p:nvPr>
        </p:nvGraphicFramePr>
        <p:xfrm>
          <a:off x="755576" y="4510852"/>
          <a:ext cx="1979986" cy="49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2" name="Visio" r:id="rId11" imgW="1314416" imgH="332325" progId="Visio.Drawing.11">
                  <p:embed/>
                </p:oleObj>
              </mc:Choice>
              <mc:Fallback>
                <p:oleObj name="Visio" r:id="rId11" imgW="1314416" imgH="33232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5576" y="4510852"/>
                        <a:ext cx="1979986" cy="499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16007"/>
              </p:ext>
            </p:extLst>
          </p:nvPr>
        </p:nvGraphicFramePr>
        <p:xfrm>
          <a:off x="3563888" y="2955101"/>
          <a:ext cx="2762251" cy="163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53" name="Visio" r:id="rId13" imgW="2628293" imgH="1557064" progId="Visio.Drawing.11">
                  <p:embed/>
                </p:oleObj>
              </mc:Choice>
              <mc:Fallback>
                <p:oleObj name="Visio" r:id="rId13" imgW="2628293" imgH="155706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63888" y="2955101"/>
                        <a:ext cx="2762251" cy="163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직사각형 15"/>
          <p:cNvSpPr/>
          <p:nvPr/>
        </p:nvSpPr>
        <p:spPr>
          <a:xfrm>
            <a:off x="7164288" y="3385462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풀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-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업 저항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: 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 sz="16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endParaRPr lang="ko-KR" altLang="en-US" sz="1600" baseline="-25000" dirty="0">
              <a:solidFill>
                <a:srgbClr val="0070C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클록형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4" name="AutoShape 49"/>
          <p:cNvSpPr>
            <a:spLocks noChangeArrowheads="1"/>
          </p:cNvSpPr>
          <p:nvPr/>
        </p:nvSpPr>
        <p:spPr bwMode="auto">
          <a:xfrm>
            <a:off x="497930" y="3015925"/>
            <a:ext cx="2201862" cy="860425"/>
          </a:xfrm>
          <a:prstGeom prst="cloudCallout">
            <a:avLst>
              <a:gd name="adj1" fmla="val 46898"/>
              <a:gd name="adj2" fmla="val -90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altLang="ko-KR" sz="1400" b="1" dirty="0">
                <a:solidFill>
                  <a:schemeClr val="bg1"/>
                </a:solidFill>
              </a:rPr>
              <a:t>=0</a:t>
            </a:r>
            <a:r>
              <a:rPr lang="ko-KR" altLang="en-US" sz="1400" b="1" dirty="0">
                <a:solidFill>
                  <a:schemeClr val="bg1"/>
                </a:solidFill>
              </a:rPr>
              <a:t>이면 동작하지 않음</a:t>
            </a:r>
          </a:p>
        </p:txBody>
      </p:sp>
      <p:graphicFrame>
        <p:nvGraphicFramePr>
          <p:cNvPr id="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63382"/>
              </p:ext>
            </p:extLst>
          </p:nvPr>
        </p:nvGraphicFramePr>
        <p:xfrm>
          <a:off x="2936707" y="1824084"/>
          <a:ext cx="5328592" cy="150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7" name="Image" r:id="rId3" imgW="10420049" imgH="2935404" progId="">
                  <p:embed/>
                </p:oleObj>
              </mc:Choice>
              <mc:Fallback>
                <p:oleObj name="Image" r:id="rId3" imgW="10420049" imgH="29354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707" y="1824084"/>
                        <a:ext cx="5328592" cy="1500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4211960" y="344568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6876256" y="3383038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51068"/>
              </p:ext>
            </p:extLst>
          </p:nvPr>
        </p:nvGraphicFramePr>
        <p:xfrm>
          <a:off x="755576" y="4233696"/>
          <a:ext cx="7300912" cy="1738313"/>
        </p:xfrm>
        <a:graphic>
          <a:graphicData uri="http://schemas.openxmlformats.org/drawingml/2006/table">
            <a:tbl>
              <a:tblPr/>
              <a:tblGrid>
                <a:gridCol w="1709737"/>
                <a:gridCol w="5591175"/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 경우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와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 입력에 관계없이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앞단의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AND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게이트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과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 출력이 항상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이므로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플립플롭의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출력은 불변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D4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 경우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와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 입력이 회로 후단의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NOR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게이트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과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의 입력으로 전달되어 앞에서 설명한 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SR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래치와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같은 동작을 수행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6EB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3923928" y="6114782"/>
            <a:ext cx="41720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</a:t>
            </a:r>
            <a:r>
              <a:rPr lang="ko-KR" alt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클록형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 </a:t>
            </a:r>
            <a:r>
              <a:rPr lang="ko-KR" alt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Gated </a:t>
            </a:r>
            <a:r>
              <a:rPr lang="en-US" altLang="ko-K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 </a:t>
            </a:r>
            <a:r>
              <a:rPr lang="ko-KR" altLang="en-US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래치라고도</a:t>
            </a:r>
            <a:r>
              <a:rPr lang="ko-KR" alt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한다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9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19195"/>
              </p:ext>
            </p:extLst>
          </p:nvPr>
        </p:nvGraphicFramePr>
        <p:xfrm>
          <a:off x="930275" y="1092200"/>
          <a:ext cx="2603500" cy="1804989"/>
        </p:xfrm>
        <a:graphic>
          <a:graphicData uri="http://schemas.openxmlformats.org/drawingml/2006/table">
            <a:tbl>
              <a:tblPr/>
              <a:tblGrid>
                <a:gridCol w="609600"/>
                <a:gridCol w="838200"/>
                <a:gridCol w="11557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S     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)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(부정)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9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40063"/>
              </p:ext>
            </p:extLst>
          </p:nvPr>
        </p:nvGraphicFramePr>
        <p:xfrm>
          <a:off x="4927600" y="1074738"/>
          <a:ext cx="2768600" cy="2890839"/>
        </p:xfrm>
        <a:graphic>
          <a:graphicData uri="http://schemas.openxmlformats.org/drawingml/2006/table">
            <a:tbl>
              <a:tblPr/>
              <a:tblGrid>
                <a:gridCol w="1460500"/>
                <a:gridCol w="13081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Q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 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   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R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+1)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0    0    0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0    0    1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0    1    0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0    1    1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(부정)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1    0    0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1    0    1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1    1    0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1    1    1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(부정)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866"/>
          <p:cNvSpPr>
            <a:spLocks noChangeArrowheads="1"/>
          </p:cNvSpPr>
          <p:nvPr/>
        </p:nvSpPr>
        <p:spPr bwMode="auto">
          <a:xfrm>
            <a:off x="2027238" y="4906963"/>
            <a:ext cx="2204233" cy="712787"/>
          </a:xfrm>
          <a:prstGeom prst="wedgeRoundRectCallout">
            <a:avLst>
              <a:gd name="adj1" fmla="val 102009"/>
              <a:gd name="adj2" fmla="val 152005"/>
              <a:gd name="adj3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8" name="Text Box 867"/>
          <p:cNvSpPr txBox="1">
            <a:spLocks noChangeArrowheads="1"/>
          </p:cNvSpPr>
          <p:nvPr/>
        </p:nvSpPr>
        <p:spPr bwMode="auto">
          <a:xfrm>
            <a:off x="2049463" y="4983163"/>
            <a:ext cx="2182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특성 방정식</a:t>
            </a:r>
          </a:p>
          <a:p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equation)</a:t>
            </a: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99846"/>
              </p:ext>
            </p:extLst>
          </p:nvPr>
        </p:nvGraphicFramePr>
        <p:xfrm>
          <a:off x="5239462" y="4686300"/>
          <a:ext cx="2578976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4" name="Visio" r:id="rId3" imgW="1851727" imgH="1029397" progId="Visio.Drawing.11">
                  <p:embed/>
                </p:oleObj>
              </mc:Choice>
              <mc:Fallback>
                <p:oleObj name="Visio" r:id="rId3" imgW="1851727" imgH="10293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462" y="4686300"/>
                        <a:ext cx="2578976" cy="143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1043608" y="2986088"/>
            <a:ext cx="2355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&lt;SR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5220072" y="4043363"/>
            <a:ext cx="2355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&lt;SR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특성표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08023" y="5997000"/>
            <a:ext cx="2279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현재 상태</a:t>
            </a:r>
          </a:p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 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+1)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다음 상태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325034" y="6101727"/>
            <a:ext cx="2867991" cy="396875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14" name="Object 8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484039"/>
              </p:ext>
            </p:extLst>
          </p:nvPr>
        </p:nvGraphicFramePr>
        <p:xfrm>
          <a:off x="5420668" y="6119464"/>
          <a:ext cx="268884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5" name="Equation" r:id="rId5" imgW="1536480" imgH="215640" progId="Equation.DSMT4">
                  <p:embed/>
                </p:oleObj>
              </mc:Choice>
              <mc:Fallback>
                <p:oleObj name="Equation" r:id="rId5" imgW="1536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668" y="6119464"/>
                        <a:ext cx="2688840" cy="377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0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138"/>
          <p:cNvSpPr txBox="1">
            <a:spLocks/>
          </p:cNvSpPr>
          <p:nvPr/>
        </p:nvSpPr>
        <p:spPr bwMode="auto">
          <a:xfrm>
            <a:off x="250825" y="3371850"/>
            <a:ext cx="8382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latinLnBrk="1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1pPr>
            <a:lvl2pPr marL="447675" indent="-180975" algn="l" rtl="0" eaLnBrk="0" fontAlgn="base" latinLnBrk="1" hangingPunct="0">
              <a:spcBef>
                <a:spcPct val="200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SzPct val="96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accent6">
                  <a:lumMod val="50000"/>
                </a:schemeClr>
              </a:buClr>
              <a:buSzPct val="110000"/>
            </a:pPr>
            <a:r>
              <a:rPr kumimoji="0" lang="ko-KR" altLang="en-US" b="0" dirty="0" err="1" smtClean="0">
                <a:cs typeface="Times New Roman" pitchFamily="18" charset="0"/>
              </a:rPr>
              <a:t>클록형</a:t>
            </a:r>
            <a:r>
              <a:rPr kumimoji="0" lang="ko-KR" altLang="en-US" b="0" dirty="0" smtClean="0">
                <a:cs typeface="Times New Roman" pitchFamily="18" charset="0"/>
              </a:rPr>
              <a:t> </a:t>
            </a:r>
            <a:r>
              <a:rPr kumimoji="0" lang="en-US" altLang="ko-KR" i="1" dirty="0" smtClean="0">
                <a:cs typeface="Times New Roman" pitchFamily="18" charset="0"/>
              </a:rPr>
              <a:t>SR</a:t>
            </a:r>
            <a:r>
              <a:rPr kumimoji="0" lang="en-US" altLang="ko-KR" b="0" dirty="0" smtClean="0">
                <a:cs typeface="Times New Roman" pitchFamily="18" charset="0"/>
              </a:rPr>
              <a:t> </a:t>
            </a:r>
            <a:r>
              <a:rPr kumimoji="0" lang="ko-KR" altLang="en-US" b="0" dirty="0" err="1" smtClean="0">
                <a:cs typeface="Times New Roman" pitchFamily="18" charset="0"/>
              </a:rPr>
              <a:t>플립플롭</a:t>
            </a:r>
            <a:r>
              <a:rPr kumimoji="0" lang="ko-KR" altLang="en-US" b="0" dirty="0" smtClean="0">
                <a:cs typeface="Times New Roman" pitchFamily="18" charset="0"/>
              </a:rPr>
              <a:t>(</a:t>
            </a:r>
            <a:r>
              <a:rPr kumimoji="0" lang="en-US" altLang="ko-KR" b="0" dirty="0" smtClean="0">
                <a:cs typeface="Times New Roman" pitchFamily="18" charset="0"/>
              </a:rPr>
              <a:t>NAND</a:t>
            </a:r>
            <a:r>
              <a:rPr kumimoji="0" lang="ko-KR" altLang="en-US" b="0" dirty="0" smtClean="0">
                <a:cs typeface="Times New Roman" pitchFamily="18" charset="0"/>
              </a:rPr>
              <a:t>형)</a:t>
            </a:r>
            <a:r>
              <a:rPr kumimoji="0" lang="ko-KR" altLang="en-US" dirty="0" smtClean="0">
                <a:cs typeface="Times New Roman" pitchFamily="18" charset="0"/>
              </a:rPr>
              <a:t>   </a:t>
            </a:r>
          </a:p>
        </p:txBody>
      </p:sp>
      <p:graphicFrame>
        <p:nvGraphicFramePr>
          <p:cNvPr id="6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216711"/>
              </p:ext>
            </p:extLst>
          </p:nvPr>
        </p:nvGraphicFramePr>
        <p:xfrm>
          <a:off x="2843808" y="1165226"/>
          <a:ext cx="3382962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0" name="Image" r:id="rId3" imgW="5159195" imgH="2211084" progId="">
                  <p:embed/>
                </p:oleObj>
              </mc:Choice>
              <mc:Fallback>
                <p:oleObj name="Image" r:id="rId3" imgW="5159195" imgH="22110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165226"/>
                        <a:ext cx="3382962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744312"/>
              </p:ext>
            </p:extLst>
          </p:nvPr>
        </p:nvGraphicFramePr>
        <p:xfrm>
          <a:off x="1663601" y="3967163"/>
          <a:ext cx="649446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1" name="Image" r:id="rId5" imgW="10547123" imgH="2846453" progId="">
                  <p:embed/>
                </p:oleObj>
              </mc:Choice>
              <mc:Fallback>
                <p:oleObj name="Image" r:id="rId5" imgW="10547123" imgH="28464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601" y="3967163"/>
                        <a:ext cx="649446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5"/>
          <p:cNvSpPr txBox="1">
            <a:spLocks noChangeArrowheads="1"/>
          </p:cNvSpPr>
          <p:nvPr/>
        </p:nvSpPr>
        <p:spPr bwMode="auto">
          <a:xfrm>
            <a:off x="3576538" y="5723964"/>
            <a:ext cx="1011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Text Box 146"/>
          <p:cNvSpPr txBox="1">
            <a:spLocks noChangeArrowheads="1"/>
          </p:cNvSpPr>
          <p:nvPr/>
        </p:nvSpPr>
        <p:spPr bwMode="auto">
          <a:xfrm>
            <a:off x="6745188" y="5723964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AutoShape 141"/>
          <p:cNvSpPr>
            <a:spLocks noChangeArrowheads="1"/>
          </p:cNvSpPr>
          <p:nvPr/>
        </p:nvSpPr>
        <p:spPr bwMode="auto">
          <a:xfrm>
            <a:off x="152301" y="5464175"/>
            <a:ext cx="1612900" cy="1012825"/>
          </a:xfrm>
          <a:prstGeom prst="cloudCallout">
            <a:avLst>
              <a:gd name="adj1" fmla="val 39861"/>
              <a:gd name="adj2" fmla="val -1078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CP=0</a:t>
            </a:r>
            <a:r>
              <a:rPr lang="ko-KR" altLang="en-US" sz="1400" b="1" dirty="0">
                <a:solidFill>
                  <a:schemeClr val="bg1"/>
                </a:solidFill>
              </a:rPr>
              <a:t>이면 동작하지 않음</a:t>
            </a: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3500390" y="2694334"/>
            <a:ext cx="2355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&lt;SR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896938"/>
            <a:ext cx="8382000" cy="5580062"/>
          </a:xfrm>
          <a:noFill/>
        </p:spPr>
        <p:txBody>
          <a:bodyPr/>
          <a:lstStyle/>
          <a:p>
            <a:pPr marL="1077913" lvl="1" indent="3175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그림과 같은 파형을 클록형 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S-R</a:t>
            </a:r>
            <a:r>
              <a:rPr lang="en-US" altLang="ko-KR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플립플롭에 인가하였을 때,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는 0으로 초기화되어 있으며, 게이트에서의 전파지연은 없는 것으로 가정한다.</a:t>
            </a:r>
            <a:r>
              <a:rPr lang="ko-KR" altLang="en-US" sz="14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marL="1077913" lvl="1" indent="3175" algn="just" eaLnBrk="1" fontAlgn="ctr" hangingPunct="1">
              <a:spcAft>
                <a:spcPct val="20000"/>
              </a:spcAft>
            </a:pPr>
            <a:endParaRPr lang="ko-KR" altLang="en-US" sz="16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292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02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S</a:t>
            </a:r>
            <a:r>
              <a:rPr lang="en-US" altLang="ko-KR" sz="26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R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pSp>
        <p:nvGrpSpPr>
          <p:cNvPr id="12293" name="Group 10"/>
          <p:cNvGrpSpPr>
            <a:grpSpLocks/>
          </p:cNvGrpSpPr>
          <p:nvPr/>
        </p:nvGrpSpPr>
        <p:grpSpPr bwMode="auto">
          <a:xfrm>
            <a:off x="230188" y="993775"/>
            <a:ext cx="1174750" cy="381000"/>
            <a:chOff x="628" y="3088"/>
            <a:chExt cx="740" cy="240"/>
          </a:xfrm>
        </p:grpSpPr>
        <p:sp>
          <p:nvSpPr>
            <p:cNvPr id="133131" name="AutoShape 11"/>
            <p:cNvSpPr>
              <a:spLocks noChangeArrowheads="1"/>
            </p:cNvSpPr>
            <p:nvPr/>
          </p:nvSpPr>
          <p:spPr bwMode="auto">
            <a:xfrm>
              <a:off x="628" y="3088"/>
              <a:ext cx="740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12295" name="Text Box 12"/>
            <p:cNvSpPr txBox="1">
              <a:spLocks noChangeArrowheads="1"/>
            </p:cNvSpPr>
            <p:nvPr/>
          </p:nvSpPr>
          <p:spPr bwMode="auto">
            <a:xfrm>
              <a:off x="648" y="3090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8-3</a:t>
              </a:r>
            </a:p>
          </p:txBody>
        </p:sp>
      </p:grpSp>
      <p:graphicFrame>
        <p:nvGraphicFramePr>
          <p:cNvPr id="1229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307192"/>
              </p:ext>
            </p:extLst>
          </p:nvPr>
        </p:nvGraphicFramePr>
        <p:xfrm>
          <a:off x="2123728" y="2564904"/>
          <a:ext cx="4486275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6" name="Image" r:id="rId4" imgW="6455348" imgH="3964702" progId="Photoshop.Image.5">
                  <p:embed/>
                </p:oleObj>
              </mc:Choice>
              <mc:Fallback>
                <p:oleObj name="Image" r:id="rId4" imgW="6455348" imgH="3964702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564904"/>
                        <a:ext cx="4486275" cy="275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6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에지 </a:t>
            </a:r>
            <a:r>
              <a:rPr lang="ko-KR" altLang="en-US" dirty="0" err="1" smtClean="0">
                <a:solidFill>
                  <a:srgbClr val="C00000"/>
                </a:solidFill>
              </a:rPr>
              <a:t>트리거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1인 상태에서 모든 동작이 수행 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동작시간보다도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지속시간이 길면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여러 차례 동작이 수행되기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때문에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예측치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못한 동작을 할 여지가 충분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에지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트리거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edge trigger)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를 이용</a:t>
            </a:r>
          </a:p>
          <a:p>
            <a:pPr lvl="1"/>
            <a:r>
              <a:rPr lang="ko-KR" altLang="en-US" dirty="0" err="1"/>
              <a:t>트리거</a:t>
            </a:r>
            <a:r>
              <a:rPr lang="ko-KR" altLang="en-US" dirty="0"/>
              <a:t> 종류 </a:t>
            </a:r>
            <a:r>
              <a:rPr lang="en-US" altLang="ko-KR" dirty="0"/>
              <a:t>: </a:t>
            </a:r>
            <a:r>
              <a:rPr lang="ko-KR" altLang="en-US" b="1" dirty="0">
                <a:latin typeface="Times New Roman" pitchFamily="18" charset="0"/>
                <a:cs typeface="Times New Roman" pitchFamily="18" charset="0"/>
              </a:rPr>
              <a:t>레벨(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level) </a:t>
            </a:r>
            <a:r>
              <a:rPr lang="ko-KR" altLang="en-US" b="1" dirty="0" err="1">
                <a:latin typeface="Times New Roman" pitchFamily="18" charset="0"/>
                <a:cs typeface="Times New Roman" pitchFamily="18" charset="0"/>
              </a:rPr>
              <a:t>트리거</a:t>
            </a:r>
            <a:r>
              <a:rPr lang="ko-KR" altLang="en-US" b="1" dirty="0">
                <a:latin typeface="Times New Roman" pitchFamily="18" charset="0"/>
                <a:cs typeface="Times New Roman" pitchFamily="18" charset="0"/>
              </a:rPr>
              <a:t>, 에지(</a:t>
            </a: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edge) </a:t>
            </a:r>
            <a:r>
              <a:rPr lang="ko-KR" altLang="en-US" b="1" dirty="0" err="1">
                <a:latin typeface="Times New Roman" pitchFamily="18" charset="0"/>
                <a:cs typeface="Times New Roman" pitchFamily="18" charset="0"/>
              </a:rPr>
              <a:t>트리거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클록형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플립플롭은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레벨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트리거로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동작</a:t>
            </a:r>
          </a:p>
          <a:p>
            <a:pPr lvl="1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에지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트리거는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 내부 구조를 바꾸어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클록이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  <a:cs typeface="Times New Roman" pitchFamily="18" charset="0"/>
              </a:rPr>
              <a:t> 0에서 1로 변하거나 1에서 0으로 변할 때의 순간에만 입력을 받아들이게 하는 방법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594642"/>
              </p:ext>
            </p:extLst>
          </p:nvPr>
        </p:nvGraphicFramePr>
        <p:xfrm>
          <a:off x="2923827" y="4581128"/>
          <a:ext cx="3295650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9" name="Visio" r:id="rId3" imgW="2540629" imgH="1254459" progId="Visio.Drawing.11">
                  <p:embed/>
                </p:oleObj>
              </mc:Choice>
              <mc:Fallback>
                <p:oleObj name="Visio" r:id="rId3" imgW="2540629" imgH="125445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827" y="4581128"/>
                        <a:ext cx="3295650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에지 </a:t>
            </a:r>
            <a:r>
              <a:rPr lang="ko-KR" altLang="en-US" dirty="0" err="1" smtClean="0"/>
              <a:t>트리거</a:t>
            </a:r>
            <a:r>
              <a:rPr lang="ko-KR" altLang="en-US" dirty="0" smtClean="0"/>
              <a:t> </a:t>
            </a:r>
            <a:r>
              <a:rPr lang="en-US" altLang="ko-KR" i="1" dirty="0" smtClean="0"/>
              <a:t>SR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플립플롭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와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입력을 동기입력(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synchronous input)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이라 한다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4371175" y="5348856"/>
            <a:ext cx="2582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하강에지 펄스전이검출기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Text Box 73"/>
          <p:cNvSpPr txBox="1">
            <a:spLocks noChangeArrowheads="1"/>
          </p:cNvSpPr>
          <p:nvPr/>
        </p:nvSpPr>
        <p:spPr bwMode="auto">
          <a:xfrm>
            <a:off x="4532116" y="2808876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논리회로도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342345"/>
              </p:ext>
            </p:extLst>
          </p:nvPr>
        </p:nvGraphicFramePr>
        <p:xfrm>
          <a:off x="467544" y="1729858"/>
          <a:ext cx="3847853" cy="14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9" name="Image" r:id="rId3" imgW="7192376" imgH="2706671" progId="">
                  <p:embed/>
                </p:oleObj>
              </mc:Choice>
              <mc:Fallback>
                <p:oleObj name="Image" r:id="rId3" imgW="7192376" imgH="27066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29858"/>
                        <a:ext cx="3847853" cy="144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156700"/>
              </p:ext>
            </p:extLst>
          </p:nvPr>
        </p:nvGraphicFramePr>
        <p:xfrm>
          <a:off x="467544" y="3421343"/>
          <a:ext cx="2513508" cy="174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0" name="Visio" r:id="rId5" imgW="2390118" imgH="1657842" progId="Visio.Drawing.11">
                  <p:embed/>
                </p:oleObj>
              </mc:Choice>
              <mc:Fallback>
                <p:oleObj name="Visio" r:id="rId5" imgW="2390118" imgH="16578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421343"/>
                        <a:ext cx="2513508" cy="1743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432919" y="5385020"/>
            <a:ext cx="2582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상승에지 펄스전이검출기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73659"/>
              </p:ext>
            </p:extLst>
          </p:nvPr>
        </p:nvGraphicFramePr>
        <p:xfrm>
          <a:off x="4402414" y="3421343"/>
          <a:ext cx="2520280" cy="174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1" name="Visio" r:id="rId7" imgW="2390118" imgH="1657842" progId="Visio.Drawing.11">
                  <p:embed/>
                </p:oleObj>
              </mc:Choice>
              <mc:Fallback>
                <p:oleObj name="Visio" r:id="rId7" imgW="2390118" imgH="16578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414" y="3421343"/>
                        <a:ext cx="2520280" cy="1748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에지 </a:t>
            </a:r>
            <a:r>
              <a:rPr lang="ko-KR" altLang="en-US" dirty="0" err="1" smtClean="0"/>
              <a:t>트리거</a:t>
            </a:r>
            <a:r>
              <a:rPr lang="ko-KR" altLang="en-US" dirty="0" smtClean="0"/>
              <a:t> </a:t>
            </a:r>
            <a:r>
              <a:rPr lang="en-US" altLang="ko-KR" i="1" dirty="0" smtClean="0"/>
              <a:t>SR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플립플롭의</a:t>
            </a:r>
            <a:r>
              <a:rPr lang="ko-KR" altLang="en-US" dirty="0" smtClean="0"/>
              <a:t> 논리기호와 </a:t>
            </a:r>
            <a:r>
              <a:rPr lang="ko-KR" altLang="en-US" dirty="0" err="1" smtClean="0"/>
              <a:t>진리표</a:t>
            </a:r>
            <a:endParaRPr lang="en-US" altLang="ko-KR" dirty="0" smtClean="0"/>
          </a:p>
        </p:txBody>
      </p:sp>
      <p:graphicFrame>
        <p:nvGraphicFramePr>
          <p:cNvPr id="4" name="Group 2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63926"/>
              </p:ext>
            </p:extLst>
          </p:nvPr>
        </p:nvGraphicFramePr>
        <p:xfrm>
          <a:off x="3059832" y="1927402"/>
          <a:ext cx="2709864" cy="1542269"/>
        </p:xfrm>
        <a:graphic>
          <a:graphicData uri="http://schemas.openxmlformats.org/drawingml/2006/table">
            <a:tbl>
              <a:tblPr/>
              <a:tblGrid>
                <a:gridCol w="565796"/>
                <a:gridCol w="950212"/>
                <a:gridCol w="1193856"/>
              </a:tblGrid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S    R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1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휴먼명조" charset="-127"/>
                      </a:endParaRP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(불변)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(부정)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43"/>
          <p:cNvSpPr txBox="1">
            <a:spLocks noChangeArrowheads="1"/>
          </p:cNvSpPr>
          <p:nvPr/>
        </p:nvSpPr>
        <p:spPr bwMode="auto">
          <a:xfrm>
            <a:off x="726877" y="3588916"/>
            <a:ext cx="50692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상승에지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</a:t>
            </a:r>
            <a:r>
              <a:rPr lang="en-US" altLang="ko-KR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 Box 202"/>
          <p:cNvSpPr txBox="1">
            <a:spLocks noChangeArrowheads="1"/>
          </p:cNvSpPr>
          <p:nvPr/>
        </p:nvSpPr>
        <p:spPr bwMode="auto">
          <a:xfrm>
            <a:off x="777677" y="6208291"/>
            <a:ext cx="50904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하강에지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2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451850"/>
              </p:ext>
            </p:extLst>
          </p:nvPr>
        </p:nvGraphicFramePr>
        <p:xfrm>
          <a:off x="591317" y="1912717"/>
          <a:ext cx="1820917" cy="134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0" name="Image" r:id="rId3" imgW="3621603" imgH="2668549" progId="">
                  <p:embed/>
                </p:oleObj>
              </mc:Choice>
              <mc:Fallback>
                <p:oleObj name="Image" r:id="rId3" imgW="3621603" imgH="26685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17" y="1912717"/>
                        <a:ext cx="1820917" cy="1342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758097"/>
              </p:ext>
            </p:extLst>
          </p:nvPr>
        </p:nvGraphicFramePr>
        <p:xfrm>
          <a:off x="591317" y="4336185"/>
          <a:ext cx="1882512" cy="144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1" name="Image" r:id="rId5" imgW="3735969" imgH="2859160" progId="">
                  <p:embed/>
                </p:oleObj>
              </mc:Choice>
              <mc:Fallback>
                <p:oleObj name="Image" r:id="rId5" imgW="3735969" imgH="2859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17" y="4336185"/>
                        <a:ext cx="1882512" cy="1441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2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76127"/>
              </p:ext>
            </p:extLst>
          </p:nvPr>
        </p:nvGraphicFramePr>
        <p:xfrm>
          <a:off x="3131840" y="4380400"/>
          <a:ext cx="2709864" cy="1542269"/>
        </p:xfrm>
        <a:graphic>
          <a:graphicData uri="http://schemas.openxmlformats.org/drawingml/2006/table">
            <a:tbl>
              <a:tblPr/>
              <a:tblGrid>
                <a:gridCol w="565796"/>
                <a:gridCol w="950212"/>
                <a:gridCol w="1193856"/>
              </a:tblGrid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S    R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1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휴먼명조" charset="-127"/>
                      </a:endParaRP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 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(불변)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1  0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77966" marR="77966" marT="38983" marB="3898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1  1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(부정)</a:t>
                      </a:r>
                    </a:p>
                  </a:txBody>
                  <a:tcPr marL="77966" marR="77966" marT="38983" marB="389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6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562600"/>
          </a:xfrm>
          <a:noFill/>
        </p:spPr>
        <p:txBody>
          <a:bodyPr/>
          <a:lstStyle/>
          <a:p>
            <a:pPr marL="1260475" lvl="1" indent="3175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그림과 같은 파형을 상승에지 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S-R</a:t>
            </a:r>
            <a:r>
              <a:rPr lang="en-US" altLang="ko-KR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플립플롭에 인가하였을 때,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는 0으로 초기화되어 있으며, 게이트에서의 전파지연은 없는 것으로 가정한다.</a:t>
            </a:r>
            <a:r>
              <a:rPr lang="ko-KR" altLang="en-US" sz="16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marL="1260475" lvl="1" indent="3175" algn="just" eaLnBrk="1" fontAlgn="ctr" hangingPunct="1">
              <a:spcAft>
                <a:spcPct val="20000"/>
              </a:spcAft>
            </a:pPr>
            <a:endParaRPr lang="ko-KR" altLang="en-US" sz="18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364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02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S</a:t>
            </a:r>
            <a:r>
              <a:rPr lang="en-US" altLang="ko-KR" sz="26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R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471488" y="985838"/>
            <a:ext cx="1174750" cy="381000"/>
            <a:chOff x="628" y="3088"/>
            <a:chExt cx="740" cy="240"/>
          </a:xfrm>
        </p:grpSpPr>
        <p:sp>
          <p:nvSpPr>
            <p:cNvPr id="123916" name="AutoShape 12"/>
            <p:cNvSpPr>
              <a:spLocks noChangeArrowheads="1"/>
            </p:cNvSpPr>
            <p:nvPr/>
          </p:nvSpPr>
          <p:spPr bwMode="auto">
            <a:xfrm>
              <a:off x="628" y="3088"/>
              <a:ext cx="740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15367" name="Text Box 13"/>
            <p:cNvSpPr txBox="1">
              <a:spLocks noChangeArrowheads="1"/>
            </p:cNvSpPr>
            <p:nvPr/>
          </p:nvSpPr>
          <p:spPr bwMode="auto">
            <a:xfrm>
              <a:off x="648" y="3090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8-4</a:t>
              </a:r>
            </a:p>
          </p:txBody>
        </p:sp>
      </p:grpSp>
      <p:graphicFrame>
        <p:nvGraphicFramePr>
          <p:cNvPr id="153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61430"/>
              </p:ext>
            </p:extLst>
          </p:nvPr>
        </p:nvGraphicFramePr>
        <p:xfrm>
          <a:off x="1623077" y="2446980"/>
          <a:ext cx="6269037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0" name="Image" r:id="rId4" imgW="8336040" imgH="3837628" progId="Photoshop.Image.5">
                  <p:embed/>
                </p:oleObj>
              </mc:Choice>
              <mc:Fallback>
                <p:oleObj name="Image" r:id="rId4" imgW="8336040" imgH="3837628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077" y="2446980"/>
                        <a:ext cx="6269037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5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err="1" smtClean="0">
                <a:solidFill>
                  <a:srgbClr val="C00000"/>
                </a:solidFill>
              </a:rPr>
              <a:t>주종형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주종형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master-slave)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: 레벨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트리거링의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문제점을 해결하기 위한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Another Solution.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68261"/>
              </p:ext>
            </p:extLst>
          </p:nvPr>
        </p:nvGraphicFramePr>
        <p:xfrm>
          <a:off x="827584" y="2276872"/>
          <a:ext cx="5040560" cy="231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1" name="Image" r:id="rId3" imgW="9746558" imgH="4472997" progId="">
                  <p:embed/>
                </p:oleObj>
              </mc:Choice>
              <mc:Fallback>
                <p:oleObj name="Image" r:id="rId3" imgW="9746558" imgH="44729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76872"/>
                        <a:ext cx="5040560" cy="2313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378098"/>
                  </p:ext>
                </p:extLst>
              </p:nvPr>
            </p:nvGraphicFramePr>
            <p:xfrm>
              <a:off x="827584" y="4869160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와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의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플립플롭이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동작하여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Q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1" lang="en-US" altLang="ko-KR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2F2B2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모음T" panose="02030504000101010101" pitchFamily="18" charset="-127"/>
                                  <a:cs typeface="Times New Roman" panose="02020603050405020304" pitchFamily="18" charset="0"/>
                                </a:rPr>
                                <m:t> = 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oMath>
                          </a14:m>
                          <a:endParaRPr kumimoji="1" lang="en-US" altLang="ko-K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7F6EB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378098"/>
                  </p:ext>
                </p:extLst>
              </p:nvPr>
            </p:nvGraphicFramePr>
            <p:xfrm>
              <a:off x="827584" y="4869160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716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와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의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7174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3222" t="-105085" r="-105" b="-144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06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NOR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래치회로와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NAND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래치회로의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동작을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이해하고 설명할 수 있다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ko-K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SR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D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JK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T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플립플롭의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동작을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구분하여 이해할 수 있다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spc="-1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ko-K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클록형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에지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트리거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주종형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플립플롭의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차이점을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설명할 수 있다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1800" spc="-1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ko-K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비동기</a:t>
            </a:r>
            <a:r>
              <a:rPr lang="ko-KR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입력의 동작을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이해하고 응용할 수 있다</a:t>
            </a:r>
            <a:r>
              <a:rPr lang="ko-KR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endParaRPr lang="en-US" altLang="ko-KR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멀티바이브레이터의</a:t>
            </a: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종류 및 동작 특성을 이해하고 설계할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8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</a:t>
            </a:r>
            <a:r>
              <a:rPr lang="ko-KR" altLang="en-US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기본적인 </a:t>
            </a:r>
            <a:r>
              <a:rPr lang="ko-KR" altLang="en-US" sz="17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05. </a:t>
            </a:r>
            <a:r>
              <a:rPr lang="en-US" altLang="ko-KR" sz="1700" i="1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T</a:t>
            </a:r>
            <a:r>
              <a:rPr lang="en-US" altLang="ko-KR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7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ko-KR" altLang="en-US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700" dirty="0" smtClean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1700" i="1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SR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7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06. </a:t>
            </a:r>
            <a:r>
              <a:rPr lang="ko-KR" altLang="en-US" sz="17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비동기</a:t>
            </a:r>
            <a:r>
              <a:rPr lang="ko-KR" altLang="en-US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입력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</a:t>
            </a:r>
            <a:r>
              <a:rPr lang="en-US" altLang="ko-KR" sz="1700" i="1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D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7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07. </a:t>
            </a:r>
            <a:r>
              <a:rPr lang="ko-KR" altLang="en-US" sz="17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플립플롭의</a:t>
            </a:r>
            <a:r>
              <a:rPr lang="ko-KR" altLang="en-US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동작 특성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r>
              <a:rPr lang="en-US" altLang="ko-KR" sz="17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1700" i="1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JK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7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</a:t>
            </a: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	08. </a:t>
            </a:r>
            <a:r>
              <a:rPr lang="ko-KR" altLang="en-US" sz="17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멀티바이브레이터</a:t>
            </a:r>
            <a:endParaRPr lang="ko-KR" altLang="en-US" sz="17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SR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레이스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(race)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현상</a:t>
            </a:r>
          </a:p>
          <a:p>
            <a:pPr marL="266700" lvl="1" indent="0">
              <a:buNone/>
            </a:pPr>
            <a:r>
              <a:rPr lang="ko-KR" altLang="en-US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플립플롭은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출력이 입력에 </a:t>
            </a:r>
            <a:r>
              <a:rPr lang="ko-KR" altLang="en-US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피드백되어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있으므로 </a:t>
            </a:r>
            <a:r>
              <a:rPr lang="ko-KR" altLang="en-US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클록의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레벨 폭이 </a:t>
            </a:r>
            <a:r>
              <a:rPr lang="ko-KR" altLang="en-US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지연시간보다 크면 출력상태에 의해 입력상태가 바뀌고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이로 인해 다시 출력상태가 바뀌어 </a:t>
            </a:r>
            <a:r>
              <a:rPr lang="ko-KR" altLang="en-US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플립플롭이</a:t>
            </a:r>
            <a:r>
              <a:rPr lang="ko-KR" altLang="en-US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안정화되지 못하는 현상이다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266700" lvl="1" indent="0">
              <a:buNone/>
            </a:pP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ext Box 155"/>
          <p:cNvSpPr txBox="1">
            <a:spLocks noChangeArrowheads="1"/>
          </p:cNvSpPr>
          <p:nvPr/>
        </p:nvSpPr>
        <p:spPr bwMode="auto">
          <a:xfrm>
            <a:off x="3182489" y="3783213"/>
            <a:ext cx="2980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주종형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파형도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145451"/>
              </p:ext>
            </p:extLst>
          </p:nvPr>
        </p:nvGraphicFramePr>
        <p:xfrm>
          <a:off x="2051720" y="1196752"/>
          <a:ext cx="5040560" cy="252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5" name="Image" r:id="rId3" imgW="7878574" imgH="3951994" progId="">
                  <p:embed/>
                </p:oleObj>
              </mc:Choice>
              <mc:Fallback>
                <p:oleObj name="Image" r:id="rId3" imgW="7878574" imgH="39519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196752"/>
                        <a:ext cx="5040560" cy="2527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491163"/>
          </a:xfrm>
          <a:noFill/>
        </p:spPr>
        <p:txBody>
          <a:bodyPr/>
          <a:lstStyle/>
          <a:p>
            <a:pPr marL="1254125" indent="0" latinLnBrk="0">
              <a:spcBef>
                <a:spcPct val="0"/>
              </a:spcBef>
              <a:buClr>
                <a:schemeClr val="bg1"/>
              </a:buClr>
            </a:pPr>
            <a:r>
              <a:rPr lang="ko-KR" altLang="en-US" sz="1800" b="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그림과 같은 파형을 주종형 </a:t>
            </a:r>
            <a:r>
              <a:rPr lang="en-US" altLang="ko-KR" sz="20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S-R</a:t>
            </a:r>
            <a:r>
              <a:rPr lang="en-US" altLang="ko-KR" sz="1800" b="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b="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플립플롭에 인가하였을 때, 출력 </a:t>
            </a:r>
            <a:r>
              <a:rPr lang="en-US" altLang="ko-KR" sz="20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ko-KR" altLang="en-US" sz="1800" b="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의 파형을 그려 보아라. 단, </a:t>
            </a:r>
            <a:r>
              <a:rPr lang="en-US" altLang="ko-KR" sz="20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ko-KR" altLang="en-US" sz="1800" b="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는 0으로 초기화되어 있으며, 게이트에서의 전파지연은 없는 것으로 가정한다.</a:t>
            </a:r>
          </a:p>
        </p:txBody>
      </p:sp>
      <p:sp>
        <p:nvSpPr>
          <p:cNvPr id="18436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02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S</a:t>
            </a:r>
            <a:r>
              <a:rPr lang="en-US" altLang="ko-KR" sz="26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R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pSp>
        <p:nvGrpSpPr>
          <p:cNvPr id="18437" name="Group 11"/>
          <p:cNvGrpSpPr>
            <a:grpSpLocks/>
          </p:cNvGrpSpPr>
          <p:nvPr/>
        </p:nvGrpSpPr>
        <p:grpSpPr bwMode="auto">
          <a:xfrm>
            <a:off x="471488" y="985838"/>
            <a:ext cx="1174750" cy="381000"/>
            <a:chOff x="628" y="3088"/>
            <a:chExt cx="740" cy="240"/>
          </a:xfrm>
        </p:grpSpPr>
        <p:sp>
          <p:nvSpPr>
            <p:cNvPr id="124940" name="AutoShape 12"/>
            <p:cNvSpPr>
              <a:spLocks noChangeArrowheads="1"/>
            </p:cNvSpPr>
            <p:nvPr/>
          </p:nvSpPr>
          <p:spPr bwMode="auto">
            <a:xfrm>
              <a:off x="628" y="3088"/>
              <a:ext cx="740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18439" name="Text Box 13"/>
            <p:cNvSpPr txBox="1">
              <a:spLocks noChangeArrowheads="1"/>
            </p:cNvSpPr>
            <p:nvPr/>
          </p:nvSpPr>
          <p:spPr bwMode="auto">
            <a:xfrm>
              <a:off x="648" y="3090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8-5</a:t>
              </a:r>
            </a:p>
          </p:txBody>
        </p:sp>
      </p:grpSp>
      <p:graphicFrame>
        <p:nvGraphicFramePr>
          <p:cNvPr id="184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563360"/>
              </p:ext>
            </p:extLst>
          </p:nvPr>
        </p:nvGraphicFramePr>
        <p:xfrm>
          <a:off x="1907704" y="2204864"/>
          <a:ext cx="5173662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4" name="Image" r:id="rId4" imgW="6023297" imgH="4028239" progId="Photoshop.Image.5">
                  <p:embed/>
                </p:oleObj>
              </mc:Choice>
              <mc:Fallback>
                <p:oleObj name="Image" r:id="rId4" imgW="6023297" imgH="4028239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204864"/>
                        <a:ext cx="5173662" cy="345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5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클록형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D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플립플롭에서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원하지 않는 상태(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를 제거하는 한 가지 방법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Clocked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Flip-Flop)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은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플립플롭을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변형한 것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입력신호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가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에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동기되어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그대로 출력에 전달되는 특성을 가지고 있음 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플립플롭이라는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이름은 데이터(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Data)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를 전달하는 것과 지연(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Delay)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하는 역할에서 유래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156"/>
          <p:cNvSpPr txBox="1">
            <a:spLocks noChangeArrowheads="1"/>
          </p:cNvSpPr>
          <p:nvPr/>
        </p:nvSpPr>
        <p:spPr bwMode="auto">
          <a:xfrm>
            <a:off x="3666084" y="3070573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6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30235"/>
              </p:ext>
            </p:extLst>
          </p:nvPr>
        </p:nvGraphicFramePr>
        <p:xfrm>
          <a:off x="1835696" y="1268760"/>
          <a:ext cx="658177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9" name="Image" r:id="rId3" imgW="11233322" imgH="3075185" progId="">
                  <p:embed/>
                </p:oleObj>
              </mc:Choice>
              <mc:Fallback>
                <p:oleObj name="Image" r:id="rId3" imgW="11233322" imgH="307518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268760"/>
                        <a:ext cx="6581775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63"/>
          <p:cNvSpPr txBox="1">
            <a:spLocks noChangeArrowheads="1"/>
          </p:cNvSpPr>
          <p:nvPr/>
        </p:nvSpPr>
        <p:spPr bwMode="auto">
          <a:xfrm>
            <a:off x="6944271" y="3064223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AutoShape 158"/>
          <p:cNvSpPr>
            <a:spLocks noChangeArrowheads="1"/>
          </p:cNvSpPr>
          <p:nvPr/>
        </p:nvSpPr>
        <p:spPr bwMode="auto">
          <a:xfrm>
            <a:off x="575220" y="2891185"/>
            <a:ext cx="1698625" cy="1012825"/>
          </a:xfrm>
          <a:prstGeom prst="cloudCallout">
            <a:avLst>
              <a:gd name="adj1" fmla="val 31792"/>
              <a:gd name="adj2" fmla="val -111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ko-K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altLang="ko-KR" sz="1600" b="1" dirty="0">
                <a:solidFill>
                  <a:schemeClr val="bg1"/>
                </a:solidFill>
              </a:rPr>
              <a:t>=0</a:t>
            </a:r>
            <a:r>
              <a:rPr lang="ko-KR" altLang="en-US" sz="1600" b="1" dirty="0">
                <a:solidFill>
                  <a:schemeClr val="bg1"/>
                </a:solidFill>
              </a:rPr>
              <a:t>이면 동작하지 않음</a:t>
            </a:r>
          </a:p>
        </p:txBody>
      </p:sp>
      <p:graphicFrame>
        <p:nvGraphicFramePr>
          <p:cNvPr id="9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50416"/>
              </p:ext>
            </p:extLst>
          </p:nvPr>
        </p:nvGraphicFramePr>
        <p:xfrm>
          <a:off x="806996" y="4558060"/>
          <a:ext cx="7799388" cy="1295400"/>
        </p:xfrm>
        <a:graphic>
          <a:graphicData uri="http://schemas.openxmlformats.org/drawingml/2006/table">
            <a:tbl>
              <a:tblPr/>
              <a:tblGrid>
                <a:gridCol w="1471126"/>
                <a:gridCol w="632826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=1,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6C"/>
                    </a:solidFill>
                  </a:tcPr>
                </a:tc>
                <a:tc>
                  <a:txBody>
                    <a:bodyPr/>
                    <a:lstStyle/>
                    <a:p>
                      <a:pPr marL="84138" lvl="1" indent="0" eaLnBrk="1" hangingPunct="1">
                        <a:spcAft>
                          <a:spcPct val="40000"/>
                        </a:spcAft>
                        <a:buFont typeface="Wingdings" pitchFamily="2" charset="2"/>
                        <a:buNone/>
                      </a:pP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ko-KR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의 출력은 0,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ko-KR" alt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의 출력은 1이 된다. 따라서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래치의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입력은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=0,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이 되므로 결과적으로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=1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을 얻는다.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D4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=0,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=0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B6C"/>
                    </a:solidFill>
                  </a:tcPr>
                </a:tc>
                <a:tc>
                  <a:txBody>
                    <a:bodyPr/>
                    <a:lstStyle/>
                    <a:p>
                      <a:pPr marL="84138" lvl="1" indent="0" eaLnBrk="1" hangingPunct="1">
                        <a:spcAft>
                          <a:spcPct val="40000"/>
                        </a:spcAft>
                        <a:buFont typeface="Wingdings" pitchFamily="2" charset="2"/>
                        <a:buNone/>
                      </a:pP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ko-KR" alt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의 출력은 1,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ko-KR" alt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의 출력은 0이 된다. 따라서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래치의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입력은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=1,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=0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이 되므로 결과적으로 </a:t>
                      </a:r>
                      <a:r>
                        <a:rPr lang="en-US" altLang="ko-KR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=0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을 얻는다.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6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5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70303"/>
              </p:ext>
            </p:extLst>
          </p:nvPr>
        </p:nvGraphicFramePr>
        <p:xfrm>
          <a:off x="899592" y="1196752"/>
          <a:ext cx="2124075" cy="1082676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72885"/>
              </p:ext>
            </p:extLst>
          </p:nvPr>
        </p:nvGraphicFramePr>
        <p:xfrm>
          <a:off x="899592" y="2995389"/>
          <a:ext cx="2124075" cy="1804989"/>
        </p:xfrm>
        <a:graphic>
          <a:graphicData uri="http://schemas.openxmlformats.org/drawingml/2006/table">
            <a:tbl>
              <a:tblPr/>
              <a:tblGrid>
                <a:gridCol w="641350"/>
                <a:gridCol w="668338"/>
                <a:gridCol w="81438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05"/>
          <p:cNvSpPr txBox="1">
            <a:spLocks noChangeArrowheads="1"/>
          </p:cNvSpPr>
          <p:nvPr/>
        </p:nvSpPr>
        <p:spPr bwMode="auto">
          <a:xfrm>
            <a:off x="5209770" y="3250977"/>
            <a:ext cx="2241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04179"/>
              </p:ext>
            </p:extLst>
          </p:nvPr>
        </p:nvGraphicFramePr>
        <p:xfrm>
          <a:off x="4627042" y="1755552"/>
          <a:ext cx="334645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9" name="Image" r:id="rId3" imgW="4777974" imgH="2134839" progId="">
                  <p:embed/>
                </p:oleObj>
              </mc:Choice>
              <mc:Fallback>
                <p:oleObj name="Image" r:id="rId3" imgW="4777974" imgH="21348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042" y="1755552"/>
                        <a:ext cx="334645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112922"/>
              </p:ext>
            </p:extLst>
          </p:nvPr>
        </p:nvGraphicFramePr>
        <p:xfrm>
          <a:off x="931342" y="5309964"/>
          <a:ext cx="14917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0" name="Visio" r:id="rId5" imgW="1124523" imgH="1047499" progId="Visio.Drawing.11">
                  <p:embed/>
                </p:oleObj>
              </mc:Choice>
              <mc:Fallback>
                <p:oleObj name="Visio" r:id="rId5" imgW="1124523" imgH="104749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1342" y="5309964"/>
                        <a:ext cx="1491788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827584" y="2342927"/>
            <a:ext cx="2265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&lt;D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Text Box 86"/>
          <p:cNvSpPr txBox="1">
            <a:spLocks noChangeArrowheads="1"/>
          </p:cNvSpPr>
          <p:nvPr/>
        </p:nvSpPr>
        <p:spPr bwMode="auto">
          <a:xfrm>
            <a:off x="827584" y="4878164"/>
            <a:ext cx="2265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&lt;D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특성표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AutoShape 94"/>
          <p:cNvSpPr>
            <a:spLocks noChangeArrowheads="1"/>
          </p:cNvSpPr>
          <p:nvPr/>
        </p:nvSpPr>
        <p:spPr bwMode="auto">
          <a:xfrm>
            <a:off x="4126196" y="5013101"/>
            <a:ext cx="2204233" cy="712788"/>
          </a:xfrm>
          <a:prstGeom prst="wedgeRoundRectCallout">
            <a:avLst>
              <a:gd name="adj1" fmla="val -65569"/>
              <a:gd name="adj2" fmla="val 115257"/>
              <a:gd name="adj3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13" name="Text Box 95"/>
          <p:cNvSpPr txBox="1">
            <a:spLocks noChangeArrowheads="1"/>
          </p:cNvSpPr>
          <p:nvPr/>
        </p:nvSpPr>
        <p:spPr bwMode="auto">
          <a:xfrm>
            <a:off x="4148421" y="5059655"/>
            <a:ext cx="2182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특성 방정식</a:t>
            </a:r>
          </a:p>
          <a:p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485697" y="5077107"/>
            <a:ext cx="1902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현재 상태</a:t>
            </a:r>
          </a:p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 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+1)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다음 상태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2562264" y="6221189"/>
            <a:ext cx="1194828" cy="396875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16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274775"/>
              </p:ext>
            </p:extLst>
          </p:nvPr>
        </p:nvGraphicFramePr>
        <p:xfrm>
          <a:off x="2661719" y="6279133"/>
          <a:ext cx="1056384" cy="30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1" name="Equation" r:id="rId7" imgW="660240" imgH="190440" progId="Equation.3">
                  <p:embed/>
                </p:oleObj>
              </mc:Choice>
              <mc:Fallback>
                <p:oleObj name="Equation" r:id="rId7" imgW="6602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719" y="6279133"/>
                        <a:ext cx="1056384" cy="304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0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457200" y="868363"/>
            <a:ext cx="8382000" cy="5608637"/>
          </a:xfrm>
          <a:noFill/>
        </p:spPr>
        <p:txBody>
          <a:bodyPr/>
          <a:lstStyle/>
          <a:p>
            <a:pPr marL="1260475" lvl="1" indent="3175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그림과 같은 파형을 클록형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플립플롭에 인가하였을 때,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en-US" altLang="ko-KR" sz="1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는 1로 초기화되어 있으며, 게이트에서의 전파지연은 없는 것으로 가정한다</a:t>
            </a:r>
            <a:r>
              <a:rPr lang="ko-KR" altLang="en-US" sz="16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b="0" smtClean="0">
              <a:solidFill>
                <a:srgbClr val="0000FF"/>
              </a:solidFill>
              <a:ea typeface="휴먼명조" charset="-127"/>
              <a:cs typeface="Times New Roman" panose="02020603050405020304" pitchFamily="18" charset="0"/>
            </a:endParaRP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b="0" smtClean="0">
              <a:solidFill>
                <a:srgbClr val="0000FF"/>
              </a:solidFill>
              <a:ea typeface="휴먼명조" charset="-127"/>
              <a:cs typeface="Times New Roman" panose="02020603050405020304" pitchFamily="18" charset="0"/>
            </a:endParaRPr>
          </a:p>
          <a:p>
            <a:pPr marL="1260475" lvl="1" indent="3175" algn="just" eaLnBrk="1" fontAlgn="ctr" hangingPunct="1">
              <a:spcAft>
                <a:spcPct val="20000"/>
              </a:spcAft>
            </a:pPr>
            <a:endParaRPr lang="ko-KR" altLang="en-US" sz="1800" b="1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1508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03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D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pSp>
        <p:nvGrpSpPr>
          <p:cNvPr id="21509" name="Group 58"/>
          <p:cNvGrpSpPr>
            <a:grpSpLocks/>
          </p:cNvGrpSpPr>
          <p:nvPr/>
        </p:nvGrpSpPr>
        <p:grpSpPr bwMode="auto">
          <a:xfrm>
            <a:off x="471488" y="900113"/>
            <a:ext cx="1174750" cy="381000"/>
            <a:chOff x="628" y="3088"/>
            <a:chExt cx="740" cy="240"/>
          </a:xfrm>
        </p:grpSpPr>
        <p:sp>
          <p:nvSpPr>
            <p:cNvPr id="135227" name="AutoShape 59"/>
            <p:cNvSpPr>
              <a:spLocks noChangeArrowheads="1"/>
            </p:cNvSpPr>
            <p:nvPr/>
          </p:nvSpPr>
          <p:spPr bwMode="auto">
            <a:xfrm>
              <a:off x="628" y="3088"/>
              <a:ext cx="740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21511" name="Text Box 60"/>
            <p:cNvSpPr txBox="1">
              <a:spLocks noChangeArrowheads="1"/>
            </p:cNvSpPr>
            <p:nvPr/>
          </p:nvSpPr>
          <p:spPr bwMode="auto">
            <a:xfrm>
              <a:off x="648" y="3090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8-6</a:t>
              </a:r>
            </a:p>
          </p:txBody>
        </p:sp>
      </p:grpSp>
      <p:graphicFrame>
        <p:nvGraphicFramePr>
          <p:cNvPr id="21506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777424"/>
              </p:ext>
            </p:extLst>
          </p:nvPr>
        </p:nvGraphicFramePr>
        <p:xfrm>
          <a:off x="1835696" y="2483643"/>
          <a:ext cx="6024563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7" name="Image" r:id="rId4" imgW="7560890" imgH="2986234" progId="Photoshop.Image.5">
                  <p:embed/>
                </p:oleObj>
              </mc:Choice>
              <mc:Fallback>
                <p:oleObj name="Image" r:id="rId4" imgW="7560890" imgH="2986234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83643"/>
                        <a:ext cx="6024563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0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에지 </a:t>
            </a:r>
            <a:r>
              <a:rPr lang="ko-KR" altLang="en-US" dirty="0" err="1" smtClean="0">
                <a:solidFill>
                  <a:srgbClr val="C00000"/>
                </a:solidFill>
              </a:rPr>
              <a:t>트리거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D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입력에 펄스전이검출기를 추가하여 구성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29452"/>
              </p:ext>
            </p:extLst>
          </p:nvPr>
        </p:nvGraphicFramePr>
        <p:xfrm>
          <a:off x="3960168" y="2270968"/>
          <a:ext cx="2124075" cy="1271589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84654"/>
              </p:ext>
            </p:extLst>
          </p:nvPr>
        </p:nvGraphicFramePr>
        <p:xfrm>
          <a:off x="4030018" y="4782393"/>
          <a:ext cx="2124075" cy="1271589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766118" y="3758456"/>
            <a:ext cx="5643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상승에지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논리기호 및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947093" y="6254006"/>
            <a:ext cx="5483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하강에지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논리기호 및 </a:t>
            </a:r>
            <a:r>
              <a:rPr lang="ko-KR" alt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167969"/>
              </p:ext>
            </p:extLst>
          </p:nvPr>
        </p:nvGraphicFramePr>
        <p:xfrm>
          <a:off x="683568" y="2132856"/>
          <a:ext cx="22352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0" name="Image" r:id="rId3" imgW="3583480" imgH="2592305" progId="">
                  <p:embed/>
                </p:oleObj>
              </mc:Choice>
              <mc:Fallback>
                <p:oleObj name="Image" r:id="rId3" imgW="3583480" imgH="25923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132856"/>
                        <a:ext cx="223520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905597"/>
              </p:ext>
            </p:extLst>
          </p:nvPr>
        </p:nvGraphicFramePr>
        <p:xfrm>
          <a:off x="677218" y="4612531"/>
          <a:ext cx="22240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1" name="Image" r:id="rId5" imgW="3583480" imgH="2592305" progId="">
                  <p:embed/>
                </p:oleObj>
              </mc:Choice>
              <mc:Fallback>
                <p:oleObj name="Image" r:id="rId5" imgW="3583480" imgH="25923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18" y="4612531"/>
                        <a:ext cx="2224088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9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457200" y="855663"/>
            <a:ext cx="8382000" cy="4884737"/>
          </a:xfrm>
          <a:noFill/>
        </p:spPr>
        <p:txBody>
          <a:bodyPr/>
          <a:lstStyle/>
          <a:p>
            <a:pPr marL="1076325" lvl="1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그림과 같이 파형의 신호가 레벨 트리거, 상승에지 트리거 그리고 하강에지 트리거를 하는 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플립플롭으로 입력되는 경우 출력 파형을 그려보아라</a:t>
            </a:r>
            <a:r>
              <a:rPr lang="en-US" altLang="ko-KR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단,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는 0으로 초기화되어 있으며, 게이트에서의 전파지연은 없는 것으로 가정한다.</a:t>
            </a:r>
            <a:r>
              <a:rPr lang="ko-KR" altLang="en-US" sz="16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1600" smtClean="0">
              <a:solidFill>
                <a:srgbClr val="0033CC"/>
              </a:solidFill>
              <a:latin typeface="Times New Roman" panose="02020603050405020304" pitchFamily="18" charset="0"/>
              <a:ea typeface="HY헤드라인M" panose="02030600000101010101" pitchFamily="18" charset="-127"/>
              <a:cs typeface="Times New Roman" panose="02020603050405020304" pitchFamily="18" charset="0"/>
            </a:endParaRP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smtClean="0">
              <a:solidFill>
                <a:srgbClr val="000000"/>
              </a:solidFill>
              <a:ea typeface="HY헤드라인M" panose="02030600000101010101" pitchFamily="18" charset="-127"/>
              <a:cs typeface="Times New Roman" panose="02020603050405020304" pitchFamily="18" charset="0"/>
            </a:endParaRPr>
          </a:p>
          <a:p>
            <a:pPr marL="1076325" lvl="1" indent="0" algn="just" eaLnBrk="1" fontAlgn="ctr" hangingPunct="1">
              <a:spcAft>
                <a:spcPct val="20000"/>
              </a:spcAft>
            </a:pPr>
            <a:endParaRPr lang="ko-KR" altLang="en-US" sz="1600" smtClean="0">
              <a:solidFill>
                <a:srgbClr val="0033CC"/>
              </a:solidFill>
              <a:ea typeface="HY헤드라인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3556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03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D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pSp>
        <p:nvGrpSpPr>
          <p:cNvPr id="23557" name="Group 1050"/>
          <p:cNvGrpSpPr>
            <a:grpSpLocks/>
          </p:cNvGrpSpPr>
          <p:nvPr/>
        </p:nvGrpSpPr>
        <p:grpSpPr bwMode="auto">
          <a:xfrm>
            <a:off x="223838" y="947738"/>
            <a:ext cx="1174750" cy="381000"/>
            <a:chOff x="628" y="3088"/>
            <a:chExt cx="740" cy="240"/>
          </a:xfrm>
        </p:grpSpPr>
        <p:sp>
          <p:nvSpPr>
            <p:cNvPr id="95259" name="AutoShape 1051"/>
            <p:cNvSpPr>
              <a:spLocks noChangeArrowheads="1"/>
            </p:cNvSpPr>
            <p:nvPr/>
          </p:nvSpPr>
          <p:spPr bwMode="auto">
            <a:xfrm>
              <a:off x="628" y="3088"/>
              <a:ext cx="740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23559" name="Text Box 1052"/>
            <p:cNvSpPr txBox="1">
              <a:spLocks noChangeArrowheads="1"/>
            </p:cNvSpPr>
            <p:nvPr/>
          </p:nvSpPr>
          <p:spPr bwMode="auto">
            <a:xfrm>
              <a:off x="648" y="3090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8-7</a:t>
              </a:r>
            </a:p>
          </p:txBody>
        </p:sp>
      </p:grpSp>
      <p:graphicFrame>
        <p:nvGraphicFramePr>
          <p:cNvPr id="23554" name="Object 1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4887"/>
              </p:ext>
            </p:extLst>
          </p:nvPr>
        </p:nvGraphicFramePr>
        <p:xfrm>
          <a:off x="990600" y="2708920"/>
          <a:ext cx="7315200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0" name="Image" r:id="rId4" imgW="12910695" imgH="5743735" progId="Photoshop.Image.5">
                  <p:embed/>
                </p:oleObj>
              </mc:Choice>
              <mc:Fallback>
                <p:oleObj name="Image" r:id="rId4" imgW="12910695" imgH="574373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08920"/>
                        <a:ext cx="7315200" cy="325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6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7474(Dual </a:t>
                </a:r>
                <a:r>
                  <a:rPr lang="ko-KR" altLang="en-US" dirty="0" smtClean="0"/>
                  <a:t>상승에지 </a:t>
                </a:r>
                <a:r>
                  <a:rPr lang="ko-KR" altLang="en-US" dirty="0" err="1" smtClean="0"/>
                  <a:t>트리거</a:t>
                </a:r>
                <a:r>
                  <a:rPr lang="ko-KR" altLang="en-US" dirty="0" smtClean="0"/>
                  <a:t> </a:t>
                </a:r>
                <a:r>
                  <a:rPr lang="en-US" altLang="ko-KR" i="1" dirty="0" smtClean="0"/>
                  <a:t>D</a:t>
                </a:r>
                <a:r>
                  <a:rPr lang="en-US" altLang="ko-KR" dirty="0" smtClean="0"/>
                  <a:t> </a:t>
                </a:r>
                <a:r>
                  <a:rPr lang="ko-KR" altLang="en-US" dirty="0" err="1" smtClean="0"/>
                  <a:t>플립플롭</a:t>
                </a:r>
                <a:r>
                  <a:rPr lang="en-US" altLang="ko-KR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과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은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active low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이며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=0이면 입력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D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나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CP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에 관계없이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로 되고 또한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=0이면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D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나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CP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에 관계없이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 된다. 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6" r="-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18" descr="EMB24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315" y="2532456"/>
            <a:ext cx="3359770" cy="2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23"/>
          <p:cNvSpPr txBox="1">
            <a:spLocks noChangeArrowheads="1"/>
          </p:cNvSpPr>
          <p:nvPr/>
        </p:nvSpPr>
        <p:spPr bwMode="auto">
          <a:xfrm>
            <a:off x="4427984" y="5075892"/>
            <a:ext cx="2093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7474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IC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50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err="1" smtClean="0">
                <a:solidFill>
                  <a:srgbClr val="C00000"/>
                </a:solidFill>
              </a:rPr>
              <a:t>주종형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D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Master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클록입력은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그대로 입력되고,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Slave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부분의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클록입력에는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반전된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입력되도록 구성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157272"/>
              </p:ext>
            </p:extLst>
          </p:nvPr>
        </p:nvGraphicFramePr>
        <p:xfrm>
          <a:off x="1855328" y="2420888"/>
          <a:ext cx="5432648" cy="230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1" name="Image" r:id="rId3" imgW="11423932" imgH="4854218" progId="">
                  <p:embed/>
                </p:oleObj>
              </mc:Choice>
              <mc:Fallback>
                <p:oleObj name="Image" r:id="rId3" imgW="11423932" imgH="48542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328" y="2420888"/>
                        <a:ext cx="5432648" cy="2308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344515"/>
                  </p:ext>
                </p:extLst>
              </p:nvPr>
            </p:nvGraphicFramePr>
            <p:xfrm>
              <a:off x="986283" y="5164769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플립플롭이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동작하여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Q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1" lang="en-US" altLang="ko-KR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2F2B2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모음T" panose="02030504000101010101" pitchFamily="18" charset="-127"/>
                                  <a:cs typeface="Times New Roman" panose="02020603050405020304" pitchFamily="18" charset="0"/>
                                </a:rPr>
                                <m:t> = 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oMath>
                          </a14:m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7F6EB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3344515"/>
                  </p:ext>
                </p:extLst>
              </p:nvPr>
            </p:nvGraphicFramePr>
            <p:xfrm>
              <a:off x="986283" y="5164769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716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D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7174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3222" t="-105085" r="-105" b="-144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3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 err="1" smtClean="0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flip-flop)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과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래치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latch)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두 개의 안정된(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bi-stable)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상태 중 하나를 가지는 1비트 기억소자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플립플롭과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래치도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게이트로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구성되지만 조합논리회로와 달리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궤환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feed back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 있다.  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래치회로는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근본적으로는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플립플롭과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유사한 기능을 수행</a:t>
            </a:r>
            <a:r>
              <a:rPr lang="ko-KR" alt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en-US" altLang="ko-KR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63688" y="5311775"/>
            <a:ext cx="18036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&lt;NOR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래치회로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04422" y="5311775"/>
            <a:ext cx="1983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&lt;NAND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래치회로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98094"/>
              </p:ext>
            </p:extLst>
          </p:nvPr>
        </p:nvGraphicFramePr>
        <p:xfrm>
          <a:off x="1115616" y="3429000"/>
          <a:ext cx="2925762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8" name="Image" r:id="rId3" imgW="4689022" imgH="2681257" progId="">
                  <p:embed/>
                </p:oleObj>
              </mc:Choice>
              <mc:Fallback>
                <p:oleObj name="Image" r:id="rId3" imgW="4689022" imgH="26812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429000"/>
                        <a:ext cx="2925762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394490"/>
              </p:ext>
            </p:extLst>
          </p:nvPr>
        </p:nvGraphicFramePr>
        <p:xfrm>
          <a:off x="4716016" y="3435350"/>
          <a:ext cx="2900363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9" name="Image" r:id="rId5" imgW="4689022" imgH="2693964" progId="">
                  <p:embed/>
                </p:oleObj>
              </mc:Choice>
              <mc:Fallback>
                <p:oleObj name="Image" r:id="rId5" imgW="4689022" imgH="26939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435350"/>
                        <a:ext cx="2900363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4238"/>
            <a:ext cx="8382000" cy="4856162"/>
          </a:xfrm>
          <a:noFill/>
        </p:spPr>
        <p:txBody>
          <a:bodyPr/>
          <a:lstStyle/>
          <a:p>
            <a:pPr marL="1076325" lvl="1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그림과 같은 파형을 주종형 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D</a:t>
            </a:r>
            <a:r>
              <a:rPr lang="en-US" altLang="ko-KR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플립플롭에 인가하였을 때,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는 0으로 초기화되어 있으며, 게이트에서의 전파지연은 없는 것으로 가정한다.</a:t>
            </a:r>
            <a:r>
              <a:rPr lang="ko-KR" altLang="en-US" sz="1800" b="1" smtClean="0">
                <a:solidFill>
                  <a:srgbClr val="0000FF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 </a:t>
            </a:r>
            <a:endParaRPr lang="ko-KR" altLang="en-US" sz="1800" smtClean="0">
              <a:solidFill>
                <a:srgbClr val="0033CC"/>
              </a:solidFill>
              <a:latin typeface="Times New Roman" panose="02020603050405020304" pitchFamily="18" charset="0"/>
              <a:ea typeface="휴먼명조" charset="-127"/>
              <a:cs typeface="Times New Roman" panose="02020603050405020304" pitchFamily="18" charset="0"/>
            </a:endParaRP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smtClean="0">
              <a:solidFill>
                <a:srgbClr val="000000"/>
              </a:solidFill>
              <a:ea typeface="휴먼명조" charset="-127"/>
            </a:endParaRPr>
          </a:p>
          <a:p>
            <a:pPr marL="1076325" lvl="1" indent="0" algn="just" eaLnBrk="1" fontAlgn="ctr" hangingPunct="1">
              <a:spcAft>
                <a:spcPct val="20000"/>
              </a:spcAft>
            </a:pPr>
            <a:endParaRPr lang="ko-KR" altLang="en-US" sz="1800" smtClean="0">
              <a:solidFill>
                <a:srgbClr val="0033CC"/>
              </a:solidFill>
            </a:endParaRPr>
          </a:p>
        </p:txBody>
      </p:sp>
      <p:sp>
        <p:nvSpPr>
          <p:cNvPr id="26628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03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D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pSp>
        <p:nvGrpSpPr>
          <p:cNvPr id="26629" name="Group 15"/>
          <p:cNvGrpSpPr>
            <a:grpSpLocks/>
          </p:cNvGrpSpPr>
          <p:nvPr/>
        </p:nvGrpSpPr>
        <p:grpSpPr bwMode="auto">
          <a:xfrm>
            <a:off x="255588" y="931863"/>
            <a:ext cx="1174750" cy="381000"/>
            <a:chOff x="628" y="3088"/>
            <a:chExt cx="740" cy="240"/>
          </a:xfrm>
        </p:grpSpPr>
        <p:sp>
          <p:nvSpPr>
            <p:cNvPr id="125968" name="AutoShape 16"/>
            <p:cNvSpPr>
              <a:spLocks noChangeArrowheads="1"/>
            </p:cNvSpPr>
            <p:nvPr/>
          </p:nvSpPr>
          <p:spPr bwMode="auto">
            <a:xfrm>
              <a:off x="628" y="3088"/>
              <a:ext cx="740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26631" name="Text Box 17"/>
            <p:cNvSpPr txBox="1">
              <a:spLocks noChangeArrowheads="1"/>
            </p:cNvSpPr>
            <p:nvPr/>
          </p:nvSpPr>
          <p:spPr bwMode="auto">
            <a:xfrm>
              <a:off x="648" y="3090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8-8</a:t>
              </a:r>
            </a:p>
          </p:txBody>
        </p:sp>
      </p:grpSp>
      <p:graphicFrame>
        <p:nvGraphicFramePr>
          <p:cNvPr id="266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737730"/>
              </p:ext>
            </p:extLst>
          </p:nvPr>
        </p:nvGraphicFramePr>
        <p:xfrm>
          <a:off x="1785144" y="2492896"/>
          <a:ext cx="5726112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4" name="Image" r:id="rId4" imgW="7497353" imgH="4053653" progId="Photoshop.Image.5">
                  <p:embed/>
                </p:oleObj>
              </mc:Choice>
              <mc:Fallback>
                <p:oleObj name="Image" r:id="rId4" imgW="7497353" imgH="4053653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144" y="2492896"/>
                        <a:ext cx="5726112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6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클록형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JK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플립플롭에서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인 경우 출력이 불안정한 상태가 되는 문제점을 개선하여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에서도 동작하도록 개선한 회로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(set)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에,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(reset)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에 대응하는 입력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=1,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인 경우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출력은 이전 출력의 보수 상태로 변화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중에서 가장 많이 사용되는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플립플롭이다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altLang="ko-KR" dirty="0" smtClean="0"/>
          </a:p>
          <a:p>
            <a:pPr lvl="2"/>
            <a:r>
              <a:rPr lang="en-US" altLang="ko-KR" i="1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플립플롭에서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i="1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K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어원에 대한 정확한 근거는 없으나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미국의 물리학자 </a:t>
            </a:r>
            <a:r>
              <a:rPr lang="ko-KR" altLang="ko-KR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잭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킬비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(Jack S. </a:t>
            </a:r>
            <a: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/>
            </a:r>
            <a:b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</a:br>
            <a:r>
              <a:rPr lang="en-US" altLang="ko-KR" dirty="0" err="1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Kilby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1923~2005)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의 이름 이니셜이라는 설이 있다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 Texas Instruments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사의 엔지니어였던 </a:t>
            </a:r>
            <a:r>
              <a:rPr lang="ko-KR" altLang="ko-KR" dirty="0" err="1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잭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/>
            </a:r>
            <a:b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</a:br>
            <a:r>
              <a:rPr lang="ko-KR" altLang="ko-KR" dirty="0" err="1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킬비는</a:t>
            </a:r>
            <a: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1958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년 집적회로를 발명했고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2000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년에 노벨 물리학상을 수상했다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lvl="2"/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또 다른 설은 가장 흔한 미국 남녀 이름인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John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과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Kate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에서 따온 말이라고도 하지만 정확한 것은 </a:t>
            </a:r>
            <a: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/>
            </a:r>
            <a:br>
              <a:rPr lang="en-US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</a:br>
            <a:r>
              <a:rPr lang="ko-KR" altLang="ko-KR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알려져 </a:t>
            </a:r>
            <a:r>
              <a:rPr lang="ko-KR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있지 않다</a:t>
            </a:r>
            <a:r>
              <a:rPr lang="en-US" altLang="ko-KR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lvl="2"/>
            <a:endParaRPr lang="en-US" altLang="ko-KR" dirty="0" smtClean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28314" y="3573016"/>
            <a:ext cx="7686675" cy="1791741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r>
                  <a:rPr lang="ko-KR" altLang="en-US" dirty="0" smtClean="0"/>
                  <a:t>동작</a:t>
                </a:r>
                <a:endParaRPr lang="en-US" altLang="ko-KR" dirty="0" smtClean="0"/>
              </a:p>
              <a:p>
                <a:pPr lvl="1"/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 :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과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ko-KR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출력이 모두 0이므로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과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ko-KR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로 구성된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SR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dirty="0" err="1">
                    <a:latin typeface="Times New Roman" pitchFamily="18" charset="0"/>
                    <a:cs typeface="Times New Roman" pitchFamily="18" charset="0"/>
                  </a:rPr>
                  <a:t>래치는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 출력이 변하지 않는다.</a:t>
                </a:r>
              </a:p>
              <a:p>
                <a:pPr lvl="1"/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 :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ko-KR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0이 되고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ko-KR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∙K∙CP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 인데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이므로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가 된다.</a:t>
                </a:r>
              </a:p>
              <a:p>
                <a:pPr lvl="1"/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 :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0이 되고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∙J∙CP</a:t>
                </a:r>
                <a:r>
                  <a:rPr lang="ko-KR" alt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이므로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가 된다.</a:t>
                </a:r>
              </a:p>
              <a:p>
                <a:pPr lvl="1"/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 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 :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∙K∙CP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이므로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가 된다. 또한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ko-KR" altLang="en-US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의 출력은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∙J∙CP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이므로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가 된다.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)=0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 경우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SR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dirty="0" err="1">
                    <a:latin typeface="Times New Roman" pitchFamily="18" charset="0"/>
                    <a:cs typeface="Times New Roman" pitchFamily="18" charset="0"/>
                  </a:rPr>
                  <a:t>래치의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 경우와 같으므로 출력은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+1)=1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 된다. 마찬가지로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)=1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 경우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SR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ko-KR" altLang="en-US" dirty="0" err="1">
                    <a:latin typeface="Times New Roman" pitchFamily="18" charset="0"/>
                    <a:cs typeface="Times New Roman" pitchFamily="18" charset="0"/>
                  </a:rPr>
                  <a:t>래치의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=0,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=1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인 경우와 같으므로 출력은 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ko-KR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+1)=0</a:t>
                </a:r>
                <a:r>
                  <a:rPr lang="ko-KR" altLang="en-US" dirty="0">
                    <a:latin typeface="Times New Roman" pitchFamily="18" charset="0"/>
                    <a:cs typeface="Times New Roman" pitchFamily="18" charset="0"/>
                  </a:rPr>
                  <a:t>이 된다. 따라서 출력은 보수가 된다.</a:t>
                </a:r>
                <a:endParaRPr lang="en-US" altLang="ko-KR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/>
              </a:p>
              <a:p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/>
              </a:p>
              <a:p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76" r="-71" b="-40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88602" y="2555612"/>
            <a:ext cx="100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14245" y="1555483"/>
            <a:ext cx="1512863" cy="901064"/>
          </a:xfrm>
          <a:prstGeom prst="cloudCallout">
            <a:avLst>
              <a:gd name="adj1" fmla="val 84449"/>
              <a:gd name="adj2" fmla="val -463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altLang="ko-K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ko-KR" altLang="en-US" sz="1400" b="1" dirty="0">
                <a:solidFill>
                  <a:schemeClr val="bg1"/>
                </a:solidFill>
              </a:rPr>
              <a:t>이면 동작하지 않음</a:t>
            </a:r>
          </a:p>
        </p:txBody>
      </p:sp>
      <p:graphicFrame>
        <p:nvGraphicFramePr>
          <p:cNvPr id="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901174"/>
              </p:ext>
            </p:extLst>
          </p:nvPr>
        </p:nvGraphicFramePr>
        <p:xfrm>
          <a:off x="2872730" y="1134145"/>
          <a:ext cx="4517697" cy="1309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5" name="Image" r:id="rId4" imgW="11436640" imgH="3316625" progId="">
                  <p:embed/>
                </p:oleObj>
              </mc:Choice>
              <mc:Fallback>
                <p:oleObj name="Image" r:id="rId4" imgW="11436640" imgH="33166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730" y="1134145"/>
                        <a:ext cx="4517697" cy="1309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206594" y="2555612"/>
            <a:ext cx="1173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51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16534"/>
              </p:ext>
            </p:extLst>
          </p:nvPr>
        </p:nvGraphicFramePr>
        <p:xfrm>
          <a:off x="823198" y="1556792"/>
          <a:ext cx="3224051" cy="1825570"/>
        </p:xfrm>
        <a:graphic>
          <a:graphicData uri="http://schemas.openxmlformats.org/drawingml/2006/table">
            <a:tbl>
              <a:tblPr/>
              <a:tblGrid>
                <a:gridCol w="687198"/>
                <a:gridCol w="947306"/>
                <a:gridCol w="1589547"/>
              </a:tblGrid>
              <a:tr h="36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J    K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92483" marR="92483" marT="46241" marB="462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0  0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불변)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92483" marR="92483" marT="46241" marB="462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0  1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92483" marR="92483" marT="46241" marB="462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1  0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92483" marR="92483" marT="46241" marB="4624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1  1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    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toggle)</a:t>
                      </a:r>
                    </a:p>
                  </a:txBody>
                  <a:tcPr marL="92483" marR="92483" marT="46241" marB="462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263269" y="3914775"/>
            <a:ext cx="2343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06015"/>
              </p:ext>
            </p:extLst>
          </p:nvPr>
        </p:nvGraphicFramePr>
        <p:xfrm>
          <a:off x="4889515" y="1136603"/>
          <a:ext cx="2476849" cy="2586207"/>
        </p:xfrm>
        <a:graphic>
          <a:graphicData uri="http://schemas.openxmlformats.org/drawingml/2006/table">
            <a:tbl>
              <a:tblPr/>
              <a:tblGrid>
                <a:gridCol w="1306595"/>
                <a:gridCol w="1170254"/>
              </a:tblGrid>
              <a:tr h="286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    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    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+1)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0   0   0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명조" charset="-127"/>
                        <a:ea typeface="휴먼명조" charset="-127"/>
                      </a:endParaRP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0   0   1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0   1   0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0   1   1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1   0   0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1   0   1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1   1   0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1   1   1</a:t>
                      </a:r>
                    </a:p>
                  </a:txBody>
                  <a:tcPr marL="80516" marR="80516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명조" charset="-127"/>
                          <a:ea typeface="휴먼명조" charset="-127"/>
                        </a:rPr>
                        <a:t>0</a:t>
                      </a:r>
                    </a:p>
                  </a:txBody>
                  <a:tcPr marL="80516" marR="80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5046274" y="3914775"/>
            <a:ext cx="2343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특성표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AutoShape 64"/>
          <p:cNvSpPr>
            <a:spLocks noChangeArrowheads="1"/>
          </p:cNvSpPr>
          <p:nvPr/>
        </p:nvSpPr>
        <p:spPr bwMode="auto">
          <a:xfrm>
            <a:off x="2081250" y="4986338"/>
            <a:ext cx="2198650" cy="712787"/>
          </a:xfrm>
          <a:prstGeom prst="wedgeRoundRectCallout">
            <a:avLst>
              <a:gd name="adj1" fmla="val 110647"/>
              <a:gd name="adj2" fmla="val 133519"/>
              <a:gd name="adj3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2098675" y="5062538"/>
            <a:ext cx="2182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특성 방정식</a:t>
            </a:r>
          </a:p>
          <a:p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equation)</a:t>
            </a:r>
          </a:p>
        </p:txBody>
      </p:sp>
      <p:graphicFrame>
        <p:nvGraphicFramePr>
          <p:cNvPr id="11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225447"/>
              </p:ext>
            </p:extLst>
          </p:nvPr>
        </p:nvGraphicFramePr>
        <p:xfrm>
          <a:off x="2532937" y="2995067"/>
          <a:ext cx="4841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5" name="Equation" r:id="rId3" imgW="393480" imgH="291960" progId="Equation.3">
                  <p:embed/>
                </p:oleObj>
              </mc:Choice>
              <mc:Fallback>
                <p:oleObj name="Equation" r:id="rId3" imgW="393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937" y="2995067"/>
                        <a:ext cx="4841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351316"/>
              </p:ext>
            </p:extLst>
          </p:nvPr>
        </p:nvGraphicFramePr>
        <p:xfrm>
          <a:off x="5191710" y="4634775"/>
          <a:ext cx="258585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6" name="Visio" r:id="rId5" imgW="1852537" imgH="1057766" progId="Visio.Drawing.11">
                  <p:embed/>
                </p:oleObj>
              </mc:Choice>
              <mc:Fallback>
                <p:oleObj name="Visio" r:id="rId5" imgW="1852537" imgH="1057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710" y="4634775"/>
                        <a:ext cx="2585852" cy="148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직사각형 12"/>
          <p:cNvSpPr/>
          <p:nvPr/>
        </p:nvSpPr>
        <p:spPr>
          <a:xfrm>
            <a:off x="708023" y="5997000"/>
            <a:ext cx="1991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현재 상태</a:t>
            </a:r>
          </a:p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 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+1)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다음 상태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616028" y="6168402"/>
            <a:ext cx="2194472" cy="396875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050439"/>
              </p:ext>
            </p:extLst>
          </p:nvPr>
        </p:nvGraphicFramePr>
        <p:xfrm>
          <a:off x="5682704" y="6187355"/>
          <a:ext cx="210312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7" name="Equation" r:id="rId7" imgW="1168400" imgH="190500" progId="Equation.DSMT4">
                  <p:embed/>
                </p:oleObj>
              </mc:Choice>
              <mc:Fallback>
                <p:oleObj name="Equation" r:id="rId7" imgW="1168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704" y="6187355"/>
                        <a:ext cx="210312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5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2813806" y="6093296"/>
            <a:ext cx="3586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 err="1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클록형</a:t>
            </a:r>
            <a:r>
              <a:rPr lang="ko-KR" altLang="en-US" sz="1800" dirty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</a:t>
            </a:r>
            <a:r>
              <a:rPr lang="ko-KR" altLang="en-US" sz="1800" dirty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800" dirty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NAND </a:t>
            </a:r>
            <a:r>
              <a:rPr lang="ko-KR" altLang="en-US" sz="1800" dirty="0" err="1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게이트형</a:t>
            </a:r>
            <a:r>
              <a:rPr lang="ko-KR" altLang="en-US" sz="1800" dirty="0">
                <a:solidFill>
                  <a:srgbClr val="9933FF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Text Box 62"/>
          <p:cNvSpPr txBox="1">
            <a:spLocks noChangeArrowheads="1"/>
          </p:cNvSpPr>
          <p:nvPr/>
        </p:nvSpPr>
        <p:spPr bwMode="auto">
          <a:xfrm>
            <a:off x="3419872" y="2915652"/>
            <a:ext cx="23439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604560"/>
              </p:ext>
            </p:extLst>
          </p:nvPr>
        </p:nvGraphicFramePr>
        <p:xfrm>
          <a:off x="2908300" y="1175752"/>
          <a:ext cx="339725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6" name="Image" r:id="rId3" imgW="5210025" imgH="2668549" progId="">
                  <p:embed/>
                </p:oleObj>
              </mc:Choice>
              <mc:Fallback>
                <p:oleObj name="Image" r:id="rId3" imgW="5210025" imgH="26685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175752"/>
                        <a:ext cx="339725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384381"/>
              </p:ext>
            </p:extLst>
          </p:nvPr>
        </p:nvGraphicFramePr>
        <p:xfrm>
          <a:off x="1593384" y="3545905"/>
          <a:ext cx="5829358" cy="185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7" name="Image" r:id="rId5" imgW="10788563" imgH="3430992" progId="">
                  <p:embed/>
                </p:oleObj>
              </mc:Choice>
              <mc:Fallback>
                <p:oleObj name="Image" r:id="rId5" imgW="10788563" imgH="34309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384" y="3545905"/>
                        <a:ext cx="5829358" cy="1853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915816" y="5507940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6012160" y="5507940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9950"/>
            <a:ext cx="8382000" cy="5607050"/>
          </a:xfrm>
          <a:noFill/>
        </p:spPr>
        <p:txBody>
          <a:bodyPr/>
          <a:lstStyle/>
          <a:p>
            <a:pPr marL="1076325" lvl="1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같은 파형을 클록형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J-K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플립플롭에 인가하였을 때,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0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초기화되어 있으며, 게이트에서의 전파지연은 없는 것으로 가정한다.</a:t>
            </a:r>
            <a:r>
              <a:rPr lang="ko-KR" altLang="en-US" sz="1800" smtClean="0">
                <a:solidFill>
                  <a:srgbClr val="0000FF"/>
                </a:solidFill>
              </a:rPr>
              <a:t> </a:t>
            </a: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smtClean="0">
              <a:solidFill>
                <a:srgbClr val="0000FF"/>
              </a:solidFill>
            </a:endParaRP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b="0" smtClean="0">
              <a:solidFill>
                <a:srgbClr val="0000FF"/>
              </a:solidFill>
              <a:ea typeface="휴먼명조" charset="-127"/>
            </a:endParaRPr>
          </a:p>
          <a:p>
            <a:pPr marL="1076325" lvl="1" indent="0" algn="just" eaLnBrk="1" fontAlgn="ctr" hangingPunct="1">
              <a:spcAft>
                <a:spcPct val="20000"/>
              </a:spcAft>
            </a:pPr>
            <a:endParaRPr lang="ko-KR" altLang="en-US" sz="1800" b="1" smtClean="0">
              <a:solidFill>
                <a:srgbClr val="0000FF"/>
              </a:solidFill>
            </a:endParaRPr>
          </a:p>
        </p:txBody>
      </p:sp>
      <p:sp>
        <p:nvSpPr>
          <p:cNvPr id="30724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04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J</a:t>
            </a:r>
            <a:r>
              <a:rPr lang="en-US" altLang="ko-KR" sz="26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K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pSp>
        <p:nvGrpSpPr>
          <p:cNvPr id="30725" name="Group 11"/>
          <p:cNvGrpSpPr>
            <a:grpSpLocks/>
          </p:cNvGrpSpPr>
          <p:nvPr/>
        </p:nvGrpSpPr>
        <p:grpSpPr bwMode="auto">
          <a:xfrm>
            <a:off x="230188" y="938213"/>
            <a:ext cx="1174750" cy="381000"/>
            <a:chOff x="628" y="3088"/>
            <a:chExt cx="740" cy="240"/>
          </a:xfrm>
        </p:grpSpPr>
        <p:sp>
          <p:nvSpPr>
            <p:cNvPr id="136204" name="AutoShape 12"/>
            <p:cNvSpPr>
              <a:spLocks noChangeArrowheads="1"/>
            </p:cNvSpPr>
            <p:nvPr/>
          </p:nvSpPr>
          <p:spPr bwMode="auto">
            <a:xfrm>
              <a:off x="628" y="3088"/>
              <a:ext cx="740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30727" name="Text Box 13"/>
            <p:cNvSpPr txBox="1">
              <a:spLocks noChangeArrowheads="1"/>
            </p:cNvSpPr>
            <p:nvPr/>
          </p:nvSpPr>
          <p:spPr bwMode="auto">
            <a:xfrm>
              <a:off x="648" y="3090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8-9</a:t>
              </a:r>
            </a:p>
          </p:txBody>
        </p:sp>
      </p:grpSp>
      <p:graphicFrame>
        <p:nvGraphicFramePr>
          <p:cNvPr id="307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7355"/>
              </p:ext>
            </p:extLst>
          </p:nvPr>
        </p:nvGraphicFramePr>
        <p:xfrm>
          <a:off x="2182019" y="2420888"/>
          <a:ext cx="48895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48" name="Image" r:id="rId4" imgW="6887399" imgH="3901165" progId="Photoshop.Image.5">
                  <p:embed/>
                </p:oleObj>
              </mc:Choice>
              <mc:Fallback>
                <p:oleObj name="Image" r:id="rId4" imgW="6887399" imgH="390116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019" y="2420888"/>
                        <a:ext cx="4889500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5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</a:rPr>
              <a:t>2</a:t>
            </a:r>
            <a:r>
              <a:rPr lang="en-US" altLang="ko-KR" dirty="0" smtClean="0">
                <a:solidFill>
                  <a:srgbClr val="C00000"/>
                </a:solidFill>
              </a:rPr>
              <a:t>. </a:t>
            </a:r>
            <a:r>
              <a:rPr lang="ko-KR" altLang="en-US" dirty="0" smtClean="0">
                <a:solidFill>
                  <a:srgbClr val="C00000"/>
                </a:solidFill>
              </a:rPr>
              <a:t>에지 </a:t>
            </a:r>
            <a:r>
              <a:rPr lang="ko-KR" altLang="en-US" dirty="0" err="1" smtClean="0">
                <a:solidFill>
                  <a:srgbClr val="C00000"/>
                </a:solidFill>
              </a:rPr>
              <a:t>트리거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JK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/>
              <a:t>클록형</a:t>
            </a:r>
            <a:r>
              <a:rPr lang="ko-KR" altLang="en-US" dirty="0"/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/>
              <a:t> </a:t>
            </a:r>
            <a:r>
              <a:rPr lang="ko-KR" altLang="en-US" dirty="0" err="1"/>
              <a:t>플립플롭의</a:t>
            </a:r>
            <a:r>
              <a:rPr lang="ko-KR" altLang="en-US" dirty="0"/>
              <a:t> </a:t>
            </a:r>
            <a:r>
              <a:rPr lang="ko-KR" altLang="en-US" dirty="0" err="1"/>
              <a:t>클록펄스</a:t>
            </a:r>
            <a:r>
              <a:rPr lang="ko-KR" altLang="en-US" dirty="0"/>
              <a:t> 입력에 펄스전이 검출기를 추가하여 구성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65470" y="5032628"/>
            <a:ext cx="3214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구조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218328"/>
              </p:ext>
            </p:extLst>
          </p:nvPr>
        </p:nvGraphicFramePr>
        <p:xfrm>
          <a:off x="1619672" y="2492896"/>
          <a:ext cx="5953125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7" name="Image" r:id="rId3" imgW="7802330" imgH="3253089" progId="">
                  <p:embed/>
                </p:oleObj>
              </mc:Choice>
              <mc:Fallback>
                <p:oleObj name="Image" r:id="rId3" imgW="7802330" imgH="32530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492896"/>
                        <a:ext cx="5953125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2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에지 </a:t>
            </a:r>
            <a:r>
              <a:rPr lang="ko-KR" altLang="en-US" dirty="0" err="1" smtClean="0"/>
              <a:t>트리거</a:t>
            </a:r>
            <a:r>
              <a:rPr lang="ko-KR" altLang="en-US" dirty="0" smtClean="0"/>
              <a:t> </a:t>
            </a:r>
            <a:r>
              <a:rPr lang="en-US" altLang="ko-KR" i="1" dirty="0" smtClean="0"/>
              <a:t>JK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플립플롭의</a:t>
            </a:r>
            <a:r>
              <a:rPr lang="ko-KR" altLang="en-US" dirty="0" smtClean="0"/>
              <a:t> 논리기호와 </a:t>
            </a:r>
            <a:r>
              <a:rPr lang="ko-KR" altLang="en-US" dirty="0" err="1" smtClean="0"/>
              <a:t>진리표</a:t>
            </a:r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1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5034331"/>
                  </p:ext>
                </p:extLst>
              </p:nvPr>
            </p:nvGraphicFramePr>
            <p:xfrm>
              <a:off x="3717049" y="1678235"/>
              <a:ext cx="2851571" cy="1768119"/>
            </p:xfrm>
            <a:graphic>
              <a:graphicData uri="http://schemas.openxmlformats.org/drawingml/2006/table">
                <a:tbl>
                  <a:tblPr/>
                  <a:tblGrid>
                    <a:gridCol w="554591"/>
                    <a:gridCol w="951953"/>
                    <a:gridCol w="1345027"/>
                  </a:tblGrid>
                  <a:tr h="324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CP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J    K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+1)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4102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굴림" pitchFamily="50" charset="-127"/>
                            <a:ea typeface="휴먼명조" charset="-127"/>
                          </a:endParaRP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) 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(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불변)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ko-KR" alt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휴먼명조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명조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1" lang="en-US" altLang="ko-KR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1" lang="en-US" altLang="ko-K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kumimoji="1" lang="en-US" altLang="ko-KR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명조" charset="-127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명조" charset="-127"/>
                              <a:cs typeface="Times New Roman" panose="02020603050405020304" pitchFamily="18" charset="0"/>
                            </a:rPr>
                            <a:t>toggle)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1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5034331"/>
                  </p:ext>
                </p:extLst>
              </p:nvPr>
            </p:nvGraphicFramePr>
            <p:xfrm>
              <a:off x="3717049" y="1678235"/>
              <a:ext cx="2851571" cy="1768119"/>
            </p:xfrm>
            <a:graphic>
              <a:graphicData uri="http://schemas.openxmlformats.org/drawingml/2006/table">
                <a:tbl>
                  <a:tblPr/>
                  <a:tblGrid>
                    <a:gridCol w="554591"/>
                    <a:gridCol w="951953"/>
                    <a:gridCol w="1345027"/>
                  </a:tblGrid>
                  <a:tr h="324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CP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J    K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+1)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4102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굴림" pitchFamily="50" charset="-127"/>
                            <a:ea typeface="휴먼명조" charset="-127"/>
                          </a:endParaRP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) 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(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불변)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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12217" t="-424561" r="-905" b="-140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712590" y="3620666"/>
            <a:ext cx="5967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상승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논리기호 및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827584" y="6327139"/>
            <a:ext cx="5741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하강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논리기호 및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32860"/>
              </p:ext>
            </p:extLst>
          </p:nvPr>
        </p:nvGraphicFramePr>
        <p:xfrm>
          <a:off x="677623" y="1772816"/>
          <a:ext cx="2047391" cy="149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4" name="Image" r:id="rId4" imgW="3837628" imgH="2808330" progId="">
                  <p:embed/>
                </p:oleObj>
              </mc:Choice>
              <mc:Fallback>
                <p:oleObj name="Image" r:id="rId4" imgW="3837628" imgH="28083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23" y="1772816"/>
                        <a:ext cx="2047391" cy="1499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98680"/>
              </p:ext>
            </p:extLst>
          </p:nvPr>
        </p:nvGraphicFramePr>
        <p:xfrm>
          <a:off x="715723" y="4427117"/>
          <a:ext cx="2050132" cy="146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5" name="Image" r:id="rId6" imgW="3837628" imgH="2732086" progId="">
                  <p:embed/>
                </p:oleObj>
              </mc:Choice>
              <mc:Fallback>
                <p:oleObj name="Image" r:id="rId6" imgW="3837628" imgH="27320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23" y="4427117"/>
                        <a:ext cx="2050132" cy="1460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1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57141"/>
                  </p:ext>
                </p:extLst>
              </p:nvPr>
            </p:nvGraphicFramePr>
            <p:xfrm>
              <a:off x="3828431" y="4373675"/>
              <a:ext cx="2851571" cy="1768119"/>
            </p:xfrm>
            <a:graphic>
              <a:graphicData uri="http://schemas.openxmlformats.org/drawingml/2006/table">
                <a:tbl>
                  <a:tblPr/>
                  <a:tblGrid>
                    <a:gridCol w="554591"/>
                    <a:gridCol w="951953"/>
                    <a:gridCol w="1345027"/>
                  </a:tblGrid>
                  <a:tr h="324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CP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J    K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+1)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4102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굴림" pitchFamily="50" charset="-127"/>
                            <a:ea typeface="휴먼명조" charset="-127"/>
                          </a:endParaRP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) 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(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불변)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ko-KR" alt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휴먼명조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명조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1" lang="en-US" altLang="ko-KR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kumimoji="1" lang="en-US" altLang="ko-K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kumimoji="1" lang="en-US" altLang="ko-KR" sz="16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명조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명조" charset="-127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명조" charset="-127"/>
                              <a:cs typeface="Times New Roman" panose="02020603050405020304" pitchFamily="18" charset="0"/>
                            </a:rPr>
                            <a:t>toggle)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1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57141"/>
                  </p:ext>
                </p:extLst>
              </p:nvPr>
            </p:nvGraphicFramePr>
            <p:xfrm>
              <a:off x="3828431" y="4373675"/>
              <a:ext cx="2851571" cy="1768119"/>
            </p:xfrm>
            <a:graphic>
              <a:graphicData uri="http://schemas.openxmlformats.org/drawingml/2006/table">
                <a:tbl>
                  <a:tblPr/>
                  <a:tblGrid>
                    <a:gridCol w="554591"/>
                    <a:gridCol w="951953"/>
                    <a:gridCol w="1345027"/>
                  </a:tblGrid>
                  <a:tr h="3244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CP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J    K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HY헤드라인M" pitchFamily="18" charset="-127"/>
                            </a:rPr>
                            <a:t>+1)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4102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굴림" pitchFamily="50" charset="-127"/>
                            <a:ea typeface="휴먼명조" charset="-127"/>
                          </a:endParaRP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휴먼명조" charset="-127"/>
                            </a:rPr>
                            <a:t>) 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(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모음T" panose="02030504000101010101" pitchFamily="18" charset="-127"/>
                              <a:ea typeface="휴먼모음T" panose="02030504000101010101" pitchFamily="18" charset="-127"/>
                            </a:rPr>
                            <a:t>불변)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0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4447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굴림" pitchFamily="50" charset="-127"/>
                              <a:ea typeface="휴먼명조" charset="-127"/>
                              <a:sym typeface="Symbol" pitchFamily="18" charset="2"/>
                            </a:rPr>
                            <a:t></a:t>
                          </a:r>
                        </a:p>
                      </a:txBody>
                      <a:tcPr marL="82331" marR="82331" marT="41166" marB="41166"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휴먼명조" charset="-127"/>
                              <a:ea typeface="휴먼명조" charset="-127"/>
                            </a:rPr>
                            <a:t>1  1</a:t>
                          </a:r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82331" marR="82331" marT="41166" marB="41166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8"/>
                          <a:stretch>
                            <a:fillRect l="-111765" t="-422807" r="-1357" b="-140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1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74112(Dual </a:t>
                </a:r>
                <a:r>
                  <a:rPr lang="ko-KR" altLang="en-US" dirty="0" smtClean="0"/>
                  <a:t>하강에지 </a:t>
                </a:r>
                <a:r>
                  <a:rPr lang="ko-KR" altLang="en-US" dirty="0" err="1" smtClean="0"/>
                  <a:t>트리거</a:t>
                </a:r>
                <a:r>
                  <a:rPr lang="ko-KR" altLang="en-US" dirty="0" smtClean="0"/>
                  <a:t> </a:t>
                </a:r>
                <a:r>
                  <a:rPr lang="en-US" altLang="ko-KR" i="1" dirty="0" smtClean="0"/>
                  <a:t>JK</a:t>
                </a:r>
                <a:r>
                  <a:rPr lang="en-US" altLang="ko-KR" dirty="0" smtClean="0"/>
                  <a:t> </a:t>
                </a:r>
                <a:r>
                  <a:rPr lang="ko-KR" altLang="en-US" dirty="0" err="1" smtClean="0"/>
                  <a:t>플립플롭</a:t>
                </a:r>
                <a:r>
                  <a:rPr lang="en-US" altLang="ko-KR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과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은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active low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이며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=0으로 하면 입력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J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K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CP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에 관계없이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로 되고 또한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=0로 하면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J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K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CP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에 관계없이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이 된다. </a:t>
                </a:r>
              </a:p>
              <a:p>
                <a:pPr lvl="1"/>
                <a:endParaRPr lang="en-US" altLang="ko-KR" dirty="0" smtClean="0"/>
              </a:p>
              <a:p>
                <a:pPr lvl="2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 descr="EMB5e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560" y="2460625"/>
            <a:ext cx="35877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23"/>
          <p:cNvSpPr txBox="1">
            <a:spLocks noChangeArrowheads="1"/>
          </p:cNvSpPr>
          <p:nvPr/>
        </p:nvSpPr>
        <p:spPr bwMode="auto">
          <a:xfrm>
            <a:off x="4788024" y="5125006"/>
            <a:ext cx="2207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74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112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IC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80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3300"/>
            <a:ext cx="8382000" cy="4737100"/>
          </a:xfrm>
          <a:noFill/>
        </p:spPr>
        <p:txBody>
          <a:bodyPr/>
          <a:lstStyle/>
          <a:p>
            <a:pPr marL="1165225" lvl="1" indent="0" latinLnBrk="0"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같은 파형을 상승에지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J</a:t>
            </a:r>
            <a:r>
              <a:rPr lang="en-US" altLang="ko-KR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K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플립플롭에 인가하였을 때, 출력  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1로 초기화되어 있으며, 게이트에서의 전파지연은 없는 것으로 가정한다.</a:t>
            </a: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smtClean="0">
              <a:solidFill>
                <a:srgbClr val="000000"/>
              </a:solidFill>
              <a:ea typeface="휴먼명조" charset="-127"/>
            </a:endParaRPr>
          </a:p>
          <a:p>
            <a:pPr marL="1165225" lvl="1" indent="0" algn="just" eaLnBrk="1" fontAlgn="ctr" hangingPunct="1">
              <a:spcAft>
                <a:spcPct val="20000"/>
              </a:spcAft>
            </a:pPr>
            <a:endParaRPr lang="ko-KR" altLang="en-US" sz="1600" smtClean="0">
              <a:solidFill>
                <a:srgbClr val="0033CC"/>
              </a:solidFill>
            </a:endParaRPr>
          </a:p>
        </p:txBody>
      </p:sp>
      <p:grpSp>
        <p:nvGrpSpPr>
          <p:cNvPr id="34820" name="Group 14"/>
          <p:cNvGrpSpPr>
            <a:grpSpLocks/>
          </p:cNvGrpSpPr>
          <p:nvPr/>
        </p:nvGrpSpPr>
        <p:grpSpPr bwMode="auto">
          <a:xfrm>
            <a:off x="230188" y="1066800"/>
            <a:ext cx="1282700" cy="381000"/>
            <a:chOff x="145" y="1671"/>
            <a:chExt cx="808" cy="240"/>
          </a:xfrm>
        </p:grpSpPr>
        <p:sp>
          <p:nvSpPr>
            <p:cNvPr id="126988" name="AutoShape 12"/>
            <p:cNvSpPr>
              <a:spLocks noChangeArrowheads="1"/>
            </p:cNvSpPr>
            <p:nvPr/>
          </p:nvSpPr>
          <p:spPr bwMode="auto">
            <a:xfrm>
              <a:off x="145" y="1671"/>
              <a:ext cx="808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34823" name="Text Box 13"/>
            <p:cNvSpPr txBox="1">
              <a:spLocks noChangeArrowheads="1"/>
            </p:cNvSpPr>
            <p:nvPr/>
          </p:nvSpPr>
          <p:spPr bwMode="auto">
            <a:xfrm>
              <a:off x="165" y="1675"/>
              <a:ext cx="7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8-10</a:t>
              </a:r>
            </a:p>
          </p:txBody>
        </p:sp>
      </p:grpSp>
      <p:sp>
        <p:nvSpPr>
          <p:cNvPr id="34821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04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J</a:t>
            </a:r>
            <a:r>
              <a:rPr lang="en-US" altLang="ko-KR" sz="26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K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aphicFrame>
        <p:nvGraphicFramePr>
          <p:cNvPr id="348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255444"/>
              </p:ext>
            </p:extLst>
          </p:nvPr>
        </p:nvGraphicFramePr>
        <p:xfrm>
          <a:off x="1691680" y="2636912"/>
          <a:ext cx="5441950" cy="29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2" name="Image" r:id="rId4" imgW="6976350" imgH="3786798" progId="Photoshop.Image.5">
                  <p:embed/>
                </p:oleObj>
              </mc:Choice>
              <mc:Fallback>
                <p:oleObj name="Image" r:id="rId4" imgW="6976350" imgH="3786798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636912"/>
                        <a:ext cx="5441950" cy="295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7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NOR </a:t>
            </a:r>
            <a:r>
              <a:rPr lang="ko-KR" altLang="en-US" dirty="0" err="1" smtClean="0">
                <a:solidFill>
                  <a:srgbClr val="C00000"/>
                </a:solidFill>
              </a:rPr>
              <a:t>게이트로</a:t>
            </a:r>
            <a:r>
              <a:rPr lang="ko-KR" altLang="en-US" dirty="0" smtClean="0">
                <a:solidFill>
                  <a:srgbClr val="C00000"/>
                </a:solidFill>
              </a:rPr>
              <a:t> 구성된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래치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4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32908"/>
              </p:ext>
            </p:extLst>
          </p:nvPr>
        </p:nvGraphicFramePr>
        <p:xfrm>
          <a:off x="755576" y="1832785"/>
          <a:ext cx="2088232" cy="1444769"/>
        </p:xfrm>
        <a:graphic>
          <a:graphicData uri="http://schemas.openxmlformats.org/drawingml/2006/table">
            <a:tbl>
              <a:tblPr/>
              <a:tblGrid>
                <a:gridCol w="835293"/>
                <a:gridCol w="1252939"/>
              </a:tblGrid>
              <a:tr h="3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82953" marR="82953" marT="41477" marB="4147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+1)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953" marR="82953" marT="41477" marB="414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112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1    1</a:t>
                      </a:r>
                    </a:p>
                  </a:txBody>
                  <a:tcPr marL="82953" marR="82953" marT="41477" marB="4147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(불변)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(부정) </a:t>
                      </a:r>
                    </a:p>
                  </a:txBody>
                  <a:tcPr marL="82953" marR="82953" marT="41477" marB="414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49"/>
          <p:cNvSpPr txBox="1">
            <a:spLocks noChangeArrowheads="1"/>
          </p:cNvSpPr>
          <p:nvPr/>
        </p:nvSpPr>
        <p:spPr bwMode="auto">
          <a:xfrm>
            <a:off x="2850534" y="2996952"/>
            <a:ext cx="100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251"/>
          <p:cNvSpPr txBox="1">
            <a:spLocks noChangeArrowheads="1"/>
          </p:cNvSpPr>
          <p:nvPr/>
        </p:nvSpPr>
        <p:spPr bwMode="auto">
          <a:xfrm>
            <a:off x="827584" y="6037894"/>
            <a:ext cx="2512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출력은 현재상태 유지</a:t>
            </a:r>
          </a:p>
        </p:txBody>
      </p:sp>
      <p:graphicFrame>
        <p:nvGraphicFramePr>
          <p:cNvPr id="8" name="Object 2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966883"/>
              </p:ext>
            </p:extLst>
          </p:nvPr>
        </p:nvGraphicFramePr>
        <p:xfrm>
          <a:off x="772427" y="4282017"/>
          <a:ext cx="5705386" cy="163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0" name="Image" r:id="rId3" imgW="9937169" imgH="2846453" progId="">
                  <p:embed/>
                </p:oleObj>
              </mc:Choice>
              <mc:Fallback>
                <p:oleObj name="Image" r:id="rId3" imgW="9937169" imgH="28464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27" y="4282017"/>
                        <a:ext cx="5705386" cy="1634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990333"/>
              </p:ext>
            </p:extLst>
          </p:nvPr>
        </p:nvGraphicFramePr>
        <p:xfrm>
          <a:off x="4603218" y="1777752"/>
          <a:ext cx="1852428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274"/>
                <a:gridCol w="589274"/>
                <a:gridCol w="673880"/>
              </a:tblGrid>
              <a:tr h="3030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sz="20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ko-KR" sz="20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ko-KR" sz="20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1206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20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249"/>
          <p:cNvSpPr txBox="1">
            <a:spLocks noChangeArrowheads="1"/>
          </p:cNvSpPr>
          <p:nvPr/>
        </p:nvSpPr>
        <p:spPr bwMode="auto">
          <a:xfrm>
            <a:off x="6419157" y="3012341"/>
            <a:ext cx="14350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&lt;NOR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27" name="Object 2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15109"/>
              </p:ext>
            </p:extLst>
          </p:nvPr>
        </p:nvGraphicFramePr>
        <p:xfrm>
          <a:off x="851797" y="3852944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1" name="Equation" r:id="rId5" imgW="1231560" imgH="291960" progId="Equation.3">
                  <p:embed/>
                </p:oleObj>
              </mc:Choice>
              <mc:Fallback>
                <p:oleObj name="Equation" r:id="rId5" imgW="1231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97" y="3852944"/>
                        <a:ext cx="1231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53"/>
          <p:cNvSpPr txBox="1">
            <a:spLocks noChangeArrowheads="1"/>
          </p:cNvSpPr>
          <p:nvPr/>
        </p:nvSpPr>
        <p:spPr bwMode="auto">
          <a:xfrm>
            <a:off x="395536" y="3773726"/>
            <a:ext cx="231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/>
              <a:t>(</a:t>
            </a:r>
            <a:r>
              <a:rPr lang="en-US" altLang="ko-KR" sz="1800" dirty="0"/>
              <a:t>1) </a:t>
            </a:r>
            <a:r>
              <a:rPr lang="en-US" altLang="ko-KR" sz="1800" i="1" dirty="0"/>
              <a:t>                </a:t>
            </a:r>
            <a:r>
              <a:rPr lang="ko-KR" altLang="en-US" sz="1800" dirty="0"/>
              <a:t>일 때</a:t>
            </a:r>
          </a:p>
        </p:txBody>
      </p:sp>
    </p:spTree>
    <p:extLst>
      <p:ext uri="{BB962C8B-B14F-4D97-AF65-F5344CB8AC3E}">
        <p14:creationId xmlns:p14="http://schemas.microsoft.com/office/powerpoint/2010/main" val="184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err="1" smtClean="0">
                <a:solidFill>
                  <a:srgbClr val="C00000"/>
                </a:solidFill>
              </a:rPr>
              <a:t>주종형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JK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Master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클록입력은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그대로 입력되고,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Slave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부분의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클록입력에는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반전된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클록펄스가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입력되도록 구성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lvl="2"/>
            <a:endParaRPr lang="en-US" altLang="ko-KR" dirty="0" smtClean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88823"/>
              </p:ext>
            </p:extLst>
          </p:nvPr>
        </p:nvGraphicFramePr>
        <p:xfrm>
          <a:off x="1979364" y="2348880"/>
          <a:ext cx="5184576" cy="243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5" name="Image" r:id="rId3" imgW="10775856" imgH="5057536" progId="">
                  <p:embed/>
                </p:oleObj>
              </mc:Choice>
              <mc:Fallback>
                <p:oleObj name="Image" r:id="rId3" imgW="10775856" imgH="50575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364" y="2348880"/>
                        <a:ext cx="5184576" cy="2434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518270"/>
                  </p:ext>
                </p:extLst>
              </p:nvPr>
            </p:nvGraphicFramePr>
            <p:xfrm>
              <a:off x="986283" y="5019569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와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의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플립플롭이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동작하여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Q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kumimoji="1" lang="en-US" altLang="ko-KR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2F2B20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휴먼모음T" panose="02030504000101010101" pitchFamily="18" charset="-127"/>
                                  <a:cs typeface="Times New Roman" panose="02020603050405020304" pitchFamily="18" charset="0"/>
                                </a:rPr>
                                <m:t> = 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2F2B20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휴먼모음T" panose="02030504000101010101" pitchFamily="18" charset="-127"/>
                                      <a:cs typeface="Times New Roman" panose="020206030504050203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oMath>
                          </a14:m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7F6EB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518270"/>
                  </p:ext>
                </p:extLst>
              </p:nvPr>
            </p:nvGraphicFramePr>
            <p:xfrm>
              <a:off x="986283" y="5019569"/>
              <a:ext cx="7170738" cy="1433767"/>
            </p:xfrm>
            <a:graphic>
              <a:graphicData uri="http://schemas.openxmlformats.org/drawingml/2006/table">
                <a:tbl>
                  <a:tblPr/>
                  <a:tblGrid>
                    <a:gridCol w="1352550"/>
                    <a:gridCol w="5818188"/>
                  </a:tblGrid>
                  <a:tr h="716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외부의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와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의 입력이 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Master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플립플롭에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전달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Slave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플립플롭은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=0</a:t>
                          </a: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이므로 동작하지 않음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latin typeface="Times New Roman" panose="02020603050405020304" pitchFamily="18" charset="0"/>
                              <a:ea typeface="휴먼모음T" panose="02030504000101010101" pitchFamily="18" charset="-127"/>
                              <a:cs typeface="Times New Roman" panose="02020603050405020304" pitchFamily="18" charset="0"/>
                            </a:rPr>
                            <a:t>.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2F2B20"/>
                            </a:solidFill>
                            <a:effectLst/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EECD4"/>
                        </a:solidFill>
                      </a:tcPr>
                    </a:tc>
                  </a:tr>
                  <a:tr h="71748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6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CP</a:t>
                          </a: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=0 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2CB6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23222" t="-105085" r="-105" b="-144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08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50206" y="5085184"/>
            <a:ext cx="296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주종형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파형도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59250"/>
              </p:ext>
            </p:extLst>
          </p:nvPr>
        </p:nvGraphicFramePr>
        <p:xfrm>
          <a:off x="1547664" y="1844824"/>
          <a:ext cx="5970587" cy="305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9" name="Image" r:id="rId3" imgW="8170844" imgH="4180727" progId="">
                  <p:embed/>
                </p:oleObj>
              </mc:Choice>
              <mc:Fallback>
                <p:oleObj name="Image" r:id="rId3" imgW="8170844" imgH="41807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844824"/>
                        <a:ext cx="5970587" cy="305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JK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7476(Dual </a:t>
                </a:r>
                <a:r>
                  <a:rPr lang="ko-KR" altLang="en-US" dirty="0" smtClean="0"/>
                  <a:t>하강에지 </a:t>
                </a:r>
                <a:r>
                  <a:rPr lang="ko-KR" altLang="en-US" dirty="0" err="1" smtClean="0"/>
                  <a:t>트리거</a:t>
                </a:r>
                <a:r>
                  <a:rPr lang="ko-KR" altLang="en-US" dirty="0" smtClean="0"/>
                  <a:t> </a:t>
                </a:r>
                <a:r>
                  <a:rPr lang="ko-KR" altLang="en-US" dirty="0" err="1" smtClean="0"/>
                  <a:t>주종형</a:t>
                </a:r>
                <a:r>
                  <a:rPr lang="ko-KR" altLang="en-US" dirty="0" smtClean="0"/>
                  <a:t> </a:t>
                </a:r>
                <a:r>
                  <a:rPr lang="en-US" altLang="ko-KR" i="1" dirty="0" smtClean="0"/>
                  <a:t>JK</a:t>
                </a:r>
                <a:r>
                  <a:rPr lang="en-US" altLang="ko-KR" dirty="0" smtClean="0"/>
                  <a:t> </a:t>
                </a:r>
                <a:r>
                  <a:rPr lang="ko-KR" altLang="en-US" dirty="0" err="1" smtClean="0"/>
                  <a:t>플립플롭</a:t>
                </a:r>
                <a:r>
                  <a:rPr lang="en-US" altLang="ko-KR" dirty="0" smtClean="0"/>
                  <a:t>)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카운터 등에서 가장 널리 쓰이는 하강에지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트리거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주종형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JK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플립플롭이며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, 2개가 하나의 패키지 안에 들어있다. 7474와 마찬가지로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비동기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입력인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과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휴먼모음T" panose="02030504000101010101" pitchFamily="18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휴먼모음T" panose="02030504000101010101" pitchFamily="18" charset="-127"/>
                    <a:cs typeface="Times New Roman" panose="02020603050405020304" pitchFamily="18" charset="0"/>
                  </a:rPr>
                  <a:t> 단자가 있다. </a:t>
                </a:r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9" descr="EMB5e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80333"/>
            <a:ext cx="4008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736820" y="5422924"/>
            <a:ext cx="2143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7476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핀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배치도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17588"/>
            <a:ext cx="8118475" cy="4722812"/>
          </a:xfrm>
          <a:noFill/>
        </p:spPr>
        <p:txBody>
          <a:bodyPr/>
          <a:lstStyle/>
          <a:p>
            <a:pPr marL="1166813" lvl="1" indent="3175" latinLnBrk="0"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같은 파형을 주종형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J</a:t>
            </a:r>
            <a:r>
              <a:rPr lang="en-US" altLang="ko-KR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K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플립플롭에 인가하였을 때,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0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초기화되어 있으며, 게이트에서의 전파지연은 없는 것으로 가정한다.</a:t>
            </a: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smtClean="0">
              <a:solidFill>
                <a:srgbClr val="000000"/>
              </a:solidFill>
              <a:ea typeface="휴먼명조" charset="-127"/>
            </a:endParaRPr>
          </a:p>
          <a:p>
            <a:pPr marL="1166813" lvl="1" indent="3175" algn="just" eaLnBrk="1" fontAlgn="ctr" hangingPunct="1">
              <a:spcAft>
                <a:spcPct val="20000"/>
              </a:spcAft>
            </a:pPr>
            <a:endParaRPr lang="ko-KR" altLang="en-US" sz="1800" smtClean="0">
              <a:solidFill>
                <a:srgbClr val="0033CC"/>
              </a:solidFill>
            </a:endParaRPr>
          </a:p>
        </p:txBody>
      </p:sp>
      <p:grpSp>
        <p:nvGrpSpPr>
          <p:cNvPr id="38916" name="Group 10"/>
          <p:cNvGrpSpPr>
            <a:grpSpLocks/>
          </p:cNvGrpSpPr>
          <p:nvPr/>
        </p:nvGrpSpPr>
        <p:grpSpPr bwMode="auto">
          <a:xfrm>
            <a:off x="230188" y="1066800"/>
            <a:ext cx="1282700" cy="381000"/>
            <a:chOff x="145" y="1671"/>
            <a:chExt cx="808" cy="240"/>
          </a:xfrm>
        </p:grpSpPr>
        <p:sp>
          <p:nvSpPr>
            <p:cNvPr id="128011" name="AutoShape 11"/>
            <p:cNvSpPr>
              <a:spLocks noChangeArrowheads="1"/>
            </p:cNvSpPr>
            <p:nvPr/>
          </p:nvSpPr>
          <p:spPr bwMode="auto">
            <a:xfrm>
              <a:off x="145" y="1671"/>
              <a:ext cx="808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38919" name="Text Box 12"/>
            <p:cNvSpPr txBox="1">
              <a:spLocks noChangeArrowheads="1"/>
            </p:cNvSpPr>
            <p:nvPr/>
          </p:nvSpPr>
          <p:spPr bwMode="auto">
            <a:xfrm>
              <a:off x="165" y="1675"/>
              <a:ext cx="7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8-11</a:t>
              </a:r>
            </a:p>
          </p:txBody>
        </p:sp>
      </p:grpSp>
      <p:sp>
        <p:nvSpPr>
          <p:cNvPr id="38917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04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J</a:t>
            </a:r>
            <a:r>
              <a:rPr lang="en-US" altLang="ko-KR" sz="26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K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aphicFrame>
        <p:nvGraphicFramePr>
          <p:cNvPr id="389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43896"/>
              </p:ext>
            </p:extLst>
          </p:nvPr>
        </p:nvGraphicFramePr>
        <p:xfrm>
          <a:off x="2043113" y="2564904"/>
          <a:ext cx="5167312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6" name="Image" r:id="rId4" imgW="6506177" imgH="4180727" progId="Photoshop.Image.5">
                  <p:embed/>
                </p:oleObj>
              </mc:Choice>
              <mc:Fallback>
                <p:oleObj name="Image" r:id="rId4" imgW="6506177" imgH="4180727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2564904"/>
                        <a:ext cx="5167312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8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클록형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T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플립플롭의</a:t>
            </a:r>
            <a:r>
              <a:rPr lang="ko-KR" altLang="en-US" spc="-100" dirty="0"/>
              <a:t>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ko-KR" altLang="en-US" spc="-100" dirty="0"/>
              <a:t>와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pc="-100" dirty="0"/>
              <a:t> </a:t>
            </a:r>
            <a:r>
              <a:rPr lang="ko-KR" altLang="en-US" spc="-100" dirty="0"/>
              <a:t>입력을 묶어서 하나의 입력신호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ko-KR" altLang="en-US" spc="-100" dirty="0"/>
              <a:t>로 동작시키는 </a:t>
            </a:r>
            <a:r>
              <a:rPr lang="ko-KR" altLang="en-US" spc="-100" dirty="0" err="1"/>
              <a:t>플립플롭</a:t>
            </a:r>
            <a:endParaRPr lang="ko-KR" altLang="en-US" spc="-100" dirty="0"/>
          </a:p>
          <a:p>
            <a:pPr lvl="1"/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플립플롭의</a:t>
            </a:r>
            <a:r>
              <a:rPr lang="ko-KR" altLang="en-US" spc="-100" dirty="0"/>
              <a:t> 동작에서 입력이 모두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spc="-100" dirty="0"/>
              <a:t>이거나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spc="-100" dirty="0"/>
              <a:t>인 경우만을 이용하는 </a:t>
            </a:r>
            <a:r>
              <a:rPr lang="ko-KR" altLang="en-US" spc="-100" dirty="0" err="1"/>
              <a:t>플립플롭</a:t>
            </a:r>
            <a:endParaRPr lang="ko-KR" altLang="en-US" spc="-100" dirty="0"/>
          </a:p>
          <a:p>
            <a:pPr lvl="1"/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플립플롭의</a:t>
            </a:r>
            <a:r>
              <a:rPr lang="ko-KR" altLang="en-US" spc="-100" dirty="0"/>
              <a:t> 입력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spc="-100" dirty="0"/>
              <a:t>이면,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플립플롭은</a:t>
            </a:r>
            <a:r>
              <a:rPr lang="ko-KR" altLang="en-US" spc="-100" dirty="0"/>
              <a:t>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altLang="ko-KR" spc="-100" dirty="0"/>
              <a:t>,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ko-KR" altLang="en-US" spc="-100" dirty="0"/>
              <a:t>인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플립플롭과</a:t>
            </a:r>
            <a:r>
              <a:rPr lang="ko-KR" altLang="en-US" spc="-100" dirty="0"/>
              <a:t> 같이 동작하므로 출력은 변하지 않는다.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spc="-100" dirty="0"/>
              <a:t>이면, 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altLang="ko-KR" spc="-100" dirty="0"/>
              <a:t>,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ko-KR" altLang="en-US" spc="-100" dirty="0"/>
              <a:t>인 </a:t>
            </a:r>
            <a:r>
              <a:rPr lang="en-US" altLang="ko-KR" i="1" spc="-100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spc="-100" dirty="0"/>
              <a:t> </a:t>
            </a:r>
            <a:r>
              <a:rPr lang="ko-KR" altLang="en-US" spc="-100" dirty="0" err="1"/>
              <a:t>플립플롭과</a:t>
            </a:r>
            <a:r>
              <a:rPr lang="ko-KR" altLang="en-US" spc="-100" dirty="0"/>
              <a:t> 같이 동작하므로 출력은 보수가 된다</a:t>
            </a:r>
            <a:r>
              <a:rPr lang="ko-KR" altLang="en-US" dirty="0"/>
              <a:t>.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82785" y="5618569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503020"/>
              </p:ext>
            </p:extLst>
          </p:nvPr>
        </p:nvGraphicFramePr>
        <p:xfrm>
          <a:off x="1348461" y="3573016"/>
          <a:ext cx="6453187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3" name="Image" r:id="rId3" imgW="11144370" imgH="3367455" progId="">
                  <p:embed/>
                </p:oleObj>
              </mc:Choice>
              <mc:Fallback>
                <p:oleObj name="Image" r:id="rId3" imgW="11144370" imgH="336745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461" y="3573016"/>
                        <a:ext cx="6453187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444208" y="5618569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논리기호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85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19192"/>
              </p:ext>
            </p:extLst>
          </p:nvPr>
        </p:nvGraphicFramePr>
        <p:xfrm>
          <a:off x="1187624" y="1124744"/>
          <a:ext cx="2124075" cy="1082676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명조" charset="-127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19374" y="2243931"/>
            <a:ext cx="2215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&lt;T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</a:t>
            </a:r>
            <a:r>
              <a:rPr lang="ko-KR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표</a:t>
            </a:r>
            <a:r>
              <a:rPr lang="en-US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98274"/>
              </p:ext>
            </p:extLst>
          </p:nvPr>
        </p:nvGraphicFramePr>
        <p:xfrm>
          <a:off x="5310530" y="1112447"/>
          <a:ext cx="2159000" cy="1804989"/>
        </p:xfrm>
        <a:graphic>
          <a:graphicData uri="http://schemas.openxmlformats.org/drawingml/2006/table">
            <a:tbl>
              <a:tblPr/>
              <a:tblGrid>
                <a:gridCol w="609600"/>
                <a:gridCol w="635000"/>
                <a:gridCol w="9144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5388370" y="3003197"/>
            <a:ext cx="2215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특성표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3250008" y="6011589"/>
            <a:ext cx="2225675" cy="712787"/>
          </a:xfrm>
          <a:prstGeom prst="wedgeRoundRectCallout">
            <a:avLst>
              <a:gd name="adj1" fmla="val 45418"/>
              <a:gd name="adj2" fmla="val -88531"/>
              <a:gd name="adj3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3265884" y="6087789"/>
            <a:ext cx="2182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특성 방정식</a:t>
            </a:r>
          </a:p>
          <a:p>
            <a:r>
              <a:rPr lang="ko-KR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equation)</a:t>
            </a:r>
          </a:p>
        </p:txBody>
      </p:sp>
      <p:graphicFrame>
        <p:nvGraphicFramePr>
          <p:cNvPr id="1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117797"/>
              </p:ext>
            </p:extLst>
          </p:nvPr>
        </p:nvGraphicFramePr>
        <p:xfrm>
          <a:off x="2641774" y="1869281"/>
          <a:ext cx="44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6" name="Equation" r:id="rId3" imgW="444240" imgH="317160" progId="Equation.3">
                  <p:embed/>
                </p:oleObj>
              </mc:Choice>
              <mc:Fallback>
                <p:oleObj name="Equation" r:id="rId3" imgW="4442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774" y="1869281"/>
                        <a:ext cx="44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986772"/>
              </p:ext>
            </p:extLst>
          </p:nvPr>
        </p:nvGraphicFramePr>
        <p:xfrm>
          <a:off x="746576" y="2736152"/>
          <a:ext cx="31067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7" name="Visio" r:id="rId5" imgW="2373554" imgH="1008469" progId="Visio.Drawing.11">
                  <p:embed/>
                </p:oleObj>
              </mc:Choice>
              <mc:Fallback>
                <p:oleObj name="Visio" r:id="rId5" imgW="2373554" imgH="100846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576" y="2736152"/>
                        <a:ext cx="3106738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2"/>
          <p:cNvSpPr txBox="1">
            <a:spLocks noChangeArrowheads="1"/>
          </p:cNvSpPr>
          <p:nvPr/>
        </p:nvSpPr>
        <p:spPr bwMode="auto">
          <a:xfrm>
            <a:off x="1293900" y="4256627"/>
            <a:ext cx="22156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&lt;T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952417"/>
              </p:ext>
            </p:extLst>
          </p:nvPr>
        </p:nvGraphicFramePr>
        <p:xfrm>
          <a:off x="5212897" y="3909738"/>
          <a:ext cx="1661633" cy="143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8" name="Visio" r:id="rId7" imgW="1175503" imgH="1015077" progId="Visio.Drawing.11">
                  <p:embed/>
                </p:oleObj>
              </mc:Choice>
              <mc:Fallback>
                <p:oleObj name="Visio" r:id="rId7" imgW="1175503" imgH="10150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897" y="3909738"/>
                        <a:ext cx="1661633" cy="1432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직사각형 13"/>
          <p:cNvSpPr/>
          <p:nvPr/>
        </p:nvSpPr>
        <p:spPr>
          <a:xfrm>
            <a:off x="812889" y="6139692"/>
            <a:ext cx="203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현재 상태</a:t>
            </a:r>
          </a:p>
          <a:p>
            <a:pPr algn="just"/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* Q</a:t>
            </a:r>
            <a:r>
              <a:rPr lang="en-US" altLang="ko-KR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 </a:t>
            </a:r>
            <a:r>
              <a:rPr lang="en-US" altLang="ko-KR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+1) : </a:t>
            </a:r>
            <a:r>
              <a:rPr lang="ko-KR" alt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다음 상태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388370" y="5342180"/>
            <a:ext cx="2114551" cy="396875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05611"/>
              </p:ext>
            </p:extLst>
          </p:nvPr>
        </p:nvGraphicFramePr>
        <p:xfrm>
          <a:off x="5470921" y="5373929"/>
          <a:ext cx="20224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9" name="Equation" r:id="rId9" imgW="1155700" imgH="190500" progId="Equation.DSMT4">
                  <p:embed/>
                </p:oleObj>
              </mc:Choice>
              <mc:Fallback>
                <p:oleObj name="Equation" r:id="rId9" imgW="1155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921" y="5373929"/>
                        <a:ext cx="2022475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457200" y="909638"/>
            <a:ext cx="8382000" cy="5567362"/>
          </a:xfrm>
          <a:noFill/>
        </p:spPr>
        <p:txBody>
          <a:bodyPr/>
          <a:lstStyle/>
          <a:p>
            <a:pPr marL="1158875" lvl="1" indent="3175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같은 파형을 클록형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T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플립플롭에 인가하였을 때,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0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초기화되어 있으며, 게이트에서의 전파지연은 없는 것으로 가정한다.</a:t>
            </a: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b="0" smtClean="0">
              <a:solidFill>
                <a:srgbClr val="0000FF"/>
              </a:solidFill>
              <a:ea typeface="휴먼명조" charset="-127"/>
            </a:endParaRP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b="0" smtClean="0">
              <a:solidFill>
                <a:srgbClr val="0000FF"/>
              </a:solidFill>
              <a:ea typeface="휴먼명조" charset="-127"/>
            </a:endParaRP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b="0" smtClean="0">
              <a:solidFill>
                <a:srgbClr val="0000FF"/>
              </a:solidFill>
              <a:ea typeface="휴먼명조" charset="-127"/>
            </a:endParaRPr>
          </a:p>
          <a:p>
            <a:pPr marL="1158875" lvl="1" indent="3175" algn="just" eaLnBrk="1" fontAlgn="ctr" hangingPunct="1">
              <a:spcAft>
                <a:spcPct val="20000"/>
              </a:spcAft>
              <a:buFont typeface="Wingdings" panose="05000000000000000000" pitchFamily="2" charset="2"/>
              <a:buNone/>
            </a:pPr>
            <a:endParaRPr lang="ko-KR" altLang="en-US" sz="1800" b="1" smtClean="0">
              <a:solidFill>
                <a:srgbClr val="0000FF"/>
              </a:solidFill>
            </a:endParaRPr>
          </a:p>
        </p:txBody>
      </p:sp>
      <p:grpSp>
        <p:nvGrpSpPr>
          <p:cNvPr id="41988" name="Group 60"/>
          <p:cNvGrpSpPr>
            <a:grpSpLocks/>
          </p:cNvGrpSpPr>
          <p:nvPr/>
        </p:nvGrpSpPr>
        <p:grpSpPr bwMode="auto">
          <a:xfrm>
            <a:off x="261938" y="938213"/>
            <a:ext cx="1282700" cy="381000"/>
            <a:chOff x="145" y="1671"/>
            <a:chExt cx="808" cy="240"/>
          </a:xfrm>
        </p:grpSpPr>
        <p:sp>
          <p:nvSpPr>
            <p:cNvPr id="137277" name="AutoShape 61"/>
            <p:cNvSpPr>
              <a:spLocks noChangeArrowheads="1"/>
            </p:cNvSpPr>
            <p:nvPr/>
          </p:nvSpPr>
          <p:spPr bwMode="auto">
            <a:xfrm>
              <a:off x="145" y="1671"/>
              <a:ext cx="808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41991" name="Text Box 62"/>
            <p:cNvSpPr txBox="1">
              <a:spLocks noChangeArrowheads="1"/>
            </p:cNvSpPr>
            <p:nvPr/>
          </p:nvSpPr>
          <p:spPr bwMode="auto">
            <a:xfrm>
              <a:off x="165" y="1675"/>
              <a:ext cx="7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8-12</a:t>
              </a:r>
            </a:p>
          </p:txBody>
        </p:sp>
      </p:grpSp>
      <p:sp>
        <p:nvSpPr>
          <p:cNvPr id="41989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05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T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aphicFrame>
        <p:nvGraphicFramePr>
          <p:cNvPr id="4198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33875"/>
              </p:ext>
            </p:extLst>
          </p:nvPr>
        </p:nvGraphicFramePr>
        <p:xfrm>
          <a:off x="2206625" y="2780928"/>
          <a:ext cx="488315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0" name="Image" r:id="rId4" imgW="6429933" imgH="2706671" progId="Photoshop.Image.5">
                  <p:embed/>
                </p:oleObj>
              </mc:Choice>
              <mc:Fallback>
                <p:oleObj name="Image" r:id="rId4" imgW="6429933" imgH="2706671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2780928"/>
                        <a:ext cx="4883150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7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에지 </a:t>
            </a:r>
            <a:r>
              <a:rPr lang="ko-KR" altLang="en-US" dirty="0" err="1" smtClean="0">
                <a:solidFill>
                  <a:srgbClr val="C00000"/>
                </a:solidFill>
              </a:rPr>
              <a:t>트리거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i="1" dirty="0" smtClean="0">
                <a:solidFill>
                  <a:srgbClr val="C00000"/>
                </a:solidFill>
              </a:rPr>
              <a:t>T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/>
              <a:t>클록형</a:t>
            </a:r>
            <a:r>
              <a:rPr lang="ko-KR" altLang="en-US" dirty="0"/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dirty="0"/>
              <a:t> </a:t>
            </a:r>
            <a:r>
              <a:rPr lang="ko-KR" altLang="en-US" dirty="0" err="1"/>
              <a:t>플립플롭의</a:t>
            </a:r>
            <a:r>
              <a:rPr lang="ko-KR" altLang="en-US" dirty="0"/>
              <a:t> </a:t>
            </a:r>
            <a:r>
              <a:rPr lang="ko-KR" altLang="en-US" dirty="0" err="1"/>
              <a:t>클록펄스</a:t>
            </a:r>
            <a:r>
              <a:rPr lang="ko-KR" altLang="en-US" dirty="0"/>
              <a:t> 입력에 펄스 전이 검출기를 추가하여 구성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75430"/>
              </p:ext>
            </p:extLst>
          </p:nvPr>
        </p:nvGraphicFramePr>
        <p:xfrm>
          <a:off x="3989437" y="2332881"/>
          <a:ext cx="2124075" cy="1271589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명조" charset="-127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960487" y="3763218"/>
            <a:ext cx="5287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상승에지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971600" y="6211143"/>
            <a:ext cx="5287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하강에지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344618"/>
              </p:ext>
            </p:extLst>
          </p:nvPr>
        </p:nvGraphicFramePr>
        <p:xfrm>
          <a:off x="5456287" y="3186956"/>
          <a:ext cx="44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0" name="Equation" r:id="rId3" imgW="444240" imgH="317160" progId="Equation.3">
                  <p:embed/>
                </p:oleObj>
              </mc:Choice>
              <mc:Fallback>
                <p:oleObj name="Equation" r:id="rId3" imgW="4442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87" y="3186956"/>
                        <a:ext cx="44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544140"/>
              </p:ext>
            </p:extLst>
          </p:nvPr>
        </p:nvGraphicFramePr>
        <p:xfrm>
          <a:off x="5553125" y="5603131"/>
          <a:ext cx="444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1" name="Equation" r:id="rId5" imgW="444240" imgH="317160" progId="Equation.3">
                  <p:embed/>
                </p:oleObj>
              </mc:Choice>
              <mc:Fallback>
                <p:oleObj name="Equation" r:id="rId5" imgW="4442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125" y="5603131"/>
                        <a:ext cx="444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6591"/>
              </p:ext>
            </p:extLst>
          </p:nvPr>
        </p:nvGraphicFramePr>
        <p:xfrm>
          <a:off x="971600" y="2132856"/>
          <a:ext cx="211931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2" name="Image" r:id="rId6" imgW="3430992" imgH="2516061" progId="">
                  <p:embed/>
                </p:oleObj>
              </mc:Choice>
              <mc:Fallback>
                <p:oleObj name="Image" r:id="rId6" imgW="3430992" imgH="25160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132856"/>
                        <a:ext cx="2119312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539092"/>
              </p:ext>
            </p:extLst>
          </p:nvPr>
        </p:nvGraphicFramePr>
        <p:xfrm>
          <a:off x="960487" y="4628406"/>
          <a:ext cx="2141538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3" name="Image" r:id="rId8" imgW="3456407" imgH="2554183" progId="">
                  <p:embed/>
                </p:oleObj>
              </mc:Choice>
              <mc:Fallback>
                <p:oleObj name="Image" r:id="rId8" imgW="3456407" imgH="25541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87" y="4628406"/>
                        <a:ext cx="2141538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59112"/>
              </p:ext>
            </p:extLst>
          </p:nvPr>
        </p:nvGraphicFramePr>
        <p:xfrm>
          <a:off x="4056112" y="4722860"/>
          <a:ext cx="2124075" cy="1271589"/>
        </p:xfrm>
        <a:graphic>
          <a:graphicData uri="http://schemas.openxmlformats.org/drawingml/2006/table">
            <a:tbl>
              <a:tblPr/>
              <a:tblGrid>
                <a:gridCol w="609600"/>
                <a:gridCol w="663575"/>
                <a:gridCol w="8509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CP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+1)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휴먼명조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명조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명조" charset="-127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en-US" altLang="ko-KR" i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에지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트리거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입력은 논리 1 상태로 고정하고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CP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트리거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입력으로 사용하기도 한다. 이러한 경우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들어올 때마다 상태가 바뀌어지는 회로이다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r>
              <a:rPr lang="en-US" altLang="ko-KR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ko-K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플립플롭을</a:t>
            </a:r>
            <a:r>
              <a:rPr lang="ko-KR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구성하는 방법</a:t>
            </a:r>
            <a:endParaRPr lang="ko-KR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762433"/>
              </p:ext>
            </p:extLst>
          </p:nvPr>
        </p:nvGraphicFramePr>
        <p:xfrm>
          <a:off x="827584" y="2420888"/>
          <a:ext cx="4608512" cy="1193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8" name="Image" r:id="rId3" imgW="8984116" imgH="2325450" progId="">
                  <p:embed/>
                </p:oleObj>
              </mc:Choice>
              <mc:Fallback>
                <p:oleObj name="Image" r:id="rId3" imgW="8984116" imgH="23254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20888"/>
                        <a:ext cx="4608512" cy="1193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94260" y="6172696"/>
            <a:ext cx="2052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&lt;D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이용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335835" y="6172696"/>
            <a:ext cx="2154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이용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21140"/>
              </p:ext>
            </p:extLst>
          </p:nvPr>
        </p:nvGraphicFramePr>
        <p:xfrm>
          <a:off x="827584" y="4293096"/>
          <a:ext cx="4287394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9" name="Visio" r:id="rId5" imgW="3275838" imgH="1389888" progId="Visio.Drawing.11">
                  <p:embed/>
                </p:oleObj>
              </mc:Choice>
              <mc:Fallback>
                <p:oleObj name="Visio" r:id="rId5" imgW="3275838" imgH="13898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93096"/>
                        <a:ext cx="4287394" cy="180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41375"/>
            <a:ext cx="8382000" cy="4899025"/>
          </a:xfrm>
          <a:noFill/>
        </p:spPr>
        <p:txBody>
          <a:bodyPr/>
          <a:lstStyle/>
          <a:p>
            <a:pPr marL="1247775" lvl="1" indent="3175" latinLnBrk="0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J</a:t>
            </a:r>
            <a:r>
              <a:rPr lang="en-US" altLang="ko-KR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K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플립플롭을 그림과 같이 연결하고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T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EN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파형을 플립플롭에 인가하였을 때,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0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초기화되어 있으며, 게이트에서의 전파지연은 없는 것으로 가정한다.</a:t>
            </a: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smtClean="0">
              <a:solidFill>
                <a:srgbClr val="000000"/>
              </a:solidFill>
              <a:ea typeface="휴먼명조" charset="-127"/>
            </a:endParaRPr>
          </a:p>
          <a:p>
            <a:pPr marL="1247775" lvl="1" indent="3175" algn="just" eaLnBrk="1" fontAlgn="ctr" hangingPunct="1">
              <a:spcAft>
                <a:spcPct val="20000"/>
              </a:spcAft>
            </a:pPr>
            <a:endParaRPr lang="ko-KR" altLang="en-US" sz="1800" smtClean="0">
              <a:solidFill>
                <a:srgbClr val="0033CC"/>
              </a:solidFill>
            </a:endParaRPr>
          </a:p>
        </p:txBody>
      </p:sp>
      <p:grpSp>
        <p:nvGrpSpPr>
          <p:cNvPr id="45060" name="Group 9"/>
          <p:cNvGrpSpPr>
            <a:grpSpLocks/>
          </p:cNvGrpSpPr>
          <p:nvPr/>
        </p:nvGrpSpPr>
        <p:grpSpPr bwMode="auto">
          <a:xfrm>
            <a:off x="230188" y="904875"/>
            <a:ext cx="1282700" cy="381000"/>
            <a:chOff x="145" y="1671"/>
            <a:chExt cx="808" cy="240"/>
          </a:xfrm>
        </p:grpSpPr>
        <p:sp>
          <p:nvSpPr>
            <p:cNvPr id="129034" name="AutoShape 10"/>
            <p:cNvSpPr>
              <a:spLocks noChangeArrowheads="1"/>
            </p:cNvSpPr>
            <p:nvPr/>
          </p:nvSpPr>
          <p:spPr bwMode="auto">
            <a:xfrm>
              <a:off x="145" y="1671"/>
              <a:ext cx="808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45063" name="Text Box 11"/>
            <p:cNvSpPr txBox="1">
              <a:spLocks noChangeArrowheads="1"/>
            </p:cNvSpPr>
            <p:nvPr/>
          </p:nvSpPr>
          <p:spPr bwMode="auto">
            <a:xfrm>
              <a:off x="165" y="1675"/>
              <a:ext cx="7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8-13</a:t>
              </a:r>
            </a:p>
          </p:txBody>
        </p:sp>
      </p:grpSp>
      <p:sp>
        <p:nvSpPr>
          <p:cNvPr id="45061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05  </a:t>
            </a:r>
            <a:r>
              <a:rPr lang="en-US" altLang="ko-KR" sz="2800" b="1" i="1">
                <a:solidFill>
                  <a:schemeClr val="bg1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T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플립플롭</a:t>
            </a:r>
          </a:p>
        </p:txBody>
      </p:sp>
      <p:graphicFrame>
        <p:nvGraphicFramePr>
          <p:cNvPr id="4505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122029"/>
              </p:ext>
            </p:extLst>
          </p:nvPr>
        </p:nvGraphicFramePr>
        <p:xfrm>
          <a:off x="1817688" y="2708920"/>
          <a:ext cx="6345237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4" name="Image" r:id="rId4" imgW="9543240" imgH="2401694" progId="Photoshop.Image.5">
                  <p:embed/>
                </p:oleObj>
              </mc:Choice>
              <mc:Fallback>
                <p:oleObj name="Image" r:id="rId4" imgW="9543240" imgH="2401694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708920"/>
                        <a:ext cx="6345237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755576" y="3349827"/>
            <a:ext cx="1545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</a:t>
            </a:r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</a:rPr>
              <a:t> : </a:t>
            </a:r>
            <a:r>
              <a:rPr lang="en-US" altLang="ko-KR" sz="1800" i="1" dirty="0">
                <a:latin typeface="Times New Roman" pitchFamily="18" charset="0"/>
                <a:ea typeface="HY헤드라인M" pitchFamily="18" charset="-127"/>
              </a:rPr>
              <a:t>Q </a:t>
            </a:r>
            <a:r>
              <a:rPr lang="en-US" altLang="ko-KR" sz="1800" dirty="0">
                <a:latin typeface="Times New Roman" pitchFamily="18" charset="0"/>
                <a:ea typeface="HY헤드라인M" pitchFamily="18" charset="-127"/>
              </a:rPr>
              <a:t>=0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5220072" y="3308552"/>
            <a:ext cx="1545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</a:t>
            </a:r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</a:rPr>
              <a:t> : </a:t>
            </a:r>
            <a:r>
              <a:rPr lang="en-US" altLang="ko-KR" sz="1800" i="1" dirty="0">
                <a:latin typeface="Times New Roman" pitchFamily="18" charset="0"/>
                <a:ea typeface="HY헤드라인M" pitchFamily="18" charset="-127"/>
              </a:rPr>
              <a:t>Q </a:t>
            </a:r>
            <a:r>
              <a:rPr lang="en-US" altLang="ko-KR" sz="1800" dirty="0">
                <a:latin typeface="Times New Roman" pitchFamily="18" charset="0"/>
                <a:ea typeface="HY헤드라인M" pitchFamily="18" charset="-127"/>
              </a:rPr>
              <a:t>=1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4929436" y="1136852"/>
            <a:ext cx="231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/>
              <a:t>(3) </a:t>
            </a:r>
            <a:r>
              <a:rPr lang="en-US" altLang="ko-KR" sz="1800" i="1"/>
              <a:t>                </a:t>
            </a:r>
            <a:r>
              <a:rPr lang="ko-KR" altLang="en-US" sz="1800"/>
              <a:t>일 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5"/>
              <p:cNvSpPr txBox="1">
                <a:spLocks noChangeArrowheads="1"/>
              </p:cNvSpPr>
              <p:nvPr/>
            </p:nvSpPr>
            <p:spPr bwMode="auto">
              <a:xfrm>
                <a:off x="670173" y="6139065"/>
                <a:ext cx="2800767" cy="370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1800" spc="-100" dirty="0" smtClean="0">
                    <a:solidFill>
                      <a:srgbClr val="0000FF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  <a:sym typeface="Wingdings" pitchFamily="2" charset="2"/>
                  </a:rPr>
                  <a:t> </a:t>
                </a:r>
                <a:r>
                  <a:rPr lang="ko-KR" altLang="en-US" sz="1800" spc="-100" dirty="0" smtClean="0">
                    <a:solidFill>
                      <a:srgbClr val="0000FF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출력 </a:t>
                </a:r>
                <a:r>
                  <a:rPr lang="ko-KR" altLang="en-US" sz="1800" spc="-100" dirty="0">
                    <a:solidFill>
                      <a:srgbClr val="0000FF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부정 </a:t>
                </a:r>
                <a:r>
                  <a:rPr lang="ko-KR" altLang="en-US" sz="1800" dirty="0">
                    <a:latin typeface="Times New Roman" pitchFamily="18" charset="0"/>
                    <a:ea typeface="HY헤드라인M" pitchFamily="18" charset="-127"/>
                  </a:rPr>
                  <a:t>(</a:t>
                </a:r>
                <a:r>
                  <a:rPr lang="en-US" altLang="ko-KR" sz="1800" i="1" dirty="0">
                    <a:latin typeface="Times New Roman" pitchFamily="18" charset="0"/>
                    <a:ea typeface="HY헤드라인M" pitchFamily="18" charset="-127"/>
                  </a:rPr>
                  <a:t>Q </a:t>
                </a:r>
                <a:r>
                  <a:rPr lang="en-US" altLang="ko-KR" sz="1800" dirty="0">
                    <a:latin typeface="Times New Roman" pitchFamily="18" charset="0"/>
                    <a:ea typeface="HY헤드라인M" pitchFamily="18" charset="-127"/>
                  </a:rPr>
                  <a:t>=0,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HY헤드라인M" pitchFamily="18" charset="-127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sz="1800" b="0" i="1" smtClean="0">
                            <a:latin typeface="Times New Roman" panose="02020603050405020304" pitchFamily="18" charset="0"/>
                            <a:ea typeface="HY헤드라인M" pitchFamily="18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  <m:r>
                      <a:rPr lang="en-US" altLang="ko-KR" sz="1800" b="0" i="1" smtClean="0">
                        <a:latin typeface="Cambria Math"/>
                        <a:ea typeface="HY헤드라인M" pitchFamily="18" charset="-127"/>
                      </a:rPr>
                      <m:t> </m:t>
                    </m:r>
                  </m:oMath>
                </a14:m>
                <a:r>
                  <a:rPr lang="en-US" altLang="ko-KR" sz="1800" dirty="0" smtClean="0">
                    <a:latin typeface="Times New Roman" pitchFamily="18" charset="0"/>
                    <a:ea typeface="HY헤드라인M" pitchFamily="18" charset="-127"/>
                  </a:rPr>
                  <a:t>=0)</a:t>
                </a:r>
                <a:endParaRPr lang="en-US" altLang="ko-KR" sz="1800" dirty="0">
                  <a:latin typeface="Times New Roman" pitchFamily="18" charset="0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7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173" y="6139065"/>
                <a:ext cx="2800767" cy="370551"/>
              </a:xfrm>
              <a:prstGeom prst="rect">
                <a:avLst/>
              </a:prstGeom>
              <a:blipFill rotWithShape="0">
                <a:blip r:embed="rId3"/>
                <a:stretch>
                  <a:fillRect l="-1961" t="-9836" r="-871" b="-262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103954"/>
              </p:ext>
            </p:extLst>
          </p:nvPr>
        </p:nvGraphicFramePr>
        <p:xfrm>
          <a:off x="833686" y="1224165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6" name="Equation" r:id="rId4" imgW="1193760" imgH="291960" progId="Equation.3">
                  <p:embed/>
                </p:oleObj>
              </mc:Choice>
              <mc:Fallback>
                <p:oleObj name="Equation" r:id="rId4" imgW="1193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86" y="1224165"/>
                        <a:ext cx="1193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70662"/>
              </p:ext>
            </p:extLst>
          </p:nvPr>
        </p:nvGraphicFramePr>
        <p:xfrm>
          <a:off x="5354886" y="1217815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7" name="Equation" r:id="rId6" imgW="1193760" imgH="291960" progId="Equation.3">
                  <p:embed/>
                </p:oleObj>
              </mc:Choice>
              <mc:Fallback>
                <p:oleObj name="Equation" r:id="rId6" imgW="1193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886" y="1217815"/>
                        <a:ext cx="1193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904155"/>
              </p:ext>
            </p:extLst>
          </p:nvPr>
        </p:nvGraphicFramePr>
        <p:xfrm>
          <a:off x="854323" y="3980065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8" name="Equation" r:id="rId8" imgW="1143000" imgH="291960" progId="Equation.3">
                  <p:embed/>
                </p:oleObj>
              </mc:Choice>
              <mc:Fallback>
                <p:oleObj name="Equation" r:id="rId8" imgW="1143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23" y="3980065"/>
                        <a:ext cx="1143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95536" y="1143202"/>
            <a:ext cx="231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/>
              <a:t>(</a:t>
            </a:r>
            <a:r>
              <a:rPr lang="en-US" altLang="ko-KR" sz="1800"/>
              <a:t>2) </a:t>
            </a:r>
            <a:r>
              <a:rPr lang="en-US" altLang="ko-KR" sz="1800" i="1"/>
              <a:t>                </a:t>
            </a:r>
            <a:r>
              <a:rPr lang="ko-KR" altLang="en-US" sz="1800"/>
              <a:t>일 때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422523" y="3910215"/>
            <a:ext cx="231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/>
              <a:t>(</a:t>
            </a:r>
            <a:r>
              <a:rPr lang="en-US" altLang="ko-KR" sz="1800"/>
              <a:t>4) </a:t>
            </a:r>
            <a:r>
              <a:rPr lang="en-US" altLang="ko-KR" sz="1800" i="1"/>
              <a:t>                </a:t>
            </a:r>
            <a:r>
              <a:rPr lang="ko-KR" altLang="en-US" sz="1800"/>
              <a:t>일 때</a:t>
            </a:r>
          </a:p>
        </p:txBody>
      </p:sp>
      <p:graphicFrame>
        <p:nvGraphicFramePr>
          <p:cNvPr id="1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52005"/>
              </p:ext>
            </p:extLst>
          </p:nvPr>
        </p:nvGraphicFramePr>
        <p:xfrm>
          <a:off x="833686" y="1548015"/>
          <a:ext cx="2860675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9" name="Image" r:id="rId10" imgW="4625485" imgH="2782916" progId="">
                  <p:embed/>
                </p:oleObj>
              </mc:Choice>
              <mc:Fallback>
                <p:oleObj name="Image" r:id="rId10" imgW="4625485" imgH="27829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686" y="1548015"/>
                        <a:ext cx="2860675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01439"/>
              </p:ext>
            </p:extLst>
          </p:nvPr>
        </p:nvGraphicFramePr>
        <p:xfrm>
          <a:off x="5183436" y="1530552"/>
          <a:ext cx="3027362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80" name="Image" r:id="rId12" imgW="4854218" imgH="2770208" progId="">
                  <p:embed/>
                </p:oleObj>
              </mc:Choice>
              <mc:Fallback>
                <p:oleObj name="Image" r:id="rId12" imgW="4854218" imgH="27702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436" y="1530552"/>
                        <a:ext cx="3027362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46752"/>
              </p:ext>
            </p:extLst>
          </p:nvPr>
        </p:nvGraphicFramePr>
        <p:xfrm>
          <a:off x="790823" y="4276927"/>
          <a:ext cx="277495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81" name="Image" r:id="rId14" imgW="4625485" imgH="2833745" progId="">
                  <p:embed/>
                </p:oleObj>
              </mc:Choice>
              <mc:Fallback>
                <p:oleObj name="Image" r:id="rId14" imgW="4625485" imgH="283374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23" y="4276927"/>
                        <a:ext cx="277495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9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입력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endParaRPr lang="en-US" altLang="ko-KR" dirty="0" smtClean="0"/>
              </a:p>
              <a:p>
                <a:pPr lvl="1"/>
                <a:r>
                  <a:rPr lang="ko-KR" altLang="en-US" dirty="0"/>
                  <a:t>대부분의 </a:t>
                </a:r>
                <a:r>
                  <a:rPr lang="ko-KR" altLang="en-US" dirty="0" err="1"/>
                  <a:t>플립플롭은</a:t>
                </a:r>
                <a:r>
                  <a:rPr lang="ko-KR" altLang="en-US" dirty="0"/>
                  <a:t> </a:t>
                </a:r>
                <a:r>
                  <a:rPr lang="ko-KR" altLang="en-US" dirty="0" err="1"/>
                  <a:t>클록펄스에</a:t>
                </a:r>
                <a:r>
                  <a:rPr lang="ko-KR" altLang="en-US" dirty="0"/>
                  <a:t> 의해서 </a:t>
                </a:r>
                <a:r>
                  <a:rPr lang="ko-KR" altLang="en-US" dirty="0" err="1"/>
                  <a:t>플립플롭의</a:t>
                </a:r>
                <a:r>
                  <a:rPr lang="ko-KR" altLang="en-US" dirty="0"/>
                  <a:t> 상태를 변화시킬 수 있는 동기입력이 있고, </a:t>
                </a:r>
                <a:r>
                  <a:rPr lang="ko-KR" altLang="en-US" dirty="0" err="1"/>
                  <a:t>클록펄스와</a:t>
                </a:r>
                <a:r>
                  <a:rPr lang="ko-KR" altLang="en-US" dirty="0"/>
                  <a:t> 관계없이 비동기적으로 변화시킬 수 있는 </a:t>
                </a:r>
                <a:r>
                  <a:rPr lang="ko-KR" altLang="en-US" dirty="0" err="1"/>
                  <a:t>비동기</a:t>
                </a:r>
                <a:r>
                  <a:rPr lang="ko-KR" altLang="en-US" dirty="0"/>
                  <a:t> 입력인 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preset</a:t>
                </a:r>
                <a:r>
                  <a:rPr lang="en-US" altLang="ko-KR" dirty="0"/>
                  <a:t>(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en-US" altLang="ko-KR" dirty="0"/>
                  <a:t> ) </a:t>
                </a:r>
                <a:r>
                  <a:rPr lang="ko-KR" altLang="en-US" dirty="0"/>
                  <a:t>입력과 </a:t>
                </a:r>
                <a:r>
                  <a:rPr lang="en-US" altLang="ko-KR" dirty="0">
                    <a:latin typeface="Times New Roman" pitchFamily="18" charset="0"/>
                    <a:cs typeface="Times New Roman" pitchFamily="18" charset="0"/>
                  </a:rPr>
                  <a:t>clear</a:t>
                </a:r>
                <a:r>
                  <a:rPr lang="en-US" altLang="ko-KR" dirty="0"/>
                  <a:t>(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en-US" altLang="ko-KR" dirty="0"/>
                  <a:t> ) </a:t>
                </a:r>
                <a:r>
                  <a:rPr lang="ko-KR" altLang="en-US" dirty="0"/>
                  <a:t>입력이 있다.</a:t>
                </a:r>
              </a:p>
              <a:p>
                <a:pPr lvl="1"/>
                <a:r>
                  <a:rPr lang="ko-KR" altLang="en-US" sz="1750" dirty="0" err="1"/>
                  <a:t>비동기</a:t>
                </a:r>
                <a:r>
                  <a:rPr lang="ko-KR" altLang="en-US" sz="1750" dirty="0"/>
                  <a:t> 입력들은 </a:t>
                </a:r>
                <a:r>
                  <a:rPr lang="ko-KR" altLang="en-US" sz="1750" dirty="0" err="1"/>
                  <a:t>플립플롭의</a:t>
                </a:r>
                <a:r>
                  <a:rPr lang="ko-KR" altLang="en-US" sz="1750" dirty="0"/>
                  <a:t> 초기조건을 결정하는 등 다방면으로 유용하게 사용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r="-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oup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46601"/>
              </p:ext>
            </p:extLst>
          </p:nvPr>
        </p:nvGraphicFramePr>
        <p:xfrm>
          <a:off x="3872657" y="3170113"/>
          <a:ext cx="4751387" cy="2333626"/>
        </p:xfrm>
        <a:graphic>
          <a:graphicData uri="http://schemas.openxmlformats.org/drawingml/2006/table">
            <a:tbl>
              <a:tblPr/>
              <a:tblGrid>
                <a:gridCol w="665162"/>
                <a:gridCol w="619125"/>
                <a:gridCol w="596900"/>
                <a:gridCol w="635000"/>
                <a:gridCol w="673100"/>
                <a:gridCol w="15621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CP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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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변화 없음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sym typeface="Symbol" pitchFamily="18" charset="2"/>
                        </a:rPr>
                        <a:t>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toggle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29853"/>
              </p:ext>
            </p:extLst>
          </p:nvPr>
        </p:nvGraphicFramePr>
        <p:xfrm>
          <a:off x="4006007" y="3214563"/>
          <a:ext cx="368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2" name="Equation" r:id="rId4" imgW="215640" imgH="177480" progId="Equation.3">
                  <p:embed/>
                </p:oleObj>
              </mc:Choice>
              <mc:Fallback>
                <p:oleObj name="Equation" r:id="rId4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007" y="3214563"/>
                        <a:ext cx="36830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574787"/>
              </p:ext>
            </p:extLst>
          </p:nvPr>
        </p:nvGraphicFramePr>
        <p:xfrm>
          <a:off x="4602907" y="3217738"/>
          <a:ext cx="4778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3" name="Equation" r:id="rId6" imgW="279360" imgH="190440" progId="Equation.3">
                  <p:embed/>
                </p:oleObj>
              </mc:Choice>
              <mc:Fallback>
                <p:oleObj name="Equation" r:id="rId6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907" y="3217738"/>
                        <a:ext cx="47783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1606738" y="5750023"/>
            <a:ext cx="6191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블록도와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비동기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입력을 가진 에지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트리거링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2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13056"/>
              </p:ext>
            </p:extLst>
          </p:nvPr>
        </p:nvGraphicFramePr>
        <p:xfrm>
          <a:off x="1259632" y="3212976"/>
          <a:ext cx="2413000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4" name="Image" r:id="rId8" imgW="3799506" imgH="3367455" progId="">
                  <p:embed/>
                </p:oleObj>
              </mc:Choice>
              <mc:Fallback>
                <p:oleObj name="Image" r:id="rId8" imgW="3799506" imgH="336745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12976"/>
                        <a:ext cx="2413000" cy="21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100"/>
          <p:cNvSpPr>
            <a:spLocks noChangeArrowheads="1"/>
          </p:cNvSpPr>
          <p:nvPr/>
        </p:nvSpPr>
        <p:spPr bwMode="auto">
          <a:xfrm>
            <a:off x="372219" y="3736851"/>
            <a:ext cx="1096963" cy="355600"/>
          </a:xfrm>
          <a:prstGeom prst="wedgeRoundRectCallout">
            <a:avLst>
              <a:gd name="adj1" fmla="val 87917"/>
              <a:gd name="adj2" fmla="val 72319"/>
              <a:gd name="adj3" fmla="val 16667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ko-KR" sz="1200" b="1" dirty="0"/>
              <a:t>Active low</a:t>
            </a:r>
          </a:p>
        </p:txBody>
      </p:sp>
    </p:spTree>
    <p:extLst>
      <p:ext uri="{BB962C8B-B14F-4D97-AF65-F5344CB8AC3E}">
        <p14:creationId xmlns:p14="http://schemas.microsoft.com/office/powerpoint/2010/main" val="1770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비동기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입력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07704" y="4485605"/>
            <a:ext cx="5333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&lt;preset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입력과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clear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입력에 있는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논리회로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709120"/>
              </p:ext>
            </p:extLst>
          </p:nvPr>
        </p:nvGraphicFramePr>
        <p:xfrm>
          <a:off x="2195736" y="1340768"/>
          <a:ext cx="4719637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3" name="Image" r:id="rId3" imgW="6671373" imgH="4422167" progId="">
                  <p:embed/>
                </p:oleObj>
              </mc:Choice>
              <mc:Fallback>
                <p:oleObj name="Image" r:id="rId3" imgW="6671373" imgH="44221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340768"/>
                        <a:ext cx="4719637" cy="312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6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9788"/>
            <a:ext cx="8382000" cy="4900612"/>
          </a:xfrm>
          <a:noFill/>
        </p:spPr>
        <p:txBody>
          <a:bodyPr/>
          <a:lstStyle/>
          <a:p>
            <a:pPr marL="1438275" lvl="1" indent="3175" eaLnBrk="1" hangingPunct="1"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같이 하강에지 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J</a:t>
            </a:r>
            <a:r>
              <a:rPr lang="en-US" altLang="ko-KR" sz="18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-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K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플립플롭의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J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K</a:t>
            </a:r>
            <a:r>
              <a:rPr lang="en-US" altLang="ko-KR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입력을 논리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1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 하고,      과         입력에 그림의 파형을 인가하였을 때,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0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으로 초기화되어 있으며, 게이트에서의 전파지연은 없는 것으로 가정한다.</a:t>
            </a:r>
            <a:r>
              <a:rPr lang="ko-KR" altLang="en-US" sz="1600" b="1" smtClean="0">
                <a:solidFill>
                  <a:srgbClr val="0000FF"/>
                </a:solidFill>
                <a:ea typeface="휴먼명조" charset="-127"/>
              </a:rPr>
              <a:t> </a:t>
            </a:r>
            <a:endParaRPr lang="ko-KR" altLang="en-US" sz="1600" smtClean="0">
              <a:solidFill>
                <a:srgbClr val="0033CC"/>
              </a:solidFill>
              <a:ea typeface="휴먼명조" charset="-127"/>
            </a:endParaRPr>
          </a:p>
          <a:p>
            <a:pPr marL="0" indent="0" eaLnBrk="1" hangingPunct="1">
              <a:spcAft>
                <a:spcPct val="40000"/>
              </a:spcAft>
              <a:tabLst>
                <a:tab pos="269875" algn="l"/>
              </a:tabLst>
            </a:pPr>
            <a:endParaRPr lang="ko-KR" altLang="en-US" sz="1800" smtClean="0">
              <a:solidFill>
                <a:srgbClr val="000000"/>
              </a:solidFill>
              <a:ea typeface="휴먼명조" charset="-127"/>
            </a:endParaRPr>
          </a:p>
          <a:p>
            <a:pPr marL="1438275" lvl="1" indent="3175" algn="just" eaLnBrk="1" fontAlgn="ctr" hangingPunct="1">
              <a:spcAft>
                <a:spcPct val="20000"/>
              </a:spcAft>
            </a:pPr>
            <a:endParaRPr lang="ko-KR" altLang="en-US" sz="1800" smtClean="0">
              <a:solidFill>
                <a:srgbClr val="0033CC"/>
              </a:solidFill>
            </a:endParaRPr>
          </a:p>
        </p:txBody>
      </p:sp>
      <p:graphicFrame>
        <p:nvGraphicFramePr>
          <p:cNvPr id="481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581471"/>
              </p:ext>
            </p:extLst>
          </p:nvPr>
        </p:nvGraphicFramePr>
        <p:xfrm>
          <a:off x="3275856" y="1418793"/>
          <a:ext cx="4778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2" name="Equation" r:id="rId4" imgW="279360" imgH="190440" progId="Equation.3">
                  <p:embed/>
                </p:oleObj>
              </mc:Choice>
              <mc:Fallback>
                <p:oleObj name="Equation" r:id="rId4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8793"/>
                        <a:ext cx="4778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4" name="Group 20"/>
          <p:cNvGrpSpPr>
            <a:grpSpLocks/>
          </p:cNvGrpSpPr>
          <p:nvPr/>
        </p:nvGrpSpPr>
        <p:grpSpPr bwMode="auto">
          <a:xfrm>
            <a:off x="358775" y="933450"/>
            <a:ext cx="1282700" cy="381000"/>
            <a:chOff x="145" y="1671"/>
            <a:chExt cx="808" cy="240"/>
          </a:xfrm>
        </p:grpSpPr>
        <p:sp>
          <p:nvSpPr>
            <p:cNvPr id="130069" name="AutoShape 21"/>
            <p:cNvSpPr>
              <a:spLocks noChangeArrowheads="1"/>
            </p:cNvSpPr>
            <p:nvPr/>
          </p:nvSpPr>
          <p:spPr bwMode="auto">
            <a:xfrm>
              <a:off x="145" y="1671"/>
              <a:ext cx="808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48137" name="Text Box 22"/>
            <p:cNvSpPr txBox="1">
              <a:spLocks noChangeArrowheads="1"/>
            </p:cNvSpPr>
            <p:nvPr/>
          </p:nvSpPr>
          <p:spPr bwMode="auto">
            <a:xfrm>
              <a:off x="165" y="1675"/>
              <a:ext cx="7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8-14</a:t>
              </a:r>
            </a:p>
          </p:txBody>
        </p:sp>
      </p:grpSp>
      <p:graphicFrame>
        <p:nvGraphicFramePr>
          <p:cNvPr id="4813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66988"/>
              </p:ext>
            </p:extLst>
          </p:nvPr>
        </p:nvGraphicFramePr>
        <p:xfrm>
          <a:off x="2624138" y="1418793"/>
          <a:ext cx="3683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3" name="Equation" r:id="rId6" imgW="215640" imgH="177480" progId="Equation.3">
                  <p:embed/>
                </p:oleObj>
              </mc:Choice>
              <mc:Fallback>
                <p:oleObj name="Equation" r:id="rId6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1418793"/>
                        <a:ext cx="3683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06 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비동기 입력</a:t>
            </a:r>
          </a:p>
        </p:txBody>
      </p:sp>
      <p:graphicFrame>
        <p:nvGraphicFramePr>
          <p:cNvPr id="4813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34001"/>
              </p:ext>
            </p:extLst>
          </p:nvPr>
        </p:nvGraphicFramePr>
        <p:xfrm>
          <a:off x="2051720" y="2708920"/>
          <a:ext cx="5549134" cy="379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4" name="Image" r:id="rId8" imgW="9962584" imgH="6811154" progId="Photoshop.Image.5">
                  <p:embed/>
                </p:oleObj>
              </mc:Choice>
              <mc:Fallback>
                <p:oleObj name="Image" r:id="rId8" imgW="9962584" imgH="6811154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708920"/>
                        <a:ext cx="5549134" cy="3792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4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전파지연시간</a:t>
            </a:r>
            <a:r>
              <a:rPr lang="en-US" altLang="ko-KR" dirty="0" smtClean="0">
                <a:solidFill>
                  <a:srgbClr val="C00000"/>
                </a:solidFill>
              </a:rPr>
              <a:t>(Propagation Delay Time)</a:t>
            </a:r>
          </a:p>
          <a:p>
            <a:pPr lvl="1"/>
            <a:r>
              <a:rPr lang="ko-KR" altLang="en-US" spc="-100" dirty="0"/>
              <a:t>입력 신호가 가해진 후 출력에 변화가 일어날 때까지의 시간 간격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81"/>
          <p:cNvSpPr txBox="1">
            <a:spLocks noChangeArrowheads="1"/>
          </p:cNvSpPr>
          <p:nvPr/>
        </p:nvSpPr>
        <p:spPr bwMode="auto">
          <a:xfrm>
            <a:off x="3312333" y="3838575"/>
            <a:ext cx="2645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클록펄스의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전파지연시간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82"/>
          <p:cNvSpPr txBox="1">
            <a:spLocks noChangeArrowheads="1"/>
          </p:cNvSpPr>
          <p:nvPr/>
        </p:nvSpPr>
        <p:spPr bwMode="auto">
          <a:xfrm>
            <a:off x="2943642" y="6246365"/>
            <a:ext cx="3515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&lt;Preset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와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Clear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에서의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전파지연시간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032434"/>
              </p:ext>
            </p:extLst>
          </p:nvPr>
        </p:nvGraphicFramePr>
        <p:xfrm>
          <a:off x="1719795" y="2008309"/>
          <a:ext cx="5703714" cy="183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6" name="Visio" r:id="rId3" imgW="4502325" imgH="1444752" progId="Visio.Drawing.11">
                  <p:embed/>
                </p:oleObj>
              </mc:Choice>
              <mc:Fallback>
                <p:oleObj name="Visio" r:id="rId3" imgW="4502325" imgH="144475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9795" y="2008309"/>
                        <a:ext cx="5703714" cy="1830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511641"/>
              </p:ext>
            </p:extLst>
          </p:nvPr>
        </p:nvGraphicFramePr>
        <p:xfrm>
          <a:off x="1764740" y="4216566"/>
          <a:ext cx="5663653" cy="191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7" name="Visio" r:id="rId5" imgW="4520541" imgH="1526134" progId="Visio.Drawing.11">
                  <p:embed/>
                </p:oleObj>
              </mc:Choice>
              <mc:Fallback>
                <p:oleObj name="Visio" r:id="rId5" imgW="4520541" imgH="15261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4740" y="4216566"/>
                        <a:ext cx="5663653" cy="191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9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설정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</a:rPr>
              <a:t>시간</a:t>
            </a:r>
            <a:r>
              <a:rPr lang="en-US" altLang="ko-KR" dirty="0" smtClean="0">
                <a:solidFill>
                  <a:srgbClr val="C00000"/>
                </a:solidFill>
              </a:rPr>
              <a:t>(Set-up Time)</a:t>
            </a:r>
          </a:p>
          <a:p>
            <a:pPr lvl="1"/>
            <a:r>
              <a:rPr lang="ko-KR" altLang="en-US" dirty="0"/>
              <a:t>설정시간은 </a:t>
            </a:r>
            <a:r>
              <a:rPr lang="ko-KR" altLang="en-US" dirty="0" err="1"/>
              <a:t>플립플롭의</a:t>
            </a:r>
            <a:r>
              <a:rPr lang="ko-KR" altLang="en-US" dirty="0"/>
              <a:t> 입력신호가 </a:t>
            </a:r>
            <a:r>
              <a:rPr lang="ko-KR" altLang="en-US" dirty="0" err="1"/>
              <a:t>플립플롭에서</a:t>
            </a:r>
            <a:r>
              <a:rPr lang="ko-KR" altLang="en-US" dirty="0"/>
              <a:t> 안전하게 동작할 수 있도록 하는 시간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ko-KR" altLang="en-US" dirty="0"/>
              <a:t>의 상승에지 변이 전에 </a:t>
            </a:r>
            <a:r>
              <a:rPr lang="ko-KR" altLang="en-US" dirty="0" err="1"/>
              <a:t>입력값은</a:t>
            </a:r>
            <a:r>
              <a:rPr lang="ko-KR" altLang="en-US" dirty="0"/>
              <a:t> 일정 시간 동안 유지해야 함</a:t>
            </a:r>
            <a:r>
              <a:rPr lang="ko-KR" altLang="en-US" dirty="0">
                <a:solidFill>
                  <a:srgbClr val="6600FF"/>
                </a:solidFill>
                <a:latin typeface="돋움" pitchFamily="50" charset="-127"/>
                <a:ea typeface="돋움" pitchFamily="50" charset="-127"/>
              </a:rPr>
              <a:t> </a:t>
            </a:r>
            <a:endParaRPr lang="ko-KR" altLang="en-US" dirty="0">
              <a:solidFill>
                <a:srgbClr val="6600FF"/>
              </a:solidFill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38856"/>
              </p:ext>
            </p:extLst>
          </p:nvPr>
        </p:nvGraphicFramePr>
        <p:xfrm>
          <a:off x="971600" y="2924944"/>
          <a:ext cx="6461125" cy="212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9" name="Visio" r:id="rId3" imgW="4731044" imgH="1554480" progId="Visio.Drawing.11">
                  <p:embed/>
                </p:oleObj>
              </mc:Choice>
              <mc:Fallback>
                <p:oleObj name="Visio" r:id="rId3" imgW="4731044" imgH="15544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924944"/>
                        <a:ext cx="6461125" cy="2122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3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smtClean="0">
                <a:solidFill>
                  <a:srgbClr val="C00000"/>
                </a:solidFill>
              </a:rPr>
              <a:t>보류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>
                <a:solidFill>
                  <a:srgbClr val="C00000"/>
                </a:solidFill>
              </a:rPr>
              <a:t>시간</a:t>
            </a:r>
            <a:r>
              <a:rPr lang="en-US" altLang="ko-KR" dirty="0" smtClean="0">
                <a:solidFill>
                  <a:srgbClr val="C00000"/>
                </a:solidFill>
              </a:rPr>
              <a:t>(Hold </a:t>
            </a:r>
            <a:r>
              <a:rPr lang="en-US" altLang="ko-KR" dirty="0">
                <a:solidFill>
                  <a:srgbClr val="C00000"/>
                </a:solidFill>
              </a:rPr>
              <a:t>Time</a:t>
            </a:r>
            <a:r>
              <a:rPr lang="en-US" altLang="ko-KR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ko-KR" altLang="en-US" dirty="0"/>
              <a:t>보류 시간도 </a:t>
            </a:r>
            <a:r>
              <a:rPr lang="ko-KR" altLang="en-US" dirty="0" err="1"/>
              <a:t>플립플롭이</a:t>
            </a:r>
            <a:r>
              <a:rPr lang="ko-KR" altLang="en-US" dirty="0"/>
              <a:t> 신뢰성 있게 동작할 수 있도록 하는 시간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ko-KR" altLang="en-US" dirty="0"/>
              <a:t>가 상승에지 변이 이후에도 </a:t>
            </a:r>
            <a:r>
              <a:rPr lang="ko-KR" altLang="en-US" dirty="0" err="1"/>
              <a:t>입력값이</a:t>
            </a:r>
            <a:r>
              <a:rPr lang="ko-KR" altLang="en-US" dirty="0"/>
              <a:t> 변해서는 안 되는 일정한 시간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</a:p>
          <a:p>
            <a:pPr lvl="1"/>
            <a:endParaRPr lang="en-US" altLang="ko-KR" dirty="0">
              <a:solidFill>
                <a:srgbClr val="C00000"/>
              </a:solidFill>
            </a:endParaRPr>
          </a:p>
          <a:p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984912"/>
              </p:ext>
            </p:extLst>
          </p:nvPr>
        </p:nvGraphicFramePr>
        <p:xfrm>
          <a:off x="899592" y="2693888"/>
          <a:ext cx="6701028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3" name="Visio" r:id="rId3" imgW="4731044" imgH="1444752" progId="Visio.Drawing.11">
                  <p:embed/>
                </p:oleObj>
              </mc:Choice>
              <mc:Fallback>
                <p:oleObj name="Visio" r:id="rId3" imgW="4731044" imgH="144475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693888"/>
                        <a:ext cx="6701028" cy="204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0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</a:rPr>
              <a:t>펄스 폭</a:t>
            </a:r>
            <a:r>
              <a:rPr lang="en-US" altLang="ko-KR" dirty="0" smtClean="0">
                <a:solidFill>
                  <a:srgbClr val="C00000"/>
                </a:solidFill>
              </a:rPr>
              <a:t>(Pulse Widths)</a:t>
            </a: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5. </a:t>
            </a:r>
            <a:r>
              <a:rPr lang="ko-KR" altLang="en-US" dirty="0" smtClean="0">
                <a:solidFill>
                  <a:srgbClr val="C00000"/>
                </a:solidFill>
              </a:rPr>
              <a:t>최대 </a:t>
            </a:r>
            <a:r>
              <a:rPr lang="ko-KR" altLang="en-US" dirty="0" err="1" smtClean="0">
                <a:solidFill>
                  <a:srgbClr val="C00000"/>
                </a:solidFill>
              </a:rPr>
              <a:t>클</a:t>
            </a:r>
            <a:r>
              <a:rPr lang="ko-KR" altLang="en-US" dirty="0" err="1">
                <a:solidFill>
                  <a:srgbClr val="C00000"/>
                </a:solidFill>
              </a:rPr>
              <a:t>록</a:t>
            </a:r>
            <a:r>
              <a:rPr lang="ko-KR" altLang="en-US" dirty="0" smtClean="0">
                <a:solidFill>
                  <a:srgbClr val="C00000"/>
                </a:solidFill>
              </a:rPr>
              <a:t> 주파수</a:t>
            </a:r>
            <a:r>
              <a:rPr lang="en-US" altLang="ko-KR" dirty="0" smtClean="0">
                <a:solidFill>
                  <a:srgbClr val="C00000"/>
                </a:solidFill>
              </a:rPr>
              <a:t>(Maximum Clock Frequency)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최대 </a:t>
            </a:r>
            <a:r>
              <a:rPr lang="ko-KR" altLang="en-US" dirty="0" err="1" smtClean="0">
                <a:latin typeface="Times New Roman" pitchFamily="18" charset="0"/>
                <a:cs typeface="Times New Roman" pitchFamily="18" charset="0"/>
              </a:rPr>
              <a:t>클록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주파수 (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Maximum Clock Frequency)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동작속도를 결정하는 중요한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파라미터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최대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주파수는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플립플롭이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안전하게 동작할 수 있는 최대 주파수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항상 최대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클록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주파수 이하에서 동작시켜야 한다.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74904"/>
              </p:ext>
            </p:extLst>
          </p:nvPr>
        </p:nvGraphicFramePr>
        <p:xfrm>
          <a:off x="856910" y="1700808"/>
          <a:ext cx="6954755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7" name="Visio" r:id="rId3" imgW="5044369" imgH="1183234" progId="Visio.Drawing.11">
                  <p:embed/>
                </p:oleObj>
              </mc:Choice>
              <mc:Fallback>
                <p:oleObj name="Visio" r:id="rId3" imgW="5044369" imgH="118323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910" y="1700808"/>
                        <a:ext cx="6954755" cy="163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9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6. </a:t>
            </a:r>
            <a:r>
              <a:rPr lang="ko-KR" altLang="en-US" dirty="0" smtClean="0">
                <a:solidFill>
                  <a:srgbClr val="C00000"/>
                </a:solidFill>
              </a:rPr>
              <a:t>전력 소모</a:t>
            </a:r>
            <a:r>
              <a:rPr lang="en-US" altLang="ko-KR" dirty="0" smtClean="0">
                <a:solidFill>
                  <a:srgbClr val="C00000"/>
                </a:solidFill>
              </a:rPr>
              <a:t>(Power Dissipation)</a:t>
            </a: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spc="-100" dirty="0" err="1"/>
              <a:t>플립플롭이</a:t>
            </a:r>
            <a:r>
              <a:rPr lang="ko-KR" altLang="en-US" spc="-100" dirty="0"/>
              <a:t>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V DC </a:t>
            </a:r>
            <a:r>
              <a:rPr lang="ko-KR" altLang="en-US" spc="-100" dirty="0"/>
              <a:t>전원에서 동작하고 </a:t>
            </a:r>
            <a:r>
              <a:rPr lang="ko-KR" altLang="en-US" spc="-100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ko-KR" spc="-100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ko-KR" altLang="en-US" spc="-100" dirty="0"/>
              <a:t>의 전류가 흐르는 경우 전력 손실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>
              <a:solidFill>
                <a:srgbClr val="C00000"/>
              </a:solidFill>
            </a:endParaRPr>
          </a:p>
          <a:p>
            <a:pPr lvl="1"/>
            <a:r>
              <a:rPr lang="ko-KR" altLang="en-US" dirty="0"/>
              <a:t>이와 같은 </a:t>
            </a:r>
            <a:r>
              <a:rPr lang="ko-KR" altLang="en-US" dirty="0" err="1"/>
              <a:t>플립플롭이</a:t>
            </a:r>
            <a:r>
              <a:rPr lang="ko-KR" altLang="en-US" dirty="0"/>
              <a:t>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o-KR" altLang="en-US" dirty="0"/>
              <a:t>개로 구성된 디지털 시스템의 요구되는 전체 전력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>
              <a:solidFill>
                <a:srgbClr val="C00000"/>
              </a:solidFill>
            </a:endParaRPr>
          </a:p>
          <a:p>
            <a:pPr lvl="1"/>
            <a:r>
              <a:rPr lang="ko-KR" altLang="en-US" dirty="0"/>
              <a:t>디지털 시스템에 공급되어야 하는 전류의 양.</a:t>
            </a:r>
          </a:p>
          <a:p>
            <a:pPr lvl="1"/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711697" y="1600225"/>
            <a:ext cx="6911975" cy="573088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584" y="1675656"/>
            <a:ext cx="4935538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sz="2000" dirty="0">
                <a:solidFill>
                  <a:srgbClr val="000000"/>
                </a:solidFill>
                <a:latin typeface="+mn-ea"/>
                <a:ea typeface="+mn-ea"/>
              </a:rPr>
              <a:t>전력소모 </a:t>
            </a:r>
            <a:r>
              <a:rPr lang="ko-KR" altLang="ko-KR" sz="2000" dirty="0">
                <a:solidFill>
                  <a:srgbClr val="000000"/>
                </a:solidFill>
                <a:latin typeface="+mn-ea"/>
                <a:ea typeface="+mn-ea"/>
              </a:rPr>
              <a:t>= 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DC </a:t>
            </a:r>
            <a:r>
              <a:rPr lang="ko-KR" sz="2000" dirty="0">
                <a:solidFill>
                  <a:srgbClr val="000000"/>
                </a:solidFill>
                <a:latin typeface="+mn-ea"/>
                <a:ea typeface="+mn-ea"/>
              </a:rPr>
              <a:t>공급전압 </a:t>
            </a:r>
            <a:r>
              <a:rPr lang="ko-KR" dirty="0">
                <a:solidFill>
                  <a:srgbClr val="000000"/>
                </a:solidFill>
                <a:latin typeface="+mn-ea"/>
                <a:ea typeface="+mn-ea"/>
                <a:sym typeface="Symbol" pitchFamily="18" charset="2"/>
              </a:rPr>
              <a:t></a:t>
            </a:r>
            <a:r>
              <a:rPr lang="ko-KR" sz="2000" dirty="0">
                <a:solidFill>
                  <a:srgbClr val="000000"/>
                </a:solidFill>
                <a:latin typeface="+mn-ea"/>
                <a:ea typeface="+mn-ea"/>
              </a:rPr>
              <a:t> 평균 공급전류</a:t>
            </a:r>
            <a:endParaRPr lang="ko-KR" sz="1800" dirty="0">
              <a:latin typeface="+mn-ea"/>
              <a:ea typeface="+mn-ea"/>
            </a:endParaRPr>
          </a:p>
        </p:txBody>
      </p:sp>
      <p:graphicFrame>
        <p:nvGraphicFramePr>
          <p:cNvPr id="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012949"/>
              </p:ext>
            </p:extLst>
          </p:nvPr>
        </p:nvGraphicFramePr>
        <p:xfrm>
          <a:off x="5746790" y="1732123"/>
          <a:ext cx="1616292" cy="36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4" name="Equation" r:id="rId3" imgW="850680" imgH="190440" progId="Equation.DSMT4">
                  <p:embed/>
                </p:oleObj>
              </mc:Choice>
              <mc:Fallback>
                <p:oleObj name="Equation" r:id="rId3" imgW="850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90" y="1732123"/>
                        <a:ext cx="1616292" cy="3618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491097"/>
              </p:ext>
            </p:extLst>
          </p:nvPr>
        </p:nvGraphicFramePr>
        <p:xfrm>
          <a:off x="827584" y="2995638"/>
          <a:ext cx="4206875" cy="39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5" name="Equation" r:id="rId5" imgW="2006280" imgH="190440" progId="Equation.DSMT4">
                  <p:embed/>
                </p:oleObj>
              </mc:Choice>
              <mc:Fallback>
                <p:oleObj name="Equation" r:id="rId5" imgW="2006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995638"/>
                        <a:ext cx="4206875" cy="3988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24067"/>
              </p:ext>
            </p:extLst>
          </p:nvPr>
        </p:nvGraphicFramePr>
        <p:xfrm>
          <a:off x="827584" y="4204930"/>
          <a:ext cx="4400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6" name="Equation" r:id="rId7" imgW="2438280" imgH="228600" progId="Equation.3">
                  <p:embed/>
                </p:oleObj>
              </mc:Choice>
              <mc:Fallback>
                <p:oleObj name="Equation" r:id="rId7" imgW="243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04930"/>
                        <a:ext cx="44005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18809"/>
              </p:ext>
            </p:extLst>
          </p:nvPr>
        </p:nvGraphicFramePr>
        <p:xfrm>
          <a:off x="827584" y="5418930"/>
          <a:ext cx="19685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7" name="Equation" r:id="rId9" imgW="1091880" imgH="393480" progId="Equation.3">
                  <p:embed/>
                </p:oleObj>
              </mc:Choice>
              <mc:Fallback>
                <p:oleObj name="Equation" r:id="rId9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418930"/>
                        <a:ext cx="19685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1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동작 특성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7. </a:t>
            </a:r>
            <a:r>
              <a:rPr lang="ko-KR" altLang="en-US" dirty="0" smtClean="0">
                <a:solidFill>
                  <a:srgbClr val="C00000"/>
                </a:solidFill>
              </a:rPr>
              <a:t>기타 특성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spc="-50" dirty="0"/>
              <a:t>디지털 논리 </a:t>
            </a:r>
            <a:r>
              <a:rPr lang="ko-KR" altLang="en-US" spc="-50" dirty="0" err="1"/>
              <a:t>게이트의</a:t>
            </a:r>
            <a:r>
              <a:rPr lang="ko-KR" altLang="en-US" spc="-50" dirty="0"/>
              <a:t> 전기적 특성에 있는 잡음 여유도, 팬-아웃, 팬-인 등이 </a:t>
            </a:r>
            <a:r>
              <a:rPr lang="ko-KR" altLang="en-US" spc="-50" dirty="0" err="1"/>
              <a:t>플립플롭에도</a:t>
            </a:r>
            <a:r>
              <a:rPr lang="ko-KR" altLang="en-US" spc="-50" dirty="0"/>
              <a:t> 적용될 수 있다.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8.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플립플롭의</a:t>
            </a:r>
            <a:r>
              <a:rPr lang="ko-KR" altLang="en-US" dirty="0" smtClean="0">
                <a:solidFill>
                  <a:srgbClr val="C00000"/>
                </a:solidFill>
              </a:rPr>
              <a:t> 특성비교</a:t>
            </a:r>
            <a:r>
              <a:rPr lang="en-US" altLang="ko-KR" dirty="0" smtClean="0">
                <a:solidFill>
                  <a:srgbClr val="C00000"/>
                </a:solidFill>
              </a:rPr>
              <a:t>(Comparison of specific flip-flops)</a:t>
            </a:r>
            <a:endParaRPr lang="en-US" altLang="ko-KR" dirty="0" smtClean="0"/>
          </a:p>
        </p:txBody>
      </p:sp>
      <p:graphicFrame>
        <p:nvGraphicFramePr>
          <p:cNvPr id="4" name="Group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10219"/>
              </p:ext>
            </p:extLst>
          </p:nvPr>
        </p:nvGraphicFramePr>
        <p:xfrm>
          <a:off x="755576" y="3140968"/>
          <a:ext cx="6275288" cy="3538680"/>
        </p:xfrm>
        <a:graphic>
          <a:graphicData uri="http://schemas.openxmlformats.org/drawingml/2006/table">
            <a:tbl>
              <a:tblPr/>
              <a:tblGrid>
                <a:gridCol w="2194157"/>
                <a:gridCol w="987370"/>
                <a:gridCol w="976400"/>
                <a:gridCol w="987370"/>
                <a:gridCol w="1129991"/>
              </a:tblGrid>
              <a:tr h="30279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Parameter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(Times in ns) 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TTL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CMOS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27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7474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74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LS112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74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C74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74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HC112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set-up)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h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(hold)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PHL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(from </a:t>
                      </a: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CLK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to Q)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24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31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PLH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(from 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CLK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 to Q)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16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31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PHL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(from            to Q)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40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24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225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41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PLH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(from          to Q)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16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225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41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W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L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CLK LOW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time) 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37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W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H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CLK HIGH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time)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30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100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400" b="0" i="1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W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L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)(at           or        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30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60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25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f</a:t>
                      </a:r>
                      <a:r>
                        <a:rPr kumimoji="1" lang="en-US" altLang="ko-KR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MAX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(in 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MHz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78990" marR="78990" marT="39495" marB="3949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15</a:t>
                      </a: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30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20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marL="78990" marR="78990" marT="39495" marB="394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2547"/>
              </p:ext>
            </p:extLst>
          </p:nvPr>
        </p:nvGraphicFramePr>
        <p:xfrm>
          <a:off x="1547664" y="5229200"/>
          <a:ext cx="318153" cy="26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8" name="Equation" r:id="rId3" imgW="215640" imgH="177480" progId="Equation.3">
                  <p:embed/>
                </p:oleObj>
              </mc:Choice>
              <mc:Fallback>
                <p:oleObj name="Equation" r:id="rId3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229200"/>
                        <a:ext cx="318153" cy="2605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38908"/>
              </p:ext>
            </p:extLst>
          </p:nvPr>
        </p:nvGraphicFramePr>
        <p:xfrm>
          <a:off x="1566937" y="4945973"/>
          <a:ext cx="412775" cy="27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9" name="Equation" r:id="rId5" imgW="279360" imgH="190440" progId="Equation.3">
                  <p:embed/>
                </p:oleObj>
              </mc:Choice>
              <mc:Fallback>
                <p:oleObj name="Equation" r:id="rId5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937" y="4945973"/>
                        <a:ext cx="412775" cy="2797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14230"/>
              </p:ext>
            </p:extLst>
          </p:nvPr>
        </p:nvGraphicFramePr>
        <p:xfrm>
          <a:off x="1444901" y="6093296"/>
          <a:ext cx="412775" cy="27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0" name="Equation" r:id="rId7" imgW="279360" imgH="190440" progId="Equation.3">
                  <p:embed/>
                </p:oleObj>
              </mc:Choice>
              <mc:Fallback>
                <p:oleObj name="Equation" r:id="rId7" imgW="2793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901" y="6093296"/>
                        <a:ext cx="412775" cy="2797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04510"/>
              </p:ext>
            </p:extLst>
          </p:nvPr>
        </p:nvGraphicFramePr>
        <p:xfrm>
          <a:off x="2051720" y="6093296"/>
          <a:ext cx="318153" cy="26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1" name="Equation" r:id="rId8" imgW="215640" imgH="177480" progId="Equation.3">
                  <p:embed/>
                </p:oleObj>
              </mc:Choice>
              <mc:Fallback>
                <p:oleObj name="Equation" r:id="rId8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6093296"/>
                        <a:ext cx="318153" cy="2605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6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multivibrator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디지털 시스템에서 매우 중요하게 사용되는 것 중의 하나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기본적으로 두 개의 인버터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(inverter)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로 구성되어 있고 각각의 출력을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궤환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(feedback)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시켜서 서로 상대 인버터를 입력으로 한다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이와 같은 형태의 인버터는 한쪽 인버터의 출력이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이면 다른 한쪽 인버터의 출력은 반드시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이어서 동시에 같은 상태에 있을 수는 없다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디지털 시스템에서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진수를 저장하고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펄스 수를 세며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연산을 동기화하고 그 외 여러 가지 중요한  기능을 수행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구성에 따른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멀티바이브레이터의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종류</a:t>
            </a:r>
          </a:p>
          <a:p>
            <a:pPr lvl="2"/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무안정</a:t>
            </a:r>
            <a:r>
              <a:rPr lang="ko-KR" altLang="en-US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astable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multivibrator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구형파</a:t>
            </a:r>
            <a:r>
              <a:rPr lang="ko-KR" altLang="en-US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발진기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monostable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multivibrator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one-shot </a:t>
            </a:r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en-US" altLang="ko-KR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pc="-5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쌍안정</a:t>
            </a:r>
            <a:r>
              <a:rPr lang="ko-KR" altLang="en-US" spc="-5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en-US" altLang="ko-KR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bistable</a:t>
            </a:r>
            <a:r>
              <a:rPr lang="en-US" altLang="ko-KR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multivibrator</a:t>
            </a:r>
            <a:r>
              <a:rPr lang="en-US" altLang="ko-KR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플립플롭과</a:t>
            </a:r>
            <a:r>
              <a:rPr lang="ko-KR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같음</a:t>
            </a:r>
            <a:r>
              <a:rPr lang="en-US" altLang="ko-KR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5975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01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기본적인 플립플롭</a:t>
            </a:r>
          </a:p>
        </p:txBody>
      </p:sp>
      <p:sp>
        <p:nvSpPr>
          <p:cNvPr id="4100" name="Rectangle 26"/>
          <p:cNvSpPr>
            <a:spLocks noChangeArrowheads="1"/>
          </p:cNvSpPr>
          <p:nvPr/>
        </p:nvSpPr>
        <p:spPr bwMode="auto">
          <a:xfrm>
            <a:off x="457200" y="876300"/>
            <a:ext cx="83820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2698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93775" eaLnBrk="0" hangingPunct="0">
              <a:tabLst>
                <a:tab pos="2698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2698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2698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2698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20000"/>
              </a:spcBef>
              <a:spcAft>
                <a:spcPct val="40000"/>
              </a:spcAft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ko-KR" altLang="en-US" sz="180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그림과 같은 파형을 </a:t>
            </a:r>
            <a:r>
              <a:rPr lang="en-US" altLang="ko-KR" sz="180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NOR</a:t>
            </a:r>
            <a:r>
              <a:rPr lang="en-US" altLang="ko-KR" sz="180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게이트  </a:t>
            </a:r>
            <a:r>
              <a:rPr lang="en-US" altLang="ko-KR" sz="2000" b="1" i="1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S-R</a:t>
            </a:r>
            <a:r>
              <a:rPr lang="en-US" altLang="ko-KR" sz="180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 </a:t>
            </a:r>
            <a:r>
              <a:rPr lang="ko-KR" altLang="en-US" sz="180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래치회로에 인가하였을 때, 출력 </a:t>
            </a:r>
            <a:r>
              <a:rPr lang="en-US" altLang="ko-KR" sz="2000" b="1" i="1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 </a:t>
            </a:r>
            <a:r>
              <a:rPr lang="ko-KR" altLang="en-US" sz="180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파형을 그려 보아라. 단, </a:t>
            </a:r>
            <a:r>
              <a:rPr lang="en-US" altLang="ko-KR" sz="2000" b="1" i="1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 </a:t>
            </a:r>
            <a:r>
              <a:rPr lang="ko-KR" altLang="en-US" sz="180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는 0으로 초기화되어 있으며, 게이트에서의 전파지연은 없는 것으로 가정한다.</a:t>
            </a:r>
            <a:r>
              <a:rPr lang="ko-KR" altLang="en-US" sz="1800">
                <a:solidFill>
                  <a:srgbClr val="0000FF"/>
                </a:solidFill>
                <a:ea typeface="휴먼명조" charset="-127"/>
              </a:rPr>
              <a:t> </a:t>
            </a:r>
            <a:endParaRPr lang="en-US" altLang="ko-KR" sz="1800">
              <a:solidFill>
                <a:srgbClr val="000000"/>
              </a:solidFill>
              <a:ea typeface="휴먼명조" charset="-127"/>
            </a:endParaRPr>
          </a:p>
          <a:p>
            <a:pPr lvl="1" algn="just" eaLnBrk="1" fontAlgn="ctr" hangingPunct="1">
              <a:spcBef>
                <a:spcPct val="20000"/>
              </a:spcBef>
              <a:spcAft>
                <a:spcPct val="20000"/>
              </a:spcAft>
              <a:buClr>
                <a:srgbClr val="0066CC"/>
              </a:buClr>
              <a:buFont typeface="Wingdings" panose="05000000000000000000" pitchFamily="2" charset="2"/>
              <a:buChar char=""/>
            </a:pPr>
            <a:endParaRPr lang="ko-KR" altLang="en-US" sz="1800">
              <a:solidFill>
                <a:srgbClr val="0033CC"/>
              </a:solidFill>
            </a:endParaRPr>
          </a:p>
        </p:txBody>
      </p:sp>
      <p:grpSp>
        <p:nvGrpSpPr>
          <p:cNvPr id="4101" name="Group 28"/>
          <p:cNvGrpSpPr>
            <a:grpSpLocks/>
          </p:cNvGrpSpPr>
          <p:nvPr/>
        </p:nvGrpSpPr>
        <p:grpSpPr bwMode="auto">
          <a:xfrm>
            <a:off x="230188" y="922338"/>
            <a:ext cx="1174750" cy="381000"/>
            <a:chOff x="628" y="3088"/>
            <a:chExt cx="740" cy="240"/>
          </a:xfrm>
        </p:grpSpPr>
        <p:sp>
          <p:nvSpPr>
            <p:cNvPr id="97309" name="AutoShape 29"/>
            <p:cNvSpPr>
              <a:spLocks noChangeArrowheads="1"/>
            </p:cNvSpPr>
            <p:nvPr/>
          </p:nvSpPr>
          <p:spPr bwMode="auto">
            <a:xfrm>
              <a:off x="628" y="3088"/>
              <a:ext cx="740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4103" name="Text Box 30"/>
            <p:cNvSpPr txBox="1">
              <a:spLocks noChangeArrowheads="1"/>
            </p:cNvSpPr>
            <p:nvPr/>
          </p:nvSpPr>
          <p:spPr bwMode="auto">
            <a:xfrm>
              <a:off x="648" y="3090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8-1</a:t>
              </a:r>
            </a:p>
          </p:txBody>
        </p:sp>
      </p:grpSp>
      <p:graphicFrame>
        <p:nvGraphicFramePr>
          <p:cNvPr id="409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183164"/>
              </p:ext>
            </p:extLst>
          </p:nvPr>
        </p:nvGraphicFramePr>
        <p:xfrm>
          <a:off x="1835696" y="2492896"/>
          <a:ext cx="541655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8" name="Image" r:id="rId4" imgW="7001765" imgH="3278503" progId="Photoshop.Image.5">
                  <p:embed/>
                </p:oleObj>
              </mc:Choice>
              <mc:Fallback>
                <p:oleObj name="Image" r:id="rId4" imgW="7001765" imgH="3278503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92896"/>
                        <a:ext cx="5416550" cy="25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9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err="1" smtClean="0">
                <a:solidFill>
                  <a:srgbClr val="C00000"/>
                </a:solidFill>
              </a:rPr>
              <a:t>무안정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멀티바이브레이터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무안정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또는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비안정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불안정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불안정한 두 가지 상태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또는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상태를 가지며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한 쪽 상태에 머무르지 못하고 두 상태를 왔다 갔다 하는 것으로서 일종의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발진기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(oscillator)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이것은 외부 입력 없이 스스로 주기적인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구형파를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발생시킨다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NOT </a:t>
            </a:r>
            <a:r>
              <a:rPr lang="ko-KR" altLang="en-US" dirty="0" err="1" smtClean="0"/>
              <a:t>게이트를</a:t>
            </a:r>
            <a:r>
              <a:rPr lang="ko-KR" altLang="en-US" dirty="0" smtClean="0"/>
              <a:t> 이용한 </a:t>
            </a:r>
            <a:r>
              <a:rPr lang="ko-KR" altLang="en-US" dirty="0" err="1" smtClean="0"/>
              <a:t>무안정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멀티바이브레이터</a:t>
            </a:r>
            <a:r>
              <a:rPr lang="ko-KR" altLang="en-US" dirty="0" smtClean="0"/>
              <a:t> 회로</a:t>
            </a:r>
            <a:endParaRPr lang="en-US" altLang="ko-KR" dirty="0" smtClean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412338" y="5261266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868722" y="5261266"/>
            <a:ext cx="1194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출력파형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755576" y="5875079"/>
            <a:ext cx="3370262" cy="650875"/>
            <a:chOff x="1171" y="3476"/>
            <a:chExt cx="2123" cy="41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171" y="3476"/>
              <a:ext cx="2123" cy="41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375" y="3500"/>
            <a:ext cx="630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760" name="Equation" r:id="rId3" imgW="571252" imgH="330057" progId="Equation.3">
                    <p:embed/>
                  </p:oleObj>
                </mc:Choice>
                <mc:Fallback>
                  <p:oleObj name="Equation" r:id="rId3" imgW="571252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5" y="3500"/>
                          <a:ext cx="630" cy="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411" y="3573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발진 주파수 </a:t>
              </a:r>
              <a:r>
                <a:rPr lang="en-US" altLang="ko-KR" sz="1800" b="1"/>
                <a:t>:</a:t>
              </a:r>
            </a:p>
          </p:txBody>
        </p:sp>
      </p:grpSp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19798"/>
              </p:ext>
            </p:extLst>
          </p:nvPr>
        </p:nvGraphicFramePr>
        <p:xfrm>
          <a:off x="611561" y="3861048"/>
          <a:ext cx="5904656" cy="124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1" name="Image" r:id="rId5" imgW="10420049" imgH="2198376" progId="">
                  <p:embed/>
                </p:oleObj>
              </mc:Choice>
              <mc:Fallback>
                <p:oleObj name="Image" r:id="rId5" imgW="10420049" imgH="21983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3861048"/>
                        <a:ext cx="5904656" cy="1246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5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슈미트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트리거를</a:t>
            </a:r>
            <a:r>
              <a:rPr lang="ko-KR" altLang="en-US" dirty="0" smtClean="0"/>
              <a:t> 이용한 </a:t>
            </a:r>
            <a:r>
              <a:rPr lang="ko-KR" altLang="en-US" dirty="0" err="1" smtClean="0"/>
              <a:t>무안정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멀티바이브레이터</a:t>
            </a:r>
            <a:r>
              <a:rPr lang="ko-KR" altLang="en-US" dirty="0" smtClean="0"/>
              <a:t> 회로</a:t>
            </a:r>
            <a:endParaRPr lang="en-US" altLang="ko-KR" dirty="0" smtClean="0"/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슈미트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트리거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(Schmitt trigger)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멀티바이브레이터라고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할 수 있다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구형파가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아닌 입력이 들어오더라도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구형파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출력을 얻을 수 있음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pic>
        <p:nvPicPr>
          <p:cNvPr id="4" name="Picture 9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27336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91172" y="4901133"/>
            <a:ext cx="13211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958094" y="4859868"/>
            <a:ext cx="18886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입출력 특성곡선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188451" y="5447840"/>
            <a:ext cx="41941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74LS14 IC</a:t>
            </a:r>
            <a:r>
              <a:rPr lang="ko-KR" altLang="en-US" sz="18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의 핀 배치도 및 입출력 특성 </a:t>
            </a: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17149"/>
              </p:ext>
            </p:extLst>
          </p:nvPr>
        </p:nvGraphicFramePr>
        <p:xfrm>
          <a:off x="4191497" y="3037408"/>
          <a:ext cx="31623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2" name="Image" r:id="rId4" imgW="5286269" imgH="2960819" progId="">
                  <p:embed/>
                </p:oleObj>
              </mc:Choice>
              <mc:Fallback>
                <p:oleObj name="Image" r:id="rId4" imgW="5286269" imgH="29608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497" y="3037408"/>
                        <a:ext cx="3162300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4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7414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무안정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멀티바이브레이터</a:t>
            </a:r>
            <a:r>
              <a:rPr lang="ko-KR" altLang="en-US" dirty="0" smtClean="0"/>
              <a:t> 회로</a:t>
            </a:r>
            <a:endParaRPr lang="en-US" altLang="ko-KR" dirty="0" smtClean="0"/>
          </a:p>
          <a:p>
            <a:pPr lvl="1"/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출력이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상태이면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커패시터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저항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을 통해서 충전된다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입력전압이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UTL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이상으로 상승하면 출력은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상태로 바뀌고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커패시터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는 저항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을 통해서 방전하기 시작한다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입력전압이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LTL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미만으로 떨어지면 출력은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상태로 전환되며 다시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커패시터는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충전하기 시작한다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57425" y="4005064"/>
            <a:ext cx="10054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30400" y="6449244"/>
            <a:ext cx="18886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입출력 특성곡선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355976" y="3250431"/>
            <a:ext cx="2665413" cy="701675"/>
            <a:chOff x="2992" y="1982"/>
            <a:chExt cx="1679" cy="442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2992" y="1982"/>
              <a:ext cx="1679" cy="442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3046" y="208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발진 주파수 </a:t>
              </a:r>
              <a:r>
                <a:rPr lang="en-US" altLang="ko-KR" sz="1800" b="1"/>
                <a:t>:</a:t>
              </a:r>
            </a:p>
          </p:txBody>
        </p:sp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4008" y="2000"/>
            <a:ext cx="546" cy="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846" name="Equation" r:id="rId3" imgW="469696" imgH="330057" progId="Equation.3">
                    <p:embed/>
                  </p:oleObj>
                </mc:Choice>
                <mc:Fallback>
                  <p:oleObj name="Equation" r:id="rId3" imgW="469696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2000"/>
                          <a:ext cx="546" cy="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24961"/>
              </p:ext>
            </p:extLst>
          </p:nvPr>
        </p:nvGraphicFramePr>
        <p:xfrm>
          <a:off x="4184700" y="4437881"/>
          <a:ext cx="4522787" cy="1463040"/>
        </p:xfrm>
        <a:graphic>
          <a:graphicData uri="http://schemas.openxmlformats.org/drawingml/2006/table">
            <a:tbl>
              <a:tblPr/>
              <a:tblGrid>
                <a:gridCol w="1223962"/>
                <a:gridCol w="914400"/>
                <a:gridCol w="23844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IC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종류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값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비고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7414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74LS14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74HC14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82594"/>
              </p:ext>
            </p:extLst>
          </p:nvPr>
        </p:nvGraphicFramePr>
        <p:xfrm>
          <a:off x="6323062" y="4872856"/>
          <a:ext cx="22574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7" name="Equation" r:id="rId5" imgW="1447560" imgH="203040" progId="Equation.3">
                  <p:embed/>
                </p:oleObj>
              </mc:Choice>
              <mc:Fallback>
                <p:oleObj name="Equation" r:id="rId5" imgW="1447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62" y="4872856"/>
                        <a:ext cx="225742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54389"/>
              </p:ext>
            </p:extLst>
          </p:nvPr>
        </p:nvGraphicFramePr>
        <p:xfrm>
          <a:off x="6323062" y="5215756"/>
          <a:ext cx="22177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8" name="Equation" r:id="rId7" imgW="1422360" imgH="203040" progId="Equation.3">
                  <p:embed/>
                </p:oleObj>
              </mc:Choice>
              <mc:Fallback>
                <p:oleObj name="Equation" r:id="rId7" imgW="1422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62" y="5215756"/>
                        <a:ext cx="221773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11574"/>
              </p:ext>
            </p:extLst>
          </p:nvPr>
        </p:nvGraphicFramePr>
        <p:xfrm>
          <a:off x="6308775" y="5571356"/>
          <a:ext cx="2336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9" name="Equation" r:id="rId9" imgW="1498320" imgH="203040" progId="Equation.3">
                  <p:embed/>
                </p:oleObj>
              </mc:Choice>
              <mc:Fallback>
                <p:oleObj name="Equation" r:id="rId9" imgW="1498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75" y="5571356"/>
                        <a:ext cx="2336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87341"/>
              </p:ext>
            </p:extLst>
          </p:nvPr>
        </p:nvGraphicFramePr>
        <p:xfrm>
          <a:off x="1043608" y="4440501"/>
          <a:ext cx="2745960" cy="19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0" name="Visio" r:id="rId11" imgW="1926717" imgH="1383030" progId="Visio.Drawing.11">
                  <p:embed/>
                </p:oleObj>
              </mc:Choice>
              <mc:Fallback>
                <p:oleObj name="Visio" r:id="rId11" imgW="1926717" imgH="13830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440501"/>
                        <a:ext cx="2745960" cy="19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8055"/>
              </p:ext>
            </p:extLst>
          </p:nvPr>
        </p:nvGraphicFramePr>
        <p:xfrm>
          <a:off x="1331640" y="2788835"/>
          <a:ext cx="2160240" cy="1309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1" name="Visio" r:id="rId13" imgW="1515618" imgH="918972" progId="Visio.Drawing.11">
                  <p:embed/>
                </p:oleObj>
              </mc:Choice>
              <mc:Fallback>
                <p:oleObj name="Visio" r:id="rId13" imgW="1515618" imgH="91897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640" y="2788835"/>
                        <a:ext cx="2160240" cy="1309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4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무안정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멀티바이브레이터로</a:t>
            </a:r>
            <a:r>
              <a:rPr lang="ko-KR" altLang="en-US" dirty="0" smtClean="0"/>
              <a:t> 동작하는 타이머 </a:t>
            </a:r>
            <a:r>
              <a:rPr lang="en-US" altLang="ko-KR" dirty="0" smtClean="0"/>
              <a:t>555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타이머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555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구형파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발생 및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멀티바이브레이터로서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널리 사용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64088" y="6061692"/>
            <a:ext cx="34804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타이머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555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를 이용한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구형파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발생기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3568" y="1936722"/>
            <a:ext cx="4633912" cy="1766888"/>
            <a:chOff x="921" y="1174"/>
            <a:chExt cx="2919" cy="1113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921" y="1174"/>
              <a:ext cx="2919" cy="1113"/>
            </a:xfrm>
            <a:prstGeom prst="roundRect">
              <a:avLst>
                <a:gd name="adj" fmla="val 5342"/>
              </a:avLst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graphicFrame>
          <p:nvGraphicFramePr>
            <p:cNvPr id="7" name="Object 9"/>
            <p:cNvGraphicFramePr>
              <a:graphicFrameLocks noChangeAspect="1"/>
            </p:cNvGraphicFramePr>
            <p:nvPr/>
          </p:nvGraphicFramePr>
          <p:xfrm>
            <a:off x="1180" y="1199"/>
            <a:ext cx="224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50" name="Equation" r:id="rId3" imgW="2361960" imgH="215640" progId="Equation.3">
                    <p:embed/>
                  </p:oleObj>
                </mc:Choice>
                <mc:Fallback>
                  <p:oleObj name="Equation" r:id="rId3" imgW="236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0" y="1199"/>
                          <a:ext cx="224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120" y="1528"/>
              <a:ext cx="6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주파수 </a:t>
              </a:r>
              <a:r>
                <a:rPr lang="en-US" altLang="ko-KR" sz="1800" b="1"/>
                <a:t>:</a:t>
              </a:r>
            </a:p>
          </p:txBody>
        </p:sp>
        <p:graphicFrame>
          <p:nvGraphicFramePr>
            <p:cNvPr id="9" name="Object 12"/>
            <p:cNvGraphicFramePr>
              <a:graphicFrameLocks noChangeAspect="1"/>
            </p:cNvGraphicFramePr>
            <p:nvPr/>
          </p:nvGraphicFramePr>
          <p:xfrm>
            <a:off x="1745" y="1488"/>
            <a:ext cx="1241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51" name="Equation" r:id="rId5" imgW="1206500" imgH="368300" progId="Equation.3">
                    <p:embed/>
                  </p:oleObj>
                </mc:Choice>
                <mc:Fallback>
                  <p:oleObj name="Equation" r:id="rId5" imgW="12065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5" y="1488"/>
                          <a:ext cx="1241" cy="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1216" y="1869"/>
            <a:ext cx="2468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52" name="Equation" r:id="rId7" imgW="2806700" imgH="444500" progId="Equation.3">
                    <p:embed/>
                  </p:oleObj>
                </mc:Choice>
                <mc:Fallback>
                  <p:oleObj name="Equation" r:id="rId7" imgW="28067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6" y="1869"/>
                          <a:ext cx="2468" cy="3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76357"/>
              </p:ext>
            </p:extLst>
          </p:nvPr>
        </p:nvGraphicFramePr>
        <p:xfrm>
          <a:off x="706861" y="3904632"/>
          <a:ext cx="4892882" cy="254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3" name="Visio" r:id="rId9" imgW="3254502" imgH="1678838" progId="Visio.Drawing.11">
                  <p:embed/>
                </p:oleObj>
              </mc:Choice>
              <mc:Fallback>
                <p:oleObj name="Visio" r:id="rId9" imgW="3254502" imgH="16788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861" y="3904632"/>
                        <a:ext cx="4892882" cy="2548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수정 </a:t>
            </a:r>
            <a:r>
              <a:rPr lang="ko-KR" altLang="en-US" dirty="0" err="1" smtClean="0"/>
              <a:t>발진기</a:t>
            </a:r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보다 정확한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클럭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주파수를 얻기 위해서는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수정발진기를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이용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부하와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클럭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발진기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사이에 인버터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을 삽입한 이유는 발진주파수가 부하의 영향을 받지 않도록 하기 위함</a:t>
            </a:r>
            <a:r>
              <a:rPr lang="en-US" altLang="ko-KR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버퍼역할</a:t>
            </a:r>
            <a:r>
              <a:rPr lang="en-US" altLang="ko-KR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ko-KR" dirty="0"/>
              <a:t> 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19872" y="4077028"/>
            <a:ext cx="35012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&lt;74LS04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이용한 수정 </a:t>
            </a:r>
            <a:r>
              <a:rPr lang="ko-KR" altLang="en-US" sz="18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발진기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508104" y="5725253"/>
            <a:ext cx="298350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형태의 수정 </a:t>
            </a:r>
            <a:r>
              <a:rPr lang="ko-KR" altLang="en-US" sz="1800" spc="-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발진기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20142"/>
              </p:ext>
            </p:extLst>
          </p:nvPr>
        </p:nvGraphicFramePr>
        <p:xfrm>
          <a:off x="827584" y="2708920"/>
          <a:ext cx="2245720" cy="1758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4" name="Image" r:id="rId3" imgW="5680198" imgH="4447582" progId="">
                  <p:embed/>
                </p:oleObj>
              </mc:Choice>
              <mc:Fallback>
                <p:oleObj name="Image" r:id="rId3" imgW="5680198" imgH="4447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08920"/>
                        <a:ext cx="2245720" cy="1758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451518"/>
              </p:ext>
            </p:extLst>
          </p:nvPr>
        </p:nvGraphicFramePr>
        <p:xfrm>
          <a:off x="971600" y="4826223"/>
          <a:ext cx="4457261" cy="151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5" name="Visio" r:id="rId5" imgW="3758565" imgH="1279398" progId="Visio.Drawing.11">
                  <p:embed/>
                </p:oleObj>
              </mc:Choice>
              <mc:Fallback>
                <p:oleObj name="Visio" r:id="rId5" imgW="3758565" imgH="12793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826223"/>
                        <a:ext cx="4457261" cy="151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7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err="1" smtClean="0">
                <a:solidFill>
                  <a:srgbClr val="C00000"/>
                </a:solidFill>
              </a:rPr>
              <a:t>단안정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멀티바이브레이터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(one-shot)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멀티바이브레이터는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입력에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트리거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신호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짧은 펄스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가 가해질 때마다 일정한 폭을 갖는 하나의 구형 펄스를 발생시키는 회로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트리거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신호에 의하여 일단 준 안정상태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(quasi-stable)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를 유지하다가 곧 안정된 상태로 복귀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단안정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멀티바이브레이터의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종류</a:t>
            </a:r>
          </a:p>
          <a:p>
            <a:pPr lvl="2"/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회로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(74122, 74123) </a:t>
            </a:r>
            <a:endParaRPr lang="en-US" altLang="ko-K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회로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(74121, 74221)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altLang="ko-KR" dirty="0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17825" y="5507940"/>
            <a:ext cx="3844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단안정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멀티바이브레이터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동작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개념도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67309"/>
              </p:ext>
            </p:extLst>
          </p:nvPr>
        </p:nvGraphicFramePr>
        <p:xfrm>
          <a:off x="1090613" y="4149080"/>
          <a:ext cx="71453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8" name="Image" r:id="rId3" imgW="11779739" imgH="2134839" progId="">
                  <p:embed/>
                </p:oleObj>
              </mc:Choice>
              <mc:Fallback>
                <p:oleObj name="Image" r:id="rId3" imgW="11779739" imgH="21348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4149080"/>
                        <a:ext cx="71453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IC 74121</a:t>
            </a: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회로인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74121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은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입력측에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NAND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및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게이트를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내장함으로써 다양한 기능을 실현한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ko-KR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83768" y="5704217"/>
            <a:ext cx="20719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상승에지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트리거링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716016" y="5704217"/>
            <a:ext cx="20778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하강에지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트리거링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043608" y="5704217"/>
            <a:ext cx="10054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119895" y="6208192"/>
            <a:ext cx="3822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74121 </a:t>
            </a:r>
            <a:r>
              <a:rPr lang="ko-KR" altLang="en-US" sz="1800" dirty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동작 회로도 및 입출력 파형 </a:t>
            </a:r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784515" y="2337249"/>
            <a:ext cx="5371661" cy="714308"/>
            <a:chOff x="1639" y="1299"/>
            <a:chExt cx="3557" cy="473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1639" y="1299"/>
              <a:ext cx="3557" cy="468"/>
            </a:xfrm>
            <a:prstGeom prst="roundRect">
              <a:avLst>
                <a:gd name="adj" fmla="val 11072"/>
              </a:avLst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753" y="1301"/>
              <a:ext cx="1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출력 펄스의 폭 </a:t>
              </a:r>
              <a:r>
                <a:rPr lang="en-US" altLang="ko-KR" sz="1800" b="1"/>
                <a:t>:</a:t>
              </a:r>
            </a:p>
          </p:txBody>
        </p:sp>
        <p:graphicFrame>
          <p:nvGraphicFramePr>
            <p:cNvPr id="22" name="Object 15"/>
            <p:cNvGraphicFramePr>
              <a:graphicFrameLocks noChangeAspect="1"/>
            </p:cNvGraphicFramePr>
            <p:nvPr/>
          </p:nvGraphicFramePr>
          <p:xfrm>
            <a:off x="2903" y="1317"/>
            <a:ext cx="768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22" name="Equation" r:id="rId3" imgW="685800" imgH="190500" progId="Equation.3">
                    <p:embed/>
                  </p:oleObj>
                </mc:Choice>
                <mc:Fallback>
                  <p:oleObj name="Equation" r:id="rId3" imgW="6858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1317"/>
                          <a:ext cx="768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7"/>
            <p:cNvGraphicFramePr>
              <a:graphicFrameLocks noChangeAspect="1"/>
            </p:cNvGraphicFramePr>
            <p:nvPr/>
          </p:nvGraphicFramePr>
          <p:xfrm>
            <a:off x="2903" y="1571"/>
            <a:ext cx="1100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23" name="Equation" r:id="rId5" imgW="990170" imgH="165028" progId="Equation.3">
                    <p:embed/>
                  </p:oleObj>
                </mc:Choice>
                <mc:Fallback>
                  <p:oleObj name="Equation" r:id="rId5" imgW="990170" imgH="16502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1571"/>
                          <a:ext cx="1100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9"/>
            <p:cNvGraphicFramePr>
              <a:graphicFrameLocks noChangeAspect="1"/>
            </p:cNvGraphicFramePr>
            <p:nvPr/>
          </p:nvGraphicFramePr>
          <p:xfrm>
            <a:off x="4079" y="1578"/>
            <a:ext cx="878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924" name="수식" r:id="rId7" imgW="761760" imgH="164880" progId="Equation.3">
                    <p:embed/>
                  </p:oleObj>
                </mc:Choice>
                <mc:Fallback>
                  <p:oleObj name="수식" r:id="rId7" imgW="7617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9" y="1578"/>
                          <a:ext cx="878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96334"/>
              </p:ext>
            </p:extLst>
          </p:nvPr>
        </p:nvGraphicFramePr>
        <p:xfrm>
          <a:off x="791131" y="3294692"/>
          <a:ext cx="5651252" cy="234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25" name="Visio" r:id="rId9" imgW="4345257" imgH="1801673" progId="Visio.Drawing.11">
                  <p:embed/>
                </p:oleObj>
              </mc:Choice>
              <mc:Fallback>
                <p:oleObj name="Visio" r:id="rId9" imgW="4345257" imgH="180167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1131" y="3294692"/>
                        <a:ext cx="5651252" cy="2343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3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IC 74123</a:t>
            </a:r>
          </a:p>
          <a:p>
            <a:pPr lvl="1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회로인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74123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은 하나의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속에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개의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latin typeface="Times New Roman" pitchFamily="18" charset="0"/>
                <a:cs typeface="Times New Roman" pitchFamily="18" charset="0"/>
              </a:rPr>
              <a:t>멀티바이브레이터</a:t>
            </a:r>
            <a:r>
              <a:rPr lang="ko-KR" altLang="en-US" dirty="0">
                <a:latin typeface="Times New Roman" pitchFamily="18" charset="0"/>
                <a:cs typeface="Times New Roman" pitchFamily="18" charset="0"/>
              </a:rPr>
              <a:t> 회로가 있다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en-US" altLang="ko-KR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43808" y="5672936"/>
            <a:ext cx="20778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상승에지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트리거링</a:t>
            </a: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20072" y="5698351"/>
            <a:ext cx="20778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하강에지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트리거링</a:t>
            </a: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6995" y="5698351"/>
            <a:ext cx="10054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49488" y="6208192"/>
            <a:ext cx="3822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74123 </a:t>
            </a:r>
            <a:r>
              <a:rPr lang="ko-KR" altLang="en-US" sz="180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동작 회로도 및 입출력 파형 </a:t>
            </a:r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55576" y="2260518"/>
            <a:ext cx="5313362" cy="573087"/>
            <a:chOff x="1639" y="1265"/>
            <a:chExt cx="3347" cy="361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1639" y="1265"/>
              <a:ext cx="3347" cy="36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753" y="1319"/>
              <a:ext cx="1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출력 펄스의 폭 </a:t>
              </a:r>
              <a:r>
                <a:rPr lang="en-US" altLang="ko-KR" sz="1800" b="1"/>
                <a:t>:</a:t>
              </a:r>
            </a:p>
          </p:txBody>
        </p:sp>
        <p:graphicFrame>
          <p:nvGraphicFramePr>
            <p:cNvPr id="11" name="Object 13"/>
            <p:cNvGraphicFramePr>
              <a:graphicFrameLocks noChangeAspect="1"/>
            </p:cNvGraphicFramePr>
            <p:nvPr/>
          </p:nvGraphicFramePr>
          <p:xfrm>
            <a:off x="2903" y="1265"/>
            <a:ext cx="1095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36" name="Equation" r:id="rId3" imgW="1143000" imgH="368300" progId="Equation.3">
                    <p:embed/>
                  </p:oleObj>
                </mc:Choice>
                <mc:Fallback>
                  <p:oleObj name="Equation" r:id="rId3" imgW="11430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" y="1265"/>
                          <a:ext cx="1095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4231" y="1378"/>
            <a:ext cx="607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37" name="Equation" r:id="rId5" imgW="634449" imgH="177646" progId="Equation.3">
                    <p:embed/>
                  </p:oleObj>
                </mc:Choice>
                <mc:Fallback>
                  <p:oleObj name="Equation" r:id="rId5" imgW="63444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1" y="1378"/>
                          <a:ext cx="607" cy="1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164388"/>
              </p:ext>
            </p:extLst>
          </p:nvPr>
        </p:nvGraphicFramePr>
        <p:xfrm>
          <a:off x="755576" y="3076740"/>
          <a:ext cx="6285968" cy="2563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8" name="Visio" r:id="rId7" imgW="4380071" imgH="1785823" progId="Visio.Drawing.11">
                  <p:embed/>
                </p:oleObj>
              </mc:Choice>
              <mc:Fallback>
                <p:oleObj name="Visio" r:id="rId7" imgW="4380071" imgH="17858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3076740"/>
                        <a:ext cx="6285968" cy="2563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멀티바이브레이터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단안정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멀티바이브레이터로</a:t>
            </a:r>
            <a:r>
              <a:rPr lang="ko-KR" altLang="en-US" dirty="0" smtClean="0"/>
              <a:t> 동작하는 타이머 </a:t>
            </a:r>
            <a:r>
              <a:rPr lang="en-US" altLang="ko-KR" dirty="0" smtClean="0"/>
              <a:t>555</a:t>
            </a:r>
          </a:p>
          <a:p>
            <a:pPr lvl="1" indent="-152400" eaLnBrk="1" hangingPunct="1">
              <a:lnSpc>
                <a:spcPct val="11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타이머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555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는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retriggerable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단안정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멀티바이브레이터로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사용 가능</a:t>
            </a:r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08728" y="5785746"/>
            <a:ext cx="529824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타이머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555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를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단안정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멀티바이브레이터로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동작 하는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경우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827584" y="2190750"/>
            <a:ext cx="3400425" cy="573088"/>
            <a:chOff x="1608" y="1256"/>
            <a:chExt cx="2142" cy="361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1608" y="1256"/>
              <a:ext cx="2142" cy="36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E8D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753" y="1319"/>
              <a:ext cx="1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1800" b="1"/>
                <a:t>출력 펄스의 폭 </a:t>
              </a:r>
              <a:r>
                <a:rPr lang="en-US" altLang="ko-KR" sz="1800" b="1"/>
                <a:t>:</a:t>
              </a:r>
            </a:p>
          </p:txBody>
        </p:sp>
        <p:graphicFrame>
          <p:nvGraphicFramePr>
            <p:cNvPr id="18" name="Object 10"/>
            <p:cNvGraphicFramePr>
              <a:graphicFrameLocks noChangeAspect="1"/>
            </p:cNvGraphicFramePr>
            <p:nvPr/>
          </p:nvGraphicFramePr>
          <p:xfrm>
            <a:off x="2911" y="1343"/>
            <a:ext cx="689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50" name="Equation" r:id="rId3" imgW="672808" imgH="190417" progId="Equation.3">
                    <p:embed/>
                  </p:oleObj>
                </mc:Choice>
                <mc:Fallback>
                  <p:oleObj name="Equation" r:id="rId3" imgW="672808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" y="1343"/>
                          <a:ext cx="689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18582"/>
              </p:ext>
            </p:extLst>
          </p:nvPr>
        </p:nvGraphicFramePr>
        <p:xfrm>
          <a:off x="867175" y="2913099"/>
          <a:ext cx="6721667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1" name="Visio" r:id="rId5" imgW="4035981" imgH="1585570" progId="Visio.Drawing.11">
                  <p:embed/>
                </p:oleObj>
              </mc:Choice>
              <mc:Fallback>
                <p:oleObj name="Visio" r:id="rId5" imgW="4035981" imgH="15855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7175" y="2913099"/>
                        <a:ext cx="6721667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2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NAND </a:t>
            </a:r>
            <a:r>
              <a:rPr lang="ko-KR" altLang="en-US" dirty="0" err="1" smtClean="0">
                <a:solidFill>
                  <a:srgbClr val="C00000"/>
                </a:solidFill>
              </a:rPr>
              <a:t>게이트로</a:t>
            </a:r>
            <a:r>
              <a:rPr lang="ko-KR" altLang="en-US" dirty="0" smtClean="0">
                <a:solidFill>
                  <a:srgbClr val="C00000"/>
                </a:solidFill>
              </a:rPr>
              <a:t> 구성된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래치</a:t>
            </a:r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Group 4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95454"/>
              </p:ext>
            </p:extLst>
          </p:nvPr>
        </p:nvGraphicFramePr>
        <p:xfrm>
          <a:off x="683568" y="1641240"/>
          <a:ext cx="2016224" cy="1613172"/>
        </p:xfrm>
        <a:graphic>
          <a:graphicData uri="http://schemas.openxmlformats.org/drawingml/2006/table">
            <a:tbl>
              <a:tblPr/>
              <a:tblGrid>
                <a:gridCol w="824109"/>
                <a:gridCol w="1192115"/>
              </a:tblGrid>
              <a:tr h="327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    R</a:t>
                      </a:r>
                    </a:p>
                  </a:txBody>
                  <a:tcPr marL="81843" marR="81843" marT="40921" marB="4092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+1)</a:t>
                      </a:r>
                    </a:p>
                  </a:txBody>
                  <a:tcPr marL="81843" marR="81843" marT="40921" marB="40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268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1    1</a:t>
                      </a:r>
                    </a:p>
                  </a:txBody>
                  <a:tcPr marL="81843" marR="81843" marT="40921" marB="4092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(부정)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(불변) </a:t>
                      </a:r>
                    </a:p>
                  </a:txBody>
                  <a:tcPr marL="81843" marR="81843" marT="40921" marB="409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Line 426"/>
          <p:cNvSpPr>
            <a:spLocks noChangeShapeType="1"/>
          </p:cNvSpPr>
          <p:nvPr/>
        </p:nvSpPr>
        <p:spPr bwMode="auto">
          <a:xfrm>
            <a:off x="888355" y="1695215"/>
            <a:ext cx="152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Line 427"/>
          <p:cNvSpPr>
            <a:spLocks noChangeShapeType="1"/>
          </p:cNvSpPr>
          <p:nvPr/>
        </p:nvSpPr>
        <p:spPr bwMode="auto">
          <a:xfrm>
            <a:off x="1240780" y="1695215"/>
            <a:ext cx="152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Box 428"/>
          <p:cNvSpPr txBox="1">
            <a:spLocks noChangeArrowheads="1"/>
          </p:cNvSpPr>
          <p:nvPr/>
        </p:nvSpPr>
        <p:spPr bwMode="auto">
          <a:xfrm>
            <a:off x="2724419" y="2936541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8" name="Object 4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663751"/>
              </p:ext>
            </p:extLst>
          </p:nvPr>
        </p:nvGraphicFramePr>
        <p:xfrm>
          <a:off x="777230" y="3789040"/>
          <a:ext cx="123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8" name="Equation" r:id="rId3" imgW="1231560" imgH="342720" progId="Equation.3">
                  <p:embed/>
                </p:oleObj>
              </mc:Choice>
              <mc:Fallback>
                <p:oleObj name="Equation" r:id="rId3" imgW="1231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30" y="3789040"/>
                        <a:ext cx="1231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31"/>
              <p:cNvSpPr txBox="1">
                <a:spLocks noChangeArrowheads="1"/>
              </p:cNvSpPr>
              <p:nvPr/>
            </p:nvSpPr>
            <p:spPr bwMode="auto">
              <a:xfrm>
                <a:off x="683568" y="5855213"/>
                <a:ext cx="2815194" cy="370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1800" dirty="0">
                    <a:solidFill>
                      <a:srgbClr val="0000FF"/>
                    </a:solidFill>
                    <a:latin typeface="Times New Roman" pitchFamily="18" charset="0"/>
                    <a:ea typeface="HY헤드라인M" pitchFamily="18" charset="-127"/>
                    <a:sym typeface="Wingdings" pitchFamily="2" charset="2"/>
                  </a:rPr>
                  <a:t>  </a:t>
                </a:r>
                <a:r>
                  <a:rPr lang="ko-KR" altLang="en-US" sz="1800" spc="-100" dirty="0">
                    <a:solidFill>
                      <a:srgbClr val="0000FF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출력 : 부정 </a:t>
                </a:r>
                <a:r>
                  <a:rPr lang="ko-KR" altLang="en-US" sz="1800" dirty="0">
                    <a:latin typeface="Times New Roman" pitchFamily="18" charset="0"/>
                    <a:ea typeface="HY헤드라인M" pitchFamily="18" charset="-127"/>
                  </a:rPr>
                  <a:t>(</a:t>
                </a:r>
                <a:r>
                  <a:rPr lang="en-US" altLang="ko-KR" sz="1800" i="1" dirty="0">
                    <a:latin typeface="Times New Roman" pitchFamily="18" charset="0"/>
                    <a:ea typeface="HY헤드라인M" pitchFamily="18" charset="-127"/>
                  </a:rPr>
                  <a:t>Q </a:t>
                </a:r>
                <a:r>
                  <a:rPr lang="en-US" altLang="ko-KR" sz="1800" dirty="0" smtClean="0">
                    <a:latin typeface="Times New Roman" pitchFamily="18" charset="0"/>
                    <a:ea typeface="HY헤드라인M" pitchFamily="18" charset="-127"/>
                  </a:rPr>
                  <a:t>=1,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HY헤드라인M" pitchFamily="18" charset="-127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sz="1800" i="1">
                            <a:latin typeface="Times New Roman" panose="02020603050405020304" pitchFamily="18" charset="0"/>
                            <a:ea typeface="HY헤드라인M" pitchFamily="18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  <m:r>
                      <a:rPr lang="en-US" altLang="ko-KR" sz="1800" i="1">
                        <a:latin typeface="Cambria Math"/>
                        <a:ea typeface="HY헤드라인M" pitchFamily="18" charset="-127"/>
                      </a:rPr>
                      <m:t> </m:t>
                    </m:r>
                  </m:oMath>
                </a14:m>
                <a:r>
                  <a:rPr lang="en-US" altLang="ko-KR" sz="1800" dirty="0" smtClean="0">
                    <a:latin typeface="Times New Roman" pitchFamily="18" charset="0"/>
                    <a:ea typeface="HY헤드라인M" pitchFamily="18" charset="-127"/>
                  </a:rPr>
                  <a:t>=1)</a:t>
                </a:r>
                <a:endParaRPr lang="en-US" altLang="ko-KR" sz="1800" dirty="0">
                  <a:latin typeface="Times New Roman" pitchFamily="18" charset="0"/>
                  <a:ea typeface="HY헤드라인M" pitchFamily="18" charset="-127"/>
                </a:endParaRPr>
              </a:p>
            </p:txBody>
          </p:sp>
        </mc:Choice>
        <mc:Fallback xmlns="">
          <p:sp>
            <p:nvSpPr>
              <p:cNvPr id="9" name="Text 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855213"/>
                <a:ext cx="2815194" cy="370551"/>
              </a:xfrm>
              <a:prstGeom prst="rect">
                <a:avLst/>
              </a:prstGeom>
              <a:blipFill rotWithShape="0">
                <a:blip r:embed="rId5"/>
                <a:stretch>
                  <a:fillRect l="-1732" t="-11667" r="-1082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49"/>
          <p:cNvSpPr txBox="1">
            <a:spLocks noChangeArrowheads="1"/>
          </p:cNvSpPr>
          <p:nvPr/>
        </p:nvSpPr>
        <p:spPr bwMode="auto">
          <a:xfrm>
            <a:off x="325993" y="3794684"/>
            <a:ext cx="231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/>
              <a:t>(</a:t>
            </a:r>
            <a:r>
              <a:rPr lang="en-US" altLang="ko-KR" sz="1800" dirty="0"/>
              <a:t>1) </a:t>
            </a:r>
            <a:r>
              <a:rPr lang="en-US" altLang="ko-KR" sz="1800" i="1" dirty="0"/>
              <a:t>                </a:t>
            </a:r>
            <a:r>
              <a:rPr lang="ko-KR" altLang="en-US" sz="1800" dirty="0"/>
              <a:t>일 때</a:t>
            </a:r>
          </a:p>
        </p:txBody>
      </p:sp>
      <p:graphicFrame>
        <p:nvGraphicFramePr>
          <p:cNvPr id="11" name="Object 4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468087"/>
              </p:ext>
            </p:extLst>
          </p:nvPr>
        </p:nvGraphicFramePr>
        <p:xfrm>
          <a:off x="683568" y="4375075"/>
          <a:ext cx="2283867" cy="134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9" name="Image" r:id="rId6" imgW="4752559" imgH="2808330" progId="">
                  <p:embed/>
                </p:oleObj>
              </mc:Choice>
              <mc:Fallback>
                <p:oleObj name="Image" r:id="rId6" imgW="4752559" imgH="28083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375075"/>
                        <a:ext cx="2283867" cy="1349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98215"/>
              </p:ext>
            </p:extLst>
          </p:nvPr>
        </p:nvGraphicFramePr>
        <p:xfrm>
          <a:off x="4189628" y="1738494"/>
          <a:ext cx="1802784" cy="1474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482"/>
                <a:gridCol w="573482"/>
                <a:gridCol w="655820"/>
              </a:tblGrid>
              <a:tr h="29489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ko-KR" sz="19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ko-KR" sz="19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i="1" kern="100" spc="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ko-KR" sz="1900" i="1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7958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900" kern="1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o-KR" sz="1900" kern="100" spc="-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 Box 249"/>
          <p:cNvSpPr txBox="1">
            <a:spLocks noChangeArrowheads="1"/>
          </p:cNvSpPr>
          <p:nvPr/>
        </p:nvSpPr>
        <p:spPr bwMode="auto">
          <a:xfrm>
            <a:off x="5970356" y="2936541"/>
            <a:ext cx="1558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&lt;NAND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6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기본적인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558471"/>
              </p:ext>
            </p:extLst>
          </p:nvPr>
        </p:nvGraphicFramePr>
        <p:xfrm>
          <a:off x="914984" y="1223740"/>
          <a:ext cx="123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4" name="Equation" r:id="rId3" imgW="1231560" imgH="342720" progId="Equation.3">
                  <p:embed/>
                </p:oleObj>
              </mc:Choice>
              <mc:Fallback>
                <p:oleObj name="Equation" r:id="rId3" imgW="1231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984" y="1223740"/>
                        <a:ext cx="1231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779912" y="1196540"/>
            <a:ext cx="2316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/>
              <a:t>(3) </a:t>
            </a:r>
            <a:r>
              <a:rPr lang="en-US" altLang="ko-KR" sz="1800" i="1"/>
              <a:t>                </a:t>
            </a:r>
            <a:r>
              <a:rPr lang="ko-KR" altLang="en-US" sz="1800"/>
              <a:t>일 때</a:t>
            </a: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69807"/>
              </p:ext>
            </p:extLst>
          </p:nvPr>
        </p:nvGraphicFramePr>
        <p:xfrm>
          <a:off x="4216474" y="1240990"/>
          <a:ext cx="1193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5" name="Equation" r:id="rId5" imgW="1193760" imgH="342720" progId="Equation.3">
                  <p:embed/>
                </p:oleObj>
              </mc:Choice>
              <mc:Fallback>
                <p:oleObj name="Equation" r:id="rId5" imgW="1193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74" y="1240990"/>
                        <a:ext cx="1193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13152"/>
              </p:ext>
            </p:extLst>
          </p:nvPr>
        </p:nvGraphicFramePr>
        <p:xfrm>
          <a:off x="954672" y="4001865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6" name="Equation" r:id="rId7" imgW="1143000" imgH="342720" progId="Equation.3">
                  <p:embed/>
                </p:oleObj>
              </mc:Choice>
              <mc:Fallback>
                <p:oleObj name="Equation" r:id="rId7" imgW="1143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672" y="4001865"/>
                        <a:ext cx="1143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827584" y="6113167"/>
            <a:ext cx="2512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출력은 현재상태 유지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4067944" y="3349042"/>
            <a:ext cx="161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 :</a:t>
            </a:r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800" i="1" dirty="0">
                <a:latin typeface="Times New Roman" pitchFamily="18" charset="0"/>
                <a:ea typeface="HY헤드라인M" pitchFamily="18" charset="-127"/>
              </a:rPr>
              <a:t>Q </a:t>
            </a:r>
            <a:r>
              <a:rPr lang="en-US" altLang="ko-KR" sz="1800" dirty="0">
                <a:latin typeface="Times New Roman" pitchFamily="18" charset="0"/>
                <a:ea typeface="HY헤드라인M" pitchFamily="18" charset="-127"/>
              </a:rPr>
              <a:t>=0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827584" y="3290665"/>
            <a:ext cx="161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  <a:sym typeface="Wingdings" pitchFamily="2" charset="2"/>
              </a:rPr>
              <a:t>  </a:t>
            </a:r>
            <a:r>
              <a:rPr lang="ko-KR" altLang="en-US" sz="1800" dirty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출력 :</a:t>
            </a:r>
            <a:r>
              <a:rPr lang="ko-KR" altLang="en-US" sz="1800" dirty="0">
                <a:solidFill>
                  <a:srgbClr val="0000FF"/>
                </a:solidFill>
                <a:latin typeface="Times New Roman" pitchFamily="18" charset="0"/>
                <a:ea typeface="HY헤드라인M" pitchFamily="18" charset="-127"/>
              </a:rPr>
              <a:t> </a:t>
            </a:r>
            <a:r>
              <a:rPr lang="en-US" altLang="ko-KR" sz="1800" i="1" dirty="0">
                <a:latin typeface="Times New Roman" pitchFamily="18" charset="0"/>
                <a:ea typeface="HY헤드라인M" pitchFamily="18" charset="-127"/>
              </a:rPr>
              <a:t>Q </a:t>
            </a:r>
            <a:r>
              <a:rPr lang="en-US" altLang="ko-KR" sz="1800" dirty="0">
                <a:latin typeface="Times New Roman" pitchFamily="18" charset="0"/>
                <a:ea typeface="HY헤드라인M" pitchFamily="18" charset="-127"/>
              </a:rPr>
              <a:t>=1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62547" y="1196752"/>
            <a:ext cx="231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/>
              <a:t>(</a:t>
            </a:r>
            <a:r>
              <a:rPr lang="en-US" altLang="ko-KR" sz="1800"/>
              <a:t>2) </a:t>
            </a:r>
            <a:r>
              <a:rPr lang="en-US" altLang="ko-KR" sz="1800" i="1"/>
              <a:t>                </a:t>
            </a:r>
            <a:r>
              <a:rPr lang="ko-KR" altLang="en-US" sz="1800"/>
              <a:t>일 때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39552" y="3963765"/>
            <a:ext cx="2316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/>
              <a:t>(</a:t>
            </a:r>
            <a:r>
              <a:rPr lang="en-US" altLang="ko-KR" sz="1800" dirty="0"/>
              <a:t>4) </a:t>
            </a:r>
            <a:r>
              <a:rPr lang="en-US" altLang="ko-KR" sz="1800" i="1" dirty="0"/>
              <a:t>                </a:t>
            </a:r>
            <a:r>
              <a:rPr lang="ko-KR" altLang="en-US" sz="1800" dirty="0"/>
              <a:t>일 때</a:t>
            </a:r>
          </a:p>
        </p:txBody>
      </p:sp>
      <p:graphicFrame>
        <p:nvGraphicFramePr>
          <p:cNvPr id="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29393"/>
              </p:ext>
            </p:extLst>
          </p:nvPr>
        </p:nvGraphicFramePr>
        <p:xfrm>
          <a:off x="858994" y="1696005"/>
          <a:ext cx="2529376" cy="150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7" name="Image" r:id="rId9" imgW="4749120" imgH="2831400" progId="Photoshop.Image.15">
                  <p:embed/>
                </p:oleObj>
              </mc:Choice>
              <mc:Fallback>
                <p:oleObj name="Image" r:id="rId9" imgW="4749120" imgH="2831400" progId="Photoshop.Image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94" y="1696005"/>
                        <a:ext cx="2529376" cy="1509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76105"/>
              </p:ext>
            </p:extLst>
          </p:nvPr>
        </p:nvGraphicFramePr>
        <p:xfrm>
          <a:off x="4144466" y="1817105"/>
          <a:ext cx="2455873" cy="1467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8" name="Image" r:id="rId11" imgW="4701730" imgH="2808330" progId="">
                  <p:embed/>
                </p:oleObj>
              </mc:Choice>
              <mc:Fallback>
                <p:oleObj name="Image" r:id="rId11" imgW="4701730" imgH="28083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466" y="1817105"/>
                        <a:ext cx="2455873" cy="1467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804556"/>
              </p:ext>
            </p:extLst>
          </p:nvPr>
        </p:nvGraphicFramePr>
        <p:xfrm>
          <a:off x="877359" y="4419527"/>
          <a:ext cx="5710865" cy="158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29" name="Image" r:id="rId13" imgW="10559831" imgH="2935404" progId="">
                  <p:embed/>
                </p:oleObj>
              </mc:Choice>
              <mc:Fallback>
                <p:oleObj name="Image" r:id="rId13" imgW="10559831" imgH="29354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359" y="4419527"/>
                        <a:ext cx="5710865" cy="1587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1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7413"/>
            <a:ext cx="8382000" cy="5867400"/>
          </a:xfrm>
          <a:noFill/>
        </p:spPr>
        <p:txBody>
          <a:bodyPr/>
          <a:lstStyle/>
          <a:p>
            <a:pPr marL="981075" lvl="1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그림과 같은 파형을 </a:t>
            </a:r>
            <a:r>
              <a:rPr lang="en-US" altLang="ko-KR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NAND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게이트 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S-R</a:t>
            </a:r>
            <a:r>
              <a:rPr lang="en-US" altLang="ko-KR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래치회로에 인가하였을 때, 출력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en-US" altLang="ko-KR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의 파형을 그려 보아라. 단, </a:t>
            </a:r>
            <a:r>
              <a:rPr lang="en-US" altLang="ko-KR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Q</a:t>
            </a:r>
            <a:r>
              <a:rPr lang="en-US" altLang="ko-KR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는 0으로 초기화되어 있으며, 게이트에서의 전파지연은 없는 것으로 가정한다.</a:t>
            </a:r>
          </a:p>
          <a:p>
            <a:pPr marL="981075" lvl="1" indent="0" algn="just" eaLnBrk="1" fontAlgn="ctr" hangingPunct="1">
              <a:spcAft>
                <a:spcPct val="20000"/>
              </a:spcAft>
            </a:pPr>
            <a:endParaRPr lang="ko-KR" altLang="en-US" sz="18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7172" name="Group 94"/>
          <p:cNvGrpSpPr>
            <a:grpSpLocks/>
          </p:cNvGrpSpPr>
          <p:nvPr/>
        </p:nvGrpSpPr>
        <p:grpSpPr bwMode="auto">
          <a:xfrm>
            <a:off x="230188" y="922338"/>
            <a:ext cx="1174750" cy="381000"/>
            <a:chOff x="628" y="3088"/>
            <a:chExt cx="740" cy="240"/>
          </a:xfrm>
        </p:grpSpPr>
        <p:sp>
          <p:nvSpPr>
            <p:cNvPr id="73823" name="AutoShape 95"/>
            <p:cNvSpPr>
              <a:spLocks noChangeArrowheads="1"/>
            </p:cNvSpPr>
            <p:nvPr/>
          </p:nvSpPr>
          <p:spPr bwMode="auto">
            <a:xfrm>
              <a:off x="628" y="3088"/>
              <a:ext cx="740" cy="2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50000">
                  <a:schemeClr val="bg1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7175" name="Text Box 96"/>
            <p:cNvSpPr txBox="1">
              <a:spLocks noChangeArrowheads="1"/>
            </p:cNvSpPr>
            <p:nvPr/>
          </p:nvSpPr>
          <p:spPr bwMode="auto">
            <a:xfrm>
              <a:off x="648" y="3090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kumimoji="0" lang="ko-KR" altLang="en-US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예제 </a:t>
              </a:r>
              <a:r>
                <a:rPr kumimoji="0" lang="en-US" altLang="ko-KR" sz="180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8-2</a:t>
              </a:r>
            </a:p>
          </p:txBody>
        </p:sp>
      </p:grpSp>
      <p:sp>
        <p:nvSpPr>
          <p:cNvPr id="7173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01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기본적인 플립플롭</a:t>
            </a:r>
          </a:p>
        </p:txBody>
      </p:sp>
      <p:graphicFrame>
        <p:nvGraphicFramePr>
          <p:cNvPr id="7170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334625"/>
              </p:ext>
            </p:extLst>
          </p:nvPr>
        </p:nvGraphicFramePr>
        <p:xfrm>
          <a:off x="1945481" y="2693194"/>
          <a:ext cx="5362575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2" name="Image" r:id="rId4" imgW="7039887" imgH="2960819" progId="Photoshop.Image.5">
                  <p:embed/>
                </p:oleObj>
              </mc:Choice>
              <mc:Fallback>
                <p:oleObj name="Image" r:id="rId4" imgW="7039887" imgH="2960819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481" y="2693194"/>
                        <a:ext cx="5362575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7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3494</Words>
  <Application>Microsoft Office PowerPoint</Application>
  <PresentationFormat>화면 슬라이드 쇼(4:3)</PresentationFormat>
  <Paragraphs>819</Paragraphs>
  <Slides>69</Slides>
  <Notes>15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6</vt:i4>
      </vt:variant>
      <vt:variant>
        <vt:lpstr>슬라이드 제목</vt:lpstr>
      </vt:variant>
      <vt:variant>
        <vt:i4>69</vt:i4>
      </vt:variant>
    </vt:vector>
  </HeadingPairs>
  <TitlesOfParts>
    <vt:vector size="89" baseType="lpstr">
      <vt:lpstr>HY견고딕</vt:lpstr>
      <vt:lpstr>HY헤드라인M</vt:lpstr>
      <vt:lpstr>굴림</vt:lpstr>
      <vt:lpstr>돋움</vt:lpstr>
      <vt:lpstr>맑은 고딕</vt:lpstr>
      <vt:lpstr>휴먼명조</vt:lpstr>
      <vt:lpstr>휴먼모음T</vt:lpstr>
      <vt:lpstr>Arial</vt:lpstr>
      <vt:lpstr>Cambria Math</vt:lpstr>
      <vt:lpstr>Symbol</vt:lpstr>
      <vt:lpstr>Tahoma</vt:lpstr>
      <vt:lpstr>Times New Roman</vt:lpstr>
      <vt:lpstr>Wingdings</vt:lpstr>
      <vt:lpstr>Office 테마</vt:lpstr>
      <vt:lpstr>Image</vt:lpstr>
      <vt:lpstr>Equation</vt:lpstr>
      <vt:lpstr>Visio</vt:lpstr>
      <vt:lpstr>수식</vt:lpstr>
      <vt:lpstr>Adobe Photoshop Image</vt:lpstr>
      <vt:lpstr>Microsoft Equation 3.0</vt:lpstr>
      <vt:lpstr>Chapter 08. 플립플롭</vt:lpstr>
      <vt:lpstr>PowerPoint 프레젠테이션</vt:lpstr>
      <vt:lpstr>01 기본적인 플립플롭</vt:lpstr>
      <vt:lpstr>01 기본적인 플립플롭</vt:lpstr>
      <vt:lpstr>01 기본적인 플립플롭</vt:lpstr>
      <vt:lpstr>PowerPoint 프레젠테이션</vt:lpstr>
      <vt:lpstr>01 기본적인 플립플롭</vt:lpstr>
      <vt:lpstr>01 기본적인 플립플롭</vt:lpstr>
      <vt:lpstr>PowerPoint 프레젠테이션</vt:lpstr>
      <vt:lpstr>01 기본적인 플립플롭</vt:lpstr>
      <vt:lpstr>02 SR 플립플롭</vt:lpstr>
      <vt:lpstr>02 SR 플립플롭</vt:lpstr>
      <vt:lpstr>02 SR 플립플롭</vt:lpstr>
      <vt:lpstr>PowerPoint 프레젠테이션</vt:lpstr>
      <vt:lpstr>02 SR 플립플롭</vt:lpstr>
      <vt:lpstr>02 SR 플립플롭</vt:lpstr>
      <vt:lpstr>02 SR 플립플롭</vt:lpstr>
      <vt:lpstr>PowerPoint 프레젠테이션</vt:lpstr>
      <vt:lpstr>02 SR 플립플롭</vt:lpstr>
      <vt:lpstr>02 SR 플립플롭</vt:lpstr>
      <vt:lpstr>PowerPoint 프레젠테이션</vt:lpstr>
      <vt:lpstr>03 D 플립플롭</vt:lpstr>
      <vt:lpstr>03 D 플립플롭</vt:lpstr>
      <vt:lpstr>03 D 플립플롭</vt:lpstr>
      <vt:lpstr>PowerPoint 프레젠테이션</vt:lpstr>
      <vt:lpstr>03 D 플립플롭</vt:lpstr>
      <vt:lpstr>PowerPoint 프레젠테이션</vt:lpstr>
      <vt:lpstr>03 D 플립플롭</vt:lpstr>
      <vt:lpstr>03 D 플립플롭</vt:lpstr>
      <vt:lpstr>PowerPoint 프레젠테이션</vt:lpstr>
      <vt:lpstr>04 JK 플립플롭</vt:lpstr>
      <vt:lpstr>04 JK 플립플롭</vt:lpstr>
      <vt:lpstr>04 JK 플립플롭</vt:lpstr>
      <vt:lpstr>04 JK 플립플롭</vt:lpstr>
      <vt:lpstr>PowerPoint 프레젠테이션</vt:lpstr>
      <vt:lpstr>04 JK 플립플롭</vt:lpstr>
      <vt:lpstr>04 JK 플립플롭</vt:lpstr>
      <vt:lpstr>04 JK 플립플롭</vt:lpstr>
      <vt:lpstr>PowerPoint 프레젠테이션</vt:lpstr>
      <vt:lpstr>04 JK 플립플롭</vt:lpstr>
      <vt:lpstr>04 JK 플립플롭</vt:lpstr>
      <vt:lpstr>04 JK 플립플롭</vt:lpstr>
      <vt:lpstr>PowerPoint 프레젠테이션</vt:lpstr>
      <vt:lpstr>05 T 플립플롭</vt:lpstr>
      <vt:lpstr>05 T 플립플롭</vt:lpstr>
      <vt:lpstr>PowerPoint 프레젠테이션</vt:lpstr>
      <vt:lpstr>05 T 플립플롭</vt:lpstr>
      <vt:lpstr>05 T 플립플롭</vt:lpstr>
      <vt:lpstr>PowerPoint 프레젠테이션</vt:lpstr>
      <vt:lpstr>06 비동기 입력</vt:lpstr>
      <vt:lpstr>06 비동기 입력</vt:lpstr>
      <vt:lpstr>PowerPoint 프레젠테이션</vt:lpstr>
      <vt:lpstr>07 플립플롭의 동작 특성</vt:lpstr>
      <vt:lpstr>07 플립플롭의 동작 특성</vt:lpstr>
      <vt:lpstr>07 플립플롭의 동작 특성</vt:lpstr>
      <vt:lpstr>07 플립플롭의 동작 특성</vt:lpstr>
      <vt:lpstr>07 플립플롭의 동작 특성</vt:lpstr>
      <vt:lpstr>07 플립플롭의 동작 특성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08 멀티바이브레이터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USER</cp:lastModifiedBy>
  <cp:revision>430</cp:revision>
  <dcterms:created xsi:type="dcterms:W3CDTF">2012-07-11T10:23:22Z</dcterms:created>
  <dcterms:modified xsi:type="dcterms:W3CDTF">2017-04-26T05:54:20Z</dcterms:modified>
</cp:coreProperties>
</file>