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sldIdLst>
    <p:sldId id="256" r:id="rId2"/>
    <p:sldId id="414" r:id="rId3"/>
    <p:sldId id="436" r:id="rId4"/>
    <p:sldId id="435" r:id="rId5"/>
    <p:sldId id="437" r:id="rId6"/>
    <p:sldId id="438" r:id="rId7"/>
    <p:sldId id="439" r:id="rId8"/>
    <p:sldId id="440" r:id="rId9"/>
    <p:sldId id="441" r:id="rId10"/>
    <p:sldId id="442" r:id="rId11"/>
    <p:sldId id="443" r:id="rId12"/>
    <p:sldId id="444" r:id="rId13"/>
    <p:sldId id="445" r:id="rId14"/>
    <p:sldId id="446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60" r:id="rId27"/>
    <p:sldId id="461" r:id="rId28"/>
    <p:sldId id="462" r:id="rId29"/>
    <p:sldId id="463" r:id="rId30"/>
    <p:sldId id="464" r:id="rId31"/>
    <p:sldId id="465" r:id="rId32"/>
    <p:sldId id="466" r:id="rId33"/>
    <p:sldId id="468" r:id="rId34"/>
    <p:sldId id="469" r:id="rId35"/>
    <p:sldId id="470" r:id="rId36"/>
    <p:sldId id="471" r:id="rId37"/>
    <p:sldId id="472" r:id="rId38"/>
    <p:sldId id="473" r:id="rId39"/>
    <p:sldId id="474" r:id="rId40"/>
    <p:sldId id="475" r:id="rId41"/>
    <p:sldId id="476" r:id="rId42"/>
    <p:sldId id="477" r:id="rId43"/>
    <p:sldId id="478" r:id="rId44"/>
    <p:sldId id="482" r:id="rId45"/>
    <p:sldId id="479" r:id="rId46"/>
    <p:sldId id="480" r:id="rId47"/>
    <p:sldId id="481" r:id="rId48"/>
    <p:sldId id="483" r:id="rId49"/>
    <p:sldId id="484" r:id="rId50"/>
    <p:sldId id="485" r:id="rId51"/>
    <p:sldId id="486" r:id="rId52"/>
    <p:sldId id="487" r:id="rId53"/>
    <p:sldId id="488" r:id="rId54"/>
    <p:sldId id="489" r:id="rId55"/>
    <p:sldId id="490" r:id="rId56"/>
    <p:sldId id="491" r:id="rId57"/>
    <p:sldId id="492" r:id="rId58"/>
    <p:sldId id="493" r:id="rId59"/>
    <p:sldId id="494" r:id="rId60"/>
    <p:sldId id="495" r:id="rId61"/>
    <p:sldId id="496" r:id="rId62"/>
    <p:sldId id="497" r:id="rId63"/>
    <p:sldId id="498" r:id="rId64"/>
    <p:sldId id="500" r:id="rId65"/>
    <p:sldId id="501" r:id="rId66"/>
    <p:sldId id="507" r:id="rId67"/>
    <p:sldId id="508" r:id="rId68"/>
    <p:sldId id="502" r:id="rId69"/>
    <p:sldId id="509" r:id="rId70"/>
    <p:sldId id="503" r:id="rId71"/>
    <p:sldId id="504" r:id="rId72"/>
    <p:sldId id="505" r:id="rId73"/>
    <p:sldId id="510" r:id="rId74"/>
    <p:sldId id="511" r:id="rId75"/>
    <p:sldId id="512" r:id="rId76"/>
    <p:sldId id="513" r:id="rId77"/>
    <p:sldId id="515" r:id="rId78"/>
    <p:sldId id="514" r:id="rId79"/>
    <p:sldId id="516" r:id="rId80"/>
    <p:sldId id="517" r:id="rId81"/>
    <p:sldId id="519" r:id="rId82"/>
    <p:sldId id="518" r:id="rId83"/>
    <p:sldId id="520" r:id="rId84"/>
    <p:sldId id="521" r:id="rId85"/>
    <p:sldId id="522" r:id="rId86"/>
    <p:sldId id="523" r:id="rId87"/>
    <p:sldId id="362" r:id="rId88"/>
  </p:sldIdLst>
  <p:sldSz cx="9144000" cy="6858000" type="screen4x3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맑은 고딕" panose="020B0503020000020004" pitchFamily="50" charset="-127"/>
        <a:ea typeface="굴림" panose="020B0600000101010101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15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FFCC"/>
    <a:srgbClr val="6699FF"/>
    <a:srgbClr val="088228"/>
    <a:srgbClr val="009999"/>
    <a:srgbClr val="648C0C"/>
    <a:srgbClr val="2D7E0C"/>
    <a:srgbClr val="157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밝은 스타일 2 - 강조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48" autoAdjust="0"/>
    <p:restoredTop sz="94160" autoAdjust="0"/>
  </p:normalViewPr>
  <p:slideViewPr>
    <p:cSldViewPr>
      <p:cViewPr varScale="1">
        <p:scale>
          <a:sx n="111" d="100"/>
          <a:sy n="111" d="100"/>
        </p:scale>
        <p:origin x="1260" y="96"/>
      </p:cViewPr>
      <p:guideLst>
        <p:guide orient="horz" pos="119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213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wmf"/><Relationship Id="rId7" Type="http://schemas.openxmlformats.org/officeDocument/2006/relationships/image" Target="../media/image46.e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emf"/><Relationship Id="rId1" Type="http://schemas.openxmlformats.org/officeDocument/2006/relationships/image" Target="../media/image53.wmf"/><Relationship Id="rId4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4" Type="http://schemas.openxmlformats.org/officeDocument/2006/relationships/image" Target="../media/image79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3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6.wmf"/><Relationship Id="rId7" Type="http://schemas.openxmlformats.org/officeDocument/2006/relationships/image" Target="../media/image100.emf"/><Relationship Id="rId12" Type="http://schemas.openxmlformats.org/officeDocument/2006/relationships/image" Target="../media/image105.e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6" Type="http://schemas.openxmlformats.org/officeDocument/2006/relationships/image" Target="../media/image99.wmf"/><Relationship Id="rId11" Type="http://schemas.openxmlformats.org/officeDocument/2006/relationships/image" Target="../media/image104.emf"/><Relationship Id="rId5" Type="http://schemas.openxmlformats.org/officeDocument/2006/relationships/image" Target="../media/image98.wmf"/><Relationship Id="rId10" Type="http://schemas.openxmlformats.org/officeDocument/2006/relationships/image" Target="../media/image103.emf"/><Relationship Id="rId4" Type="http://schemas.openxmlformats.org/officeDocument/2006/relationships/image" Target="../media/image97.wmf"/><Relationship Id="rId9" Type="http://schemas.openxmlformats.org/officeDocument/2006/relationships/image" Target="../media/image102.e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11" Type="http://schemas.openxmlformats.org/officeDocument/2006/relationships/image" Target="../media/image112.wmf"/><Relationship Id="rId5" Type="http://schemas.openxmlformats.org/officeDocument/2006/relationships/image" Target="../media/image91.wmf"/><Relationship Id="rId10" Type="http://schemas.openxmlformats.org/officeDocument/2006/relationships/image" Target="../media/image111.wmf"/><Relationship Id="rId4" Type="http://schemas.openxmlformats.org/officeDocument/2006/relationships/image" Target="../media/image90.wmf"/><Relationship Id="rId9" Type="http://schemas.openxmlformats.org/officeDocument/2006/relationships/image" Target="../media/image110.w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image" Target="../media/image11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image" Target="../media/image117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emf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w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w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image" Target="../media/image125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image" Target="../media/image127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w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emf"/></Relationships>
</file>

<file path=ppt/drawings/_rels/vmlDrawing5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wmf"/><Relationship Id="rId13" Type="http://schemas.openxmlformats.org/officeDocument/2006/relationships/image" Target="../media/image155.wmf"/><Relationship Id="rId3" Type="http://schemas.openxmlformats.org/officeDocument/2006/relationships/image" Target="../media/image145.wmf"/><Relationship Id="rId7" Type="http://schemas.openxmlformats.org/officeDocument/2006/relationships/image" Target="../media/image149.wmf"/><Relationship Id="rId12" Type="http://schemas.openxmlformats.org/officeDocument/2006/relationships/image" Target="../media/image154.wmf"/><Relationship Id="rId2" Type="http://schemas.openxmlformats.org/officeDocument/2006/relationships/image" Target="../media/image144.wmf"/><Relationship Id="rId16" Type="http://schemas.openxmlformats.org/officeDocument/2006/relationships/image" Target="../media/image158.wmf"/><Relationship Id="rId1" Type="http://schemas.openxmlformats.org/officeDocument/2006/relationships/image" Target="../media/image143.wmf"/><Relationship Id="rId6" Type="http://schemas.openxmlformats.org/officeDocument/2006/relationships/image" Target="../media/image148.wmf"/><Relationship Id="rId11" Type="http://schemas.openxmlformats.org/officeDocument/2006/relationships/image" Target="../media/image153.wmf"/><Relationship Id="rId5" Type="http://schemas.openxmlformats.org/officeDocument/2006/relationships/image" Target="../media/image147.wmf"/><Relationship Id="rId15" Type="http://schemas.openxmlformats.org/officeDocument/2006/relationships/image" Target="../media/image157.wmf"/><Relationship Id="rId10" Type="http://schemas.openxmlformats.org/officeDocument/2006/relationships/image" Target="../media/image152.wmf"/><Relationship Id="rId4" Type="http://schemas.openxmlformats.org/officeDocument/2006/relationships/image" Target="../media/image146.wmf"/><Relationship Id="rId9" Type="http://schemas.openxmlformats.org/officeDocument/2006/relationships/image" Target="../media/image151.wmf"/><Relationship Id="rId14" Type="http://schemas.openxmlformats.org/officeDocument/2006/relationships/image" Target="../media/image156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image" Target="../media/image163.wmf"/></Relationships>
</file>

<file path=ppt/drawings/_rels/vmlDrawing5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image" Target="../media/image165.wmf"/></Relationships>
</file>

<file path=ppt/drawings/_rels/vmlDrawing5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image" Target="../media/image1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image" Target="../media/image171.emf"/><Relationship Id="rId7" Type="http://schemas.openxmlformats.org/officeDocument/2006/relationships/image" Target="../media/image175.wmf"/><Relationship Id="rId2" Type="http://schemas.openxmlformats.org/officeDocument/2006/relationships/image" Target="../media/image170.emf"/><Relationship Id="rId1" Type="http://schemas.openxmlformats.org/officeDocument/2006/relationships/image" Target="../media/image169.emf"/><Relationship Id="rId6" Type="http://schemas.openxmlformats.org/officeDocument/2006/relationships/image" Target="../media/image174.wmf"/><Relationship Id="rId5" Type="http://schemas.openxmlformats.org/officeDocument/2006/relationships/image" Target="../media/image173.wmf"/><Relationship Id="rId4" Type="http://schemas.openxmlformats.org/officeDocument/2006/relationships/image" Target="../media/image172.emf"/><Relationship Id="rId9" Type="http://schemas.openxmlformats.org/officeDocument/2006/relationships/image" Target="../media/image177.emf"/></Relationships>
</file>

<file path=ppt/drawings/_rels/vmlDrawing6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80.emf"/><Relationship Id="rId7" Type="http://schemas.openxmlformats.org/officeDocument/2006/relationships/image" Target="../media/image184.wmf"/><Relationship Id="rId2" Type="http://schemas.openxmlformats.org/officeDocument/2006/relationships/image" Target="../media/image179.emf"/><Relationship Id="rId1" Type="http://schemas.openxmlformats.org/officeDocument/2006/relationships/image" Target="../media/image178.emf"/><Relationship Id="rId6" Type="http://schemas.openxmlformats.org/officeDocument/2006/relationships/image" Target="../media/image183.wmf"/><Relationship Id="rId5" Type="http://schemas.openxmlformats.org/officeDocument/2006/relationships/image" Target="../media/image182.wmf"/><Relationship Id="rId4" Type="http://schemas.openxmlformats.org/officeDocument/2006/relationships/image" Target="../media/image181.emf"/><Relationship Id="rId9" Type="http://schemas.openxmlformats.org/officeDocument/2006/relationships/image" Target="../media/image186.emf"/></Relationships>
</file>

<file path=ppt/drawings/_rels/vmlDrawing6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emf"/><Relationship Id="rId3" Type="http://schemas.openxmlformats.org/officeDocument/2006/relationships/image" Target="../media/image189.wmf"/><Relationship Id="rId7" Type="http://schemas.openxmlformats.org/officeDocument/2006/relationships/image" Target="../media/image193.e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6" Type="http://schemas.openxmlformats.org/officeDocument/2006/relationships/image" Target="../media/image192.emf"/><Relationship Id="rId5" Type="http://schemas.openxmlformats.org/officeDocument/2006/relationships/image" Target="../media/image191.emf"/><Relationship Id="rId4" Type="http://schemas.openxmlformats.org/officeDocument/2006/relationships/image" Target="../media/image190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5.e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image" Target="../media/image196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e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246BE231-B999-4922-9B29-EF6E82EA01DD}" type="datetimeFigureOut">
              <a:rPr lang="ko-KR" altLang="en-US"/>
              <a:pPr>
                <a:defRPr/>
              </a:pPr>
              <a:t>2016-02-16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latinLnBrk="1" hangingPunct="1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pPr>
              <a:defRPr/>
            </a:pPr>
            <a:fld id="{B1E9102B-132B-465D-99FB-4EF29DEAC4F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7919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E9102B-132B-465D-99FB-4EF29DEAC4F9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918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76277"/>
            <a:ext cx="5266277" cy="1412763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0" y="4725144"/>
            <a:ext cx="9144000" cy="2132856"/>
          </a:xfrm>
          <a:prstGeom prst="rect">
            <a:avLst/>
          </a:prstGeom>
          <a:solidFill>
            <a:srgbClr val="1C8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5" name="제목 13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16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" name="Line 416"/>
          <p:cNvSpPr>
            <a:spLocks noChangeShapeType="1"/>
          </p:cNvSpPr>
          <p:nvPr userDrawn="1"/>
        </p:nvSpPr>
        <p:spPr bwMode="gray">
          <a:xfrm>
            <a:off x="0" y="1412875"/>
            <a:ext cx="9144000" cy="0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endParaRPr lang="ko-KR" altLang="en-US" sz="3000" i="1">
              <a:solidFill>
                <a:srgbClr val="005E5C"/>
              </a:solidFill>
              <a:latin typeface="돋움" pitchFamily="50" charset="-127"/>
              <a:ea typeface="돋움" pitchFamily="50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3" y="980728"/>
            <a:ext cx="3623341" cy="303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0"/>
          <p:cNvSpPr/>
          <p:nvPr userDrawn="1"/>
        </p:nvSpPr>
        <p:spPr>
          <a:xfrm>
            <a:off x="252413" y="6118225"/>
            <a:ext cx="8639175" cy="7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제목 13"/>
          <p:cNvSpPr txBox="1">
            <a:spLocks/>
          </p:cNvSpPr>
          <p:nvPr userDrawn="1"/>
        </p:nvSpPr>
        <p:spPr bwMode="auto">
          <a:xfrm>
            <a:off x="1626393" y="2667456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r>
              <a:rPr lang="ko-KR" altLang="en-US" sz="2000" b="1" dirty="0" smtClean="0">
                <a:solidFill>
                  <a:srgbClr val="648C0C"/>
                </a:solidFill>
              </a:rPr>
              <a:t>감사합니다</a:t>
            </a:r>
            <a:r>
              <a:rPr lang="en-US" altLang="ko-KR" sz="2000" b="1" dirty="0" smtClean="0">
                <a:solidFill>
                  <a:srgbClr val="648C0C"/>
                </a:solidFill>
              </a:rPr>
              <a:t> </a:t>
            </a:r>
            <a:r>
              <a:rPr lang="en-US" altLang="ko-KR" sz="2000" b="1" dirty="0" smtClean="0">
                <a:solidFill>
                  <a:srgbClr val="648C0C"/>
                </a:solidFill>
                <a:sym typeface="Wingdings" panose="05000000000000000000" pitchFamily="2" charset="2"/>
              </a:rPr>
              <a:t></a:t>
            </a:r>
            <a:endParaRPr lang="ko-KR" altLang="en-US" sz="2000" b="1" dirty="0">
              <a:solidFill>
                <a:srgbClr val="648C0C"/>
              </a:solidFill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6392863"/>
            <a:ext cx="12969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00" y="1156"/>
            <a:ext cx="2600000" cy="2333333"/>
          </a:xfrm>
          <a:prstGeom prst="rect">
            <a:avLst/>
          </a:prstGeom>
        </p:spPr>
      </p:pic>
      <p:sp>
        <p:nvSpPr>
          <p:cNvPr id="6" name="제목 13"/>
          <p:cNvSpPr txBox="1">
            <a:spLocks/>
          </p:cNvSpPr>
          <p:nvPr userDrawn="1"/>
        </p:nvSpPr>
        <p:spPr bwMode="auto">
          <a:xfrm>
            <a:off x="1594375" y="2788465"/>
            <a:ext cx="5891213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>
              <a:defRPr/>
            </a:pPr>
            <a:endParaRPr lang="ko-KR" altLang="en-US" sz="2000" b="1" dirty="0">
              <a:solidFill>
                <a:srgbClr val="648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84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저작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 userDrawn="1"/>
        </p:nvSpPr>
        <p:spPr>
          <a:xfrm>
            <a:off x="320675" y="404813"/>
            <a:ext cx="8497888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9600" y="1052736"/>
            <a:ext cx="7991475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rgbClr val="FF0000"/>
              </a:solidFill>
              <a:ea typeface="맑은 고딕" pitchFamily="50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dirty="0">
                <a:ea typeface="맑은 고딕" pitchFamily="50" charset="-127"/>
              </a:rPr>
              <a:t>[</a:t>
            </a:r>
            <a:r>
              <a:rPr kumimoji="0" lang="ko-KR" altLang="en-US" sz="1400" b="1" dirty="0">
                <a:ea typeface="맑은 고딕" pitchFamily="50" charset="-127"/>
              </a:rPr>
              <a:t>강의교안 이용 안내</a:t>
            </a:r>
            <a:r>
              <a:rPr kumimoji="0" lang="en-US" altLang="ko-KR" sz="1400" b="1" dirty="0">
                <a:ea typeface="맑은 고딕" pitchFamily="50" charset="-127"/>
              </a:rPr>
              <a:t>]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dirty="0">
                <a:ea typeface="맑은 고딕" pitchFamily="50" charset="-127"/>
              </a:rPr>
              <a:t>본 강의교안의 저작권은 한빛아카데미㈜에 있습니다</a:t>
            </a:r>
            <a:r>
              <a:rPr kumimoji="0" lang="en-US" altLang="ko-KR" sz="1000" dirty="0">
                <a:ea typeface="맑은 고딕" pitchFamily="50" charset="-127"/>
              </a:rPr>
              <a:t>.</a:t>
            </a:r>
            <a:r>
              <a:rPr kumimoji="0" lang="ko-KR" altLang="en-US" sz="1000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endParaRPr kumimoji="0" lang="en-US" altLang="ko-KR" sz="1000" dirty="0">
              <a:solidFill>
                <a:srgbClr val="222222"/>
              </a:solidFill>
              <a:ea typeface="맑은 고딕" pitchFamily="50" charset="-127"/>
            </a:endParaRPr>
          </a:p>
          <a:p>
            <a:pPr marL="171450" indent="-171450" eaLnBrk="1" fontAlgn="auto" latin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이 자료를 무단으로 전제하거나 배포할 경우 저작권법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136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조에 의거하여 최고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년 이하의 징역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 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또는 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5</a:t>
            </a:r>
            <a:r>
              <a:rPr kumimoji="0" lang="ko-KR" altLang="en-US" sz="1000" u="sng" dirty="0" err="1">
                <a:solidFill>
                  <a:srgbClr val="222222"/>
                </a:solidFill>
                <a:ea typeface="맑은 고딕" pitchFamily="50" charset="-127"/>
              </a:rPr>
              <a:t>천만원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 이하의 벌금에 처할 수 있고 이를 병과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(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倂科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)</a:t>
            </a:r>
            <a:r>
              <a:rPr kumimoji="0" lang="ko-KR" altLang="en-US" sz="1000" u="sng" dirty="0">
                <a:solidFill>
                  <a:srgbClr val="222222"/>
                </a:solidFill>
                <a:ea typeface="맑은 고딕" pitchFamily="50" charset="-127"/>
              </a:rPr>
              <a:t>할 수도 있습니다</a:t>
            </a:r>
            <a:r>
              <a:rPr kumimoji="0" lang="en-US" altLang="ko-KR" sz="1000" u="sng" dirty="0">
                <a:solidFill>
                  <a:srgbClr val="222222"/>
                </a:solidFill>
                <a:ea typeface="맑은 고딕" pitchFamily="50" charset="-127"/>
              </a:rPr>
              <a:t>.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000" dirty="0">
              <a:ea typeface="맑은 고딕" pitchFamily="50" charset="-127"/>
            </a:endParaRPr>
          </a:p>
        </p:txBody>
      </p:sp>
      <p:pic>
        <p:nvPicPr>
          <p:cNvPr id="4" name="그림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6021388"/>
            <a:ext cx="1296988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03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5"/>
          <p:cNvSpPr/>
          <p:nvPr userDrawn="1"/>
        </p:nvSpPr>
        <p:spPr>
          <a:xfrm>
            <a:off x="319088" y="404813"/>
            <a:ext cx="8497887" cy="6048375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" name="TextBox 9"/>
          <p:cNvSpPr txBox="1"/>
          <p:nvPr userDrawn="1"/>
        </p:nvSpPr>
        <p:spPr>
          <a:xfrm>
            <a:off x="895400" y="762422"/>
            <a:ext cx="408569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HY견고딕" pitchFamily="18" charset="-127"/>
                <a:ea typeface="HY견고딕" pitchFamily="18" charset="-127"/>
                <a:cs typeface="Tahoma" pitchFamily="34" charset="0"/>
              </a:rPr>
              <a:t>학습목표 및 목차</a:t>
            </a:r>
            <a:endParaRPr kumimoji="0" lang="ko-KR" altLang="en-US" sz="28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latin typeface="HY견고딕" pitchFamily="18" charset="-127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/>
          </p:nvPr>
        </p:nvSpPr>
        <p:spPr>
          <a:xfrm>
            <a:off x="895400" y="1628800"/>
            <a:ext cx="7408019" cy="4464496"/>
          </a:xfrm>
        </p:spPr>
        <p:txBody>
          <a:bodyPr/>
          <a:lstStyle>
            <a:lvl1pPr marL="0" indent="0">
              <a:lnSpc>
                <a:spcPct val="150000"/>
              </a:lnSpc>
              <a:buFont typeface="+mj-lt"/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981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3000" b="1">
                <a:solidFill>
                  <a:schemeClr val="accent4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250825" y="980728"/>
            <a:ext cx="8641655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>
                <a:latin typeface="휴먼모음T" panose="02030504000101010101" pitchFamily="18" charset="-127"/>
                <a:ea typeface="휴먼모음T" panose="02030504000101010101" pitchFamily="18" charset="-127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600"/>
            </a:lvl3pPr>
            <a:lvl4pPr marL="809625" indent="-180975">
              <a:spcAft>
                <a:spcPts val="300"/>
              </a:spcAft>
              <a:buSzPct val="96000"/>
              <a:defRPr sz="1400"/>
            </a:lvl4pPr>
            <a:lvl5pPr marL="990600" indent="-180975">
              <a:defRPr sz="12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5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6BBCA-F9D0-47A4-B503-9B016618120C}" type="datetime1">
              <a:rPr lang="ko-KR" altLang="en-US" smtClean="0"/>
              <a:t>2016-02-16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F0BCA-CDF9-460D-BF94-3A1E03DEFDAF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41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 userDrawn="1"/>
        </p:nvCxnSpPr>
        <p:spPr>
          <a:xfrm>
            <a:off x="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233997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 userDrawn="1"/>
        </p:nvCxnSpPr>
        <p:spPr>
          <a:xfrm>
            <a:off x="4572000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6804025" y="908050"/>
            <a:ext cx="2339975" cy="0"/>
          </a:xfrm>
          <a:prstGeom prst="line">
            <a:avLst/>
          </a:prstGeom>
          <a:ln w="762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7560840" cy="548680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107505" y="980728"/>
            <a:ext cx="4464496" cy="54726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9" name="내용 개체 틀 2"/>
          <p:cNvSpPr>
            <a:spLocks noGrp="1"/>
          </p:cNvSpPr>
          <p:nvPr>
            <p:ph idx="10"/>
          </p:nvPr>
        </p:nvSpPr>
        <p:spPr>
          <a:xfrm>
            <a:off x="4572000" y="1222276"/>
            <a:ext cx="4464496" cy="5663108"/>
          </a:xfrm>
        </p:spPr>
        <p:txBody>
          <a:bodyPr/>
          <a:lstStyle>
            <a:lvl1pPr marL="266700" indent="-266700">
              <a:lnSpc>
                <a:spcPct val="150000"/>
              </a:lnSpc>
              <a:spcBef>
                <a:spcPts val="0"/>
              </a:spcBef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1600" b="1">
                <a:latin typeface="+mn-ea"/>
                <a:ea typeface="+mn-ea"/>
              </a:defRPr>
            </a:lvl1pPr>
            <a:lvl2pPr marL="447675" indent="-180975"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200"/>
            </a:lvl2pPr>
            <a:lvl3pPr marL="628650" indent="-180975">
              <a:spcAft>
                <a:spcPts val="300"/>
              </a:spcAft>
              <a:buClr>
                <a:schemeClr val="accent6">
                  <a:lumMod val="75000"/>
                </a:schemeClr>
              </a:buClr>
              <a:defRPr sz="1200"/>
            </a:lvl3pPr>
            <a:lvl4pPr marL="809625" indent="-180975">
              <a:spcAft>
                <a:spcPts val="300"/>
              </a:spcAft>
              <a:buSzPct val="96000"/>
              <a:defRPr sz="1100"/>
            </a:lvl4pPr>
            <a:lvl5pPr marL="990600" indent="-180975">
              <a:defRPr sz="11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039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EC7F1A-E369-4C5F-BB6C-2AABDE2CF498}" type="datetime1">
              <a:rPr lang="ko-KR" altLang="en-US" smtClean="0"/>
              <a:t>2016-02-16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kumimoji="0" sz="1200">
                <a:solidFill>
                  <a:srgbClr val="898989"/>
                </a:solidFill>
                <a:ea typeface="맑은 고딕" panose="020B0503020000020004" pitchFamily="50" charset="-127"/>
              </a:defRPr>
            </a:lvl1pPr>
          </a:lstStyle>
          <a:p>
            <a:pPr>
              <a:defRPr/>
            </a:pPr>
            <a:fld id="{D5DF0BCA-CDF9-460D-BF94-3A1E03DEFDAF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5" r:id="rId6"/>
    <p:sldLayoutId id="2147484044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7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4.e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6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56.e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5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5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6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9.wmf"/><Relationship Id="rId4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7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7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7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79.e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67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83.e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7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73.bin"/><Relationship Id="rId4" Type="http://schemas.openxmlformats.org/officeDocument/2006/relationships/image" Target="../media/image8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12" Type="http://schemas.openxmlformats.org/officeDocument/2006/relationships/image" Target="../media/image91.w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93.wmf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1.bin"/><Relationship Id="rId10" Type="http://schemas.openxmlformats.org/officeDocument/2006/relationships/image" Target="../media/image90.wmf"/><Relationship Id="rId4" Type="http://schemas.openxmlformats.org/officeDocument/2006/relationships/image" Target="../media/image87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92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87.bin"/><Relationship Id="rId18" Type="http://schemas.openxmlformats.org/officeDocument/2006/relationships/image" Target="../media/image101.emf"/><Relationship Id="rId26" Type="http://schemas.openxmlformats.org/officeDocument/2006/relationships/image" Target="../media/image105.emf"/><Relationship Id="rId3" Type="http://schemas.openxmlformats.org/officeDocument/2006/relationships/oleObject" Target="../embeddings/oleObject82.bin"/><Relationship Id="rId21" Type="http://schemas.openxmlformats.org/officeDocument/2006/relationships/oleObject" Target="../embeddings/oleObject91.bin"/><Relationship Id="rId7" Type="http://schemas.openxmlformats.org/officeDocument/2006/relationships/oleObject" Target="../embeddings/oleObject84.bin"/><Relationship Id="rId12" Type="http://schemas.openxmlformats.org/officeDocument/2006/relationships/image" Target="../media/image98.wmf"/><Relationship Id="rId17" Type="http://schemas.openxmlformats.org/officeDocument/2006/relationships/oleObject" Target="../embeddings/oleObject89.bin"/><Relationship Id="rId25" Type="http://schemas.openxmlformats.org/officeDocument/2006/relationships/oleObject" Target="../embeddings/oleObject93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00.emf"/><Relationship Id="rId20" Type="http://schemas.openxmlformats.org/officeDocument/2006/relationships/image" Target="../media/image102.emf"/><Relationship Id="rId1" Type="http://schemas.openxmlformats.org/officeDocument/2006/relationships/vmlDrawing" Target="../drawings/vmlDrawing34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86.bin"/><Relationship Id="rId24" Type="http://schemas.openxmlformats.org/officeDocument/2006/relationships/image" Target="../media/image104.emf"/><Relationship Id="rId5" Type="http://schemas.openxmlformats.org/officeDocument/2006/relationships/oleObject" Target="../embeddings/oleObject83.bin"/><Relationship Id="rId15" Type="http://schemas.openxmlformats.org/officeDocument/2006/relationships/oleObject" Target="../embeddings/oleObject88.bin"/><Relationship Id="rId23" Type="http://schemas.openxmlformats.org/officeDocument/2006/relationships/oleObject" Target="../embeddings/oleObject92.bin"/><Relationship Id="rId10" Type="http://schemas.openxmlformats.org/officeDocument/2006/relationships/image" Target="../media/image97.wmf"/><Relationship Id="rId19" Type="http://schemas.openxmlformats.org/officeDocument/2006/relationships/oleObject" Target="../embeddings/oleObject90.bin"/><Relationship Id="rId4" Type="http://schemas.openxmlformats.org/officeDocument/2006/relationships/image" Target="../media/image94.wmf"/><Relationship Id="rId9" Type="http://schemas.openxmlformats.org/officeDocument/2006/relationships/oleObject" Target="../embeddings/oleObject85.bin"/><Relationship Id="rId14" Type="http://schemas.openxmlformats.org/officeDocument/2006/relationships/image" Target="../media/image99.wmf"/><Relationship Id="rId22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06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104.bin"/><Relationship Id="rId3" Type="http://schemas.openxmlformats.org/officeDocument/2006/relationships/image" Target="../media/image113.png"/><Relationship Id="rId21" Type="http://schemas.openxmlformats.org/officeDocument/2006/relationships/image" Target="../media/image110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101.bin"/><Relationship Id="rId17" Type="http://schemas.openxmlformats.org/officeDocument/2006/relationships/image" Target="../media/image93.wmf"/><Relationship Id="rId25" Type="http://schemas.openxmlformats.org/officeDocument/2006/relationships/image" Target="../media/image112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03.bin"/><Relationship Id="rId20" Type="http://schemas.openxmlformats.org/officeDocument/2006/relationships/oleObject" Target="../embeddings/oleObject105.bin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98.bin"/><Relationship Id="rId11" Type="http://schemas.openxmlformats.org/officeDocument/2006/relationships/image" Target="../media/image90.wmf"/><Relationship Id="rId24" Type="http://schemas.openxmlformats.org/officeDocument/2006/relationships/oleObject" Target="../embeddings/oleObject107.bin"/><Relationship Id="rId5" Type="http://schemas.openxmlformats.org/officeDocument/2006/relationships/image" Target="../media/image87.wmf"/><Relationship Id="rId15" Type="http://schemas.openxmlformats.org/officeDocument/2006/relationships/image" Target="../media/image92.wmf"/><Relationship Id="rId23" Type="http://schemas.openxmlformats.org/officeDocument/2006/relationships/image" Target="../media/image111.wmf"/><Relationship Id="rId10" Type="http://schemas.openxmlformats.org/officeDocument/2006/relationships/oleObject" Target="../embeddings/oleObject100.bin"/><Relationship Id="rId19" Type="http://schemas.openxmlformats.org/officeDocument/2006/relationships/image" Target="../media/image109.wmf"/><Relationship Id="rId4" Type="http://schemas.openxmlformats.org/officeDocument/2006/relationships/oleObject" Target="../embeddings/oleObject97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102.bin"/><Relationship Id="rId22" Type="http://schemas.openxmlformats.org/officeDocument/2006/relationships/oleObject" Target="../embeddings/oleObject10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14.emf"/><Relationship Id="rId5" Type="http://schemas.openxmlformats.org/officeDocument/2006/relationships/oleObject" Target="../embeddings/oleObject109.bin"/><Relationship Id="rId4" Type="http://schemas.openxmlformats.org/officeDocument/2006/relationships/image" Target="../media/image11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1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1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oleObject" Target="../embeddings/oleObject112.bin"/><Relationship Id="rId7" Type="http://schemas.openxmlformats.org/officeDocument/2006/relationships/oleObject" Target="../embeddings/oleObject11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18.emf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1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2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121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24.e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2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12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123.bin"/><Relationship Id="rId4" Type="http://schemas.openxmlformats.org/officeDocument/2006/relationships/image" Target="../media/image127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30.wmf"/><Relationship Id="rId4" Type="http://schemas.openxmlformats.org/officeDocument/2006/relationships/image" Target="../media/image1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5.e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0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125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33.emf"/><Relationship Id="rId4" Type="http://schemas.openxmlformats.org/officeDocument/2006/relationships/oleObject" Target="../embeddings/oleObject126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9.vml"/><Relationship Id="rId4" Type="http://schemas.openxmlformats.org/officeDocument/2006/relationships/image" Target="../media/image13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37.emf"/><Relationship Id="rId5" Type="http://schemas.openxmlformats.org/officeDocument/2006/relationships/oleObject" Target="../embeddings/oleObject129.bin"/><Relationship Id="rId4" Type="http://schemas.openxmlformats.org/officeDocument/2006/relationships/image" Target="../media/image136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131.bin"/><Relationship Id="rId4" Type="http://schemas.openxmlformats.org/officeDocument/2006/relationships/image" Target="../media/image138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41.emf"/><Relationship Id="rId5" Type="http://schemas.openxmlformats.org/officeDocument/2006/relationships/oleObject" Target="../embeddings/oleObject133.bin"/><Relationship Id="rId4" Type="http://schemas.openxmlformats.org/officeDocument/2006/relationships/image" Target="../media/image140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42.emf"/></Relationships>
</file>

<file path=ppt/slides/_rels/slide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wmf"/><Relationship Id="rId18" Type="http://schemas.openxmlformats.org/officeDocument/2006/relationships/oleObject" Target="../embeddings/oleObject142.bin"/><Relationship Id="rId26" Type="http://schemas.openxmlformats.org/officeDocument/2006/relationships/oleObject" Target="../embeddings/oleObject146.bin"/><Relationship Id="rId3" Type="http://schemas.openxmlformats.org/officeDocument/2006/relationships/image" Target="../media/image159.png"/><Relationship Id="rId21" Type="http://schemas.openxmlformats.org/officeDocument/2006/relationships/image" Target="../media/image151.wmf"/><Relationship Id="rId34" Type="http://schemas.openxmlformats.org/officeDocument/2006/relationships/oleObject" Target="../embeddings/oleObject150.bin"/><Relationship Id="rId7" Type="http://schemas.openxmlformats.org/officeDocument/2006/relationships/image" Target="../media/image144.wmf"/><Relationship Id="rId12" Type="http://schemas.openxmlformats.org/officeDocument/2006/relationships/oleObject" Target="../embeddings/oleObject139.bin"/><Relationship Id="rId17" Type="http://schemas.openxmlformats.org/officeDocument/2006/relationships/image" Target="../media/image149.wmf"/><Relationship Id="rId25" Type="http://schemas.openxmlformats.org/officeDocument/2006/relationships/image" Target="../media/image153.wmf"/><Relationship Id="rId33" Type="http://schemas.openxmlformats.org/officeDocument/2006/relationships/image" Target="../media/image157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41.bin"/><Relationship Id="rId20" Type="http://schemas.openxmlformats.org/officeDocument/2006/relationships/oleObject" Target="../embeddings/oleObject143.bin"/><Relationship Id="rId29" Type="http://schemas.openxmlformats.org/officeDocument/2006/relationships/image" Target="../media/image155.wmf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36.bin"/><Relationship Id="rId11" Type="http://schemas.openxmlformats.org/officeDocument/2006/relationships/image" Target="../media/image146.wmf"/><Relationship Id="rId24" Type="http://schemas.openxmlformats.org/officeDocument/2006/relationships/oleObject" Target="../embeddings/oleObject145.bin"/><Relationship Id="rId32" Type="http://schemas.openxmlformats.org/officeDocument/2006/relationships/oleObject" Target="../embeddings/oleObject149.bin"/><Relationship Id="rId5" Type="http://schemas.openxmlformats.org/officeDocument/2006/relationships/image" Target="../media/image143.wmf"/><Relationship Id="rId15" Type="http://schemas.openxmlformats.org/officeDocument/2006/relationships/image" Target="../media/image148.wmf"/><Relationship Id="rId23" Type="http://schemas.openxmlformats.org/officeDocument/2006/relationships/image" Target="../media/image152.wmf"/><Relationship Id="rId28" Type="http://schemas.openxmlformats.org/officeDocument/2006/relationships/oleObject" Target="../embeddings/oleObject147.bin"/><Relationship Id="rId10" Type="http://schemas.openxmlformats.org/officeDocument/2006/relationships/oleObject" Target="../embeddings/oleObject138.bin"/><Relationship Id="rId19" Type="http://schemas.openxmlformats.org/officeDocument/2006/relationships/image" Target="../media/image150.wmf"/><Relationship Id="rId31" Type="http://schemas.openxmlformats.org/officeDocument/2006/relationships/image" Target="../media/image156.wmf"/><Relationship Id="rId4" Type="http://schemas.openxmlformats.org/officeDocument/2006/relationships/oleObject" Target="../embeddings/oleObject135.bin"/><Relationship Id="rId9" Type="http://schemas.openxmlformats.org/officeDocument/2006/relationships/image" Target="../media/image145.wmf"/><Relationship Id="rId14" Type="http://schemas.openxmlformats.org/officeDocument/2006/relationships/oleObject" Target="../embeddings/oleObject140.bin"/><Relationship Id="rId22" Type="http://schemas.openxmlformats.org/officeDocument/2006/relationships/oleObject" Target="../embeddings/oleObject144.bin"/><Relationship Id="rId27" Type="http://schemas.openxmlformats.org/officeDocument/2006/relationships/image" Target="../media/image154.wmf"/><Relationship Id="rId30" Type="http://schemas.openxmlformats.org/officeDocument/2006/relationships/oleObject" Target="../embeddings/oleObject148.bin"/><Relationship Id="rId35" Type="http://schemas.openxmlformats.org/officeDocument/2006/relationships/image" Target="../media/image158.wmf"/><Relationship Id="rId8" Type="http://schemas.openxmlformats.org/officeDocument/2006/relationships/oleObject" Target="../embeddings/oleObject13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5.vml"/><Relationship Id="rId4" Type="http://schemas.openxmlformats.org/officeDocument/2006/relationships/image" Target="../media/image160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62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154.bin"/><Relationship Id="rId4" Type="http://schemas.openxmlformats.org/officeDocument/2006/relationships/image" Target="../media/image163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165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7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68.emf"/><Relationship Id="rId5" Type="http://schemas.openxmlformats.org/officeDocument/2006/relationships/oleObject" Target="../embeddings/oleObject158.bin"/><Relationship Id="rId4" Type="http://schemas.openxmlformats.org/officeDocument/2006/relationships/image" Target="../media/image167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emf"/><Relationship Id="rId13" Type="http://schemas.openxmlformats.org/officeDocument/2006/relationships/oleObject" Target="../embeddings/oleObject164.bin"/><Relationship Id="rId18" Type="http://schemas.openxmlformats.org/officeDocument/2006/relationships/image" Target="../media/image176.wmf"/><Relationship Id="rId3" Type="http://schemas.openxmlformats.org/officeDocument/2006/relationships/oleObject" Target="../embeddings/oleObject159.bin"/><Relationship Id="rId7" Type="http://schemas.openxmlformats.org/officeDocument/2006/relationships/oleObject" Target="../embeddings/oleObject161.bin"/><Relationship Id="rId12" Type="http://schemas.openxmlformats.org/officeDocument/2006/relationships/image" Target="../media/image173.wmf"/><Relationship Id="rId17" Type="http://schemas.openxmlformats.org/officeDocument/2006/relationships/oleObject" Target="../embeddings/oleObject166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75.wmf"/><Relationship Id="rId20" Type="http://schemas.openxmlformats.org/officeDocument/2006/relationships/image" Target="../media/image177.emf"/><Relationship Id="rId1" Type="http://schemas.openxmlformats.org/officeDocument/2006/relationships/vmlDrawing" Target="../drawings/vmlDrawing60.vml"/><Relationship Id="rId6" Type="http://schemas.openxmlformats.org/officeDocument/2006/relationships/image" Target="../media/image170.emf"/><Relationship Id="rId11" Type="http://schemas.openxmlformats.org/officeDocument/2006/relationships/oleObject" Target="../embeddings/oleObject163.bin"/><Relationship Id="rId5" Type="http://schemas.openxmlformats.org/officeDocument/2006/relationships/oleObject" Target="../embeddings/oleObject160.bin"/><Relationship Id="rId15" Type="http://schemas.openxmlformats.org/officeDocument/2006/relationships/oleObject" Target="../embeddings/oleObject165.bin"/><Relationship Id="rId10" Type="http://schemas.openxmlformats.org/officeDocument/2006/relationships/image" Target="../media/image172.emf"/><Relationship Id="rId19" Type="http://schemas.openxmlformats.org/officeDocument/2006/relationships/oleObject" Target="../embeddings/oleObject167.bin"/><Relationship Id="rId4" Type="http://schemas.openxmlformats.org/officeDocument/2006/relationships/image" Target="../media/image169.emf"/><Relationship Id="rId9" Type="http://schemas.openxmlformats.org/officeDocument/2006/relationships/oleObject" Target="../embeddings/oleObject162.bin"/><Relationship Id="rId14" Type="http://schemas.openxmlformats.org/officeDocument/2006/relationships/image" Target="../media/image174.w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7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13" Type="http://schemas.openxmlformats.org/officeDocument/2006/relationships/oleObject" Target="../embeddings/oleObject173.bin"/><Relationship Id="rId18" Type="http://schemas.openxmlformats.org/officeDocument/2006/relationships/image" Target="../media/image185.wmf"/><Relationship Id="rId3" Type="http://schemas.openxmlformats.org/officeDocument/2006/relationships/oleObject" Target="../embeddings/oleObject168.bin"/><Relationship Id="rId7" Type="http://schemas.openxmlformats.org/officeDocument/2006/relationships/oleObject" Target="../embeddings/oleObject170.bin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175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84.wmf"/><Relationship Id="rId20" Type="http://schemas.openxmlformats.org/officeDocument/2006/relationships/image" Target="../media/image186.emf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79.emf"/><Relationship Id="rId11" Type="http://schemas.openxmlformats.org/officeDocument/2006/relationships/oleObject" Target="../embeddings/oleObject172.bin"/><Relationship Id="rId5" Type="http://schemas.openxmlformats.org/officeDocument/2006/relationships/oleObject" Target="../embeddings/oleObject169.bin"/><Relationship Id="rId15" Type="http://schemas.openxmlformats.org/officeDocument/2006/relationships/oleObject" Target="../embeddings/oleObject174.bin"/><Relationship Id="rId10" Type="http://schemas.openxmlformats.org/officeDocument/2006/relationships/image" Target="../media/image181.emf"/><Relationship Id="rId19" Type="http://schemas.openxmlformats.org/officeDocument/2006/relationships/oleObject" Target="../embeddings/oleObject176.bin"/><Relationship Id="rId4" Type="http://schemas.openxmlformats.org/officeDocument/2006/relationships/image" Target="../media/image178.emf"/><Relationship Id="rId9" Type="http://schemas.openxmlformats.org/officeDocument/2006/relationships/oleObject" Target="../embeddings/oleObject171.bin"/><Relationship Id="rId14" Type="http://schemas.openxmlformats.org/officeDocument/2006/relationships/image" Target="../media/image183.w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wmf"/><Relationship Id="rId13" Type="http://schemas.openxmlformats.org/officeDocument/2006/relationships/oleObject" Target="../embeddings/oleObject182.bin"/><Relationship Id="rId18" Type="http://schemas.openxmlformats.org/officeDocument/2006/relationships/image" Target="../media/image194.emf"/><Relationship Id="rId3" Type="http://schemas.openxmlformats.org/officeDocument/2006/relationships/oleObject" Target="../embeddings/oleObject177.bin"/><Relationship Id="rId7" Type="http://schemas.openxmlformats.org/officeDocument/2006/relationships/oleObject" Target="../embeddings/oleObject179.bin"/><Relationship Id="rId12" Type="http://schemas.openxmlformats.org/officeDocument/2006/relationships/image" Target="../media/image191.emf"/><Relationship Id="rId17" Type="http://schemas.openxmlformats.org/officeDocument/2006/relationships/oleObject" Target="../embeddings/oleObject184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93.emf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88.wmf"/><Relationship Id="rId11" Type="http://schemas.openxmlformats.org/officeDocument/2006/relationships/oleObject" Target="../embeddings/oleObject181.bin"/><Relationship Id="rId5" Type="http://schemas.openxmlformats.org/officeDocument/2006/relationships/oleObject" Target="../embeddings/oleObject178.bin"/><Relationship Id="rId15" Type="http://schemas.openxmlformats.org/officeDocument/2006/relationships/oleObject" Target="../embeddings/oleObject183.bin"/><Relationship Id="rId10" Type="http://schemas.openxmlformats.org/officeDocument/2006/relationships/image" Target="../media/image190.wmf"/><Relationship Id="rId4" Type="http://schemas.openxmlformats.org/officeDocument/2006/relationships/image" Target="../media/image187.wmf"/><Relationship Id="rId9" Type="http://schemas.openxmlformats.org/officeDocument/2006/relationships/oleObject" Target="../embeddings/oleObject180.bin"/><Relationship Id="rId14" Type="http://schemas.openxmlformats.org/officeDocument/2006/relationships/image" Target="../media/image19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195.e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emf"/><Relationship Id="rId3" Type="http://schemas.openxmlformats.org/officeDocument/2006/relationships/oleObject" Target="../embeddings/oleObject186.bin"/><Relationship Id="rId7" Type="http://schemas.openxmlformats.org/officeDocument/2006/relationships/oleObject" Target="../embeddings/oleObject18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97.emf"/><Relationship Id="rId5" Type="http://schemas.openxmlformats.org/officeDocument/2006/relationships/oleObject" Target="../embeddings/oleObject187.bin"/><Relationship Id="rId4" Type="http://schemas.openxmlformats.org/officeDocument/2006/relationships/image" Target="../media/image196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200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5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20.bin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제목 1"/>
          <p:cNvSpPr>
            <a:spLocks noGrp="1"/>
          </p:cNvSpPr>
          <p:nvPr>
            <p:ph type="title"/>
          </p:nvPr>
        </p:nvSpPr>
        <p:spPr>
          <a:xfrm>
            <a:off x="323528" y="4977090"/>
            <a:ext cx="8229600" cy="1332230"/>
          </a:xfrm>
        </p:spPr>
        <p:txBody>
          <a:bodyPr/>
          <a:lstStyle/>
          <a:p>
            <a:r>
              <a:rPr lang="en-US" altLang="ko-KR" b="1" dirty="0" smtClean="0"/>
              <a:t>Chapter 07. </a:t>
            </a:r>
            <a:r>
              <a:rPr lang="ko-KR" altLang="en-US" b="1" dirty="0" smtClean="0"/>
              <a:t>조합논리회로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dirty="0" err="1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캐리예측가산기는</a:t>
            </a:r>
            <a:r>
              <a:rPr lang="ko-KR" altLang="en-US" dirty="0" smtClean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S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P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 err="1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G</a:t>
            </a:r>
            <a:r>
              <a:rPr lang="en-US" altLang="ko-KR" i="1" baseline="-25000" dirty="0" err="1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i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를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발생시키는 부분전가산기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PFA)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와 위의 식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2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C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4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 발생하는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캐리예측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회로로 구성</a:t>
            </a:r>
            <a:r>
              <a:rPr lang="ko-KR" altLang="en-US" sz="1600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2771800" y="6084004"/>
            <a:ext cx="36240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캐리예측기를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이용한 4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bit 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병렬가산기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58372"/>
              </p:ext>
            </p:extLst>
          </p:nvPr>
        </p:nvGraphicFramePr>
        <p:xfrm>
          <a:off x="971600" y="1867204"/>
          <a:ext cx="7199786" cy="418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31" name="Visio" r:id="rId3" imgW="6780378" imgH="3937203" progId="Visio.Drawing.11">
                  <p:embed/>
                </p:oleObj>
              </mc:Choice>
              <mc:Fallback>
                <p:oleObj name="Visio" r:id="rId3" imgW="6780378" imgH="393720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867204"/>
                        <a:ext cx="7199786" cy="418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1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4비트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캐리예측가산기를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하나의 모듈로 만들어서 16비트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캐리예측가산기를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만들어 사용 </a:t>
            </a: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96166" y="5404265"/>
            <a:ext cx="366478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캐리예측기를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이용한 16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bit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병렬가산기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407237"/>
              </p:ext>
            </p:extLst>
          </p:nvPr>
        </p:nvGraphicFramePr>
        <p:xfrm>
          <a:off x="996387" y="2132856"/>
          <a:ext cx="13906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8" name="Equation" r:id="rId3" imgW="774364" imgH="190417" progId="Equation.3">
                  <p:embed/>
                </p:oleObj>
              </mc:Choice>
              <mc:Fallback>
                <p:oleObj name="Equation" r:id="rId3" imgW="774364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87" y="2132856"/>
                        <a:ext cx="13906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524139"/>
              </p:ext>
            </p:extLst>
          </p:nvPr>
        </p:nvGraphicFramePr>
        <p:xfrm>
          <a:off x="996387" y="2526556"/>
          <a:ext cx="346233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9" name="Equation" r:id="rId5" imgW="1930400" imgH="190500" progId="Equation.3">
                  <p:embed/>
                </p:oleObj>
              </mc:Choice>
              <mc:Fallback>
                <p:oleObj name="Equation" r:id="rId5" imgW="19304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87" y="2526556"/>
                        <a:ext cx="3462337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605906"/>
              </p:ext>
            </p:extLst>
          </p:nvPr>
        </p:nvGraphicFramePr>
        <p:xfrm>
          <a:off x="996387" y="3117065"/>
          <a:ext cx="7118930" cy="204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0" name="Visio" r:id="rId7" imgW="6883441" imgH="1977055" progId="Visio.Drawing.11">
                  <p:embed/>
                </p:oleObj>
              </mc:Choice>
              <mc:Fallback>
                <p:oleObj name="Visio" r:id="rId7" imgW="6883441" imgH="197705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96387" y="3117065"/>
                        <a:ext cx="7118930" cy="2044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6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262165"/>
              </p:ext>
            </p:extLst>
          </p:nvPr>
        </p:nvGraphicFramePr>
        <p:xfrm>
          <a:off x="827584" y="1464902"/>
          <a:ext cx="7437288" cy="4051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79" name="Visio" r:id="rId3" imgW="5353751" imgH="2916326" progId="Visio.Drawing.11">
                  <p:embed/>
                </p:oleObj>
              </mc:Choice>
              <mc:Fallback>
                <p:oleObj name="Visio" r:id="rId3" imgW="5353751" imgH="291632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464902"/>
                        <a:ext cx="7437288" cy="4051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915816" y="5678517"/>
            <a:ext cx="337945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캐리예측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발생기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74182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90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18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68760"/>
            <a:ext cx="3157870" cy="312342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27784" y="4469483"/>
            <a:ext cx="38459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캐리예측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발생기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74182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핀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41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7483/74283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4비트 2진 전가산기이며, 내부에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carry look ahead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회로 내장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785"/>
          <p:cNvSpPr txBox="1">
            <a:spLocks noChangeArrowheads="1"/>
          </p:cNvSpPr>
          <p:nvPr/>
        </p:nvSpPr>
        <p:spPr bwMode="auto">
          <a:xfrm>
            <a:off x="1759985" y="5277830"/>
            <a:ext cx="101181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 smtClean="0">
                <a:solidFill>
                  <a:srgbClr val="002060"/>
                </a:solidFill>
              </a:rPr>
              <a:t>&lt;</a:t>
            </a:r>
            <a:r>
              <a:rPr lang="ko-KR" altLang="en-US" dirty="0" smtClean="0">
                <a:solidFill>
                  <a:srgbClr val="002060"/>
                </a:solidFill>
              </a:rPr>
              <a:t>개념도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904624"/>
              </p:ext>
            </p:extLst>
          </p:nvPr>
        </p:nvGraphicFramePr>
        <p:xfrm>
          <a:off x="827584" y="2204864"/>
          <a:ext cx="2955473" cy="3007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1" name="Visio" r:id="rId3" imgW="1900977" imgH="1932838" progId="Visio.Drawing.11">
                  <p:embed/>
                </p:oleObj>
              </mc:Choice>
              <mc:Fallback>
                <p:oleObj name="Visio" r:id="rId3" imgW="1900977" imgH="193283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204864"/>
                        <a:ext cx="2955473" cy="3007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그림 5" descr="748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298" y="2084345"/>
            <a:ext cx="2104821" cy="1638690"/>
          </a:xfrm>
          <a:prstGeom prst="rect">
            <a:avLst/>
          </a:prstGeom>
        </p:spPr>
      </p:pic>
      <p:pic>
        <p:nvPicPr>
          <p:cNvPr id="7" name="그림 6" descr="74283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98" y="4460081"/>
            <a:ext cx="2104821" cy="163869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220072" y="3807957"/>
            <a:ext cx="1986441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</a:t>
            </a:r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7483 </a:t>
            </a:r>
            <a:r>
              <a:rPr lang="ko-KR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핀 </a:t>
            </a:r>
            <a:r>
              <a:rPr lang="ko-KR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배치도</a:t>
            </a:r>
            <a:r>
              <a:rPr lang="en-US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ko-KR" sz="17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240298" y="6130052"/>
            <a:ext cx="2093843" cy="3539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</a:t>
            </a:r>
            <a:r>
              <a:rPr lang="en-US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74283 </a:t>
            </a:r>
            <a:r>
              <a:rPr lang="ko-KR" altLang="ko-KR" sz="17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핀 </a:t>
            </a:r>
            <a:r>
              <a:rPr lang="ko-KR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배치도</a:t>
            </a:r>
            <a:r>
              <a:rPr lang="en-US" altLang="ko-KR" sz="17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ko-KR" sz="17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5</a:t>
            </a:r>
            <a:r>
              <a:rPr lang="en-US" altLang="ko-KR" dirty="0" smtClean="0">
                <a:solidFill>
                  <a:srgbClr val="C00000"/>
                </a:solidFill>
              </a:rPr>
              <a:t>. BCD </a:t>
            </a:r>
            <a:r>
              <a:rPr lang="ko-KR" altLang="en-US" dirty="0" smtClean="0">
                <a:solidFill>
                  <a:srgbClr val="C00000"/>
                </a:solidFill>
              </a:rPr>
              <a:t>가산기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en-US" altLang="ko-KR" dirty="0">
                <a:latin typeface="Times New Roman" pitchFamily="18" charset="0"/>
                <a:cs typeface="Times New Roman" pitchFamily="18" charset="0"/>
              </a:rPr>
              <a:t>BCD </a:t>
            </a:r>
            <a:r>
              <a:rPr lang="ko-KR" altLang="en-US" dirty="0">
                <a:latin typeface="Times New Roman" pitchFamily="18" charset="0"/>
                <a:cs typeface="Times New Roman" pitchFamily="18" charset="0"/>
              </a:rPr>
              <a:t>코드는 2진수와 달리 표현범위가 0에서 9까지이다.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그러므로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BCD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계산을 하려면 결과를 보정해 주어야 한다</a:t>
            </a:r>
            <a:r>
              <a:rPr lang="ko-KR" alt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ko-KR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2진수 합의 결과가 1010~1111인 경우 보정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6+7=13인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경우</a:t>
            </a:r>
            <a:endParaRPr lang="ko-KR" altLang="en-US" dirty="0">
              <a:solidFill>
                <a:srgbClr val="CC33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6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422479"/>
              </p:ext>
            </p:extLst>
          </p:nvPr>
        </p:nvGraphicFramePr>
        <p:xfrm>
          <a:off x="827584" y="3356992"/>
          <a:ext cx="4419600" cy="822960"/>
        </p:xfrm>
        <a:graphic>
          <a:graphicData uri="http://schemas.openxmlformats.org/drawingml/2006/table">
            <a:tbl>
              <a:tblPr/>
              <a:tblGrid>
                <a:gridCol w="1174391"/>
                <a:gridCol w="1977682"/>
                <a:gridCol w="1267527"/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 0  1  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 0  1  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1   0  0  1  1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556"/>
          <p:cNvSpPr>
            <a:spLocks noChangeArrowheads="1"/>
          </p:cNvSpPr>
          <p:nvPr/>
        </p:nvSpPr>
        <p:spPr bwMode="auto">
          <a:xfrm>
            <a:off x="2831014" y="3428815"/>
            <a:ext cx="482600" cy="277813"/>
          </a:xfrm>
          <a:prstGeom prst="rightArrow">
            <a:avLst>
              <a:gd name="adj1" fmla="val 50000"/>
              <a:gd name="adj2" fmla="val 43428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2596061" y="3706628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175" lvl="1" algn="just" eaLnBrk="1" fontAlgn="ctr" hangingPunct="1">
              <a:spcAft>
                <a:spcPct val="20000"/>
              </a:spcAft>
              <a:buClr>
                <a:srgbClr val="0099CC"/>
              </a:buClr>
            </a:pPr>
            <a:r>
              <a:rPr lang="ko-KR" alt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보정 </a:t>
            </a:r>
            <a:r>
              <a:rPr lang="en-US" altLang="ko-KR" sz="18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endParaRPr lang="ko-KR" altLang="en-US" sz="1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1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1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222759"/>
              </p:ext>
            </p:extLst>
          </p:nvPr>
        </p:nvGraphicFramePr>
        <p:xfrm>
          <a:off x="1619672" y="1556792"/>
          <a:ext cx="6014067" cy="5117126"/>
        </p:xfrm>
        <a:graphic>
          <a:graphicData uri="http://schemas.openxmlformats.org/drawingml/2006/table">
            <a:tbl>
              <a:tblPr/>
              <a:tblGrid>
                <a:gridCol w="514187"/>
                <a:gridCol w="514186"/>
                <a:gridCol w="514187"/>
                <a:gridCol w="514186"/>
                <a:gridCol w="514187"/>
                <a:gridCol w="515660"/>
                <a:gridCol w="514186"/>
                <a:gridCol w="514187"/>
                <a:gridCol w="514186"/>
                <a:gridCol w="514187"/>
                <a:gridCol w="870728"/>
              </a:tblGrid>
              <a:tr h="2622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2진 합</a:t>
                      </a:r>
                      <a:endParaRPr kumimoji="1" lang="en-US" altLang="ko-KR" sz="17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83526" marR="83526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BCD </a:t>
                      </a:r>
                      <a:r>
                        <a:rPr kumimoji="1" lang="ko-KR" altLang="en-US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합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10진값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2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K</a:t>
                      </a:r>
                    </a:p>
                  </a:txBody>
                  <a:tcPr marL="83526" marR="83526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Z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3526" marR="8352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8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83526" marR="83526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72"/>
          <p:cNvSpPr txBox="1">
            <a:spLocks noChangeArrowheads="1"/>
          </p:cNvSpPr>
          <p:nvPr/>
        </p:nvSpPr>
        <p:spPr bwMode="auto">
          <a:xfrm>
            <a:off x="3854148" y="1124744"/>
            <a:ext cx="156164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&lt;BCD </a:t>
            </a:r>
            <a:r>
              <a:rPr lang="ko-KR" altLang="en-US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덧셈표</a:t>
            </a:r>
            <a:r>
              <a:rPr lang="en-US" altLang="ko-KR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830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Object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741209"/>
              </p:ext>
            </p:extLst>
          </p:nvPr>
        </p:nvGraphicFramePr>
        <p:xfrm>
          <a:off x="1565672" y="3099584"/>
          <a:ext cx="205422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4" name="Equation" r:id="rId3" imgW="1143000" imgH="190500" progId="Equation.3">
                  <p:embed/>
                </p:oleObj>
              </mc:Choice>
              <mc:Fallback>
                <p:oleObj name="Equation" r:id="rId3" imgW="1143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672" y="3099584"/>
                        <a:ext cx="2054225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38"/>
          <p:cNvSpPr>
            <a:spLocks noChangeArrowheads="1"/>
          </p:cNvSpPr>
          <p:nvPr/>
        </p:nvSpPr>
        <p:spPr bwMode="auto">
          <a:xfrm>
            <a:off x="5724129" y="6209285"/>
            <a:ext cx="14462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&lt;BCD 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가산기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724937"/>
              </p:ext>
            </p:extLst>
          </p:nvPr>
        </p:nvGraphicFramePr>
        <p:xfrm>
          <a:off x="1427163" y="1278671"/>
          <a:ext cx="2192734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5" name="Visio" r:id="rId5" imgW="1915655" imgH="1544905" progId="Visio.Drawing.11">
                  <p:embed/>
                </p:oleObj>
              </mc:Choice>
              <mc:Fallback>
                <p:oleObj name="Visio" r:id="rId5" imgW="1915655" imgH="154490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1278671"/>
                        <a:ext cx="2192734" cy="1754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091540"/>
              </p:ext>
            </p:extLst>
          </p:nvPr>
        </p:nvGraphicFramePr>
        <p:xfrm>
          <a:off x="1427163" y="3709606"/>
          <a:ext cx="4296966" cy="286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6" name="Visio" r:id="rId7" imgW="3862868" imgH="2576193" progId="Visio.Drawing.11">
                  <p:embed/>
                </p:oleObj>
              </mc:Choice>
              <mc:Fallback>
                <p:oleObj name="Visio" r:id="rId7" imgW="3862868" imgH="257619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7163" y="3709606"/>
                        <a:ext cx="4296966" cy="28690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38"/>
          <p:cNvSpPr>
            <a:spLocks noChangeArrowheads="1"/>
          </p:cNvSpPr>
          <p:nvPr/>
        </p:nvSpPr>
        <p:spPr bwMode="auto">
          <a:xfrm>
            <a:off x="3851920" y="3071564"/>
            <a:ext cx="511256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&lt;BCD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합에서 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캐리를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만들어 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주어야 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하는 경우의 논리식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8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/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진 비교기(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comparator)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: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itchFamily="18" charset="0"/>
              </a:rPr>
              <a:t>두 개의 2진수의 크기를 비교하는 회로 </a:t>
            </a:r>
          </a:p>
          <a:p>
            <a:r>
              <a:rPr lang="en-US" altLang="ko-KR" dirty="0" smtClean="0"/>
              <a:t>1</a:t>
            </a:r>
            <a:r>
              <a:rPr lang="ko-KR" altLang="en-US" dirty="0" smtClean="0"/>
              <a:t>비트 비교기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087005"/>
              </p:ext>
            </p:extLst>
          </p:nvPr>
        </p:nvGraphicFramePr>
        <p:xfrm>
          <a:off x="755576" y="2492896"/>
          <a:ext cx="3962400" cy="2195513"/>
        </p:xfrm>
        <a:graphic>
          <a:graphicData uri="http://schemas.openxmlformats.org/drawingml/2006/table">
            <a:tbl>
              <a:tblPr/>
              <a:tblGrid>
                <a:gridCol w="465137"/>
                <a:gridCol w="492125"/>
                <a:gridCol w="755650"/>
                <a:gridCol w="769938"/>
                <a:gridCol w="739775"/>
                <a:gridCol w="739775"/>
              </a:tblGrid>
              <a:tr h="36671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명조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633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A=B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A≠B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A&gt;B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A&lt;B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 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492102"/>
              </p:ext>
            </p:extLst>
          </p:nvPr>
        </p:nvGraphicFramePr>
        <p:xfrm>
          <a:off x="953220" y="4829179"/>
          <a:ext cx="3348037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6" name="Equation" r:id="rId3" imgW="1358640" imgH="444240" progId="Equation.DSMT4">
                  <p:embed/>
                </p:oleObj>
              </mc:Choice>
              <mc:Fallback>
                <p:oleObj name="Equation" r:id="rId3" imgW="13586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220" y="4829179"/>
                        <a:ext cx="3348037" cy="839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665920"/>
              </p:ext>
            </p:extLst>
          </p:nvPr>
        </p:nvGraphicFramePr>
        <p:xfrm>
          <a:off x="5418164" y="2417647"/>
          <a:ext cx="2610220" cy="2426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87" name="Visio" r:id="rId5" imgW="1666890" imgH="1554074" progId="Visio.Drawing.11">
                  <p:embed/>
                </p:oleObj>
              </mc:Choice>
              <mc:Fallback>
                <p:oleObj name="Visio" r:id="rId5" imgW="1666890" imgH="155407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64" y="2417647"/>
                        <a:ext cx="2610220" cy="24264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55"/>
          <p:cNvSpPr txBox="1">
            <a:spLocks noChangeArrowheads="1"/>
          </p:cNvSpPr>
          <p:nvPr/>
        </p:nvSpPr>
        <p:spPr bwMode="auto">
          <a:xfrm>
            <a:off x="6300192" y="578167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8" name="Text Box 155"/>
          <p:cNvSpPr txBox="1">
            <a:spLocks noChangeArrowheads="1"/>
          </p:cNvSpPr>
          <p:nvPr/>
        </p:nvSpPr>
        <p:spPr bwMode="auto">
          <a:xfrm>
            <a:off x="1845275" y="5781679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28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2</a:t>
            </a:r>
            <a:r>
              <a:rPr lang="ko-KR" altLang="en-US" dirty="0" smtClean="0"/>
              <a:t>비트 비교기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6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864348"/>
              </p:ext>
            </p:extLst>
          </p:nvPr>
        </p:nvGraphicFramePr>
        <p:xfrm>
          <a:off x="611560" y="1628801"/>
          <a:ext cx="3888432" cy="4723804"/>
        </p:xfrm>
        <a:graphic>
          <a:graphicData uri="http://schemas.openxmlformats.org/drawingml/2006/table">
            <a:tbl>
              <a:tblPr/>
              <a:tblGrid>
                <a:gridCol w="643469"/>
                <a:gridCol w="669705"/>
                <a:gridCol w="682133"/>
                <a:gridCol w="655897"/>
                <a:gridCol w="631041"/>
                <a:gridCol w="606187"/>
              </a:tblGrid>
              <a:tr h="2164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입력</a:t>
                      </a: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출력</a:t>
                      </a: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497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A=B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A≠B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A&gt;B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A&lt;B</a:t>
                      </a:r>
                      <a:endParaRPr kumimoji="1" lang="ko-KR" alt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286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F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명조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명조" charset="-127"/>
                      </a:endParaRPr>
                    </a:p>
                  </a:txBody>
                  <a:tcPr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1 0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38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1 1</a:t>
                      </a:r>
                      <a:endParaRPr kumimoji="1" lang="ko-KR" altLang="en-US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명조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명조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55"/>
          <p:cNvSpPr txBox="1">
            <a:spLocks noChangeArrowheads="1"/>
          </p:cNvSpPr>
          <p:nvPr/>
        </p:nvSpPr>
        <p:spPr bwMode="auto">
          <a:xfrm>
            <a:off x="4674211" y="607958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반가산기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전가산기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고속가산기 및 비교기 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err="1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디코더와</a:t>
            </a: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인코더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err="1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멀티플렉서와</a:t>
            </a: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800" dirty="0" err="1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디멀티플렉서의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각종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코드를 변환하는 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85750" indent="-285750" algn="just">
              <a:lnSpc>
                <a:spcPct val="100000"/>
              </a:lnSpc>
              <a:spcBef>
                <a:spcPct val="3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800" dirty="0" smtClean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패리티 </a:t>
            </a:r>
            <a:r>
              <a:rPr lang="ko-KR" altLang="en-US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발생기와 검출기의 동작 원리를 이해하고 응용회로를 설계할 수 있다</a:t>
            </a:r>
            <a:r>
              <a:rPr lang="en-US" altLang="ko-KR" sz="1800" dirty="0">
                <a:solidFill>
                  <a:srgbClr val="80808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177800" indent="-177800" latinLnBrk="0">
              <a:lnSpc>
                <a:spcPct val="110000"/>
              </a:lnSpc>
              <a:spcBef>
                <a:spcPct val="30000"/>
              </a:spcBef>
              <a:buClr>
                <a:srgbClr val="808080"/>
              </a:buClr>
              <a:buFont typeface="Arial" pitchFamily="34" charset="0"/>
              <a:buChar char="•"/>
            </a:pPr>
            <a:endParaRPr lang="en-US" altLang="ko-KR" sz="1800" dirty="0" smtClean="0">
              <a:solidFill>
                <a:srgbClr val="808080"/>
              </a:solidFill>
              <a:latin typeface="Helvetica" panose="020B0604020202030204" pitchFamily="34" charset="0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01.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가산기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05.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멀티플렉서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02.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비교기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06.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디멀티플렉서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03. </a:t>
            </a:r>
            <a:r>
              <a:rPr lang="ko-KR" altLang="en-US" sz="1800" dirty="0" err="1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디코더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07.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코드 변환기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Aft>
                <a:spcPct val="10000"/>
              </a:spcAft>
            </a:pPr>
            <a:r>
              <a:rPr lang="en-US" altLang="ko-KR" sz="1800" dirty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04.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인코더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	08. 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패리티 발생기</a:t>
            </a: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검출기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just" eaLnBrk="1" hangingPunct="1">
              <a:lnSpc>
                <a:spcPct val="100000"/>
              </a:lnSpc>
              <a:spcBef>
                <a:spcPts val="600"/>
              </a:spcBef>
            </a:pPr>
            <a:r>
              <a:rPr lang="en-US" altLang="ko-KR" sz="1800" dirty="0" smtClean="0">
                <a:solidFill>
                  <a:srgbClr val="996633"/>
                </a:solidFill>
                <a:latin typeface="HY헤드라인M" pitchFamily="18" charset="-127"/>
                <a:ea typeface="HY헤드라인M" pitchFamily="18" charset="-127"/>
              </a:rPr>
              <a:t>		</a:t>
            </a: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177800" indent="-177800" algn="just">
              <a:lnSpc>
                <a:spcPct val="100000"/>
              </a:lnSpc>
            </a:pPr>
            <a:endParaRPr lang="ko-KR" altLang="en-US" sz="1800" dirty="0">
              <a:solidFill>
                <a:srgbClr val="996633"/>
              </a:solidFill>
              <a:latin typeface="HY헤드라인M" pitchFamily="18" charset="-127"/>
              <a:ea typeface="HY헤드라인M" pitchFamily="18" charset="-127"/>
            </a:endParaRPr>
          </a:p>
          <a:p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790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883009"/>
              </p:ext>
            </p:extLst>
          </p:nvPr>
        </p:nvGraphicFramePr>
        <p:xfrm>
          <a:off x="936625" y="3346325"/>
          <a:ext cx="2887922" cy="37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4" name="Equation" r:id="rId3" imgW="1269720" imgH="215640" progId="Equation.DSMT4">
                  <p:embed/>
                </p:oleObj>
              </mc:Choice>
              <mc:Fallback>
                <p:oleObj name="Equation" r:id="rId3" imgW="12697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25" y="3346325"/>
                        <a:ext cx="2887922" cy="3789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022643"/>
              </p:ext>
            </p:extLst>
          </p:nvPr>
        </p:nvGraphicFramePr>
        <p:xfrm>
          <a:off x="4785519" y="3364911"/>
          <a:ext cx="3581977" cy="37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5" name="Equation" r:id="rId5" imgW="1396800" imgH="190440" progId="Equation.DSMT4">
                  <p:embed/>
                </p:oleObj>
              </mc:Choice>
              <mc:Fallback>
                <p:oleObj name="Equation" r:id="rId5" imgW="13968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519" y="3364911"/>
                        <a:ext cx="3581977" cy="3729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158992"/>
              </p:ext>
            </p:extLst>
          </p:nvPr>
        </p:nvGraphicFramePr>
        <p:xfrm>
          <a:off x="741363" y="6086253"/>
          <a:ext cx="3583972" cy="376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6" name="Equation" r:id="rId7" imgW="1574640" imgH="215640" progId="Equation.DSMT4">
                  <p:embed/>
                </p:oleObj>
              </mc:Choice>
              <mc:Fallback>
                <p:oleObj name="Equation" r:id="rId7" imgW="157464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6086253"/>
                        <a:ext cx="3583972" cy="3769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278154"/>
              </p:ext>
            </p:extLst>
          </p:nvPr>
        </p:nvGraphicFramePr>
        <p:xfrm>
          <a:off x="5033963" y="6095777"/>
          <a:ext cx="3498213" cy="374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7" name="Equation" r:id="rId9" imgW="1536480" imgH="215640" progId="Equation.DSMT4">
                  <p:embed/>
                </p:oleObj>
              </mc:Choice>
              <mc:Fallback>
                <p:oleObj name="Equation" r:id="rId9" imgW="15364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3963" y="6095777"/>
                        <a:ext cx="3498213" cy="374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266866"/>
              </p:ext>
            </p:extLst>
          </p:nvPr>
        </p:nvGraphicFramePr>
        <p:xfrm>
          <a:off x="1020278" y="1196752"/>
          <a:ext cx="2320916" cy="214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8" name="Visio" r:id="rId11" imgW="1774853" imgH="1645684" progId="Visio.Drawing.11">
                  <p:embed/>
                </p:oleObj>
              </mc:Choice>
              <mc:Fallback>
                <p:oleObj name="Visio" r:id="rId11" imgW="1774853" imgH="16456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278" y="1196752"/>
                        <a:ext cx="2320916" cy="21495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191370"/>
              </p:ext>
            </p:extLst>
          </p:nvPr>
        </p:nvGraphicFramePr>
        <p:xfrm>
          <a:off x="5169786" y="1196752"/>
          <a:ext cx="2274187" cy="2133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79" name="Visio" r:id="rId13" imgW="1744913" imgH="1627852" progId="Visio.Drawing.11">
                  <p:embed/>
                </p:oleObj>
              </mc:Choice>
              <mc:Fallback>
                <p:oleObj name="Visio" r:id="rId13" imgW="1744913" imgH="16278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9786" y="1196752"/>
                        <a:ext cx="2274187" cy="21339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404690"/>
              </p:ext>
            </p:extLst>
          </p:nvPr>
        </p:nvGraphicFramePr>
        <p:xfrm>
          <a:off x="1116013" y="3895503"/>
          <a:ext cx="2258610" cy="2133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80" name="Visio" r:id="rId15" imgW="1732775" imgH="1629743" progId="Visio.Drawing.11">
                  <p:embed/>
                </p:oleObj>
              </mc:Choice>
              <mc:Fallback>
                <p:oleObj name="Visio" r:id="rId15" imgW="1732775" imgH="162974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895503"/>
                        <a:ext cx="2258610" cy="21339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837978"/>
              </p:ext>
            </p:extLst>
          </p:nvPr>
        </p:nvGraphicFramePr>
        <p:xfrm>
          <a:off x="5354972" y="3879926"/>
          <a:ext cx="2258610" cy="2149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81" name="Visio" r:id="rId17" imgW="1732775" imgH="1645684" progId="Visio.Drawing.11">
                  <p:embed/>
                </p:oleObj>
              </mc:Choice>
              <mc:Fallback>
                <p:oleObj name="Visio" r:id="rId17" imgW="1732775" imgH="16456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4972" y="3879926"/>
                        <a:ext cx="2258610" cy="21495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8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111"/>
          <p:cNvSpPr txBox="1">
            <a:spLocks noChangeArrowheads="1"/>
          </p:cNvSpPr>
          <p:nvPr/>
        </p:nvSpPr>
        <p:spPr bwMode="auto">
          <a:xfrm>
            <a:off x="3707904" y="4845716"/>
            <a:ext cx="198804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비트 비교기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782925"/>
              </p:ext>
            </p:extLst>
          </p:nvPr>
        </p:nvGraphicFramePr>
        <p:xfrm>
          <a:off x="1783582" y="1556792"/>
          <a:ext cx="5583170" cy="308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21" name="Visio" r:id="rId3" imgW="3802447" imgH="2101752" progId="Visio.Drawing.11">
                  <p:embed/>
                </p:oleObj>
              </mc:Choice>
              <mc:Fallback>
                <p:oleObj name="Visio" r:id="rId3" imgW="3802447" imgH="21017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3582" y="1556792"/>
                        <a:ext cx="5583170" cy="3082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47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7485(4</a:t>
            </a:r>
            <a:r>
              <a:rPr lang="ko-KR" altLang="en-US" dirty="0" smtClean="0"/>
              <a:t>비트 비교기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7485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~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와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3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~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크기를 비교하는 회로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&gt;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&lt;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1,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=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일 때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출력이 1이 된다.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확장 입력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LSB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로 입력되며, 즉, 아랫단의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AGBO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ALBO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AEBO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출력이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윗단의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의 입력이 된다. 맨 아랫단의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AGBI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ALBI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0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AEBI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1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을 입력한다.</a:t>
            </a:r>
            <a:endParaRPr lang="en-US" altLang="ko-KR" dirty="0">
              <a:solidFill>
                <a:srgbClr val="000000"/>
              </a:solidFill>
              <a:latin typeface="+mn-ea"/>
              <a:cs typeface="Times New Roman" pitchFamily="18" charset="0"/>
            </a:endParaRP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85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645024"/>
            <a:ext cx="2475791" cy="2630495"/>
          </a:xfrm>
          <a:prstGeom prst="rect">
            <a:avLst/>
          </a:prstGeom>
        </p:spPr>
      </p:pic>
      <p:sp>
        <p:nvSpPr>
          <p:cNvPr id="5" name="Text Box 111"/>
          <p:cNvSpPr txBox="1">
            <a:spLocks noChangeArrowheads="1"/>
          </p:cNvSpPr>
          <p:nvPr/>
        </p:nvSpPr>
        <p:spPr bwMode="auto">
          <a:xfrm>
            <a:off x="3389100" y="5777864"/>
            <a:ext cx="209384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7485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534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Group 5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56967"/>
              </p:ext>
            </p:extLst>
          </p:nvPr>
        </p:nvGraphicFramePr>
        <p:xfrm>
          <a:off x="1347591" y="1340768"/>
          <a:ext cx="6480769" cy="4677282"/>
        </p:xfrm>
        <a:graphic>
          <a:graphicData uri="http://schemas.openxmlformats.org/drawingml/2006/table">
            <a:tbl>
              <a:tblPr/>
              <a:tblGrid>
                <a:gridCol w="755096"/>
                <a:gridCol w="726709"/>
                <a:gridCol w="745161"/>
                <a:gridCol w="726709"/>
                <a:gridCol w="554967"/>
                <a:gridCol w="543613"/>
                <a:gridCol w="516645"/>
                <a:gridCol w="640128"/>
                <a:gridCol w="603226"/>
                <a:gridCol w="668515"/>
              </a:tblGrid>
              <a:tr h="252645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입 </a:t>
                      </a:r>
                      <a:r>
                        <a:rPr kumimoji="1" lang="ko-KR" alt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력</a:t>
                      </a: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출력 </a:t>
                      </a: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28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, 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AGBI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ALBI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AEBI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AGBO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A&gt;B</a:t>
                      </a:r>
                      <a:endParaRPr kumimoji="1" lang="ko-KR" alt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ALBO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A&lt;B</a:t>
                      </a:r>
                      <a:endParaRPr kumimoji="1" lang="ko-KR" alt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AEBO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A=B</a:t>
                      </a:r>
                      <a:endParaRPr kumimoji="1" lang="ko-KR" altLang="en-US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520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&gt;B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&lt;B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64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=B</a:t>
                      </a:r>
                      <a:r>
                        <a:rPr kumimoji="1" lang="en-US" altLang="ko-KR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032" marR="17032" marT="17032" marB="170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 Box 463"/>
          <p:cNvSpPr txBox="1">
            <a:spLocks noChangeArrowheads="1"/>
          </p:cNvSpPr>
          <p:nvPr/>
        </p:nvSpPr>
        <p:spPr bwMode="auto">
          <a:xfrm>
            <a:off x="3059832" y="6165304"/>
            <a:ext cx="30267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4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비트 비교기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IC 7485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99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45310" y="6228020"/>
            <a:ext cx="273664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7485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크기 비교기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205039"/>
              </p:ext>
            </p:extLst>
          </p:nvPr>
        </p:nvGraphicFramePr>
        <p:xfrm>
          <a:off x="611560" y="1340768"/>
          <a:ext cx="5885297" cy="479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46" name="Visio" r:id="rId3" imgW="4834991" imgH="3957908" progId="Visio.Drawing.11">
                  <p:embed/>
                </p:oleObj>
              </mc:Choice>
              <mc:Fallback>
                <p:oleObj name="Visio" r:id="rId3" imgW="4834991" imgH="395790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340768"/>
                        <a:ext cx="5885297" cy="47965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직사각형 6"/>
          <p:cNvSpPr/>
          <p:nvPr/>
        </p:nvSpPr>
        <p:spPr>
          <a:xfrm>
            <a:off x="5455406" y="1236875"/>
            <a:ext cx="3365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AGBO</a:t>
            </a:r>
            <a:r>
              <a:rPr lang="en-US" altLang="ko-KR" sz="16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 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Greater than B Output</a:t>
            </a:r>
          </a:p>
          <a:p>
            <a:r>
              <a:rPr lang="en-US" altLang="ko-KR" sz="16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ALBO</a:t>
            </a:r>
            <a:r>
              <a:rPr lang="en-US" altLang="ko-KR" sz="16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A 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than B Output</a:t>
            </a:r>
          </a:p>
          <a:p>
            <a:r>
              <a:rPr lang="en-US" altLang="ko-KR" sz="1600" i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AEBO</a:t>
            </a:r>
            <a:r>
              <a:rPr lang="en-US" altLang="ko-KR" sz="1600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A </a:t>
            </a:r>
            <a:r>
              <a:rPr lang="en-US" altLang="ko-KR" sz="16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B Output</a:t>
            </a:r>
            <a:endParaRPr lang="ko-KR" altLang="en-US" sz="1600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02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비교기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155"/>
          <p:cNvSpPr txBox="1">
            <a:spLocks noChangeArrowheads="1"/>
          </p:cNvSpPr>
          <p:nvPr/>
        </p:nvSpPr>
        <p:spPr bwMode="auto">
          <a:xfrm>
            <a:off x="2773479" y="4316010"/>
            <a:ext cx="360707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7485 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IC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를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이용한 1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6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비트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비교 회로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05954"/>
              </p:ext>
            </p:extLst>
          </p:nvPr>
        </p:nvGraphicFramePr>
        <p:xfrm>
          <a:off x="1041467" y="1386038"/>
          <a:ext cx="6997566" cy="284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9" name="Visio" r:id="rId3" imgW="4348930" imgH="1771589" progId="Visio.Drawing.11">
                  <p:embed/>
                </p:oleObj>
              </mc:Choice>
              <mc:Fallback>
                <p:oleObj name="Visio" r:id="rId3" imgW="4348930" imgH="177158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67" y="1386038"/>
                        <a:ext cx="6997566" cy="2849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0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 smtClean="0"/>
              <a:t>디코더</a:t>
            </a:r>
            <a:r>
              <a:rPr lang="en-US" altLang="ko-KR" dirty="0" smtClean="0"/>
              <a:t>(decoder)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입력선에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나타나는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비트의 2진 코드를 최대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서로 다른 정보로 바꿔주는 조합논리회로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단자를 가지고 있는 경우는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기능도 수행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실제 상용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의 경우에는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기능으로 모두 사용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3419872" y="6319385"/>
            <a:ext cx="240322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디코더와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인코터의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기능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546267"/>
              </p:ext>
            </p:extLst>
          </p:nvPr>
        </p:nvGraphicFramePr>
        <p:xfrm>
          <a:off x="2035383" y="3068960"/>
          <a:ext cx="5178400" cy="930960"/>
        </p:xfrm>
        <a:graphic>
          <a:graphicData uri="http://schemas.openxmlformats.org/drawingml/2006/table">
            <a:tbl>
              <a:tblPr/>
              <a:tblGrid>
                <a:gridCol w="839928"/>
                <a:gridCol w="4338472"/>
              </a:tblGrid>
              <a:tr h="223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74138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3×8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74139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독립된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2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개의 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2×4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74154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4×16 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디코더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kumimoji="1" lang="ko-KR" alt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휴먼모음T" pitchFamily="18" charset="-127"/>
                          <a:ea typeface="휴먼모음T" pitchFamily="18" charset="-127"/>
                        </a:rPr>
                        <a:t>디멀티플렉서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93218"/>
              </p:ext>
            </p:extLst>
          </p:nvPr>
        </p:nvGraphicFramePr>
        <p:xfrm>
          <a:off x="2098547" y="4149080"/>
          <a:ext cx="4946210" cy="202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17" name="Visio" r:id="rId3" imgW="4060853" imgH="1666758" progId="Visio.Drawing.11">
                  <p:embed/>
                </p:oleObj>
              </mc:Choice>
              <mc:Fallback>
                <p:oleObj name="Visio" r:id="rId3" imgW="4060853" imgH="16667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547" y="4149080"/>
                        <a:ext cx="4946210" cy="20253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76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1. 1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dirty="0" smtClean="0">
                <a:solidFill>
                  <a:srgbClr val="C00000"/>
                </a:solidFill>
              </a:rPr>
              <a:t>2 </a:t>
            </a:r>
            <a:r>
              <a:rPr lang="ko-KR" altLang="en-US" dirty="0" err="1" smtClean="0">
                <a:solidFill>
                  <a:srgbClr val="C00000"/>
                </a:solidFill>
              </a:rPr>
              <a:t>디코더</a:t>
            </a:r>
            <a:endParaRPr lang="en-US" altLang="ko-KR" dirty="0" smtClean="0">
              <a:solidFill>
                <a:srgbClr val="C00000"/>
              </a:solidFill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입력에 따라서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출력 중 하나가 선택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lvl="1" indent="0">
              <a:buNone/>
            </a:pPr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 smtClean="0"/>
          </a:p>
          <a:p>
            <a:pPr marL="266700" lvl="1" indent="0">
              <a:buNone/>
            </a:pPr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r>
              <a:rPr lang="ko-KR" altLang="en-US" dirty="0" err="1" smtClean="0"/>
              <a:t>인에이블이</a:t>
            </a:r>
            <a:r>
              <a:rPr lang="ko-KR" altLang="en-US" dirty="0" smtClean="0"/>
              <a:t> 있는 </a:t>
            </a:r>
            <a:r>
              <a:rPr lang="en-US" altLang="ko-KR" dirty="0" smtClean="0"/>
              <a:t>1</a:t>
            </a:r>
            <a:r>
              <a:rPr lang="en-US" altLang="ko-KR" dirty="0" smtClean="0">
                <a:ea typeface="HY헤드라인M" panose="02030600000101010101" pitchFamily="18" charset="-127"/>
                <a:cs typeface="Times New Roman" panose="02020603050405020304" pitchFamily="18" charset="0"/>
              </a:rPr>
              <a:t>×2 </a:t>
            </a:r>
            <a:r>
              <a:rPr lang="ko-KR" altLang="en-US" dirty="0" err="1" smtClean="0"/>
              <a:t>디코더</a:t>
            </a:r>
            <a:r>
              <a:rPr lang="en-US" altLang="ko-KR" dirty="0" smtClean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9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1040"/>
              </p:ext>
            </p:extLst>
          </p:nvPr>
        </p:nvGraphicFramePr>
        <p:xfrm>
          <a:off x="1259632" y="2132856"/>
          <a:ext cx="2143134" cy="929707"/>
        </p:xfrm>
        <a:graphic>
          <a:graphicData uri="http://schemas.openxmlformats.org/drawingml/2006/table">
            <a:tbl>
              <a:tblPr/>
              <a:tblGrid>
                <a:gridCol w="678359"/>
                <a:gridCol w="773209"/>
                <a:gridCol w="691566"/>
              </a:tblGrid>
              <a:tr h="234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5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3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3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3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3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42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068" marR="68068" marT="13614" marB="13614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068" marR="68068" marT="13614" marB="136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385419"/>
              </p:ext>
            </p:extLst>
          </p:nvPr>
        </p:nvGraphicFramePr>
        <p:xfrm>
          <a:off x="1835696" y="3140968"/>
          <a:ext cx="1080120" cy="29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78" name="Equation" r:id="rId3" imgW="939392" imgH="253890" progId="Equation.3">
                  <p:embed/>
                </p:oleObj>
              </mc:Choice>
              <mc:Fallback>
                <p:oleObj name="Equation" r:id="rId3" imgW="939392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3140968"/>
                        <a:ext cx="1080120" cy="29029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56420"/>
              </p:ext>
            </p:extLst>
          </p:nvPr>
        </p:nvGraphicFramePr>
        <p:xfrm>
          <a:off x="4722598" y="1938685"/>
          <a:ext cx="1001530" cy="134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79" name="Visio" r:id="rId5" imgW="844337" imgH="1134994" progId="Visio.Drawing.11">
                  <p:embed/>
                </p:oleObj>
              </mc:Choice>
              <mc:Fallback>
                <p:oleObj name="Visio" r:id="rId5" imgW="844337" imgH="113499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598" y="1938685"/>
                        <a:ext cx="1001530" cy="13462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1534999" y="3468627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788024" y="349171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en-US" altLang="ko-KR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4" name="Group 2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371606"/>
              </p:ext>
            </p:extLst>
          </p:nvPr>
        </p:nvGraphicFramePr>
        <p:xfrm>
          <a:off x="1162087" y="4384748"/>
          <a:ext cx="2257785" cy="1394275"/>
        </p:xfrm>
        <a:graphic>
          <a:graphicData uri="http://schemas.openxmlformats.org/drawingml/2006/table">
            <a:tbl>
              <a:tblPr/>
              <a:tblGrid>
                <a:gridCol w="867717"/>
                <a:gridCol w="725146"/>
                <a:gridCol w="664922"/>
              </a:tblGrid>
              <a:tr h="246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46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  A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9016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1     1</a:t>
                      </a:r>
                    </a:p>
                  </a:txBody>
                  <a:tcPr marL="0" marR="0" marT="13936" marB="1393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13936" marB="139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Object 18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282091"/>
              </p:ext>
            </p:extLst>
          </p:nvPr>
        </p:nvGraphicFramePr>
        <p:xfrm>
          <a:off x="1567072" y="5856870"/>
          <a:ext cx="1538327" cy="33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0" name="Equation" r:id="rId7" imgW="1143000" imgH="254000" progId="Equation.3">
                  <p:embed/>
                </p:oleObj>
              </mc:Choice>
              <mc:Fallback>
                <p:oleObj name="Equation" r:id="rId7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7072" y="5856870"/>
                        <a:ext cx="1538327" cy="3399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401913"/>
              </p:ext>
            </p:extLst>
          </p:nvPr>
        </p:nvGraphicFramePr>
        <p:xfrm>
          <a:off x="4421646" y="4217573"/>
          <a:ext cx="1615182" cy="1720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81" name="Visio" r:id="rId9" imgW="1391839" imgH="1482872" progId="Visio.Drawing.11">
                  <p:embed/>
                </p:oleObj>
              </mc:Choice>
              <mc:Fallback>
                <p:oleObj name="Visio" r:id="rId9" imgW="1391839" imgH="14828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646" y="4217573"/>
                        <a:ext cx="1615182" cy="17208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1534998" y="6141192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8" name="Text Box 30"/>
          <p:cNvSpPr txBox="1">
            <a:spLocks noChangeArrowheads="1"/>
          </p:cNvSpPr>
          <p:nvPr/>
        </p:nvSpPr>
        <p:spPr bwMode="auto">
          <a:xfrm>
            <a:off x="4782845" y="608400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en-US" altLang="ko-KR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75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2. 2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×4</a:t>
            </a:r>
            <a:r>
              <a:rPr lang="en-US" altLang="ko-KR" dirty="0" smtClean="0">
                <a:solidFill>
                  <a:srgbClr val="C00000"/>
                </a:solidFill>
              </a:rPr>
              <a:t>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2개의 입력에 따라서 4개의 출력 중 하나가 선택 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563791"/>
              </p:ext>
            </p:extLst>
          </p:nvPr>
        </p:nvGraphicFramePr>
        <p:xfrm>
          <a:off x="899592" y="2276872"/>
          <a:ext cx="2971800" cy="2107882"/>
        </p:xfrm>
        <a:graphic>
          <a:graphicData uri="http://schemas.openxmlformats.org/drawingml/2006/table">
            <a:tbl>
              <a:tblPr/>
              <a:tblGrid>
                <a:gridCol w="704850"/>
                <a:gridCol w="561975"/>
                <a:gridCol w="581025"/>
                <a:gridCol w="571500"/>
                <a:gridCol w="552450"/>
              </a:tblGrid>
              <a:tr h="3286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   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5652120" y="530423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en-US" altLang="ko-KR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594782"/>
              </p:ext>
            </p:extLst>
          </p:nvPr>
        </p:nvGraphicFramePr>
        <p:xfrm>
          <a:off x="1363142" y="4432697"/>
          <a:ext cx="172243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0" name="Equation" r:id="rId3" imgW="1143000" imgH="508000" progId="Equation.3">
                  <p:embed/>
                </p:oleObj>
              </mc:Choice>
              <mc:Fallback>
                <p:oleObj name="Equation" r:id="rId3" imgW="1143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142" y="4432697"/>
                        <a:ext cx="1722438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515438" y="5304234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7424354"/>
              </p:ext>
            </p:extLst>
          </p:nvPr>
        </p:nvGraphicFramePr>
        <p:xfrm>
          <a:off x="4988992" y="2063588"/>
          <a:ext cx="2208635" cy="3021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1" name="Visio" r:id="rId5" imgW="1668516" imgH="2282668" progId="Visio.Drawing.11">
                  <p:embed/>
                </p:oleObj>
              </mc:Choice>
              <mc:Fallback>
                <p:oleObj name="Visio" r:id="rId5" imgW="1668516" imgH="22826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8992" y="2063588"/>
                        <a:ext cx="2208635" cy="30215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51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2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dirty="0" smtClean="0"/>
              <a:t>4 NAND </a:t>
            </a:r>
            <a:r>
              <a:rPr lang="ko-KR" altLang="en-US" dirty="0" err="1" smtClean="0"/>
              <a:t>디코더</a:t>
            </a:r>
            <a:r>
              <a:rPr lang="en-US" altLang="ko-KR" dirty="0" smtClean="0"/>
              <a:t>	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실제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들은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아닌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NAND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구성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23097"/>
              </p:ext>
            </p:extLst>
          </p:nvPr>
        </p:nvGraphicFramePr>
        <p:xfrm>
          <a:off x="916861" y="2348880"/>
          <a:ext cx="2971800" cy="1971221"/>
        </p:xfrm>
        <a:graphic>
          <a:graphicData uri="http://schemas.openxmlformats.org/drawingml/2006/table">
            <a:tbl>
              <a:tblPr/>
              <a:tblGrid>
                <a:gridCol w="704850"/>
                <a:gridCol w="561975"/>
                <a:gridCol w="581025"/>
                <a:gridCol w="571500"/>
                <a:gridCol w="552450"/>
              </a:tblGrid>
              <a:tr h="3194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487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   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1    1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012160" y="539317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66070"/>
              </p:ext>
            </p:extLst>
          </p:nvPr>
        </p:nvGraphicFramePr>
        <p:xfrm>
          <a:off x="1435974" y="4467663"/>
          <a:ext cx="172243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0" name="Equation" r:id="rId3" imgW="1143000" imgH="558800" progId="Equation.3">
                  <p:embed/>
                </p:oleObj>
              </mc:Choice>
              <mc:Fallback>
                <p:oleObj name="Equation" r:id="rId3" imgW="11430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974" y="4467663"/>
                        <a:ext cx="1722437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515438" y="5393176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043637"/>
              </p:ext>
            </p:extLst>
          </p:nvPr>
        </p:nvGraphicFramePr>
        <p:xfrm>
          <a:off x="5323761" y="2188642"/>
          <a:ext cx="2118877" cy="2896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1" name="Visio" r:id="rId5" imgW="1669816" imgH="2282668" progId="Visio.Drawing.11">
                  <p:embed/>
                </p:oleObj>
              </mc:Choice>
              <mc:Fallback>
                <p:oleObj name="Visio" r:id="rId5" imgW="1669816" imgH="22826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3761" y="2188642"/>
                        <a:ext cx="2118877" cy="28965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7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개요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개요</a:t>
            </a:r>
            <a:r>
              <a:rPr lang="ko-KR" altLang="en-US" dirty="0" smtClean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00"/>
                </a:solidFill>
              </a:rPr>
              <a:t>조합논리회로는 </a:t>
            </a:r>
            <a:r>
              <a:rPr lang="ko-KR" altLang="en-US" dirty="0">
                <a:solidFill>
                  <a:srgbClr val="0000FF"/>
                </a:solidFill>
              </a:rPr>
              <a:t>논리곱</a:t>
            </a:r>
            <a:r>
              <a:rPr lang="en-US" altLang="ko-KR" dirty="0">
                <a:solidFill>
                  <a:srgbClr val="0000FF"/>
                </a:solidFill>
              </a:rPr>
              <a:t>(AND)</a:t>
            </a:r>
            <a:r>
              <a:rPr lang="ko-KR" altLang="en-US" dirty="0">
                <a:solidFill>
                  <a:srgbClr val="000000"/>
                </a:solidFill>
              </a:rPr>
              <a:t>, </a:t>
            </a:r>
            <a:r>
              <a:rPr lang="ko-KR" altLang="en-US" dirty="0">
                <a:solidFill>
                  <a:srgbClr val="0000FF"/>
                </a:solidFill>
              </a:rPr>
              <a:t>논리합</a:t>
            </a:r>
            <a:r>
              <a:rPr lang="en-US" altLang="ko-KR" dirty="0">
                <a:solidFill>
                  <a:srgbClr val="0000FF"/>
                </a:solidFill>
              </a:rPr>
              <a:t>(OR)</a:t>
            </a:r>
            <a:r>
              <a:rPr lang="ko-KR" altLang="en-US" dirty="0">
                <a:solidFill>
                  <a:srgbClr val="000000"/>
                </a:solidFill>
              </a:rPr>
              <a:t>, </a:t>
            </a:r>
            <a:r>
              <a:rPr lang="ko-KR" altLang="en-US" dirty="0">
                <a:solidFill>
                  <a:srgbClr val="0000FF"/>
                </a:solidFill>
              </a:rPr>
              <a:t>논리</a:t>
            </a:r>
            <a:r>
              <a:rPr lang="ko-KR" altLang="en-US" dirty="0">
                <a:solidFill>
                  <a:srgbClr val="000000"/>
                </a:solidFill>
              </a:rPr>
              <a:t> </a:t>
            </a:r>
            <a:r>
              <a:rPr lang="ko-KR" altLang="en-US" dirty="0">
                <a:solidFill>
                  <a:srgbClr val="0000FF"/>
                </a:solidFill>
              </a:rPr>
              <a:t>부정</a:t>
            </a:r>
            <a:r>
              <a:rPr lang="en-US" altLang="ko-KR" dirty="0">
                <a:solidFill>
                  <a:srgbClr val="0000FF"/>
                </a:solidFill>
              </a:rPr>
              <a:t>(NOT)</a:t>
            </a:r>
            <a:r>
              <a:rPr lang="ko-KR" altLang="en-US" dirty="0">
                <a:solidFill>
                  <a:srgbClr val="000000"/>
                </a:solidFill>
              </a:rPr>
              <a:t>의 세 가지 기본 논리 회로를 조합하여 구성한 논리 회로 </a:t>
            </a:r>
            <a:endParaRPr lang="en-US" altLang="ko-KR" dirty="0" smtClean="0">
              <a:solidFill>
                <a:srgbClr val="0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조합논리회로는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입력변수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논리 </a:t>
            </a:r>
            <a:r>
              <a:rPr lang="ko-KR" altLang="en-US" dirty="0" err="1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게이트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, 그리고 </a:t>
            </a:r>
            <a:r>
              <a:rPr lang="ko-KR" altLang="en-US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출력변수</a:t>
            </a:r>
            <a:r>
              <a:rPr lang="ko-KR" altLang="en-US" dirty="0">
                <a:solidFill>
                  <a:srgbClr val="00000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들로 구성 </a:t>
            </a:r>
          </a:p>
          <a:p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107"/>
          <p:cNvSpPr>
            <a:spLocks noChangeArrowheads="1"/>
          </p:cNvSpPr>
          <p:nvPr/>
        </p:nvSpPr>
        <p:spPr bwMode="auto">
          <a:xfrm>
            <a:off x="3527115" y="4985653"/>
            <a:ext cx="2204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조합논리회로 블록도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175469"/>
              </p:ext>
            </p:extLst>
          </p:nvPr>
        </p:nvGraphicFramePr>
        <p:xfrm>
          <a:off x="2218139" y="2852936"/>
          <a:ext cx="4635221" cy="2031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6" name="Visio" r:id="rId3" imgW="2955991" imgH="1294953" progId="Visio.Drawing.11">
                  <p:embed/>
                </p:oleObj>
              </mc:Choice>
              <mc:Fallback>
                <p:oleObj name="Visio" r:id="rId3" imgW="2955991" imgH="129495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8139" y="2852936"/>
                        <a:ext cx="4635221" cy="2031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28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0" dirty="0" err="1" smtClean="0"/>
              <a:t>인에이블이</a:t>
            </a:r>
            <a:r>
              <a:rPr lang="ko-KR" altLang="en-US" b="0" dirty="0" smtClean="0"/>
              <a:t> 있는 </a:t>
            </a:r>
            <a:r>
              <a:rPr lang="en-US" altLang="ko-KR" b="0" dirty="0" smtClean="0"/>
              <a:t>2</a:t>
            </a:r>
            <a:r>
              <a:rPr lang="ko-KR" altLang="en-US" b="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b="0" dirty="0" smtClean="0"/>
              <a:t>4 </a:t>
            </a:r>
            <a:r>
              <a:rPr lang="ko-KR" altLang="en-US" b="0" dirty="0" err="1" smtClean="0"/>
              <a:t>디코더</a:t>
            </a:r>
            <a:r>
              <a:rPr lang="en-US" altLang="ko-KR" b="0" dirty="0" smtClean="0"/>
              <a:t>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대부분의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디코더들은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입력이 있어서 회로를 제어한다.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일 때만 출력이 동작</a:t>
            </a:r>
          </a:p>
          <a:p>
            <a:pPr marL="266700" lvl="1" indent="0">
              <a:buNone/>
            </a:pPr>
            <a:r>
              <a:rPr lang="en-US" altLang="ko-KR" dirty="0" smtClean="0"/>
              <a:t>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022100"/>
              </p:ext>
            </p:extLst>
          </p:nvPr>
        </p:nvGraphicFramePr>
        <p:xfrm>
          <a:off x="755576" y="2492896"/>
          <a:ext cx="3324225" cy="2103120"/>
        </p:xfrm>
        <a:graphic>
          <a:graphicData uri="http://schemas.openxmlformats.org/drawingml/2006/table">
            <a:tbl>
              <a:tblPr/>
              <a:tblGrid>
                <a:gridCol w="1057275"/>
                <a:gridCol w="561975"/>
                <a:gridCol w="581025"/>
                <a:gridCol w="571500"/>
                <a:gridCol w="552450"/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B   A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41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 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1   1   1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122548" y="5577409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898544"/>
              </p:ext>
            </p:extLst>
          </p:nvPr>
        </p:nvGraphicFramePr>
        <p:xfrm>
          <a:off x="1580630" y="4720159"/>
          <a:ext cx="2047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6" name="Equation" r:id="rId3" imgW="1358900" imgH="508000" progId="Equation.3">
                  <p:embed/>
                </p:oleObj>
              </mc:Choice>
              <mc:Fallback>
                <p:oleObj name="Equation" r:id="rId3" imgW="1358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0630" y="4720159"/>
                        <a:ext cx="204787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547664" y="5577409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81299"/>
              </p:ext>
            </p:extLst>
          </p:nvPr>
        </p:nvGraphicFramePr>
        <p:xfrm>
          <a:off x="5501762" y="2348880"/>
          <a:ext cx="2182855" cy="2942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7" name="Visio" r:id="rId5" imgW="1679570" imgH="2263811" progId="Visio.Drawing.11">
                  <p:embed/>
                </p:oleObj>
              </mc:Choice>
              <mc:Fallback>
                <p:oleObj name="Visio" r:id="rId5" imgW="1679570" imgH="22638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762" y="2348880"/>
                        <a:ext cx="2182855" cy="294216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03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b="0" dirty="0" err="1"/>
              <a:t>인에이블이</a:t>
            </a:r>
            <a:r>
              <a:rPr lang="ko-KR" altLang="en-US" b="0" dirty="0"/>
              <a:t> 있는 </a:t>
            </a:r>
            <a:r>
              <a:rPr lang="en-US" altLang="ko-KR" b="0" dirty="0"/>
              <a:t>2</a:t>
            </a:r>
            <a:r>
              <a:rPr lang="ko-KR" altLang="en-US" b="0" dirty="0"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</a:t>
            </a:r>
            <a:r>
              <a:rPr lang="en-US" altLang="ko-KR" b="0" dirty="0"/>
              <a:t>4 </a:t>
            </a:r>
            <a:r>
              <a:rPr lang="en-US" altLang="ko-KR" b="0" dirty="0" smtClean="0"/>
              <a:t>NAND </a:t>
            </a:r>
            <a:r>
              <a:rPr lang="ko-KR" altLang="en-US" b="0" dirty="0" err="1" smtClean="0"/>
              <a:t>디코더</a:t>
            </a:r>
            <a:r>
              <a:rPr lang="en-US" altLang="ko-KR" b="0" dirty="0"/>
              <a:t>	</a:t>
            </a:r>
            <a:endParaRPr lang="en-US" altLang="ko-KR" b="0" dirty="0" smtClean="0"/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NAND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게이트로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구성한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enable)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입력이 있는 회로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일 때만 출력이 동작</a:t>
            </a:r>
          </a:p>
          <a:p>
            <a:pPr lvl="1"/>
            <a:endParaRPr lang="en-US" altLang="ko-KR" b="0" dirty="0"/>
          </a:p>
          <a:p>
            <a:pPr marL="0" indent="0">
              <a:buNone/>
            </a:pPr>
            <a:r>
              <a:rPr lang="en-US" altLang="ko-KR" dirty="0" smtClean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315863"/>
              </p:ext>
            </p:extLst>
          </p:nvPr>
        </p:nvGraphicFramePr>
        <p:xfrm>
          <a:off x="755576" y="2420888"/>
          <a:ext cx="3324225" cy="2114233"/>
        </p:xfrm>
        <a:graphic>
          <a:graphicData uri="http://schemas.openxmlformats.org/drawingml/2006/table">
            <a:tbl>
              <a:tblPr/>
              <a:tblGrid>
                <a:gridCol w="1057275"/>
                <a:gridCol w="561975"/>
                <a:gridCol w="581025"/>
                <a:gridCol w="571500"/>
                <a:gridCol w="552450"/>
              </a:tblGrid>
              <a:tr h="25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   B   A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417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 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  <a:sym typeface="Symbol" pitchFamily="18" charset="2"/>
                        </a:rPr>
                        <a:t>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0   0   1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0   1   0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0   1   1</a:t>
                      </a:r>
                    </a:p>
                  </a:txBody>
                  <a:tcPr marL="90000" marR="90000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30610"/>
              </p:ext>
            </p:extLst>
          </p:nvPr>
        </p:nvGraphicFramePr>
        <p:xfrm>
          <a:off x="1350889" y="4610050"/>
          <a:ext cx="20478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8" name="Equation" r:id="rId3" imgW="1358900" imgH="558800" progId="Equation.3">
                  <p:embed/>
                </p:oleObj>
              </mc:Choice>
              <mc:Fallback>
                <p:oleObj name="Equation" r:id="rId3" imgW="1358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889" y="4610050"/>
                        <a:ext cx="20478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555148" y="5526593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461849"/>
              </p:ext>
            </p:extLst>
          </p:nvPr>
        </p:nvGraphicFramePr>
        <p:xfrm>
          <a:off x="5078924" y="2238058"/>
          <a:ext cx="2229380" cy="298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49" name="Visio" r:id="rId5" imgW="1688998" imgH="2263811" progId="Visio.Drawing.11">
                  <p:embed/>
                </p:oleObj>
              </mc:Choice>
              <mc:Fallback>
                <p:oleObj name="Visio" r:id="rId5" imgW="1688998" imgH="226381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924" y="2238058"/>
                        <a:ext cx="2229380" cy="29881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5826339" y="5526593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5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74139 </a:t>
            </a:r>
            <a:r>
              <a:rPr lang="ko-KR" altLang="en-US" dirty="0" smtClean="0"/>
              <a:t>구성도</a:t>
            </a:r>
            <a:endParaRPr lang="en-US" altLang="ko-KR" dirty="0" smtClean="0"/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단자를 갖는 2×4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디코더를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두 개 가지고 있는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6700" lvl="1" indent="0">
              <a:buNone/>
            </a:pPr>
            <a:r>
              <a:rPr lang="en-US" altLang="ko-KR" dirty="0" smtClean="0"/>
              <a:t>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pic>
        <p:nvPicPr>
          <p:cNvPr id="4" name="그림 3" descr="74139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76872"/>
            <a:ext cx="2947983" cy="3156594"/>
          </a:xfrm>
          <a:prstGeom prst="rect">
            <a:avLst/>
          </a:prstGeom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3784582" y="4832567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74139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658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3. 3</a:t>
            </a:r>
            <a:r>
              <a:rPr lang="en-US" altLang="ko-KR" sz="2000" dirty="0" smtClean="0">
                <a:solidFill>
                  <a:srgbClr val="C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mes New Roman" panose="02020603050405020304" pitchFamily="18" charset="0"/>
              </a:rPr>
              <a:t>×8</a:t>
            </a:r>
            <a:r>
              <a:rPr lang="en-US" altLang="ko-KR" dirty="0" smtClean="0">
                <a:solidFill>
                  <a:srgbClr val="C00000"/>
                </a:solidFill>
              </a:rPr>
              <a:t> </a:t>
            </a:r>
            <a:r>
              <a:rPr lang="ko-KR" altLang="en-US" dirty="0" err="1">
                <a:solidFill>
                  <a:srgbClr val="C00000"/>
                </a:solidFill>
              </a:rPr>
              <a:t>디코더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3개의 입력에 따라서 8개의 출력 중 하나가 선택</a:t>
            </a:r>
          </a:p>
          <a:p>
            <a:pPr marL="266700" lvl="1" indent="0">
              <a:buNone/>
            </a:pPr>
            <a:r>
              <a:rPr lang="en-US" altLang="ko-KR" dirty="0" smtClean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309129"/>
              </p:ext>
            </p:extLst>
          </p:nvPr>
        </p:nvGraphicFramePr>
        <p:xfrm>
          <a:off x="1066801" y="2261718"/>
          <a:ext cx="3577208" cy="2820506"/>
        </p:xfrm>
        <a:graphic>
          <a:graphicData uri="http://schemas.openxmlformats.org/drawingml/2006/table">
            <a:tbl>
              <a:tblPr/>
              <a:tblGrid>
                <a:gridCol w="776576"/>
                <a:gridCol w="346981"/>
                <a:gridCol w="363504"/>
                <a:gridCol w="355242"/>
                <a:gridCol w="346981"/>
                <a:gridCol w="346981"/>
                <a:gridCol w="346981"/>
                <a:gridCol w="346981"/>
                <a:gridCol w="346981"/>
              </a:tblGrid>
              <a:tr h="30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  B  A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1347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</a:t>
                      </a:r>
                    </a:p>
                  </a:txBody>
                  <a:tcPr marL="78061" marR="78061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8061" marR="7806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969482"/>
              </p:ext>
            </p:extLst>
          </p:nvPr>
        </p:nvGraphicFramePr>
        <p:xfrm>
          <a:off x="992189" y="5184775"/>
          <a:ext cx="3939852" cy="68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6" name="Equation" r:id="rId3" imgW="2908300" imgH="508000" progId="Equation.3">
                  <p:embed/>
                </p:oleObj>
              </mc:Choice>
              <mc:Fallback>
                <p:oleObj name="Equation" r:id="rId3" imgW="2908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9" y="5184775"/>
                        <a:ext cx="3939852" cy="6855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14"/>
          <p:cNvSpPr txBox="1">
            <a:spLocks noChangeArrowheads="1"/>
          </p:cNvSpPr>
          <p:nvPr/>
        </p:nvSpPr>
        <p:spPr bwMode="auto">
          <a:xfrm>
            <a:off x="2014707" y="6096001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447636"/>
              </p:ext>
            </p:extLst>
          </p:nvPr>
        </p:nvGraphicFramePr>
        <p:xfrm>
          <a:off x="5539006" y="2142381"/>
          <a:ext cx="2577607" cy="3710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7" name="Visio" r:id="rId5" imgW="2276165" imgH="3276559" progId="Visio.Drawing.11">
                  <p:embed/>
                </p:oleObj>
              </mc:Choice>
              <mc:Fallback>
                <p:oleObj name="Visio" r:id="rId5" imgW="2276165" imgH="327655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006" y="2142381"/>
                        <a:ext cx="2577607" cy="371048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14"/>
          <p:cNvSpPr txBox="1">
            <a:spLocks noChangeArrowheads="1"/>
          </p:cNvSpPr>
          <p:nvPr/>
        </p:nvSpPr>
        <p:spPr bwMode="auto">
          <a:xfrm>
            <a:off x="6372200" y="6096001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136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74138(3</a:t>
            </a:r>
            <a:r>
              <a:rPr lang="en-US" altLang="ko-KR" sz="2400" dirty="0">
                <a:cs typeface="Times New Roman" panose="02020603050405020304" pitchFamily="18" charset="0"/>
              </a:rPr>
              <a:t>×</a:t>
            </a:r>
            <a:r>
              <a:rPr lang="en-US" altLang="ko-KR" dirty="0" smtClean="0"/>
              <a:t>8 </a:t>
            </a:r>
            <a:r>
              <a:rPr lang="ko-KR" altLang="en-US" dirty="0" err="1" smtClean="0"/>
              <a:t>디코더</a:t>
            </a:r>
            <a:r>
              <a:rPr lang="en-US" altLang="ko-KR" dirty="0" smtClean="0"/>
              <a:t>)		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3개의 입력에 따라서 8개의 출력 중 하나가 선택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세 개의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단자를 가지고 있음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412321"/>
              </p:ext>
            </p:extLst>
          </p:nvPr>
        </p:nvGraphicFramePr>
        <p:xfrm>
          <a:off x="755576" y="2828608"/>
          <a:ext cx="6327228" cy="3624623"/>
        </p:xfrm>
        <a:graphic>
          <a:graphicData uri="http://schemas.openxmlformats.org/drawingml/2006/table">
            <a:tbl>
              <a:tblPr/>
              <a:tblGrid>
                <a:gridCol w="942354"/>
                <a:gridCol w="569554"/>
                <a:gridCol w="662754"/>
                <a:gridCol w="642043"/>
                <a:gridCol w="434932"/>
                <a:gridCol w="455643"/>
                <a:gridCol w="445288"/>
                <a:gridCol w="434932"/>
                <a:gridCol w="434932"/>
                <a:gridCol w="434932"/>
                <a:gridCol w="434932"/>
                <a:gridCol w="434932"/>
              </a:tblGrid>
              <a:tr h="24855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2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  B  A</a:t>
                      </a: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058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kumimoji="1" lang="en-US" altLang="ko-KR" sz="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o-KR" altLang="ko-KR" sz="1600" b="0" kern="100" spc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0983" marR="809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14"/>
          <p:cNvSpPr txBox="1">
            <a:spLocks noChangeArrowheads="1"/>
          </p:cNvSpPr>
          <p:nvPr/>
        </p:nvSpPr>
        <p:spPr bwMode="auto">
          <a:xfrm>
            <a:off x="7203972" y="6084004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74138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660037" y="1089330"/>
            <a:ext cx="2286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active-low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논리회로의 출력이 활성화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되었을 때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이거나 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o-KR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활성화되기 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위하여 필요한</a:t>
            </a:r>
          </a:p>
          <a:p>
            <a:pPr algn="just"/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입력이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인 것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9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550617" y="5710632"/>
            <a:ext cx="24384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74138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내부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565629"/>
              </p:ext>
            </p:extLst>
          </p:nvPr>
        </p:nvGraphicFramePr>
        <p:xfrm>
          <a:off x="737937" y="2060848"/>
          <a:ext cx="4194469" cy="358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07" name="Visio" r:id="rId3" imgW="3132966" imgH="2680484" progId="Visio.Drawing.11">
                  <p:embed/>
                </p:oleObj>
              </mc:Choice>
              <mc:Fallback>
                <p:oleObj name="Visio" r:id="rId3" imgW="3132966" imgH="268048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937" y="2060848"/>
                        <a:ext cx="4194469" cy="358867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그림 6" descr="74138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393" y="2758438"/>
            <a:ext cx="2419024" cy="2671018"/>
          </a:xfrm>
          <a:prstGeom prst="rect">
            <a:avLst/>
          </a:prstGeom>
        </p:spPr>
      </p:pic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6003076" y="5710632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74138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20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4. 4×16 </a:t>
            </a:r>
            <a:r>
              <a:rPr lang="ko-KR" altLang="en-US" dirty="0" err="1" smtClean="0">
                <a:solidFill>
                  <a:srgbClr val="C00000"/>
                </a:solidFill>
              </a:rPr>
              <a:t>디코더</a:t>
            </a:r>
            <a:r>
              <a:rPr lang="ko-KR" altLang="en-US" dirty="0" smtClean="0">
                <a:solidFill>
                  <a:srgbClr val="C00000"/>
                </a:solidFill>
              </a:rPr>
              <a:t> </a:t>
            </a:r>
            <a:r>
              <a:rPr lang="en-US" altLang="ko-KR" dirty="0" smtClean="0"/>
              <a:t>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338652"/>
              </p:ext>
            </p:extLst>
          </p:nvPr>
        </p:nvGraphicFramePr>
        <p:xfrm>
          <a:off x="611560" y="1663186"/>
          <a:ext cx="7632848" cy="4431833"/>
        </p:xfrm>
        <a:graphic>
          <a:graphicData uri="http://schemas.openxmlformats.org/drawingml/2006/table">
            <a:tbl>
              <a:tblPr/>
              <a:tblGrid>
                <a:gridCol w="1034836"/>
                <a:gridCol w="414232"/>
                <a:gridCol w="414231"/>
                <a:gridCol w="405324"/>
                <a:gridCol w="412747"/>
                <a:gridCol w="414231"/>
                <a:gridCol w="449865"/>
                <a:gridCol w="423139"/>
                <a:gridCol w="423140"/>
                <a:gridCol w="414231"/>
                <a:gridCol w="405324"/>
                <a:gridCol w="449864"/>
                <a:gridCol w="414232"/>
                <a:gridCol w="405323"/>
                <a:gridCol w="351875"/>
                <a:gridCol w="412747"/>
                <a:gridCol w="387507"/>
              </a:tblGrid>
              <a:tr h="32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  C  B  A</a:t>
                      </a:r>
                    </a:p>
                  </a:txBody>
                  <a:tcPr marL="84172" marR="841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1066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1  1  1  1</a:t>
                      </a:r>
                      <a:endParaRPr kumimoji="1" lang="ko-KR" altLang="en-US" sz="15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172" marR="841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322762" y="6228020"/>
            <a:ext cx="22573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&lt;4×16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Rectangle 246"/>
          <p:cNvSpPr>
            <a:spLocks noChangeArrowheads="1"/>
          </p:cNvSpPr>
          <p:nvPr/>
        </p:nvSpPr>
        <p:spPr bwMode="auto">
          <a:xfrm>
            <a:off x="948111" y="2031277"/>
            <a:ext cx="599554" cy="198191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7" name="Rectangle 247"/>
          <p:cNvSpPr>
            <a:spLocks noChangeArrowheads="1"/>
          </p:cNvSpPr>
          <p:nvPr/>
        </p:nvSpPr>
        <p:spPr bwMode="auto">
          <a:xfrm>
            <a:off x="948112" y="4077072"/>
            <a:ext cx="599554" cy="1944216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2</a:t>
            </a:r>
            <a:r>
              <a:rPr lang="ko-KR" altLang="en-US" dirty="0" smtClean="0"/>
              <a:t>개의 </a:t>
            </a:r>
            <a:r>
              <a:rPr lang="en-US" altLang="ko-KR" dirty="0" smtClean="0"/>
              <a:t>3</a:t>
            </a:r>
            <a:r>
              <a:rPr lang="en-US" altLang="ko-KR" dirty="0" smtClean="0">
                <a:cs typeface="Times New Roman" panose="02020603050405020304" pitchFamily="18" charset="0"/>
              </a:rPr>
              <a:t>×8 </a:t>
            </a:r>
            <a:r>
              <a:rPr lang="ko-KR" altLang="en-US" dirty="0" err="1" smtClean="0"/>
              <a:t>디코더로</a:t>
            </a:r>
            <a:r>
              <a:rPr lang="ko-KR" altLang="en-US" dirty="0" smtClean="0"/>
              <a:t> </a:t>
            </a:r>
            <a:r>
              <a:rPr lang="en-US" altLang="ko-KR" dirty="0">
                <a:cs typeface="Times New Roman" panose="02020603050405020304" pitchFamily="18" charset="0"/>
              </a:rPr>
              <a:t>4×16 </a:t>
            </a:r>
            <a:r>
              <a:rPr lang="ko-KR" altLang="en-US" dirty="0" err="1" smtClean="0"/>
              <a:t>디코더를</a:t>
            </a:r>
            <a:r>
              <a:rPr lang="ko-KR" altLang="en-US" dirty="0" smtClean="0"/>
              <a:t> 구성 </a:t>
            </a:r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71131"/>
              </p:ext>
            </p:extLst>
          </p:nvPr>
        </p:nvGraphicFramePr>
        <p:xfrm>
          <a:off x="611560" y="1628800"/>
          <a:ext cx="7272337" cy="1080893"/>
        </p:xfrm>
        <a:graphic>
          <a:graphicData uri="http://schemas.openxmlformats.org/drawingml/2006/table">
            <a:tbl>
              <a:tblPr/>
              <a:tblGrid>
                <a:gridCol w="1187450"/>
                <a:gridCol w="6084887"/>
              </a:tblGrid>
              <a:tr h="557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=0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상위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디코더만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enable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되어 출력은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중의 하나가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로 되고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하위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출력들은 모두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이 된다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.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1D7"/>
                    </a:solidFill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휴먼모음T" pitchFamily="18" charset="-127"/>
                          <a:cs typeface="Times New Roman" panose="02020603050405020304" pitchFamily="18" charset="0"/>
                        </a:rPr>
                        <a:t>=1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휴먼모음T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A5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하위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디코더만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enable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되어 출력은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중의 하나가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로 되고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상위 </a:t>
                      </a:r>
                      <a:r>
                        <a:rPr kumimoji="1" lang="ko-KR" alt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디코더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 출력들은 모두 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이 된다</a:t>
                      </a: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F2B20"/>
                          </a:solidFill>
                          <a:effectLst/>
                          <a:latin typeface="Times New Roman" panose="02020603050405020304" pitchFamily="18" charset="0"/>
                          <a:ea typeface="휴먼모음T" panose="02030504000101010101" pitchFamily="18" charset="-127"/>
                          <a:cs typeface="Times New Roman" panose="02020603050405020304" pitchFamily="18" charset="0"/>
                        </a:rPr>
                        <a:t>. </a:t>
                      </a:r>
                      <a:endParaRPr kumimoji="1" lang="ko-KR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F2B20"/>
                        </a:solidFill>
                        <a:effectLst/>
                        <a:latin typeface="Times New Roman" panose="02020603050405020304" pitchFamily="18" charset="0"/>
                        <a:ea typeface="휴먼모음T" panose="02030504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F0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515923"/>
              </p:ext>
            </p:extLst>
          </p:nvPr>
        </p:nvGraphicFramePr>
        <p:xfrm>
          <a:off x="683568" y="2852936"/>
          <a:ext cx="3600400" cy="3505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1" name="Visio" r:id="rId3" imgW="2630451" imgH="2561333" progId="Visio.Drawing.11">
                  <p:embed/>
                </p:oleObj>
              </mc:Choice>
              <mc:Fallback>
                <p:oleObj name="Visio" r:id="rId3" imgW="2630451" imgH="256133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852936"/>
                        <a:ext cx="3600400" cy="35057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4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74154		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924931"/>
              </p:ext>
            </p:extLst>
          </p:nvPr>
        </p:nvGraphicFramePr>
        <p:xfrm>
          <a:off x="899592" y="1628800"/>
          <a:ext cx="7118795" cy="3828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5" name="Visio" r:id="rId3" imgW="5475996" imgH="2945262" progId="Visio.Drawing.11">
                  <p:embed/>
                </p:oleObj>
              </mc:Choice>
              <mc:Fallback>
                <p:oleObj name="Visio" r:id="rId3" imgW="5475996" imgH="29452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628800"/>
                        <a:ext cx="7118795" cy="38288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523913" y="5664886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74154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06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그림 4" descr="74154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132856"/>
            <a:ext cx="3157870" cy="2463138"/>
          </a:xfrm>
          <a:prstGeom prst="rect">
            <a:avLst/>
          </a:prstGeom>
        </p:spPr>
      </p:pic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3462930" y="4813626"/>
            <a:ext cx="220765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74154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10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1. </a:t>
            </a:r>
            <a:r>
              <a:rPr lang="ko-KR" altLang="en-US" dirty="0" smtClean="0">
                <a:solidFill>
                  <a:srgbClr val="C00000"/>
                </a:solidFill>
              </a:rPr>
              <a:t>반가산기</a:t>
            </a:r>
            <a:r>
              <a:rPr lang="en-US" altLang="ko-KR" dirty="0" smtClean="0">
                <a:solidFill>
                  <a:srgbClr val="C00000"/>
                </a:solidFill>
              </a:rPr>
              <a:t>(half-adder, HA)</a:t>
            </a: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8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4457"/>
              </p:ext>
            </p:extLst>
          </p:nvPr>
        </p:nvGraphicFramePr>
        <p:xfrm>
          <a:off x="1524000" y="2909149"/>
          <a:ext cx="2286000" cy="1920240"/>
        </p:xfrm>
        <a:graphic>
          <a:graphicData uri="http://schemas.openxmlformats.org/drawingml/2006/table">
            <a:tbl>
              <a:tblPr/>
              <a:tblGrid>
                <a:gridCol w="571500"/>
                <a:gridCol w="571500"/>
                <a:gridCol w="571500"/>
                <a:gridCol w="571500"/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Object 4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541507"/>
              </p:ext>
            </p:extLst>
          </p:nvPr>
        </p:nvGraphicFramePr>
        <p:xfrm>
          <a:off x="1524000" y="4964961"/>
          <a:ext cx="2052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2" name="Equation" r:id="rId3" imgW="1143000" imgH="393480" progId="Equation.DSMT4">
                  <p:embed/>
                </p:oleObj>
              </mc:Choice>
              <mc:Fallback>
                <p:oleObj name="Equation" r:id="rId3" imgW="1143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964961"/>
                        <a:ext cx="2052637" cy="704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37"/>
          <p:cNvSpPr txBox="1">
            <a:spLocks noChangeArrowheads="1"/>
          </p:cNvSpPr>
          <p:nvPr/>
        </p:nvSpPr>
        <p:spPr bwMode="auto">
          <a:xfrm>
            <a:off x="7171531" y="1894240"/>
            <a:ext cx="1043876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ko-KR" sz="1800" dirty="0"/>
              <a:t> : </a:t>
            </a: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</a:t>
            </a:r>
          </a:p>
          <a:p>
            <a:r>
              <a:rPr lang="en-US" altLang="ko-KR" sz="18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ko-KR" sz="1800" dirty="0"/>
              <a:t> : </a:t>
            </a:r>
            <a:r>
              <a:rPr lang="en-US" altLang="ko-K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</a:t>
            </a:r>
            <a:endParaRPr lang="ko-KR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99394"/>
              </p:ext>
            </p:extLst>
          </p:nvPr>
        </p:nvGraphicFramePr>
        <p:xfrm>
          <a:off x="1524000" y="1772816"/>
          <a:ext cx="4686302" cy="822960"/>
        </p:xfrm>
        <a:graphic>
          <a:graphicData uri="http://schemas.openxmlformats.org/drawingml/2006/table">
            <a:tbl>
              <a:tblPr/>
              <a:tblGrid>
                <a:gridCol w="671254"/>
                <a:gridCol w="501881"/>
                <a:gridCol w="501881"/>
                <a:gridCol w="501881"/>
                <a:gridCol w="501881"/>
                <a:gridCol w="501881"/>
                <a:gridCol w="501881"/>
                <a:gridCol w="501881"/>
                <a:gridCol w="501881"/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+  B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  </a:t>
                      </a:r>
                      <a:r>
                        <a:rPr kumimoji="1" lang="en-US" altLang="ko-KR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ko-K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436"/>
          <p:cNvSpPr>
            <a:spLocks noChangeArrowheads="1"/>
          </p:cNvSpPr>
          <p:nvPr/>
        </p:nvSpPr>
        <p:spPr bwMode="auto">
          <a:xfrm>
            <a:off x="1580607" y="576283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진리표와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논리식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3" name="Rectangle 436"/>
          <p:cNvSpPr>
            <a:spLocks noChangeArrowheads="1"/>
          </p:cNvSpPr>
          <p:nvPr/>
        </p:nvSpPr>
        <p:spPr bwMode="auto">
          <a:xfrm>
            <a:off x="5459262" y="4181691"/>
            <a:ext cx="1200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논리회로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550091"/>
              </p:ext>
            </p:extLst>
          </p:nvPr>
        </p:nvGraphicFramePr>
        <p:xfrm>
          <a:off x="5071105" y="2954552"/>
          <a:ext cx="1840870" cy="1186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3" name="Visio" r:id="rId5" imgW="1201318" imgH="775411" progId="Visio.Drawing.11">
                  <p:embed/>
                </p:oleObj>
              </mc:Choice>
              <mc:Fallback>
                <p:oleObj name="Visio" r:id="rId5" imgW="1201318" imgH="77541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71105" y="2954552"/>
                        <a:ext cx="1840870" cy="1186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437"/>
          <p:cNvSpPr>
            <a:spLocks noChangeArrowheads="1"/>
          </p:cNvSpPr>
          <p:nvPr/>
        </p:nvSpPr>
        <p:spPr bwMode="auto">
          <a:xfrm>
            <a:off x="5408916" y="6153800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논리기호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86041"/>
              </p:ext>
            </p:extLst>
          </p:nvPr>
        </p:nvGraphicFramePr>
        <p:xfrm>
          <a:off x="5065107" y="4829389"/>
          <a:ext cx="1955165" cy="1283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54" name="Visio" r:id="rId7" imgW="1277071" imgH="837834" progId="Visio.Drawing.11">
                  <p:embed/>
                </p:oleObj>
              </mc:Choice>
              <mc:Fallback>
                <p:oleObj name="Visio" r:id="rId7" imgW="1277071" imgH="83783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65107" y="4829389"/>
                        <a:ext cx="1955165" cy="1283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201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Times New Roman" panose="02020603050405020304" pitchFamily="18" charset="0"/>
              </a:rPr>
              <a:t>2×4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디코더</a:t>
            </a:r>
            <a:r>
              <a:rPr lang="ko-KR" altLang="en-US" dirty="0" smtClean="0"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cs typeface="Times New Roman" panose="02020603050405020304" pitchFamily="18" charset="0"/>
              </a:rPr>
              <a:t>5</a:t>
            </a:r>
            <a:r>
              <a:rPr lang="ko-KR" altLang="en-US" dirty="0" smtClean="0">
                <a:cs typeface="Times New Roman" panose="02020603050405020304" pitchFamily="18" charset="0"/>
              </a:rPr>
              <a:t>개를 이용한 </a:t>
            </a:r>
            <a:r>
              <a:rPr lang="en-US" altLang="ko-KR" dirty="0" smtClean="0"/>
              <a:t>4</a:t>
            </a:r>
            <a:r>
              <a:rPr lang="en-US" altLang="ko-KR" dirty="0" smtClean="0">
                <a:cs typeface="Times New Roman" panose="02020603050405020304" pitchFamily="18" charset="0"/>
              </a:rPr>
              <a:t>×16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디코더</a:t>
            </a:r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16213"/>
              </p:ext>
            </p:extLst>
          </p:nvPr>
        </p:nvGraphicFramePr>
        <p:xfrm>
          <a:off x="683568" y="1693980"/>
          <a:ext cx="7560838" cy="4390024"/>
        </p:xfrm>
        <a:graphic>
          <a:graphicData uri="http://schemas.openxmlformats.org/drawingml/2006/table">
            <a:tbl>
              <a:tblPr/>
              <a:tblGrid>
                <a:gridCol w="1025074"/>
                <a:gridCol w="410324"/>
                <a:gridCol w="410323"/>
                <a:gridCol w="401500"/>
                <a:gridCol w="408853"/>
                <a:gridCol w="410323"/>
                <a:gridCol w="445621"/>
                <a:gridCol w="419147"/>
                <a:gridCol w="419148"/>
                <a:gridCol w="410323"/>
                <a:gridCol w="401500"/>
                <a:gridCol w="445620"/>
                <a:gridCol w="410324"/>
                <a:gridCol w="401499"/>
                <a:gridCol w="348555"/>
                <a:gridCol w="408853"/>
                <a:gridCol w="383851"/>
              </a:tblGrid>
              <a:tr h="322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  C  B  A</a:t>
                      </a:r>
                    </a:p>
                  </a:txBody>
                  <a:tcPr marL="83378" marR="8337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15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14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13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9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8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067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0  1  1  1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1  0  1  1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1  1  0  1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1  1  1  1</a:t>
                      </a:r>
                      <a:endParaRPr kumimoji="1" lang="ko-KR" altLang="en-US" sz="15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3378" marR="833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3369250" y="6237312"/>
            <a:ext cx="22573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&lt;4×16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1187624" y="2060848"/>
            <a:ext cx="479425" cy="936104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8" name="Rectangle 62"/>
          <p:cNvSpPr>
            <a:spLocks noChangeArrowheads="1"/>
          </p:cNvSpPr>
          <p:nvPr/>
        </p:nvSpPr>
        <p:spPr bwMode="auto">
          <a:xfrm>
            <a:off x="1187624" y="3068960"/>
            <a:ext cx="479425" cy="936104"/>
          </a:xfrm>
          <a:prstGeom prst="rect">
            <a:avLst/>
          </a:prstGeom>
          <a:noFill/>
          <a:ln w="1587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9" name="Rectangle 63"/>
          <p:cNvSpPr>
            <a:spLocks noChangeArrowheads="1"/>
          </p:cNvSpPr>
          <p:nvPr/>
        </p:nvSpPr>
        <p:spPr bwMode="auto">
          <a:xfrm>
            <a:off x="1187624" y="4077072"/>
            <a:ext cx="479425" cy="936104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0" name="Rectangle 64"/>
          <p:cNvSpPr>
            <a:spLocks noChangeArrowheads="1"/>
          </p:cNvSpPr>
          <p:nvPr/>
        </p:nvSpPr>
        <p:spPr bwMode="auto">
          <a:xfrm>
            <a:off x="1187624" y="5085184"/>
            <a:ext cx="479425" cy="936104"/>
          </a:xfrm>
          <a:prstGeom prst="rect">
            <a:avLst/>
          </a:prstGeom>
          <a:noFill/>
          <a:ln w="1587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1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왼쪽 중괄호 10"/>
          <p:cNvSpPr/>
          <p:nvPr/>
        </p:nvSpPr>
        <p:spPr>
          <a:xfrm>
            <a:off x="3542375" y="1916832"/>
            <a:ext cx="118268" cy="1122362"/>
          </a:xfrm>
          <a:prstGeom prst="leftBrace">
            <a:avLst>
              <a:gd name="adj1" fmla="val 47259"/>
              <a:gd name="adj2" fmla="val 5000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484942" y="2293347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4</a:t>
            </a:r>
            <a:r>
              <a:rPr lang="ko-KR" altLang="en-US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개 입력</a:t>
            </a:r>
          </a:p>
        </p:txBody>
      </p:sp>
      <p:sp>
        <p:nvSpPr>
          <p:cNvPr id="13" name="오른쪽 중괄호 12"/>
          <p:cNvSpPr/>
          <p:nvPr/>
        </p:nvSpPr>
        <p:spPr>
          <a:xfrm>
            <a:off x="7164621" y="1628800"/>
            <a:ext cx="187325" cy="4489448"/>
          </a:xfrm>
          <a:prstGeom prst="rightBrace">
            <a:avLst>
              <a:gd name="adj1" fmla="val 40537"/>
              <a:gd name="adj2" fmla="val 49894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387571" y="3690168"/>
            <a:ext cx="11320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16</a:t>
            </a:r>
            <a:r>
              <a:rPr lang="ko-KR" altLang="en-US" sz="1800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개 출력</a:t>
            </a: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500972"/>
              </p:ext>
            </p:extLst>
          </p:nvPr>
        </p:nvGraphicFramePr>
        <p:xfrm>
          <a:off x="3670828" y="1628800"/>
          <a:ext cx="3473422" cy="449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0" name="Visio" r:id="rId3" imgW="3179023" imgH="4114719" progId="Visio.Drawing.11">
                  <p:embed/>
                </p:oleObj>
              </mc:Choice>
              <mc:Fallback>
                <p:oleObj name="Visio" r:id="rId3" imgW="3179023" imgH="41147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828" y="1628800"/>
                        <a:ext cx="3473422" cy="449576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169019" y="5795972"/>
            <a:ext cx="403988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&lt;2×4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5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개를 이용한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4×16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40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ko-KR" alt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디코더를</a:t>
            </a:r>
            <a:r>
              <a:rPr lang="ko-KR" alt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이용한 조합논리회로</a:t>
            </a:r>
            <a:endParaRPr lang="en-US" altLang="ko-KR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3×8 </a:t>
            </a:r>
            <a:r>
              <a:rPr lang="ko-KR" alt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디코더를</a:t>
            </a:r>
            <a:r>
              <a:rPr lang="ko-KR" alt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이용하는 경우</a:t>
            </a:r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116"/>
          <p:cNvSpPr txBox="1">
            <a:spLocks noChangeArrowheads="1"/>
          </p:cNvSpPr>
          <p:nvPr/>
        </p:nvSpPr>
        <p:spPr bwMode="auto">
          <a:xfrm>
            <a:off x="1501690" y="4988635"/>
            <a:ext cx="196720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&lt;3×8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출력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5" name="Text Box 117"/>
          <p:cNvSpPr txBox="1">
            <a:spLocks noChangeArrowheads="1"/>
          </p:cNvSpPr>
          <p:nvPr/>
        </p:nvSpPr>
        <p:spPr bwMode="auto">
          <a:xfrm>
            <a:off x="5104910" y="4986232"/>
            <a:ext cx="231986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&lt;3×8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반전출력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957374"/>
              </p:ext>
            </p:extLst>
          </p:nvPr>
        </p:nvGraphicFramePr>
        <p:xfrm>
          <a:off x="899592" y="2204864"/>
          <a:ext cx="3256235" cy="2538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4" name="Visio" r:id="rId3" imgW="2170823" imgH="1692155" progId="Visio.Drawing.11">
                  <p:embed/>
                </p:oleObj>
              </mc:Choice>
              <mc:Fallback>
                <p:oleObj name="Visio" r:id="rId3" imgW="2170823" imgH="169215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204864"/>
                        <a:ext cx="3256235" cy="25382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092276"/>
              </p:ext>
            </p:extLst>
          </p:nvPr>
        </p:nvGraphicFramePr>
        <p:xfrm>
          <a:off x="4555604" y="2210539"/>
          <a:ext cx="3418481" cy="2532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5" name="Visio" r:id="rId5" imgW="2278987" imgH="1688372" progId="Visio.Drawing.11">
                  <p:embed/>
                </p:oleObj>
              </mc:Choice>
              <mc:Fallback>
                <p:oleObj name="Visio" r:id="rId5" imgW="2278987" imgH="16883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5604" y="2210539"/>
                        <a:ext cx="3418481" cy="25325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188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endParaRPr lang="en-US" altLang="ko-KR" dirty="0" smtClean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cs typeface="Times New Roman" panose="02020603050405020304" pitchFamily="18" charset="0"/>
              </a:rPr>
              <a:t>3×8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디코더를</a:t>
            </a:r>
            <a:r>
              <a:rPr lang="ko-KR" altLang="en-US" dirty="0" smtClean="0">
                <a:cs typeface="Times New Roman" panose="02020603050405020304" pitchFamily="18" charset="0"/>
              </a:rPr>
              <a:t> 이용하는 경우의 예</a:t>
            </a:r>
            <a:endParaRPr lang="ko-KR" altLang="en-US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906651"/>
              </p:ext>
            </p:extLst>
          </p:nvPr>
        </p:nvGraphicFramePr>
        <p:xfrm>
          <a:off x="4275279" y="3191061"/>
          <a:ext cx="2456961" cy="668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58" name="Equation" r:id="rId3" imgW="1447560" imgH="393480" progId="Equation.DSMT4">
                  <p:embed/>
                </p:oleObj>
              </mc:Choice>
              <mc:Fallback>
                <p:oleObj name="Equation" r:id="rId3" imgW="1447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279" y="3191061"/>
                        <a:ext cx="2456961" cy="6682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348207"/>
              </p:ext>
            </p:extLst>
          </p:nvPr>
        </p:nvGraphicFramePr>
        <p:xfrm>
          <a:off x="4275280" y="5669776"/>
          <a:ext cx="2269220" cy="663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59" name="Equation" r:id="rId5" imgW="1346040" imgH="393480" progId="Equation.DSMT4">
                  <p:embed/>
                </p:oleObj>
              </mc:Choice>
              <mc:Fallback>
                <p:oleObj name="Equation" r:id="rId5" imgW="13460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280" y="5669776"/>
                        <a:ext cx="2269220" cy="66387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989786"/>
              </p:ext>
            </p:extLst>
          </p:nvPr>
        </p:nvGraphicFramePr>
        <p:xfrm>
          <a:off x="952501" y="1916832"/>
          <a:ext cx="3322778" cy="194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0" name="Visio" r:id="rId7" imgW="2907468" imgH="1699720" progId="Visio.Drawing.11">
                  <p:embed/>
                </p:oleObj>
              </mc:Choice>
              <mc:Fallback>
                <p:oleObj name="Visio" r:id="rId7" imgW="2907468" imgH="16997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1" y="1916832"/>
                        <a:ext cx="3322778" cy="19425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783964"/>
              </p:ext>
            </p:extLst>
          </p:nvPr>
        </p:nvGraphicFramePr>
        <p:xfrm>
          <a:off x="952501" y="4391225"/>
          <a:ext cx="3187451" cy="1946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61" name="Visio" r:id="rId9" imgW="2789055" imgH="1702962" progId="Visio.Drawing.11">
                  <p:embed/>
                </p:oleObj>
              </mc:Choice>
              <mc:Fallback>
                <p:oleObj name="Visio" r:id="rId9" imgW="2789055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1" y="4391225"/>
                        <a:ext cx="3187451" cy="194621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1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v"/>
            </a:pPr>
            <a:endParaRPr lang="en-US" altLang="ko-KR" dirty="0" smtClean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ko-KR" dirty="0"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cs typeface="Times New Roman" panose="02020603050405020304" pitchFamily="18" charset="0"/>
              </a:rPr>
              <a:t>3×8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디코더를</a:t>
            </a:r>
            <a:r>
              <a:rPr lang="ko-KR" altLang="en-US" dirty="0" smtClean="0">
                <a:cs typeface="Times New Roman" panose="02020603050405020304" pitchFamily="18" charset="0"/>
              </a:rPr>
              <a:t> 이용하는 경우의 예</a:t>
            </a:r>
            <a:endParaRPr lang="ko-KR" altLang="en-US" dirty="0"/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828815"/>
              </p:ext>
            </p:extLst>
          </p:nvPr>
        </p:nvGraphicFramePr>
        <p:xfrm>
          <a:off x="4644008" y="3354401"/>
          <a:ext cx="2562860" cy="71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82" name="Equation" r:id="rId3" imgW="1409400" imgH="393480" progId="Equation.DSMT4">
                  <p:embed/>
                </p:oleObj>
              </mc:Choice>
              <mc:Fallback>
                <p:oleObj name="Equation" r:id="rId3" imgW="1409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354401"/>
                        <a:ext cx="2562860" cy="7157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294473"/>
              </p:ext>
            </p:extLst>
          </p:nvPr>
        </p:nvGraphicFramePr>
        <p:xfrm>
          <a:off x="4644008" y="5730889"/>
          <a:ext cx="2562860" cy="715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83" name="Equation" r:id="rId5" imgW="1409400" imgH="393480" progId="Equation.DSMT4">
                  <p:embed/>
                </p:oleObj>
              </mc:Choice>
              <mc:Fallback>
                <p:oleObj name="Equation" r:id="rId5" imgW="1409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730889"/>
                        <a:ext cx="2562860" cy="71575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30294"/>
              </p:ext>
            </p:extLst>
          </p:nvPr>
        </p:nvGraphicFramePr>
        <p:xfrm>
          <a:off x="899592" y="1916832"/>
          <a:ext cx="3513211" cy="221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84" name="Visio" r:id="rId7" imgW="2702470" imgH="1702962" progId="Visio.Drawing.11">
                  <p:embed/>
                </p:oleObj>
              </mc:Choice>
              <mc:Fallback>
                <p:oleObj name="Visio" r:id="rId7" imgW="2702470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1916832"/>
                        <a:ext cx="3513211" cy="22138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98255"/>
              </p:ext>
            </p:extLst>
          </p:nvPr>
        </p:nvGraphicFramePr>
        <p:xfrm>
          <a:off x="899592" y="4338481"/>
          <a:ext cx="3555289" cy="221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85" name="Visio" r:id="rId9" imgW="2734838" imgH="1702962" progId="Visio.Drawing.11">
                  <p:embed/>
                </p:oleObj>
              </mc:Choice>
              <mc:Fallback>
                <p:oleObj name="Visio" r:id="rId9" imgW="2734838" imgH="170296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338481"/>
                        <a:ext cx="3555289" cy="22138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87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BCD-7-</a:t>
            </a:r>
            <a:r>
              <a:rPr lang="ko-KR" alt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세그먼트 </a:t>
            </a:r>
            <a:r>
              <a:rPr lang="ko-KR" altLang="en-US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endParaRPr lang="en-US" altLang="ko-KR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세그먼트 : 숫자 표시 전용 장치</a:t>
            </a:r>
            <a:endParaRPr lang="ko-KR" altLang="en-US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610207"/>
              </p:ext>
            </p:extLst>
          </p:nvPr>
        </p:nvGraphicFramePr>
        <p:xfrm>
          <a:off x="874713" y="4824793"/>
          <a:ext cx="7570840" cy="1482726"/>
        </p:xfrm>
        <a:graphic>
          <a:graphicData uri="http://schemas.openxmlformats.org/drawingml/2006/table">
            <a:tbl>
              <a:tblPr/>
              <a:tblGrid>
                <a:gridCol w="757084"/>
                <a:gridCol w="757084"/>
                <a:gridCol w="757084"/>
                <a:gridCol w="757084"/>
                <a:gridCol w="757084"/>
                <a:gridCol w="757084"/>
                <a:gridCol w="757084"/>
                <a:gridCol w="757084"/>
                <a:gridCol w="757084"/>
                <a:gridCol w="757084"/>
              </a:tblGrid>
              <a:tr h="3111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946A"/>
                    </a:solidFill>
                  </a:tcPr>
                </a:tc>
              </a:tr>
              <a:tr h="11474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214331"/>
              </p:ext>
            </p:extLst>
          </p:nvPr>
        </p:nvGraphicFramePr>
        <p:xfrm>
          <a:off x="985836" y="5310565"/>
          <a:ext cx="7365789" cy="91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6" name="Visio" r:id="rId3" imgW="6696172" imgH="829706" progId="Visio.Drawing.11">
                  <p:embed/>
                </p:oleObj>
              </mc:Choice>
              <mc:Fallback>
                <p:oleObj name="Visio" r:id="rId3" imgW="6696172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5836" y="5310565"/>
                        <a:ext cx="7365789" cy="91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1778000" y="3525892"/>
            <a:ext cx="508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03578"/>
              </p:ext>
            </p:extLst>
          </p:nvPr>
        </p:nvGraphicFramePr>
        <p:xfrm>
          <a:off x="2118091" y="2299112"/>
          <a:ext cx="1013749" cy="1602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7" name="Visio" r:id="rId5" imgW="761756" imgH="1203919" progId="Visio.Drawing.11">
                  <p:embed/>
                </p:oleObj>
              </mc:Choice>
              <mc:Fallback>
                <p:oleObj name="Visio" r:id="rId5" imgW="761756" imgH="120391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091" y="2299112"/>
                        <a:ext cx="1013749" cy="1602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925099"/>
              </p:ext>
            </p:extLst>
          </p:nvPr>
        </p:nvGraphicFramePr>
        <p:xfrm>
          <a:off x="4572000" y="2121804"/>
          <a:ext cx="3168303" cy="1816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8" name="Visio" r:id="rId7" imgW="2405888" imgH="1379159" progId="Visio.Drawing.11">
                  <p:embed/>
                </p:oleObj>
              </mc:Choice>
              <mc:Fallback>
                <p:oleObj name="Visio" r:id="rId7" imgW="2405888" imgH="13791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0" y="2121804"/>
                        <a:ext cx="3168303" cy="1816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16"/>
          <p:cNvSpPr txBox="1">
            <a:spLocks noChangeArrowheads="1"/>
          </p:cNvSpPr>
          <p:nvPr/>
        </p:nvSpPr>
        <p:spPr bwMode="auto">
          <a:xfrm>
            <a:off x="1764375" y="3985571"/>
            <a:ext cx="176683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구성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116"/>
          <p:cNvSpPr txBox="1">
            <a:spLocks noChangeArrowheads="1"/>
          </p:cNvSpPr>
          <p:nvPr/>
        </p:nvSpPr>
        <p:spPr bwMode="auto">
          <a:xfrm>
            <a:off x="4914815" y="3985571"/>
            <a:ext cx="276229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세그먼트와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연결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4" name="Text Box 116"/>
          <p:cNvSpPr txBox="1">
            <a:spLocks noChangeArrowheads="1"/>
          </p:cNvSpPr>
          <p:nvPr/>
        </p:nvSpPr>
        <p:spPr bwMode="auto">
          <a:xfrm>
            <a:off x="3447352" y="6307519"/>
            <a:ext cx="240963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세그먼트의 숫자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표시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85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lvl="1" indent="0">
              <a:buNone/>
            </a:pPr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6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422554"/>
              </p:ext>
            </p:extLst>
          </p:nvPr>
        </p:nvGraphicFramePr>
        <p:xfrm>
          <a:off x="1547664" y="1844824"/>
          <a:ext cx="6096000" cy="4723765"/>
        </p:xfrm>
        <a:graphic>
          <a:graphicData uri="http://schemas.openxmlformats.org/drawingml/2006/table">
            <a:tbl>
              <a:tblPr/>
              <a:tblGrid>
                <a:gridCol w="554038"/>
                <a:gridCol w="554037"/>
                <a:gridCol w="554038"/>
                <a:gridCol w="554037"/>
                <a:gridCol w="554038"/>
                <a:gridCol w="555625"/>
                <a:gridCol w="554037"/>
                <a:gridCol w="554038"/>
                <a:gridCol w="554037"/>
                <a:gridCol w="554038"/>
                <a:gridCol w="554037"/>
              </a:tblGrid>
              <a:tr h="3651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돋움체" pitchFamily="49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3368204" y="1238831"/>
            <a:ext cx="258596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8" name="Object 2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318920"/>
              </p:ext>
            </p:extLst>
          </p:nvPr>
        </p:nvGraphicFramePr>
        <p:xfrm>
          <a:off x="3946377" y="2276425"/>
          <a:ext cx="16510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3" name="Equation" r:id="rId3" imgW="126780" imgH="215526" progId="Equation.3">
                  <p:embed/>
                </p:oleObj>
              </mc:Choice>
              <mc:Fallback>
                <p:oleObj name="Equation" r:id="rId3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377" y="2276425"/>
                        <a:ext cx="165100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885533"/>
              </p:ext>
            </p:extLst>
          </p:nvPr>
        </p:nvGraphicFramePr>
        <p:xfrm>
          <a:off x="4517877" y="2276425"/>
          <a:ext cx="16510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4" name="Equation" r:id="rId5" imgW="126780" imgH="215526" progId="Equation.3">
                  <p:embed/>
                </p:oleObj>
              </mc:Choice>
              <mc:Fallback>
                <p:oleObj name="Equation" r:id="rId5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877" y="2276425"/>
                        <a:ext cx="165100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626962"/>
              </p:ext>
            </p:extLst>
          </p:nvPr>
        </p:nvGraphicFramePr>
        <p:xfrm>
          <a:off x="5073502" y="2276425"/>
          <a:ext cx="150812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5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3502" y="2276425"/>
                        <a:ext cx="150812" cy="280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920255"/>
              </p:ext>
            </p:extLst>
          </p:nvPr>
        </p:nvGraphicFramePr>
        <p:xfrm>
          <a:off x="5619602" y="2279599"/>
          <a:ext cx="179387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6" name="Equation" r:id="rId9" imgW="139579" imgH="215713" progId="Equation.3">
                  <p:embed/>
                </p:oleObj>
              </mc:Choice>
              <mc:Fallback>
                <p:oleObj name="Equation" r:id="rId9" imgW="13957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602" y="2279599"/>
                        <a:ext cx="179387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456765"/>
              </p:ext>
            </p:extLst>
          </p:nvPr>
        </p:nvGraphicFramePr>
        <p:xfrm>
          <a:off x="6194277" y="2276424"/>
          <a:ext cx="150812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7" name="Equation" r:id="rId11" imgW="114151" imgH="215619" progId="Equation.3">
                  <p:embed/>
                </p:oleObj>
              </mc:Choice>
              <mc:Fallback>
                <p:oleObj name="Equation" r:id="rId11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277" y="2276424"/>
                        <a:ext cx="150812" cy="280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215699"/>
              </p:ext>
            </p:extLst>
          </p:nvPr>
        </p:nvGraphicFramePr>
        <p:xfrm>
          <a:off x="6735614" y="2244674"/>
          <a:ext cx="198438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8" name="Equation" r:id="rId13" imgW="152334" imgH="241195" progId="Equation.3">
                  <p:embed/>
                </p:oleObj>
              </mc:Choice>
              <mc:Fallback>
                <p:oleObj name="Equation" r:id="rId13" imgW="15233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614" y="2244674"/>
                        <a:ext cx="198438" cy="312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7794"/>
              </p:ext>
            </p:extLst>
          </p:nvPr>
        </p:nvGraphicFramePr>
        <p:xfrm>
          <a:off x="7288064" y="2247849"/>
          <a:ext cx="179388" cy="30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59" name="Equation" r:id="rId15" imgW="139639" imgH="241195" progId="Equation.3">
                  <p:embed/>
                </p:oleObj>
              </mc:Choice>
              <mc:Fallback>
                <p:oleObj name="Equation" r:id="rId15" imgW="13963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8064" y="2247849"/>
                        <a:ext cx="179388" cy="30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726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43"/>
          <p:cNvSpPr txBox="1">
            <a:spLocks noChangeArrowheads="1"/>
          </p:cNvSpPr>
          <p:nvPr/>
        </p:nvSpPr>
        <p:spPr bwMode="auto">
          <a:xfrm>
            <a:off x="3995936" y="6233096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카르노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맵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396757"/>
              </p:ext>
            </p:extLst>
          </p:nvPr>
        </p:nvGraphicFramePr>
        <p:xfrm>
          <a:off x="1414463" y="3265265"/>
          <a:ext cx="141763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2" name="Equation" r:id="rId3" imgW="901309" imgH="190417" progId="Equation.3">
                  <p:embed/>
                </p:oleObj>
              </mc:Choice>
              <mc:Fallback>
                <p:oleObj name="Equation" r:id="rId3" imgW="901309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3265265"/>
                        <a:ext cx="1417637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652849"/>
              </p:ext>
            </p:extLst>
          </p:nvPr>
        </p:nvGraphicFramePr>
        <p:xfrm>
          <a:off x="3527425" y="3265265"/>
          <a:ext cx="2328863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3" name="Equation" r:id="rId5" imgW="1523339" imgH="215806" progId="Equation.3">
                  <p:embed/>
                </p:oleObj>
              </mc:Choice>
              <mc:Fallback>
                <p:oleObj name="Equation" r:id="rId5" imgW="152333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3265265"/>
                        <a:ext cx="2328863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454648"/>
              </p:ext>
            </p:extLst>
          </p:nvPr>
        </p:nvGraphicFramePr>
        <p:xfrm>
          <a:off x="6962775" y="3257327"/>
          <a:ext cx="7778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4" name="Equation" r:id="rId7" imgW="495085" imgH="190417" progId="Equation.3">
                  <p:embed/>
                </p:oleObj>
              </mc:Choice>
              <mc:Fallback>
                <p:oleObj name="Equation" r:id="rId7" imgW="495085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2775" y="3257327"/>
                        <a:ext cx="7778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437714"/>
              </p:ext>
            </p:extLst>
          </p:nvPr>
        </p:nvGraphicFramePr>
        <p:xfrm>
          <a:off x="1414463" y="5851455"/>
          <a:ext cx="19716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5" name="Equation" r:id="rId9" imgW="1257300" imgH="190500" progId="Equation.3">
                  <p:embed/>
                </p:oleObj>
              </mc:Choice>
              <mc:Fallback>
                <p:oleObj name="Equation" r:id="rId9" imgW="1257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4463" y="5851455"/>
                        <a:ext cx="1971675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209599"/>
              </p:ext>
            </p:extLst>
          </p:nvPr>
        </p:nvGraphicFramePr>
        <p:xfrm>
          <a:off x="4410075" y="5879083"/>
          <a:ext cx="9715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6" name="Equation" r:id="rId11" imgW="622030" imgH="190417" progId="Equation.3">
                  <p:embed/>
                </p:oleObj>
              </mc:Choice>
              <mc:Fallback>
                <p:oleObj name="Equation" r:id="rId11" imgW="62203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0075" y="5879083"/>
                        <a:ext cx="971550" cy="29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43993"/>
              </p:ext>
            </p:extLst>
          </p:nvPr>
        </p:nvGraphicFramePr>
        <p:xfrm>
          <a:off x="6486525" y="5902895"/>
          <a:ext cx="17018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7" name="Equation" r:id="rId13" imgW="1117115" imgH="215806" progId="Equation.3">
                  <p:embed/>
                </p:oleObj>
              </mc:Choice>
              <mc:Fallback>
                <p:oleObj name="Equation" r:id="rId13" imgW="111711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525" y="5902895"/>
                        <a:ext cx="170180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216432"/>
              </p:ext>
            </p:extLst>
          </p:nvPr>
        </p:nvGraphicFramePr>
        <p:xfrm>
          <a:off x="1046163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8" name="Visio" r:id="rId15" imgW="1702834" imgH="1638929" progId="Visio.Drawing.11">
                  <p:embed/>
                </p:oleObj>
              </mc:Choice>
              <mc:Fallback>
                <p:oleObj name="Visio" r:id="rId1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163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1692929"/>
              </p:ext>
            </p:extLst>
          </p:nvPr>
        </p:nvGraphicFramePr>
        <p:xfrm>
          <a:off x="3595456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29" name="Visio" r:id="rId17" imgW="1702834" imgH="1638929" progId="Visio.Drawing.11">
                  <p:embed/>
                </p:oleObj>
              </mc:Choice>
              <mc:Fallback>
                <p:oleObj name="Visio" r:id="rId17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456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637919"/>
              </p:ext>
            </p:extLst>
          </p:nvPr>
        </p:nvGraphicFramePr>
        <p:xfrm>
          <a:off x="6144750" y="119675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30" name="Visio" r:id="rId19" imgW="1702834" imgH="1638929" progId="Visio.Drawing.11">
                  <p:embed/>
                </p:oleObj>
              </mc:Choice>
              <mc:Fallback>
                <p:oleObj name="Visio" r:id="rId19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750" y="119675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035911"/>
              </p:ext>
            </p:extLst>
          </p:nvPr>
        </p:nvGraphicFramePr>
        <p:xfrm>
          <a:off x="1068388" y="3844702"/>
          <a:ext cx="2043575" cy="1969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31" name="Visio" r:id="rId21" imgW="1702834" imgH="1641090" progId="Visio.Drawing.11">
                  <p:embed/>
                </p:oleObj>
              </mc:Choice>
              <mc:Fallback>
                <p:oleObj name="Visio" r:id="rId21" imgW="1702834" imgH="164109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3844702"/>
                        <a:ext cx="2043575" cy="19694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46444"/>
              </p:ext>
            </p:extLst>
          </p:nvPr>
        </p:nvGraphicFramePr>
        <p:xfrm>
          <a:off x="3601806" y="384470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32" name="Visio" r:id="rId23" imgW="1702834" imgH="1638929" progId="Visio.Drawing.11">
                  <p:embed/>
                </p:oleObj>
              </mc:Choice>
              <mc:Fallback>
                <p:oleObj name="Visio" r:id="rId23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1806" y="384470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175479"/>
              </p:ext>
            </p:extLst>
          </p:nvPr>
        </p:nvGraphicFramePr>
        <p:xfrm>
          <a:off x="6144750" y="3844702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833" name="Visio" r:id="rId25" imgW="1702834" imgH="1638929" progId="Visio.Drawing.11">
                  <p:embed/>
                </p:oleObj>
              </mc:Choice>
              <mc:Fallback>
                <p:oleObj name="Visio" r:id="rId2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750" y="3844702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09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35775" y="599952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016717"/>
              </p:ext>
            </p:extLst>
          </p:nvPr>
        </p:nvGraphicFramePr>
        <p:xfrm>
          <a:off x="7323906" y="3044530"/>
          <a:ext cx="1352550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8" name="Equation" r:id="rId3" imgW="888614" imgH="215806" progId="Equation.3">
                  <p:embed/>
                </p:oleObj>
              </mc:Choice>
              <mc:Fallback>
                <p:oleObj name="Equation" r:id="rId3" imgW="888614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3906" y="3044530"/>
                        <a:ext cx="1352550" cy="334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258703"/>
              </p:ext>
            </p:extLst>
          </p:nvPr>
        </p:nvGraphicFramePr>
        <p:xfrm>
          <a:off x="5212531" y="1462284"/>
          <a:ext cx="2043575" cy="196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69" name="Visio" r:id="rId5" imgW="1702834" imgH="1638929" progId="Visio.Drawing.11">
                  <p:embed/>
                </p:oleObj>
              </mc:Choice>
              <mc:Fallback>
                <p:oleObj name="Visio" r:id="rId5" imgW="1702834" imgH="16389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2531" y="1462284"/>
                        <a:ext cx="2043575" cy="19667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64678"/>
              </p:ext>
            </p:extLst>
          </p:nvPr>
        </p:nvGraphicFramePr>
        <p:xfrm>
          <a:off x="1115616" y="2924944"/>
          <a:ext cx="5525347" cy="344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0" name="Visio" r:id="rId7" imgW="5024730" imgH="3131881" progId="Visio.Drawing.11">
                  <p:embed/>
                </p:oleObj>
              </mc:Choice>
              <mc:Fallback>
                <p:oleObj name="Visio" r:id="rId7" imgW="5024730" imgH="313188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924944"/>
                        <a:ext cx="5525347" cy="34439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9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 Box 43"/>
          <p:cNvSpPr txBox="1">
            <a:spLocks noChangeArrowheads="1"/>
          </p:cNvSpPr>
          <p:nvPr/>
        </p:nvSpPr>
        <p:spPr bwMode="auto">
          <a:xfrm>
            <a:off x="3947393" y="1022251"/>
            <a:ext cx="15103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7447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Group 4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194113"/>
                  </p:ext>
                </p:extLst>
              </p:nvPr>
            </p:nvGraphicFramePr>
            <p:xfrm>
              <a:off x="1475656" y="1412776"/>
              <a:ext cx="6505575" cy="5337175"/>
            </p:xfrm>
            <a:graphic>
              <a:graphicData uri="http://schemas.openxmlformats.org/drawingml/2006/table">
                <a:tbl>
                  <a:tblPr/>
                  <a:tblGrid>
                    <a:gridCol w="815975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</a:tblGrid>
                  <a:tr h="28575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1" lang="ko-KR" altLang="en-US" sz="1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진값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또는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기능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gridSpan="14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입력                                            출력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33972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ko-KR" altLang="en-US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ko-KR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굴림" pitchFamily="50" charset="-127"/>
                                      </a:rPr>
                                      <m:t>𝐿𝑇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kumimoji="1" lang="ko-KR" altLang="en-US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굴림" pitchFamily="50" charset="-127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ko-KR" sz="1400" b="0" i="1" u="none" strike="noStrike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/>
                                        <a:ea typeface="굴림" pitchFamily="50" charset="-127"/>
                                      </a:rPr>
                                      <m:t>𝑅𝐵𝐼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20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208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667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Group 43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71194113"/>
                  </p:ext>
                </p:extLst>
              </p:nvPr>
            </p:nvGraphicFramePr>
            <p:xfrm>
              <a:off x="1475656" y="1412776"/>
              <a:ext cx="6505575" cy="5337175"/>
            </p:xfrm>
            <a:graphic>
              <a:graphicData uri="http://schemas.openxmlformats.org/drawingml/2006/table">
                <a:tbl>
                  <a:tblPr/>
                  <a:tblGrid>
                    <a:gridCol w="815975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  <a:gridCol w="406400"/>
                  </a:tblGrid>
                  <a:tr h="28575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kumimoji="1" lang="ko-KR" altLang="en-US" sz="1400" b="0" i="0" u="none" strike="noStrike" cap="none" normalizeH="0" baseline="0" dirty="0" err="1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진값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또는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굴림" pitchFamily="50" charset="-127"/>
                              <a:cs typeface="Times New Roman" panose="02020603050405020304" pitchFamily="18" charset="0"/>
                            </a:rPr>
                            <a:t>기능</a:t>
                          </a:r>
                          <a:endParaRPr kumimoji="1" lang="en-US" altLang="ko-KR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굴림" pitchFamily="50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gridSpan="14"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굴림" pitchFamily="50" charset="-127"/>
                              <a:ea typeface="굴림" pitchFamily="50" charset="-127"/>
                            </a:rPr>
                            <a:t>입력                                            출력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339725">
                    <a:tc v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200000" t="-96429" r="-1297015" b="-1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 rotWithShape="0">
                          <a:blip r:embed="rId3"/>
                          <a:stretch>
                            <a:fillRect l="-304545" t="-96429" r="-1216667" b="-14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D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C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B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굴림" pitchFamily="50" charset="-127"/>
                            </a:rPr>
                            <a:t>A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endParaRPr kumimoji="1" lang="ko-KR" altLang="en-US" sz="14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굴림" pitchFamily="50" charset="-127"/>
                            <a:ea typeface="굴림" pitchFamily="50" charset="-127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CCECFF"/>
                        </a:solidFill>
                      </a:tcPr>
                    </a:tc>
                  </a:tr>
                  <a:tr h="19367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6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7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9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10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11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15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432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667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　</a:t>
                          </a:r>
                        </a:p>
                      </a:txBody>
                      <a:tcPr marL="0" marR="0" marT="0" marB="0" anchor="ctr" horzOverflow="overflow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ase" latinLnBrk="1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lang="ko-KR" altLang="ko-KR" sz="1600" b="1" kern="100" spc="-50" dirty="0" smtClean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×</a:t>
                          </a:r>
                          <a:endParaRPr lang="en-US" altLang="ko-KR" sz="1600" b="1" kern="100" spc="-50" dirty="0" smtClean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1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en-US" altLang="ko-KR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  <a:endParaRPr kumimoji="1" lang="ko-KR" altLang="en-US" sz="14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휴먼고딕" charset="-127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1" hangingPunct="1">
                            <a:lnSpc>
                              <a:spcPct val="80000"/>
                            </a:lnSpc>
                            <a:spcBef>
                              <a:spcPct val="0"/>
                            </a:spcBef>
                            <a:spcAft>
                              <a:spcPts val="600"/>
                            </a:spcAft>
                            <a:buClr>
                              <a:srgbClr val="C00000"/>
                            </a:buClr>
                            <a:buSzTx/>
                            <a:buFontTx/>
                            <a:buNone/>
                            <a:tabLst/>
                          </a:pPr>
                          <a:r>
                            <a:rPr kumimoji="1" lang="ko-KR" altLang="en-US" sz="14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휴먼고딕" charset="-127"/>
                              <a:cs typeface="Times New Roman" panose="02020603050405020304" pitchFamily="18" charset="0"/>
                            </a:rPr>
                            <a:t>0</a:t>
                          </a:r>
                        </a:p>
                      </a:txBody>
                      <a:tcPr marL="0" marR="0" marT="0" marB="0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9" name="Object 4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659083"/>
              </p:ext>
            </p:extLst>
          </p:nvPr>
        </p:nvGraphicFramePr>
        <p:xfrm>
          <a:off x="5276131" y="1735038"/>
          <a:ext cx="150812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1" name="Equation" r:id="rId4" imgW="126780" imgH="215526" progId="Equation.3">
                  <p:embed/>
                </p:oleObj>
              </mc:Choice>
              <mc:Fallback>
                <p:oleObj name="Equation" r:id="rId4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6131" y="1735038"/>
                        <a:ext cx="150812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647667"/>
              </p:ext>
            </p:extLst>
          </p:nvPr>
        </p:nvGraphicFramePr>
        <p:xfrm>
          <a:off x="5674593" y="1744563"/>
          <a:ext cx="150813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2" name="Equation" r:id="rId6" imgW="126780" imgH="215526" progId="Equation.3">
                  <p:embed/>
                </p:oleObj>
              </mc:Choice>
              <mc:Fallback>
                <p:oleObj name="Equation" r:id="rId6" imgW="126780" imgH="21552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4593" y="1744563"/>
                        <a:ext cx="150813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060864"/>
              </p:ext>
            </p:extLst>
          </p:nvPr>
        </p:nvGraphicFramePr>
        <p:xfrm>
          <a:off x="6100043" y="1735038"/>
          <a:ext cx="13652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3" name="Equation" r:id="rId8" imgW="114151" imgH="215619" progId="Equation.3">
                  <p:embed/>
                </p:oleObj>
              </mc:Choice>
              <mc:Fallback>
                <p:oleObj name="Equation" r:id="rId8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043" y="1735038"/>
                        <a:ext cx="136525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870078"/>
              </p:ext>
            </p:extLst>
          </p:nvPr>
        </p:nvGraphicFramePr>
        <p:xfrm>
          <a:off x="6482631" y="1744563"/>
          <a:ext cx="165100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4" name="Equation" r:id="rId10" imgW="139579" imgH="215713" progId="Equation.3">
                  <p:embed/>
                </p:oleObj>
              </mc:Choice>
              <mc:Fallback>
                <p:oleObj name="Equation" r:id="rId10" imgW="139579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2631" y="1744563"/>
                        <a:ext cx="165100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09438"/>
              </p:ext>
            </p:extLst>
          </p:nvPr>
        </p:nvGraphicFramePr>
        <p:xfrm>
          <a:off x="6893793" y="1754088"/>
          <a:ext cx="136525" cy="25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5" name="Equation" r:id="rId12" imgW="114151" imgH="215619" progId="Equation.3">
                  <p:embed/>
                </p:oleObj>
              </mc:Choice>
              <mc:Fallback>
                <p:oleObj name="Equation" r:id="rId12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3793" y="1754088"/>
                        <a:ext cx="136525" cy="255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766251"/>
              </p:ext>
            </p:extLst>
          </p:nvPr>
        </p:nvGraphicFramePr>
        <p:xfrm>
          <a:off x="7292256" y="1730276"/>
          <a:ext cx="18097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6" name="Equation" r:id="rId14" imgW="152334" imgH="241195" progId="Equation.3">
                  <p:embed/>
                </p:oleObj>
              </mc:Choice>
              <mc:Fallback>
                <p:oleObj name="Equation" r:id="rId14" imgW="15233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2256" y="1730276"/>
                        <a:ext cx="180975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823638"/>
              </p:ext>
            </p:extLst>
          </p:nvPr>
        </p:nvGraphicFramePr>
        <p:xfrm>
          <a:off x="7705006" y="1739801"/>
          <a:ext cx="165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7" name="Equation" r:id="rId16" imgW="139639" imgH="241195" progId="Equation.3">
                  <p:embed/>
                </p:oleObj>
              </mc:Choice>
              <mc:Fallback>
                <p:oleObj name="Equation" r:id="rId16" imgW="13963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006" y="1739801"/>
                        <a:ext cx="16510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807629"/>
              </p:ext>
            </p:extLst>
          </p:nvPr>
        </p:nvGraphicFramePr>
        <p:xfrm>
          <a:off x="4780831" y="1669951"/>
          <a:ext cx="3032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8" name="Equation" r:id="rId18" imgW="355446" imgH="457002" progId="Equation.3">
                  <p:embed/>
                </p:oleObj>
              </mc:Choice>
              <mc:Fallback>
                <p:oleObj name="Equation" r:id="rId18" imgW="355446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831" y="1669951"/>
                        <a:ext cx="303212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637082"/>
              </p:ext>
            </p:extLst>
          </p:nvPr>
        </p:nvGraphicFramePr>
        <p:xfrm>
          <a:off x="1761406" y="5876826"/>
          <a:ext cx="257175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9" name="Equation" r:id="rId20" imgW="215713" imgH="203024" progId="Equation.3">
                  <p:embed/>
                </p:oleObj>
              </mc:Choice>
              <mc:Fallback>
                <p:oleObj name="Equation" r:id="rId20" imgW="215713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406" y="5876826"/>
                        <a:ext cx="257175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7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23135"/>
              </p:ext>
            </p:extLst>
          </p:nvPr>
        </p:nvGraphicFramePr>
        <p:xfrm>
          <a:off x="1704256" y="6173689"/>
          <a:ext cx="3635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0" name="Equation" r:id="rId22" imgW="304536" imgH="203024" progId="Equation.3">
                  <p:embed/>
                </p:oleObj>
              </mc:Choice>
              <mc:Fallback>
                <p:oleObj name="Equation" r:id="rId22" imgW="304536" imgH="2030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4256" y="6173689"/>
                        <a:ext cx="363537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7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455622"/>
              </p:ext>
            </p:extLst>
          </p:nvPr>
        </p:nvGraphicFramePr>
        <p:xfrm>
          <a:off x="1770931" y="6481664"/>
          <a:ext cx="28733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1" name="Equation" r:id="rId24" imgW="241195" imgH="203112" progId="Equation.3">
                  <p:embed/>
                </p:oleObj>
              </mc:Choice>
              <mc:Fallback>
                <p:oleObj name="Equation" r:id="rId24" imgW="24119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0931" y="6481664"/>
                        <a:ext cx="287337" cy="24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429"/>
          <p:cNvSpPr>
            <a:spLocks noChangeShapeType="1"/>
          </p:cNvSpPr>
          <p:nvPr/>
        </p:nvSpPr>
        <p:spPr bwMode="auto">
          <a:xfrm flipV="1">
            <a:off x="4923706" y="1412776"/>
            <a:ext cx="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31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2. </a:t>
            </a:r>
            <a:r>
              <a:rPr lang="ko-KR" altLang="en-US" dirty="0">
                <a:solidFill>
                  <a:srgbClr val="C00000"/>
                </a:solidFill>
              </a:rPr>
              <a:t>전</a:t>
            </a:r>
            <a:r>
              <a:rPr lang="ko-KR" altLang="en-US" dirty="0" smtClean="0">
                <a:solidFill>
                  <a:srgbClr val="C00000"/>
                </a:solidFill>
              </a:rPr>
              <a:t>가산기</a:t>
            </a:r>
            <a:r>
              <a:rPr lang="en-US" altLang="ko-KR" dirty="0" smtClean="0">
                <a:solidFill>
                  <a:srgbClr val="C00000"/>
                </a:solidFill>
              </a:rPr>
              <a:t>(full-adder, </a:t>
            </a:r>
            <a:r>
              <a:rPr lang="en-US" altLang="ko-KR" dirty="0">
                <a:solidFill>
                  <a:srgbClr val="C00000"/>
                </a:solidFill>
              </a:rPr>
              <a:t>F</a:t>
            </a:r>
            <a:r>
              <a:rPr lang="en-US" altLang="ko-KR" dirty="0" smtClean="0">
                <a:solidFill>
                  <a:srgbClr val="C00000"/>
                </a:solidFill>
              </a:rPr>
              <a:t>A)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자리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올림수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carry)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를 고려하여 만든 덧셈 회로 </a:t>
            </a: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8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72529"/>
              </p:ext>
            </p:extLst>
          </p:nvPr>
        </p:nvGraphicFramePr>
        <p:xfrm>
          <a:off x="971600" y="3284984"/>
          <a:ext cx="2448272" cy="2718268"/>
        </p:xfrm>
        <a:graphic>
          <a:graphicData uri="http://schemas.openxmlformats.org/drawingml/2006/table">
            <a:tbl>
              <a:tblPr/>
              <a:tblGrid>
                <a:gridCol w="423299"/>
                <a:gridCol w="457621"/>
                <a:gridCol w="446180"/>
                <a:gridCol w="560586"/>
                <a:gridCol w="560586"/>
              </a:tblGrid>
              <a:tr h="32948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94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in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out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0592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2372" marR="82372" marT="41186" marB="411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Group 7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990239"/>
              </p:ext>
            </p:extLst>
          </p:nvPr>
        </p:nvGraphicFramePr>
        <p:xfrm>
          <a:off x="899592" y="1988840"/>
          <a:ext cx="7033188" cy="1016000"/>
        </p:xfrm>
        <a:graphic>
          <a:graphicData uri="http://schemas.openxmlformats.org/drawingml/2006/table">
            <a:tbl>
              <a:tblPr/>
              <a:tblGrid>
                <a:gridCol w="712787"/>
                <a:gridCol w="263525"/>
                <a:gridCol w="471488"/>
                <a:gridCol w="376237"/>
                <a:gridCol w="462526"/>
                <a:gridCol w="308999"/>
                <a:gridCol w="473638"/>
                <a:gridCol w="307412"/>
                <a:gridCol w="465701"/>
                <a:gridCol w="324874"/>
                <a:gridCol w="470463"/>
                <a:gridCol w="339162"/>
                <a:gridCol w="454588"/>
                <a:gridCol w="383612"/>
                <a:gridCol w="465701"/>
                <a:gridCol w="286774"/>
                <a:gridCol w="465701"/>
              </a:tblGrid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in</a:t>
                      </a:r>
                      <a:endParaRPr kumimoji="1" lang="en-US" altLang="ko-KR" sz="1600" b="1" i="1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+    B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+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6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out </a:t>
                      </a:r>
                      <a:r>
                        <a:rPr kumimoji="1" lang="en-US" altLang="ko-KR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돋움" pitchFamily="50" charset="-127"/>
                        <a:ea typeface="돋움" pitchFamily="50" charset="-127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0  1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1  0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돋움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돋움" pitchFamily="50" charset="-127"/>
                          <a:cs typeface="Times New Roman" panose="02020603050405020304" pitchFamily="18" charset="0"/>
                        </a:rPr>
                        <a:t>1  1</a:t>
                      </a:r>
                    </a:p>
                  </a:txBody>
                  <a:tcPr marL="36000" marR="36000" marT="0" marB="0" anchor="ctr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878334"/>
              </p:ext>
            </p:extLst>
          </p:nvPr>
        </p:nvGraphicFramePr>
        <p:xfrm>
          <a:off x="4177781" y="3239288"/>
          <a:ext cx="3228638" cy="141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4" name="Equation" r:id="rId3" imgW="1943100" imgH="850900" progId="Equation.DSMT4">
                  <p:embed/>
                </p:oleObj>
              </mc:Choice>
              <mc:Fallback>
                <p:oleObj name="Equation" r:id="rId3" imgW="19431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781" y="3239288"/>
                        <a:ext cx="3228638" cy="1413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592999"/>
              </p:ext>
            </p:extLst>
          </p:nvPr>
        </p:nvGraphicFramePr>
        <p:xfrm>
          <a:off x="4177778" y="4941168"/>
          <a:ext cx="3418558" cy="105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25" name="Equation" r:id="rId5" imgW="2057400" imgH="634680" progId="Equation.DSMT4">
                  <p:embed/>
                </p:oleObj>
              </mc:Choice>
              <mc:Fallback>
                <p:oleObj name="Equation" r:id="rId5" imgW="205740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7778" y="4941168"/>
                        <a:ext cx="3418558" cy="10545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36"/>
          <p:cNvSpPr>
            <a:spLocks noChangeArrowheads="1"/>
          </p:cNvSpPr>
          <p:nvPr/>
        </p:nvSpPr>
        <p:spPr bwMode="auto">
          <a:xfrm>
            <a:off x="3658581" y="6283779"/>
            <a:ext cx="18261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진리표와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논리식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1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043446"/>
              </p:ext>
            </p:extLst>
          </p:nvPr>
        </p:nvGraphicFramePr>
        <p:xfrm>
          <a:off x="971600" y="1268760"/>
          <a:ext cx="7132832" cy="3843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604"/>
                <a:gridCol w="891604"/>
                <a:gridCol w="891604"/>
                <a:gridCol w="891604"/>
                <a:gridCol w="891604"/>
                <a:gridCol w="891604"/>
                <a:gridCol w="891604"/>
                <a:gridCol w="891604"/>
              </a:tblGrid>
              <a:tr h="1260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</a:tr>
              <a:tr h="1427959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ko-KR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946A"/>
                    </a:solidFill>
                  </a:tcPr>
                </a:tc>
              </a:tr>
              <a:tr h="1500646"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5288766"/>
              </p:ext>
            </p:extLst>
          </p:nvPr>
        </p:nvGraphicFramePr>
        <p:xfrm>
          <a:off x="1055515" y="1828303"/>
          <a:ext cx="6947196" cy="107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4" name="Visio" r:id="rId3" imgW="5343997" imgH="829706" progId="Visio.Drawing.11">
                  <p:embed/>
                </p:oleObj>
              </mc:Choice>
              <mc:Fallback>
                <p:oleObj name="Visio" r:id="rId3" imgW="5343997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515" y="1828303"/>
                        <a:ext cx="6947196" cy="107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910054"/>
              </p:ext>
            </p:extLst>
          </p:nvPr>
        </p:nvGraphicFramePr>
        <p:xfrm>
          <a:off x="1054458" y="3829473"/>
          <a:ext cx="6949310" cy="107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5" name="Visio" r:id="rId5" imgW="5345623" imgH="829706" progId="Visio.Drawing.11">
                  <p:embed/>
                </p:oleObj>
              </mc:Choice>
              <mc:Fallback>
                <p:oleObj name="Visio" r:id="rId5" imgW="5345623" imgH="8297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4458" y="3829473"/>
                        <a:ext cx="6949310" cy="1078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3346969" y="5293855"/>
            <a:ext cx="26260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&lt;7447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의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LED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점등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패턴도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90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51920" y="6129326"/>
            <a:ext cx="151035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7447 회로도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814756"/>
              </p:ext>
            </p:extLst>
          </p:nvPr>
        </p:nvGraphicFramePr>
        <p:xfrm>
          <a:off x="1547664" y="1268760"/>
          <a:ext cx="6048672" cy="470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20" name="Visio" r:id="rId3" imgW="6438676" imgH="5011725" progId="Visio.Drawing.11">
                  <p:embed/>
                </p:oleObj>
              </mc:Choice>
              <mc:Fallback>
                <p:oleObj name="Visio" r:id="rId3" imgW="6438676" imgH="5011725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1268760"/>
                        <a:ext cx="6048672" cy="4708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18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93644" y="5939988"/>
            <a:ext cx="391164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&lt;7447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을 이용한 7-세그먼트 구동 회로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예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en-US" altLang="ko-KR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91089"/>
              </p:ext>
            </p:extLst>
          </p:nvPr>
        </p:nvGraphicFramePr>
        <p:xfrm>
          <a:off x="1115616" y="1332463"/>
          <a:ext cx="6867704" cy="444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44" name="Visio" r:id="rId3" imgW="5723087" imgH="3704742" progId="Visio.Drawing.11">
                  <p:embed/>
                </p:oleObj>
              </mc:Choice>
              <mc:Fallback>
                <p:oleObj name="Visio" r:id="rId3" imgW="5723087" imgH="37047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332463"/>
                        <a:ext cx="6867704" cy="4445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62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Times New Roman" panose="02020603050405020304" pitchFamily="18" charset="0"/>
              </a:rPr>
              <a:t>7-</a:t>
            </a:r>
            <a:r>
              <a:rPr lang="ko-KR" altLang="en-US" dirty="0" smtClean="0">
                <a:cs typeface="Times New Roman" panose="02020603050405020304" pitchFamily="18" charset="0"/>
              </a:rPr>
              <a:t>세그먼트 공통 회로</a:t>
            </a:r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06735" y="3966065"/>
            <a:ext cx="140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캐소드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공통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618273" y="3966065"/>
            <a:ext cx="1407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애노드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공통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09426" y="6436731"/>
            <a:ext cx="456567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전류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제한 저항을 사용한 7-세그먼트 회로의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예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718524"/>
              </p:ext>
            </p:extLst>
          </p:nvPr>
        </p:nvGraphicFramePr>
        <p:xfrm>
          <a:off x="1979712" y="1680065"/>
          <a:ext cx="17399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8" name="Visio" r:id="rId3" imgW="1740042" imgH="2285268" progId="Visio.Drawing.11">
                  <p:embed/>
                </p:oleObj>
              </mc:Choice>
              <mc:Fallback>
                <p:oleObj name="Visio" r:id="rId3" imgW="1740042" imgH="228526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9712" y="1680065"/>
                        <a:ext cx="1739900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749214"/>
              </p:ext>
            </p:extLst>
          </p:nvPr>
        </p:nvGraphicFramePr>
        <p:xfrm>
          <a:off x="5384900" y="1484784"/>
          <a:ext cx="1789113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89" name="Visio" r:id="rId5" imgW="1789786" imgH="2400686" progId="Visio.Drawing.11">
                  <p:embed/>
                </p:oleObj>
              </mc:Choice>
              <mc:Fallback>
                <p:oleObj name="Visio" r:id="rId5" imgW="1789786" imgH="24006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4900" y="1484784"/>
                        <a:ext cx="1789113" cy="2400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221703"/>
              </p:ext>
            </p:extLst>
          </p:nvPr>
        </p:nvGraphicFramePr>
        <p:xfrm>
          <a:off x="2755307" y="4365104"/>
          <a:ext cx="3646286" cy="2013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90" name="Visio" r:id="rId7" imgW="3038572" imgH="1677944" progId="Visio.Drawing.11">
                  <p:embed/>
                </p:oleObj>
              </mc:Choice>
              <mc:Fallback>
                <p:oleObj name="Visio" r:id="rId7" imgW="3038572" imgH="167794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55307" y="4365104"/>
                        <a:ext cx="3646286" cy="2013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8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03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71800" y="5291916"/>
            <a:ext cx="37723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7-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세그먼트의 </a:t>
            </a:r>
            <a:r>
              <a:rPr lang="en-US" altLang="ko-KR" i="1" spc="-100" dirty="0">
                <a:solidFill>
                  <a:srgbClr val="002060"/>
                </a:solidFill>
              </a:rPr>
              <a:t>LT</a:t>
            </a:r>
            <a:r>
              <a:rPr lang="en-US" altLang="ko-KR" spc="-100" dirty="0">
                <a:solidFill>
                  <a:srgbClr val="002060"/>
                </a:solidFill>
              </a:rPr>
              <a:t>, </a:t>
            </a:r>
            <a:r>
              <a:rPr lang="en-US" altLang="ko-KR" i="1" spc="-100" dirty="0">
                <a:solidFill>
                  <a:srgbClr val="002060"/>
                </a:solidFill>
              </a:rPr>
              <a:t>RBI</a:t>
            </a:r>
            <a:r>
              <a:rPr lang="en-US" altLang="ko-KR" spc="-100" dirty="0">
                <a:solidFill>
                  <a:srgbClr val="002060"/>
                </a:solidFill>
              </a:rPr>
              <a:t>, </a:t>
            </a:r>
            <a:r>
              <a:rPr lang="en-US" altLang="ko-KR" i="1" spc="-100" dirty="0">
                <a:solidFill>
                  <a:srgbClr val="002060"/>
                </a:solidFill>
              </a:rPr>
              <a:t>BI/RBO</a:t>
            </a:r>
            <a:r>
              <a:rPr lang="en-US" altLang="ko-KR" spc="-100" dirty="0">
                <a:solidFill>
                  <a:srgbClr val="002060"/>
                </a:solidFill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사용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예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116259"/>
              </p:ext>
            </p:extLst>
          </p:nvPr>
        </p:nvGraphicFramePr>
        <p:xfrm>
          <a:off x="323528" y="1534956"/>
          <a:ext cx="8558362" cy="366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92" name="Visio" r:id="rId3" imgW="6583355" imgH="2822367" progId="Visio.Drawing.11">
                  <p:embed/>
                </p:oleObj>
              </mc:Choice>
              <mc:Fallback>
                <p:oleObj name="Visio" r:id="rId3" imgW="6583355" imgH="282236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1534956"/>
                        <a:ext cx="8558362" cy="3669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40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인코더(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encoder)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반대기능을 수행하는 장치로써,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입력신호로부터  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출력신호를 만든다. 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인코더의 역할은 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 중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활성화된 하나의 1비트입력 신호를 받아서 그 숫자에 해당하는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비트 2진 정보를 출력한다.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altLang="ko-KR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 2×1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입력의 신호에 따라 2개의 2진 조합으로 출력된다.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598546"/>
              </p:ext>
            </p:extLst>
          </p:nvPr>
        </p:nvGraphicFramePr>
        <p:xfrm>
          <a:off x="827584" y="4149080"/>
          <a:ext cx="2175294" cy="1219104"/>
        </p:xfrm>
        <a:graphic>
          <a:graphicData uri="http://schemas.openxmlformats.org/drawingml/2006/table">
            <a:tbl>
              <a:tblPr/>
              <a:tblGrid>
                <a:gridCol w="597710"/>
                <a:gridCol w="653250"/>
                <a:gridCol w="924334"/>
              </a:tblGrid>
              <a:tr h="30467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046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971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168" marR="76168" marT="38084" marB="3808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168" marR="76168" marT="38084" marB="380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78"/>
          <p:cNvSpPr txBox="1">
            <a:spLocks noChangeArrowheads="1"/>
          </p:cNvSpPr>
          <p:nvPr/>
        </p:nvSpPr>
        <p:spPr bwMode="auto">
          <a:xfrm>
            <a:off x="1150516" y="5817520"/>
            <a:ext cx="18742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79"/>
          <p:cNvSpPr txBox="1">
            <a:spLocks noChangeArrowheads="1"/>
          </p:cNvSpPr>
          <p:nvPr/>
        </p:nvSpPr>
        <p:spPr bwMode="auto">
          <a:xfrm>
            <a:off x="4040945" y="5817520"/>
            <a:ext cx="9989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dirty="0" smtClean="0">
                <a:solidFill>
                  <a:srgbClr val="002060"/>
                </a:solidFill>
              </a:rPr>
              <a:t>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9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10012"/>
              </p:ext>
            </p:extLst>
          </p:nvPr>
        </p:nvGraphicFramePr>
        <p:xfrm>
          <a:off x="1618374" y="5454384"/>
          <a:ext cx="710891" cy="304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4" name="Equation" r:id="rId3" imgW="444307" imgH="190417" progId="Equation.3">
                  <p:embed/>
                </p:oleObj>
              </mc:Choice>
              <mc:Fallback>
                <p:oleObj name="Equation" r:id="rId3" imgW="44430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374" y="5454384"/>
                        <a:ext cx="710891" cy="3046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179131"/>
              </p:ext>
            </p:extLst>
          </p:nvPr>
        </p:nvGraphicFramePr>
        <p:xfrm>
          <a:off x="3730160" y="4395142"/>
          <a:ext cx="1682984" cy="1059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5" name="Visio" r:id="rId5" imgW="1121989" imgH="706161" progId="Visio.Drawing.11">
                  <p:embed/>
                </p:oleObj>
              </mc:Choice>
              <mc:Fallback>
                <p:oleObj name="Visio" r:id="rId5" imgW="1121989" imgH="70616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30160" y="4395142"/>
                        <a:ext cx="1682984" cy="1059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34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2. 4×2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입력의 신호에 따라 2개의 2진 조합으로 출력된다.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54362"/>
              </p:ext>
            </p:extLst>
          </p:nvPr>
        </p:nvGraphicFramePr>
        <p:xfrm>
          <a:off x="827584" y="2132856"/>
          <a:ext cx="3448050" cy="1920240"/>
        </p:xfrm>
        <a:graphic>
          <a:graphicData uri="http://schemas.openxmlformats.org/drawingml/2006/table">
            <a:tbl>
              <a:tblPr/>
              <a:tblGrid>
                <a:gridCol w="542925"/>
                <a:gridCol w="561975"/>
                <a:gridCol w="552450"/>
                <a:gridCol w="581025"/>
                <a:gridCol w="590550"/>
                <a:gridCol w="619125"/>
              </a:tblGrid>
              <a:tr h="36512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445185"/>
              </p:ext>
            </p:extLst>
          </p:nvPr>
        </p:nvGraphicFramePr>
        <p:xfrm>
          <a:off x="1168897" y="4141044"/>
          <a:ext cx="2465387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0" name="Equation" r:id="rId3" imgW="1752600" imgH="228600" progId="Equation.3">
                  <p:embed/>
                </p:oleObj>
              </mc:Choice>
              <mc:Fallback>
                <p:oleObj name="Equation" r:id="rId3" imgW="175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897" y="4141044"/>
                        <a:ext cx="2465387" cy="320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608634" y="4477594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5847429" y="44617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914469"/>
              </p:ext>
            </p:extLst>
          </p:nvPr>
        </p:nvGraphicFramePr>
        <p:xfrm>
          <a:off x="5230516" y="2370112"/>
          <a:ext cx="2173103" cy="168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1" name="Visio" r:id="rId5" imgW="1448735" imgH="1121989" progId="Visio.Drawing.11">
                  <p:embed/>
                </p:oleObj>
              </mc:Choice>
              <mc:Fallback>
                <p:oleObj name="Visio" r:id="rId5" imgW="1448735" imgH="112198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0516" y="2370112"/>
                        <a:ext cx="2173103" cy="1682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961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3. 8×3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인코더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8(=2</a:t>
            </a:r>
            <a:r>
              <a:rPr lang="ko-KR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)개의 입력과 3개의 출력을 가지며, 입력의 신호에 따라 3개의 2진 조합으로 출력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>
              <a:solidFill>
                <a:srgbClr val="C00000"/>
              </a:solidFill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711412"/>
              </p:ext>
            </p:extLst>
          </p:nvPr>
        </p:nvGraphicFramePr>
        <p:xfrm>
          <a:off x="5170763" y="2752921"/>
          <a:ext cx="3266969" cy="2375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72" name="Visio" r:id="rId3" imgW="2177979" imgH="1583660" progId="Visio.Drawing.11">
                  <p:embed/>
                </p:oleObj>
              </mc:Choice>
              <mc:Fallback>
                <p:oleObj name="Visio" r:id="rId3" imgW="2177979" imgH="158366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70763" y="2752921"/>
                        <a:ext cx="3266969" cy="2375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738711"/>
              </p:ext>
            </p:extLst>
          </p:nvPr>
        </p:nvGraphicFramePr>
        <p:xfrm>
          <a:off x="752705" y="2322516"/>
          <a:ext cx="4107332" cy="2677776"/>
        </p:xfrm>
        <a:graphic>
          <a:graphicData uri="http://schemas.openxmlformats.org/drawingml/2006/table">
            <a:tbl>
              <a:tblPr/>
              <a:tblGrid>
                <a:gridCol w="401729"/>
                <a:gridCol w="412811"/>
                <a:gridCol w="365712"/>
                <a:gridCol w="365712"/>
                <a:gridCol w="365712"/>
                <a:gridCol w="365712"/>
                <a:gridCol w="365712"/>
                <a:gridCol w="365712"/>
                <a:gridCol w="367096"/>
                <a:gridCol w="365712"/>
                <a:gridCol w="365712"/>
              </a:tblGrid>
              <a:tr h="319166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191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947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623" marR="16623" marT="39896" marB="398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Object 1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554604"/>
              </p:ext>
            </p:extLst>
          </p:nvPr>
        </p:nvGraphicFramePr>
        <p:xfrm>
          <a:off x="1979712" y="5128411"/>
          <a:ext cx="1656184" cy="789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73" name="Equation" r:id="rId5" imgW="1435100" imgH="685800" progId="Equation.3">
                  <p:embed/>
                </p:oleObj>
              </mc:Choice>
              <mc:Fallback>
                <p:oleObj name="Equation" r:id="rId5" imgW="14351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5128411"/>
                        <a:ext cx="1656184" cy="7890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25"/>
          <p:cNvSpPr txBox="1">
            <a:spLocks noChangeArrowheads="1"/>
          </p:cNvSpPr>
          <p:nvPr/>
        </p:nvSpPr>
        <p:spPr bwMode="auto">
          <a:xfrm>
            <a:off x="2023750" y="6066202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8" name="Text Box 126"/>
          <p:cNvSpPr txBox="1">
            <a:spLocks noChangeArrowheads="1"/>
          </p:cNvSpPr>
          <p:nvPr/>
        </p:nvSpPr>
        <p:spPr bwMode="auto">
          <a:xfrm>
            <a:off x="6228184" y="5338260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4. 8×3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우선순위 인코더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우선순위 인코더(</a:t>
            </a:r>
            <a:r>
              <a:rPr lang="en-US" altLang="ko-KR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 encoder)</a:t>
            </a:r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입력에 우선순위를 정하여 여러 개의 입력이 있을 때 우선순위가 높은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입력값에</a:t>
            </a:r>
            <a:r>
              <a:rPr lang="ko-KR" altLang="en-US" spc="-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해당되는 출력신호를 만들어 내는 회로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67673"/>
              </p:ext>
            </p:extLst>
          </p:nvPr>
        </p:nvGraphicFramePr>
        <p:xfrm>
          <a:off x="827584" y="2351601"/>
          <a:ext cx="4262683" cy="2733583"/>
        </p:xfrm>
        <a:graphic>
          <a:graphicData uri="http://schemas.openxmlformats.org/drawingml/2006/table">
            <a:tbl>
              <a:tblPr/>
              <a:tblGrid>
                <a:gridCol w="416924"/>
                <a:gridCol w="428425"/>
                <a:gridCol w="379544"/>
                <a:gridCol w="379544"/>
                <a:gridCol w="379544"/>
                <a:gridCol w="379544"/>
                <a:gridCol w="379544"/>
                <a:gridCol w="379544"/>
                <a:gridCol w="380982"/>
                <a:gridCol w="379544"/>
                <a:gridCol w="379544"/>
              </a:tblGrid>
              <a:tr h="331239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21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070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0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en-US" altLang="ko-KR" sz="1600" b="1" kern="100" spc="-5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7252" marR="17252" marT="41405" marB="414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014910"/>
              </p:ext>
            </p:extLst>
          </p:nvPr>
        </p:nvGraphicFramePr>
        <p:xfrm>
          <a:off x="1797511" y="5225972"/>
          <a:ext cx="2746449" cy="8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6" name="Equation" r:id="rId3" imgW="2514600" imgH="736600" progId="Equation.3">
                  <p:embed/>
                </p:oleObj>
              </mc:Choice>
              <mc:Fallback>
                <p:oleObj name="Equation" r:id="rId3" imgW="2514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511" y="5225972"/>
                        <a:ext cx="2746449" cy="802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2347432" y="6111957"/>
            <a:ext cx="176041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7" name="Text Box 68"/>
          <p:cNvSpPr txBox="1">
            <a:spLocks noChangeArrowheads="1"/>
          </p:cNvSpPr>
          <p:nvPr/>
        </p:nvSpPr>
        <p:spPr bwMode="auto">
          <a:xfrm>
            <a:off x="6588224" y="53283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185629"/>
              </p:ext>
            </p:extLst>
          </p:nvPr>
        </p:nvGraphicFramePr>
        <p:xfrm>
          <a:off x="5648325" y="2254747"/>
          <a:ext cx="2959093" cy="28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7" name="Visio" r:id="rId5" imgW="2848051" imgH="2723530" progId="Visio.Drawing.11">
                  <p:embed/>
                </p:oleObj>
              </mc:Choice>
              <mc:Fallback>
                <p:oleObj name="Visio" r:id="rId5" imgW="2848051" imgH="272353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48325" y="2254747"/>
                        <a:ext cx="2959093" cy="283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6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5.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인코더 </a:t>
            </a: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IC</a:t>
            </a:r>
          </a:p>
          <a:p>
            <a:r>
              <a:rPr lang="en-US" altLang="ko-KR" dirty="0" smtClean="0"/>
              <a:t>74158 : 2×1 </a:t>
            </a:r>
            <a:r>
              <a:rPr lang="ko-KR" altLang="en-US" dirty="0" smtClean="0"/>
              <a:t>인코더</a:t>
            </a:r>
            <a:r>
              <a:rPr lang="en-US" altLang="ko-KR" dirty="0" smtClean="0"/>
              <a:t>/</a:t>
            </a:r>
            <a:r>
              <a:rPr lang="ko-KR" altLang="en-US" dirty="0" err="1" smtClean="0"/>
              <a:t>멀티플렉서가</a:t>
            </a:r>
            <a:r>
              <a:rPr lang="ko-KR" altLang="en-US" dirty="0" smtClean="0"/>
              <a:t> </a:t>
            </a:r>
            <a:r>
              <a:rPr lang="en-US" altLang="ko-KR" dirty="0" smtClean="0"/>
              <a:t>4</a:t>
            </a:r>
            <a:r>
              <a:rPr lang="ko-KR" altLang="en-US" dirty="0" smtClean="0"/>
              <a:t>개 내장</a:t>
            </a:r>
            <a:endParaRPr lang="en-US" altLang="ko-KR" dirty="0" smtClean="0"/>
          </a:p>
          <a:p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191376"/>
              </p:ext>
            </p:extLst>
          </p:nvPr>
        </p:nvGraphicFramePr>
        <p:xfrm>
          <a:off x="3851920" y="2060848"/>
          <a:ext cx="2850859" cy="3605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2" name="Visio" r:id="rId3" imgW="2915676" imgH="3688486" progId="Visio.Drawing.11">
                  <p:embed/>
                </p:oleObj>
              </mc:Choice>
              <mc:Fallback>
                <p:oleObj name="Visio" r:id="rId3" imgW="2915676" imgH="36884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1920" y="2060848"/>
                        <a:ext cx="2850859" cy="3605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4766815" y="615714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63070"/>
              </p:ext>
            </p:extLst>
          </p:nvPr>
        </p:nvGraphicFramePr>
        <p:xfrm>
          <a:off x="1109471" y="2105284"/>
          <a:ext cx="1342026" cy="1413130"/>
        </p:xfrm>
        <a:graphic>
          <a:graphicData uri="http://schemas.openxmlformats.org/drawingml/2006/table">
            <a:tbl>
              <a:tblPr/>
              <a:tblGrid>
                <a:gridCol w="418481"/>
                <a:gridCol w="411266"/>
                <a:gridCol w="512279"/>
              </a:tblGrid>
              <a:tr h="12144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ko-KR" altLang="ko-KR" sz="14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kumimoji="1" lang="en-US" altLang="ko-K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9266" marR="69266" marT="34633" marB="3463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9266" marR="69266" marT="34633" marB="346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38"/>
          <p:cNvSpPr txBox="1">
            <a:spLocks noChangeArrowheads="1"/>
          </p:cNvSpPr>
          <p:nvPr/>
        </p:nvSpPr>
        <p:spPr bwMode="auto">
          <a:xfrm>
            <a:off x="1397503" y="359223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1247479" y="6245247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핀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pic>
        <p:nvPicPr>
          <p:cNvPr id="9" name="그림 8" descr="74158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69" y="4109914"/>
            <a:ext cx="2105247" cy="20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2066893" y="2832225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논리회로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6003509" y="2780928"/>
            <a:ext cx="120097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논리기호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en-US" altLang="ko-KR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7" name="Rectangle 38"/>
          <p:cNvSpPr txBox="1">
            <a:spLocks noChangeArrowheads="1"/>
          </p:cNvSpPr>
          <p:nvPr/>
        </p:nvSpPr>
        <p:spPr bwMode="auto">
          <a:xfrm>
            <a:off x="457200" y="4370231"/>
            <a:ext cx="8382000" cy="42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163513" eaLnBrk="1" hangingPunct="1">
              <a:spcAft>
                <a:spcPct val="40000"/>
              </a:spcAft>
              <a:buClr>
                <a:srgbClr val="0099CC"/>
              </a:buClr>
              <a:buFont typeface="Arial" panose="020B0604020202020204" pitchFamily="34" charset="0"/>
              <a:buChar char="•"/>
            </a:pPr>
            <a:r>
              <a:rPr kumimoji="0" lang="ko-KR" altLang="en-US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전가산기는</a:t>
            </a:r>
            <a:r>
              <a:rPr kumimoji="0" lang="ko-KR" altLang="en-US" smtClean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ko-KR" altLang="en-US" smtClean="0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반가산기 </a:t>
            </a:r>
            <a:r>
              <a:rPr kumimoji="0" lang="ko-KR" altLang="en-US" smtClean="0">
                <a:solidFill>
                  <a:srgbClr val="0000FF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2</a:t>
            </a:r>
            <a:r>
              <a:rPr kumimoji="0" lang="ko-KR" altLang="en-US" smtClean="0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개</a:t>
            </a:r>
            <a:r>
              <a:rPr kumimoji="0" lang="ko-KR" altLang="en-US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와</a:t>
            </a:r>
            <a:r>
              <a:rPr kumimoji="0" lang="ko-KR" altLang="en-US" smtClean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en-US" altLang="ko-KR" smtClean="0">
                <a:solidFill>
                  <a:srgbClr val="0000FF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OR </a:t>
            </a:r>
            <a:r>
              <a:rPr kumimoji="0" lang="ko-KR" altLang="en-US" smtClean="0">
                <a:solidFill>
                  <a:srgbClr val="0000FF"/>
                </a:solidFill>
                <a:latin typeface="Times New Roman" pitchFamily="18" charset="0"/>
                <a:ea typeface="HY헤드라인M" pitchFamily="18" charset="-127"/>
                <a:cs typeface="Times New Roman" pitchFamily="18" charset="0"/>
              </a:rPr>
              <a:t>게이트</a:t>
            </a:r>
            <a:r>
              <a:rPr kumimoji="0" lang="ko-KR" altLang="en-US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를</a:t>
            </a:r>
            <a:r>
              <a:rPr kumimoji="0" lang="ko-KR" altLang="en-US" smtClean="0">
                <a:solidFill>
                  <a:srgbClr val="000000"/>
                </a:solidFill>
                <a:latin typeface="Times New Roman" pitchFamily="18" charset="0"/>
                <a:ea typeface="휴먼명조" charset="-127"/>
                <a:cs typeface="Times New Roman" pitchFamily="18" charset="0"/>
              </a:rPr>
              <a:t> </a:t>
            </a:r>
            <a:r>
              <a:rPr kumimoji="0" lang="ko-KR" altLang="en-US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이용하여 구성</a:t>
            </a:r>
            <a:r>
              <a:rPr kumimoji="0" lang="ko-KR" altLang="en-US" sz="1600" smtClean="0">
                <a:solidFill>
                  <a:srgbClr val="000000"/>
                </a:solidFill>
                <a:latin typeface="+mn-ea"/>
                <a:cs typeface="Times New Roman" pitchFamily="18" charset="0"/>
              </a:rPr>
              <a:t> </a:t>
            </a:r>
            <a:endParaRPr kumimoji="0" lang="ko-KR" altLang="en-US" sz="1600" dirty="0" smtClean="0">
              <a:solidFill>
                <a:srgbClr val="000000"/>
              </a:solidFill>
              <a:latin typeface="+mn-ea"/>
              <a:cs typeface="Times New Roman" pitchFamily="18" charset="0"/>
            </a:endParaRPr>
          </a:p>
        </p:txBody>
      </p:sp>
      <p:graphicFrame>
        <p:nvGraphicFramePr>
          <p:cNvPr id="8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695594"/>
              </p:ext>
            </p:extLst>
          </p:nvPr>
        </p:nvGraphicFramePr>
        <p:xfrm>
          <a:off x="1979712" y="3478190"/>
          <a:ext cx="1531224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4" name="Equation" r:id="rId3" imgW="850680" imgH="190440" progId="Equation.DSMT4">
                  <p:embed/>
                </p:oleObj>
              </mc:Choice>
              <mc:Fallback>
                <p:oleObj name="Equation" r:id="rId3" imgW="8506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478190"/>
                        <a:ext cx="1531224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408354"/>
              </p:ext>
            </p:extLst>
          </p:nvPr>
        </p:nvGraphicFramePr>
        <p:xfrm>
          <a:off x="1979712" y="3867128"/>
          <a:ext cx="2240136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5" name="Equation" r:id="rId5" imgW="1244520" imgH="190440" progId="Equation.DSMT4">
                  <p:embed/>
                </p:oleObj>
              </mc:Choice>
              <mc:Fallback>
                <p:oleObj name="Equation" r:id="rId5" imgW="124452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867128"/>
                        <a:ext cx="2240136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486373"/>
              </p:ext>
            </p:extLst>
          </p:nvPr>
        </p:nvGraphicFramePr>
        <p:xfrm>
          <a:off x="921953" y="1340768"/>
          <a:ext cx="4225795" cy="1491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6" name="Visio" r:id="rId7" imgW="3459277" imgH="1210747" progId="Visio.Drawing.11">
                  <p:embed/>
                </p:oleObj>
              </mc:Choice>
              <mc:Fallback>
                <p:oleObj name="Visio" r:id="rId7" imgW="3459277" imgH="121074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953" y="1340768"/>
                        <a:ext cx="4225795" cy="14914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026707"/>
              </p:ext>
            </p:extLst>
          </p:nvPr>
        </p:nvGraphicFramePr>
        <p:xfrm>
          <a:off x="5505649" y="1521164"/>
          <a:ext cx="2311667" cy="117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7" name="Visio" r:id="rId9" imgW="1661363" imgH="846938" progId="Visio.Drawing.11">
                  <p:embed/>
                </p:oleObj>
              </mc:Choice>
              <mc:Fallback>
                <p:oleObj name="Visio" r:id="rId9" imgW="1661363" imgH="84693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649" y="1521164"/>
                        <a:ext cx="2311667" cy="11733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30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Times New Roman" panose="02020603050405020304" pitchFamily="18" charset="0"/>
              </a:rPr>
              <a:t>74148(8×3 </a:t>
            </a:r>
            <a:r>
              <a:rPr lang="ko-KR" altLang="en-US" dirty="0" smtClean="0">
                <a:cs typeface="Times New Roman" panose="02020603050405020304" pitchFamily="18" charset="0"/>
              </a:rPr>
              <a:t>우선순위 인코더</a:t>
            </a:r>
            <a:r>
              <a:rPr lang="en-US" altLang="ko-KR" dirty="0" smtClean="0"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8개의 논리반전 입력(0-7)과 3개의 논리반전 출력을 가지는 우선순위 인코더이다. 가장 우선순위가 높은 것은 7번이다. 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데이터 입력 중의 하나가 0이고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가 0일 때만 0이 된다.</a:t>
            </a:r>
          </a:p>
          <a:p>
            <a:pPr lvl="1"/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와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74148을 여러 개 연결할 때 사용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11618"/>
              </p:ext>
            </p:extLst>
          </p:nvPr>
        </p:nvGraphicFramePr>
        <p:xfrm>
          <a:off x="755576" y="3140968"/>
          <a:ext cx="6048672" cy="2943755"/>
        </p:xfrm>
        <a:graphic>
          <a:graphicData uri="http://schemas.openxmlformats.org/drawingml/2006/table">
            <a:tbl>
              <a:tblPr/>
              <a:tblGrid>
                <a:gridCol w="395994"/>
                <a:gridCol w="433642"/>
                <a:gridCol w="433641"/>
                <a:gridCol w="433642"/>
                <a:gridCol w="435036"/>
                <a:gridCol w="433641"/>
                <a:gridCol w="433642"/>
                <a:gridCol w="435036"/>
                <a:gridCol w="433641"/>
                <a:gridCol w="433642"/>
                <a:gridCol w="435036"/>
                <a:gridCol w="433641"/>
                <a:gridCol w="433642"/>
                <a:gridCol w="444796"/>
              </a:tblGrid>
              <a:tr h="277358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963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EI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7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6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5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4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3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r>
                        <a:rPr kumimoji="1" lang="en-US" altLang="ko-KR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0</a:t>
                      </a:r>
                      <a:endParaRPr kumimoji="1" lang="ko-KR" altLang="en-US" sz="14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GS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EO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79050" marR="79050" marT="41106" marB="411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×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21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79050" marR="79050" marT="41106" marB="4110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sz="1400" b="0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10"/>
          <p:cNvSpPr txBox="1">
            <a:spLocks noChangeArrowheads="1"/>
          </p:cNvSpPr>
          <p:nvPr/>
        </p:nvSpPr>
        <p:spPr bwMode="auto">
          <a:xfrm>
            <a:off x="7040300" y="573325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8257" y="3632451"/>
            <a:ext cx="22076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74148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92080" y="5517232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96566" y="1412776"/>
            <a:ext cx="2177226" cy="22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377095"/>
              </p:ext>
            </p:extLst>
          </p:nvPr>
        </p:nvGraphicFramePr>
        <p:xfrm>
          <a:off x="2987824" y="1412776"/>
          <a:ext cx="5517721" cy="3926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35" name="Visio" r:id="rId4" imgW="5302707" imgH="3773018" progId="Visio.Drawing.11">
                  <p:embed/>
                </p:oleObj>
              </mc:Choice>
              <mc:Fallback>
                <p:oleObj name="Visio" r:id="rId4" imgW="5302707" imgH="37730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7824" y="1412776"/>
                        <a:ext cx="5517721" cy="3926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6. 10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진</a:t>
            </a: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-BCD 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우선순위 인코더</a:t>
            </a:r>
            <a:endParaRPr lang="en-US" altLang="ko-KR" dirty="0" smtClean="0">
              <a:solidFill>
                <a:srgbClr val="C00000"/>
              </a:solidFill>
            </a:endParaRP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2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383848"/>
              </p:ext>
            </p:extLst>
          </p:nvPr>
        </p:nvGraphicFramePr>
        <p:xfrm>
          <a:off x="827584" y="1772816"/>
          <a:ext cx="7354887" cy="4050353"/>
        </p:xfrm>
        <a:graphic>
          <a:graphicData uri="http://schemas.openxmlformats.org/drawingml/2006/table">
            <a:tbl>
              <a:tblPr/>
              <a:tblGrid>
                <a:gridCol w="519112"/>
                <a:gridCol w="568325"/>
                <a:gridCol w="566738"/>
                <a:gridCol w="568325"/>
                <a:gridCol w="569912"/>
                <a:gridCol w="568325"/>
                <a:gridCol w="568325"/>
                <a:gridCol w="569913"/>
                <a:gridCol w="566737"/>
                <a:gridCol w="569913"/>
                <a:gridCol w="568325"/>
                <a:gridCol w="568325"/>
                <a:gridCol w="582612"/>
              </a:tblGrid>
              <a:tr h="365125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9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8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7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6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5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4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3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2</a:t>
                      </a:r>
                      <a:endParaRPr kumimoji="1" lang="ko-KR" altLang="en-US" sz="1800" b="0" i="0" u="none" strike="noStrike" cap="none" spc="100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I</a:t>
                      </a:r>
                      <a:r>
                        <a:rPr kumimoji="1" lang="en-US" altLang="ko-KR" sz="1800" b="0" i="0" u="none" strike="noStrike" cap="none" spc="1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ko-KR" sz="18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8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4026396" y="5900316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04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인코더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62238" y="5920343"/>
            <a:ext cx="19175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74147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84302" y="4153394"/>
            <a:ext cx="220765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74147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핀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3344"/>
            <a:ext cx="2334272" cy="253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224258"/>
              </p:ext>
            </p:extLst>
          </p:nvPr>
        </p:nvGraphicFramePr>
        <p:xfrm>
          <a:off x="1079501" y="1697055"/>
          <a:ext cx="3204467" cy="4592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9" name="Visio" r:id="rId4" imgW="3778870" imgH="5414548" progId="Visio.Drawing.11">
                  <p:embed/>
                </p:oleObj>
              </mc:Choice>
              <mc:Fallback>
                <p:oleObj name="Visio" r:id="rId4" imgW="3778870" imgH="541454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1" y="1697055"/>
                        <a:ext cx="3204467" cy="4592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94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solidFill>
                <a:srgbClr val="000000"/>
              </a:solidFill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r>
              <a:rPr lang="ko-KR" altLang="en-US" dirty="0" err="1" smtClean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multiplexer or selector)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는 여러 개의 입력선들 중에서 하나를 선택하여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출력선에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연결하는 조합논리회로이다.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선택선들의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값에 따라서 특별한 </a:t>
            </a:r>
            <a:r>
              <a:rPr lang="ko-KR" altLang="en-US" dirty="0" err="1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입력선이</a:t>
            </a:r>
            <a:r>
              <a:rPr lang="ko-KR" altLang="en-US" dirty="0">
                <a:solidFill>
                  <a:srgbClr val="000000"/>
                </a:solidFill>
                <a:ea typeface="굴림" panose="020B0600000101010101" pitchFamily="50" charset="-127"/>
                <a:cs typeface="Times New Roman" panose="02020603050405020304" pitchFamily="18" charset="0"/>
              </a:rPr>
              <a:t> 선택된다. 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많은 입력들 중 하나를 선택하여 선택된 입력선의 2진 정보를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출력선에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넘겨주기 때문에 </a:t>
            </a:r>
            <a:r>
              <a:rPr lang="ko-KR" altLang="en-US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데이터 </a:t>
            </a:r>
            <a:r>
              <a:rPr lang="ko-KR" altLang="en-US" b="1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선택기</a:t>
            </a:r>
            <a:r>
              <a:rPr lang="ko-KR" altLang="en-US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b="1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data selector)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라 부르기도 한다. 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정보를 한 선으로 받아서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2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n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개의 가능한 출력 선들 중 하나를 선택하여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받은 정보를 전송하는 회로다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n</a:t>
            </a:r>
            <a:r>
              <a:rPr lang="en-US" altLang="ko-KR" i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개의 선택선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(selection line)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의 값에 의해 하나의 </a:t>
            </a:r>
            <a:r>
              <a:rPr lang="ko-KR" altLang="en-US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출력선이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선택된다</a:t>
            </a:r>
            <a:r>
              <a:rPr lang="en-US" altLang="ko-KR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 </a:t>
            </a:r>
            <a:endParaRPr lang="ko-KR" altLang="en-US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endParaRPr lang="ko-KR" altLang="en-US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64088" y="6021288"/>
            <a:ext cx="328487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멀티플렉서와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디멀티플렉서의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역할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101030"/>
              </p:ext>
            </p:extLst>
          </p:nvPr>
        </p:nvGraphicFramePr>
        <p:xfrm>
          <a:off x="1215090" y="4110182"/>
          <a:ext cx="3850837" cy="2343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83" name="Visio" r:id="rId3" imgW="3527552" imgH="2146442" progId="Visio.Drawing.11">
                  <p:embed/>
                </p:oleObj>
              </mc:Choice>
              <mc:Fallback>
                <p:oleObj name="Visio" r:id="rId3" imgW="3527552" imgH="214644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5090" y="4110182"/>
                        <a:ext cx="3850837" cy="2343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902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 2×1 </a:t>
            </a:r>
            <a:r>
              <a:rPr lang="ko-KR" altLang="en-US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2(=2</a:t>
            </a:r>
            <a:r>
              <a:rPr lang="en-US" altLang="ko-KR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입력중의 하나를 선택선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입력된 값에 따라서 출력으로 보내주는 조합회로</a:t>
            </a:r>
            <a:r>
              <a:rPr lang="ko-KR" alt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ko-KR" altLang="en-US" dirty="0"/>
          </a:p>
        </p:txBody>
      </p:sp>
      <p:graphicFrame>
        <p:nvGraphicFramePr>
          <p:cNvPr id="4" name="Group 2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601562"/>
              </p:ext>
            </p:extLst>
          </p:nvPr>
        </p:nvGraphicFramePr>
        <p:xfrm>
          <a:off x="971600" y="2564904"/>
          <a:ext cx="2276475" cy="1371600"/>
        </p:xfrm>
        <a:graphic>
          <a:graphicData uri="http://schemas.openxmlformats.org/drawingml/2006/table">
            <a:tbl>
              <a:tblPr/>
              <a:tblGrid>
                <a:gridCol w="1247775"/>
                <a:gridCol w="10287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endParaRPr kumimoji="1" lang="en-US" altLang="ko-KR" sz="1800" b="0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57"/>
          <p:cNvSpPr txBox="1">
            <a:spLocks noChangeArrowheads="1"/>
          </p:cNvSpPr>
          <p:nvPr/>
        </p:nvSpPr>
        <p:spPr bwMode="auto">
          <a:xfrm>
            <a:off x="1685975" y="4077792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258"/>
          <p:cNvSpPr txBox="1">
            <a:spLocks noChangeArrowheads="1"/>
          </p:cNvSpPr>
          <p:nvPr/>
        </p:nvSpPr>
        <p:spPr bwMode="auto">
          <a:xfrm>
            <a:off x="5873800" y="4806454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7" name="Object 2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203371"/>
              </p:ext>
            </p:extLst>
          </p:nvPr>
        </p:nvGraphicFramePr>
        <p:xfrm>
          <a:off x="1337159" y="4733587"/>
          <a:ext cx="1411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6" name="Equation" r:id="rId3" imgW="799753" imgH="215806" progId="Equation.3">
                  <p:embed/>
                </p:oleObj>
              </mc:Choice>
              <mc:Fallback>
                <p:oleObj name="Equation" r:id="rId3" imgW="79975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7159" y="4733587"/>
                        <a:ext cx="1411287" cy="346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83"/>
          <p:cNvSpPr txBox="1">
            <a:spLocks noChangeArrowheads="1"/>
          </p:cNvSpPr>
          <p:nvPr/>
        </p:nvSpPr>
        <p:spPr bwMode="auto">
          <a:xfrm>
            <a:off x="1685975" y="5175786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673753"/>
              </p:ext>
            </p:extLst>
          </p:nvPr>
        </p:nvGraphicFramePr>
        <p:xfrm>
          <a:off x="4566494" y="2437904"/>
          <a:ext cx="2893893" cy="224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7" name="Visio" r:id="rId5" imgW="1929262" imgH="1498478" progId="Visio.Drawing.11">
                  <p:embed/>
                </p:oleObj>
              </mc:Choice>
              <mc:Fallback>
                <p:oleObj name="Visio" r:id="rId5" imgW="1929262" imgH="149847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66494" y="2437904"/>
                        <a:ext cx="2893893" cy="2247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904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2. 4×1 </a:t>
            </a:r>
            <a:r>
              <a:rPr lang="ko-KR" altLang="en-US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4(=2</a:t>
            </a:r>
            <a:r>
              <a:rPr lang="ko-KR" altLang="en-US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)개의 입력중의 하나를 선택선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과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입력된 값에 따라서 출력으로 보내주는 </a:t>
            </a:r>
            <a:r>
              <a:rPr lang="ko-KR" alt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조합회로</a:t>
            </a:r>
            <a:endParaRPr lang="ko-KR" altLang="en-US" dirty="0"/>
          </a:p>
        </p:txBody>
      </p:sp>
      <p:graphicFrame>
        <p:nvGraphicFramePr>
          <p:cNvPr id="10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868366"/>
              </p:ext>
            </p:extLst>
          </p:nvPr>
        </p:nvGraphicFramePr>
        <p:xfrm>
          <a:off x="1475656" y="2348880"/>
          <a:ext cx="2276475" cy="1920240"/>
        </p:xfrm>
        <a:graphic>
          <a:graphicData uri="http://schemas.openxmlformats.org/drawingml/2006/table">
            <a:tbl>
              <a:tblPr/>
              <a:tblGrid>
                <a:gridCol w="590550"/>
                <a:gridCol w="657225"/>
                <a:gridCol w="1028700"/>
              </a:tblGrid>
              <a:tr h="3651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  <a:endParaRPr kumimoji="1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2190031" y="448406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377856" y="5798518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3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2133683"/>
              </p:ext>
            </p:extLst>
          </p:nvPr>
        </p:nvGraphicFramePr>
        <p:xfrm>
          <a:off x="875581" y="5136530"/>
          <a:ext cx="40671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6" name="Equation" r:id="rId3" imgW="2145369" imgH="215806" progId="Equation.3">
                  <p:embed/>
                </p:oleObj>
              </mc:Choice>
              <mc:Fallback>
                <p:oleObj name="Equation" r:id="rId3" imgW="2145369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581" y="5136530"/>
                        <a:ext cx="406717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54"/>
          <p:cNvSpPr txBox="1">
            <a:spLocks noChangeArrowheads="1"/>
          </p:cNvSpPr>
          <p:nvPr/>
        </p:nvSpPr>
        <p:spPr bwMode="auto">
          <a:xfrm>
            <a:off x="2190031" y="5615162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26784"/>
              </p:ext>
            </p:extLst>
          </p:nvPr>
        </p:nvGraphicFramePr>
        <p:xfrm>
          <a:off x="5195744" y="2053605"/>
          <a:ext cx="3310373" cy="339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7" name="Visio" r:id="rId5" imgW="2206915" imgH="2266086" progId="Visio.Drawing.11">
                  <p:embed/>
                </p:oleObj>
              </mc:Choice>
              <mc:Fallback>
                <p:oleObj name="Visio" r:id="rId5" imgW="2206915" imgH="226608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95744" y="2053605"/>
                        <a:ext cx="3310373" cy="339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9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3. 8×1 </a:t>
            </a:r>
            <a:r>
              <a:rPr lang="ko-KR" altLang="en-US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8(=2</a:t>
            </a:r>
            <a:r>
              <a:rPr lang="ko-KR" altLang="en-US" baseline="300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)개의 입력중의 하나를 출력으로 보내주는 조합논리회로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16" name="Group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728014"/>
              </p:ext>
            </p:extLst>
          </p:nvPr>
        </p:nvGraphicFramePr>
        <p:xfrm>
          <a:off x="883571" y="2132856"/>
          <a:ext cx="2021841" cy="2682036"/>
        </p:xfrm>
        <a:graphic>
          <a:graphicData uri="http://schemas.openxmlformats.org/drawingml/2006/table">
            <a:tbl>
              <a:tblPr/>
              <a:tblGrid>
                <a:gridCol w="386321"/>
                <a:gridCol w="387731"/>
                <a:gridCol w="430029"/>
                <a:gridCol w="817760"/>
              </a:tblGrid>
              <a:tr h="32484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선택선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248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S</a:t>
                      </a:r>
                      <a:r>
                        <a:rPr kumimoji="1" lang="en-US" altLang="ko-KR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0303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</a:p>
                  </a:txBody>
                  <a:tcPr marL="16919" marR="16919" marT="40606" marB="406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 Box 62"/>
          <p:cNvSpPr txBox="1">
            <a:spLocks noChangeArrowheads="1"/>
          </p:cNvSpPr>
          <p:nvPr/>
        </p:nvSpPr>
        <p:spPr bwMode="auto">
          <a:xfrm>
            <a:off x="1469307" y="5017054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8" name="Text Box 63"/>
          <p:cNvSpPr txBox="1">
            <a:spLocks noChangeArrowheads="1"/>
          </p:cNvSpPr>
          <p:nvPr/>
        </p:nvSpPr>
        <p:spPr bwMode="auto">
          <a:xfrm>
            <a:off x="5940152" y="4941168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9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6792548"/>
              </p:ext>
            </p:extLst>
          </p:nvPr>
        </p:nvGraphicFramePr>
        <p:xfrm>
          <a:off x="915572" y="5951341"/>
          <a:ext cx="78486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8" name="Equation" r:id="rId3" imgW="5232400" imgH="215900" progId="Equation.3">
                  <p:embed/>
                </p:oleObj>
              </mc:Choice>
              <mc:Fallback>
                <p:oleObj name="Equation" r:id="rId3" imgW="5232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572" y="5951341"/>
                        <a:ext cx="78486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00"/>
          <p:cNvSpPr txBox="1">
            <a:spLocks noChangeArrowheads="1"/>
          </p:cNvSpPr>
          <p:nvPr/>
        </p:nvSpPr>
        <p:spPr bwMode="auto">
          <a:xfrm>
            <a:off x="883571" y="5587241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논리식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21" name="개체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278882"/>
              </p:ext>
            </p:extLst>
          </p:nvPr>
        </p:nvGraphicFramePr>
        <p:xfrm>
          <a:off x="3779912" y="1869533"/>
          <a:ext cx="2310110" cy="3516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9" name="Visio" r:id="rId5" imgW="2579177" imgH="3926474" progId="Visio.Drawing.11">
                  <p:embed/>
                </p:oleObj>
              </mc:Choice>
              <mc:Fallback>
                <p:oleObj name="Visio" r:id="rId5" imgW="2579177" imgH="392647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912" y="1869533"/>
                        <a:ext cx="2310110" cy="3516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5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Times New Roman" panose="02020603050405020304" pitchFamily="18" charset="0"/>
              </a:rPr>
              <a:t>4×1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멀티플렉서</a:t>
            </a:r>
            <a:r>
              <a:rPr lang="ko-KR" altLang="en-US" dirty="0" smtClean="0"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cs typeface="Times New Roman" panose="02020603050405020304" pitchFamily="18" charset="0"/>
              </a:rPr>
              <a:t>5</a:t>
            </a:r>
            <a:r>
              <a:rPr lang="ko-KR" altLang="en-US" dirty="0" smtClean="0">
                <a:cs typeface="Times New Roman" panose="02020603050405020304" pitchFamily="18" charset="0"/>
              </a:rPr>
              <a:t>개를 이용한 </a:t>
            </a:r>
            <a:r>
              <a:rPr lang="en-US" altLang="ko-KR" dirty="0" smtClean="0">
                <a:cs typeface="Times New Roman" panose="02020603050405020304" pitchFamily="18" charset="0"/>
              </a:rPr>
              <a:t>16×1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멀티플렉서</a:t>
            </a:r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703426"/>
              </p:ext>
            </p:extLst>
          </p:nvPr>
        </p:nvGraphicFramePr>
        <p:xfrm>
          <a:off x="2051720" y="1622649"/>
          <a:ext cx="3478378" cy="5073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03" name="Visio" r:id="rId3" imgW="2576576" imgH="3758387" progId="Visio.Drawing.11">
                  <p:embed/>
                </p:oleObj>
              </mc:Choice>
              <mc:Fallback>
                <p:oleObj name="Visio" r:id="rId3" imgW="2576576" imgH="37583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1622649"/>
                        <a:ext cx="3478378" cy="5073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왼쪽 중괄호 4"/>
          <p:cNvSpPr/>
          <p:nvPr/>
        </p:nvSpPr>
        <p:spPr>
          <a:xfrm>
            <a:off x="1885673" y="1756172"/>
            <a:ext cx="152400" cy="4184967"/>
          </a:xfrm>
          <a:prstGeom prst="leftBrace">
            <a:avLst>
              <a:gd name="adj1" fmla="val 3583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5998" y="3665298"/>
            <a:ext cx="105509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16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 입력</a:t>
            </a:r>
          </a:p>
        </p:txBody>
      </p:sp>
      <p:sp>
        <p:nvSpPr>
          <p:cNvPr id="7" name="왼쪽 중괄호 6"/>
          <p:cNvSpPr/>
          <p:nvPr/>
        </p:nvSpPr>
        <p:spPr>
          <a:xfrm>
            <a:off x="2071093" y="6071948"/>
            <a:ext cx="64611" cy="568166"/>
          </a:xfrm>
          <a:prstGeom prst="leftBrace">
            <a:avLst>
              <a:gd name="adj1" fmla="val 5059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ko-KR" altLang="en-US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31560" y="6182200"/>
            <a:ext cx="111440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4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개 선택선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079208" y="1909048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=0000~0011 : MUX </a:t>
            </a:r>
            <a:r>
              <a:rPr lang="en-US" altLang="ko-KR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#1 </a:t>
            </a:r>
            <a:r>
              <a:rPr lang="en-US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079208" y="2785741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=0100~0111 : MUX #2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098054" y="4454285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=1000~1011 : MUX #3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5098053" y="5151868"/>
            <a:ext cx="34262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z="1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ko-KR" sz="1600" baseline="-25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ko-KR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=1100~1111 : MUX #4 enable</a:t>
            </a:r>
            <a:endParaRPr lang="ko-KR" altLang="en-US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4. </a:t>
            </a:r>
            <a:r>
              <a:rPr lang="ko-KR" altLang="en-US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멀티플렉서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IC</a:t>
            </a:r>
          </a:p>
          <a:p>
            <a:r>
              <a:rPr lang="en-US" altLang="ko-KR" dirty="0" smtClean="0">
                <a:cs typeface="Times New Roman" panose="02020603050405020304" pitchFamily="18" charset="0"/>
              </a:rPr>
              <a:t>74150(16×1 </a:t>
            </a:r>
            <a:r>
              <a:rPr lang="ko-KR" altLang="en-US" dirty="0" err="1" smtClean="0">
                <a:cs typeface="Times New Roman" panose="02020603050405020304" pitchFamily="18" charset="0"/>
              </a:rPr>
              <a:t>멀티플렉서</a:t>
            </a:r>
            <a:r>
              <a:rPr lang="en-US" altLang="ko-KR" dirty="0" smtClean="0">
                <a:cs typeface="Times New Roman" panose="02020603050405020304" pitchFamily="18" charset="0"/>
              </a:rPr>
              <a:t>)</a:t>
            </a:r>
          </a:p>
          <a:p>
            <a:pPr lvl="1"/>
            <a:endParaRPr lang="ko-KR" altLang="en-US" dirty="0"/>
          </a:p>
        </p:txBody>
      </p:sp>
      <p:pic>
        <p:nvPicPr>
          <p:cNvPr id="10" name="Picture 225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1561" y="2132856"/>
            <a:ext cx="2697630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6"/>
          <p:cNvSpPr txBox="1">
            <a:spLocks noChangeArrowheads="1"/>
          </p:cNvSpPr>
          <p:nvPr/>
        </p:nvSpPr>
        <p:spPr bwMode="auto">
          <a:xfrm>
            <a:off x="1403648" y="4464222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3" name="Text Box 227"/>
          <p:cNvSpPr txBox="1">
            <a:spLocks noChangeArrowheads="1"/>
          </p:cNvSpPr>
          <p:nvPr/>
        </p:nvSpPr>
        <p:spPr bwMode="auto">
          <a:xfrm>
            <a:off x="8065010" y="6268670"/>
            <a:ext cx="94128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14" name="Group 2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11219"/>
              </p:ext>
            </p:extLst>
          </p:nvPr>
        </p:nvGraphicFramePr>
        <p:xfrm>
          <a:off x="4881563" y="1212850"/>
          <a:ext cx="3155950" cy="5395278"/>
        </p:xfrm>
        <a:graphic>
          <a:graphicData uri="http://schemas.openxmlformats.org/drawingml/2006/table">
            <a:tbl>
              <a:tblPr/>
              <a:tblGrid>
                <a:gridCol w="400050"/>
                <a:gridCol w="368300"/>
                <a:gridCol w="355600"/>
                <a:gridCol w="390525"/>
                <a:gridCol w="676275"/>
                <a:gridCol w="965200"/>
              </a:tblGrid>
              <a:tr h="312738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67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Select</a:t>
                      </a: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Strobe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D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C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B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A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휴먼고딕" charset="-127"/>
                        </a:rPr>
                        <a:t>S</a:t>
                      </a:r>
                      <a:endParaRPr kumimoji="1" lang="ko-KR" alt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휴먼고딕" charset="-127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ko-K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휴먼고딕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휴먼고딕" charset="-127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endParaRPr kumimoji="1" lang="ko-KR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휴먼고딕" charset="-127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Object 209"/>
          <p:cNvGraphicFramePr>
            <a:graphicFrameLocks noChangeAspect="1"/>
          </p:cNvGraphicFramePr>
          <p:nvPr/>
        </p:nvGraphicFramePr>
        <p:xfrm>
          <a:off x="7399338" y="23256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2" name="Equation" r:id="rId4" imgW="203112" imgH="190417" progId="Equation.3">
                  <p:embed/>
                </p:oleObj>
              </mc:Choice>
              <mc:Fallback>
                <p:oleObj name="Equation" r:id="rId4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23256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0"/>
          <p:cNvGraphicFramePr>
            <a:graphicFrameLocks noChangeAspect="1"/>
          </p:cNvGraphicFramePr>
          <p:nvPr/>
        </p:nvGraphicFramePr>
        <p:xfrm>
          <a:off x="7415213" y="2600325"/>
          <a:ext cx="250825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3" name="Equation" r:id="rId6" imgW="177492" imgH="177492" progId="Equation.3">
                  <p:embed/>
                </p:oleObj>
              </mc:Choice>
              <mc:Fallback>
                <p:oleObj name="Equation" r:id="rId6" imgW="177492" imgH="1774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5213" y="2600325"/>
                        <a:ext cx="250825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11"/>
          <p:cNvGraphicFramePr>
            <a:graphicFrameLocks noChangeAspect="1"/>
          </p:cNvGraphicFramePr>
          <p:nvPr/>
        </p:nvGraphicFramePr>
        <p:xfrm>
          <a:off x="7386638" y="2867025"/>
          <a:ext cx="28575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4" name="Equation" r:id="rId8" imgW="202936" imgH="177569" progId="Equation.3">
                  <p:embed/>
                </p:oleObj>
              </mc:Choice>
              <mc:Fallback>
                <p:oleObj name="Equation" r:id="rId8" imgW="202936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2867025"/>
                        <a:ext cx="285750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12"/>
          <p:cNvGraphicFramePr>
            <a:graphicFrameLocks noChangeAspect="1"/>
          </p:cNvGraphicFramePr>
          <p:nvPr/>
        </p:nvGraphicFramePr>
        <p:xfrm>
          <a:off x="7394575" y="3125788"/>
          <a:ext cx="2682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5" name="Equation" r:id="rId10" imgW="190417" imgH="190417" progId="Equation.3">
                  <p:embed/>
                </p:oleObj>
              </mc:Choice>
              <mc:Fallback>
                <p:oleObj name="Equation" r:id="rId10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3125788"/>
                        <a:ext cx="2682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13"/>
          <p:cNvGraphicFramePr>
            <a:graphicFrameLocks noChangeAspect="1"/>
          </p:cNvGraphicFramePr>
          <p:nvPr/>
        </p:nvGraphicFramePr>
        <p:xfrm>
          <a:off x="7399338" y="3413125"/>
          <a:ext cx="285750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6" name="Equation" r:id="rId12" imgW="202936" imgH="177569" progId="Equation.3">
                  <p:embed/>
                </p:oleObj>
              </mc:Choice>
              <mc:Fallback>
                <p:oleObj name="Equation" r:id="rId12" imgW="202936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3413125"/>
                        <a:ext cx="285750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14"/>
          <p:cNvGraphicFramePr>
            <a:graphicFrameLocks noChangeAspect="1"/>
          </p:cNvGraphicFramePr>
          <p:nvPr/>
        </p:nvGraphicFramePr>
        <p:xfrm>
          <a:off x="7399338" y="36718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7" name="Equation" r:id="rId14" imgW="203112" imgH="190417" progId="Equation.3">
                  <p:embed/>
                </p:oleObj>
              </mc:Choice>
              <mc:Fallback>
                <p:oleObj name="Equation" r:id="rId14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9338" y="36718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15"/>
          <p:cNvGraphicFramePr>
            <a:graphicFrameLocks noChangeAspect="1"/>
          </p:cNvGraphicFramePr>
          <p:nvPr/>
        </p:nvGraphicFramePr>
        <p:xfrm>
          <a:off x="7386638" y="39385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8" name="Equation" r:id="rId16" imgW="203112" imgH="190417" progId="Equation.3">
                  <p:embed/>
                </p:oleObj>
              </mc:Choice>
              <mc:Fallback>
                <p:oleObj name="Equation" r:id="rId16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39385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16"/>
          <p:cNvGraphicFramePr>
            <a:graphicFrameLocks noChangeAspect="1"/>
          </p:cNvGraphicFramePr>
          <p:nvPr/>
        </p:nvGraphicFramePr>
        <p:xfrm>
          <a:off x="7386638" y="42052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69" name="Equation" r:id="rId18" imgW="203112" imgH="190417" progId="Equation.3">
                  <p:embed/>
                </p:oleObj>
              </mc:Choice>
              <mc:Fallback>
                <p:oleObj name="Equation" r:id="rId18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42052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17"/>
          <p:cNvGraphicFramePr>
            <a:graphicFrameLocks noChangeAspect="1"/>
          </p:cNvGraphicFramePr>
          <p:nvPr/>
        </p:nvGraphicFramePr>
        <p:xfrm>
          <a:off x="7394575" y="4446588"/>
          <a:ext cx="2682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0" name="Equation" r:id="rId20" imgW="190417" imgH="190417" progId="Equation.3">
                  <p:embed/>
                </p:oleObj>
              </mc:Choice>
              <mc:Fallback>
                <p:oleObj name="Equation" r:id="rId20" imgW="19041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4446588"/>
                        <a:ext cx="2682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18"/>
          <p:cNvGraphicFramePr>
            <a:graphicFrameLocks noChangeAspect="1"/>
          </p:cNvGraphicFramePr>
          <p:nvPr/>
        </p:nvGraphicFramePr>
        <p:xfrm>
          <a:off x="7386638" y="4713288"/>
          <a:ext cx="285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1" name="Equation" r:id="rId22" imgW="203112" imgH="190417" progId="Equation.3">
                  <p:embed/>
                </p:oleObj>
              </mc:Choice>
              <mc:Fallback>
                <p:oleObj name="Equation" r:id="rId22" imgW="203112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638" y="4713288"/>
                        <a:ext cx="285750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19"/>
          <p:cNvGraphicFramePr>
            <a:graphicFrameLocks noChangeAspect="1"/>
          </p:cNvGraphicFramePr>
          <p:nvPr/>
        </p:nvGraphicFramePr>
        <p:xfrm>
          <a:off x="7337425" y="4979988"/>
          <a:ext cx="3587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2" name="Equation" r:id="rId24" imgW="253890" imgH="190417" progId="Equation.3">
                  <p:embed/>
                </p:oleObj>
              </mc:Choice>
              <mc:Fallback>
                <p:oleObj name="Equation" r:id="rId24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4979988"/>
                        <a:ext cx="358775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20"/>
          <p:cNvGraphicFramePr>
            <a:graphicFrameLocks noChangeAspect="1"/>
          </p:cNvGraphicFramePr>
          <p:nvPr/>
        </p:nvGraphicFramePr>
        <p:xfrm>
          <a:off x="7346950" y="5256213"/>
          <a:ext cx="339725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3" name="Equation" r:id="rId26" imgW="241091" imgH="177646" progId="Equation.3">
                  <p:embed/>
                </p:oleObj>
              </mc:Choice>
              <mc:Fallback>
                <p:oleObj name="Equation" r:id="rId26" imgW="241091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5256213"/>
                        <a:ext cx="339725" cy="247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21"/>
          <p:cNvGraphicFramePr>
            <a:graphicFrameLocks noChangeAspect="1"/>
          </p:cNvGraphicFramePr>
          <p:nvPr/>
        </p:nvGraphicFramePr>
        <p:xfrm>
          <a:off x="7350125" y="5534025"/>
          <a:ext cx="357188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4" name="Equation" r:id="rId28" imgW="253670" imgH="177569" progId="Equation.3">
                  <p:embed/>
                </p:oleObj>
              </mc:Choice>
              <mc:Fallback>
                <p:oleObj name="Equation" r:id="rId28" imgW="253670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5534025"/>
                        <a:ext cx="357188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22"/>
          <p:cNvGraphicFramePr>
            <a:graphicFrameLocks noChangeAspect="1"/>
          </p:cNvGraphicFramePr>
          <p:nvPr/>
        </p:nvGraphicFramePr>
        <p:xfrm>
          <a:off x="7350125" y="5792788"/>
          <a:ext cx="357188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5" name="Equation" r:id="rId30" imgW="253890" imgH="190417" progId="Equation.3">
                  <p:embed/>
                </p:oleObj>
              </mc:Choice>
              <mc:Fallback>
                <p:oleObj name="Equation" r:id="rId30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5792788"/>
                        <a:ext cx="357188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23"/>
          <p:cNvGraphicFramePr>
            <a:graphicFrameLocks noChangeAspect="1"/>
          </p:cNvGraphicFramePr>
          <p:nvPr/>
        </p:nvGraphicFramePr>
        <p:xfrm>
          <a:off x="7337425" y="6067425"/>
          <a:ext cx="358775" cy="24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6" name="Equation" r:id="rId32" imgW="253670" imgH="177569" progId="Equation.3">
                  <p:embed/>
                </p:oleObj>
              </mc:Choice>
              <mc:Fallback>
                <p:oleObj name="Equation" r:id="rId32" imgW="253670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6067425"/>
                        <a:ext cx="358775" cy="2492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24"/>
          <p:cNvGraphicFramePr>
            <a:graphicFrameLocks noChangeAspect="1"/>
          </p:cNvGraphicFramePr>
          <p:nvPr/>
        </p:nvGraphicFramePr>
        <p:xfrm>
          <a:off x="7337425" y="6326188"/>
          <a:ext cx="3587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377" name="Equation" r:id="rId34" imgW="253890" imgH="190417" progId="Equation.3">
                  <p:embed/>
                </p:oleObj>
              </mc:Choice>
              <mc:Fallback>
                <p:oleObj name="Equation" r:id="rId34" imgW="253890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7425" y="6326188"/>
                        <a:ext cx="358775" cy="266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2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</a:rPr>
              <a:t>3. </a:t>
            </a:r>
            <a:r>
              <a:rPr lang="ko-KR" altLang="en-US" dirty="0" smtClean="0">
                <a:solidFill>
                  <a:srgbClr val="C00000"/>
                </a:solidFill>
              </a:rPr>
              <a:t>병렬가감산기</a:t>
            </a:r>
            <a:r>
              <a:rPr lang="en-US" altLang="ko-KR" dirty="0" smtClean="0">
                <a:solidFill>
                  <a:srgbClr val="C00000"/>
                </a:solidFill>
              </a:rPr>
              <a:t>(parallel-adder/</a:t>
            </a:r>
            <a:r>
              <a:rPr lang="en-US" altLang="ko-KR" dirty="0" err="1" smtClean="0">
                <a:solidFill>
                  <a:srgbClr val="C00000"/>
                </a:solidFill>
              </a:rPr>
              <a:t>subtracter</a:t>
            </a:r>
            <a:r>
              <a:rPr lang="en-US" altLang="ko-KR" dirty="0" smtClean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ko-KR" altLang="en-US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병렬가산기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전가산기 </a:t>
            </a:r>
            <a:r>
              <a:rPr lang="ko-KR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여러 개를 병렬로 연결</a:t>
            </a:r>
            <a:r>
              <a:rPr lang="ko-KR" altLang="en-US" dirty="0">
                <a:latin typeface="굴림" panose="020B0600000101010101" pitchFamily="50" charset="-127"/>
                <a:ea typeface="굴림" panose="020B0600000101010101" pitchFamily="50" charset="-127"/>
              </a:rPr>
              <a:t>한 회로</a:t>
            </a:r>
            <a:r>
              <a:rPr lang="ko-KR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409"/>
          <p:cNvSpPr>
            <a:spLocks noChangeArrowheads="1"/>
          </p:cNvSpPr>
          <p:nvPr/>
        </p:nvSpPr>
        <p:spPr bwMode="auto">
          <a:xfrm>
            <a:off x="2771800" y="4586448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전가산기를 </a:t>
            </a:r>
            <a:r>
              <a:rPr lang="ko-KR" altLang="en-US" sz="1800" dirty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이용한 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병렬가산기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endParaRPr lang="ko-KR" altLang="en-US" sz="1800" dirty="0">
              <a:solidFill>
                <a:srgbClr val="002060"/>
              </a:solidFill>
              <a:latin typeface="Times New Roman" panose="02020603050405020304" pitchFamily="18" charset="0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723281"/>
              </p:ext>
            </p:extLst>
          </p:nvPr>
        </p:nvGraphicFramePr>
        <p:xfrm>
          <a:off x="827584" y="2132856"/>
          <a:ext cx="7478462" cy="2170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8" name="Visio" r:id="rId3" imgW="4873224" imgH="1415247" progId="Visio.Drawing.11">
                  <p:embed/>
                </p:oleObj>
              </mc:Choice>
              <mc:Fallback>
                <p:oleObj name="Visio" r:id="rId3" imgW="4873224" imgH="141524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132856"/>
                        <a:ext cx="7478462" cy="2170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8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163"/>
          <p:cNvSpPr txBox="1">
            <a:spLocks noChangeArrowheads="1"/>
          </p:cNvSpPr>
          <p:nvPr/>
        </p:nvSpPr>
        <p:spPr bwMode="auto">
          <a:xfrm>
            <a:off x="4226317" y="5902780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823478"/>
              </p:ext>
            </p:extLst>
          </p:nvPr>
        </p:nvGraphicFramePr>
        <p:xfrm>
          <a:off x="354911" y="1253112"/>
          <a:ext cx="8514178" cy="4503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1" name="Visio" r:id="rId3" imgW="7403633" imgH="3916070" progId="Visio.Drawing.11">
                  <p:embed/>
                </p:oleObj>
              </mc:Choice>
              <mc:Fallback>
                <p:oleObj name="Visio" r:id="rId3" imgW="7403633" imgH="39160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11" y="1253112"/>
                        <a:ext cx="8514178" cy="4503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50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cs typeface="Times New Roman" panose="02020603050405020304" pitchFamily="18" charset="0"/>
              </a:rPr>
              <a:t>74153(4×1 </a:t>
            </a:r>
            <a:r>
              <a:rPr lang="ko-KR" altLang="en-US" dirty="0" smtClean="0">
                <a:cs typeface="Times New Roman" panose="02020603050405020304" pitchFamily="18" charset="0"/>
              </a:rPr>
              <a:t>인코더</a:t>
            </a:r>
            <a:r>
              <a:rPr lang="en-US" altLang="ko-KR" dirty="0" smtClean="0"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입력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중 한 개를 선택선 입력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에 따라서 출력으로 보내주는 4×1 </a:t>
            </a:r>
            <a:r>
              <a:rPr lang="ko-KR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멀티플렉서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2개 내장</a:t>
            </a:r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330423"/>
              </p:ext>
            </p:extLst>
          </p:nvPr>
        </p:nvGraphicFramePr>
        <p:xfrm>
          <a:off x="1115616" y="2708920"/>
          <a:ext cx="2809875" cy="2499360"/>
        </p:xfrm>
        <a:graphic>
          <a:graphicData uri="http://schemas.openxmlformats.org/drawingml/2006/table">
            <a:tbl>
              <a:tblPr/>
              <a:tblGrid>
                <a:gridCol w="511175"/>
                <a:gridCol w="520700"/>
                <a:gridCol w="850900"/>
                <a:gridCol w="927100"/>
              </a:tblGrid>
              <a:tr h="2825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25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Select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Strobe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Y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G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82575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altLang="ko-KR" sz="1600" b="1" kern="100" spc="-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endParaRPr lang="ko-KR" altLang="ko-KR" sz="1600" b="1" kern="100" spc="-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C3</a:t>
                      </a:r>
                    </a:p>
                  </a:txBody>
                  <a:tcPr marL="38100" marR="38100" marT="19050" marB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69"/>
          <p:cNvSpPr txBox="1">
            <a:spLocks noChangeArrowheads="1"/>
          </p:cNvSpPr>
          <p:nvPr/>
        </p:nvSpPr>
        <p:spPr bwMode="auto">
          <a:xfrm>
            <a:off x="5351612" y="5494467"/>
            <a:ext cx="123142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2123728" y="5494467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pic>
        <p:nvPicPr>
          <p:cNvPr id="7" name="Picture 7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716016" y="2708920"/>
            <a:ext cx="2381677" cy="24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46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Box 50"/>
          <p:cNvSpPr txBox="1">
            <a:spLocks noChangeArrowheads="1"/>
          </p:cNvSpPr>
          <p:nvPr/>
        </p:nvSpPr>
        <p:spPr bwMode="auto">
          <a:xfrm>
            <a:off x="4210854" y="5995319"/>
            <a:ext cx="95731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dirty="0">
                <a:solidFill>
                  <a:srgbClr val="002060"/>
                </a:solidFill>
              </a:rPr>
              <a:t>&gt;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347038"/>
              </p:ext>
            </p:extLst>
          </p:nvPr>
        </p:nvGraphicFramePr>
        <p:xfrm>
          <a:off x="2386736" y="1340768"/>
          <a:ext cx="4419600" cy="4565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5" name="Visio" r:id="rId3" imgW="3535680" imgH="3652398" progId="Visio.Drawing.11">
                  <p:embed/>
                </p:oleObj>
              </mc:Choice>
              <mc:Fallback>
                <p:oleObj name="Visio" r:id="rId3" imgW="3535680" imgH="365239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6736" y="1340768"/>
                        <a:ext cx="4419600" cy="4565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8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5. </a:t>
            </a:r>
            <a:r>
              <a:rPr lang="ko-KR" altLang="en-US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멀티플렉서를</a:t>
            </a:r>
            <a:r>
              <a:rPr lang="ko-KR" altLang="en-US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이용한 조합회로 구현</a:t>
            </a:r>
            <a:endParaRPr lang="en-US" altLang="ko-KR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266700" lvl="1" indent="-26670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Wingdings" pitchFamily="2" charset="2"/>
              <a:buChar char="n"/>
            </a:pPr>
            <a:r>
              <a:rPr lang="en-US" altLang="ko-KR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                              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를 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</a:rPr>
              <a:t>8×</a:t>
            </a:r>
            <a:r>
              <a:rPr lang="en-US" altLang="ko-KR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1 </a:t>
            </a:r>
            <a:r>
              <a:rPr lang="ko-KR" altLang="en-US" dirty="0" err="1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멀티플렉서로</a:t>
            </a:r>
            <a:r>
              <a:rPr lang="ko-KR" altLang="en-US" dirty="0">
                <a:latin typeface="휴먼모음T" panose="02030504000101010101" pitchFamily="18" charset="-127"/>
                <a:ea typeface="휴먼모음T" panose="02030504000101010101" pitchFamily="18" charset="-127"/>
                <a:cs typeface="Times New Roman" pitchFamily="18" charset="0"/>
                <a:sym typeface="Symbol" pitchFamily="18" charset="2"/>
              </a:rPr>
              <a:t> 구현하는 경우</a:t>
            </a:r>
          </a:p>
          <a:p>
            <a:pPr marL="266700" lvl="1" indent="0">
              <a:buNone/>
            </a:pPr>
            <a:r>
              <a:rPr lang="ko-KR" altLang="en-US" sz="1600" dirty="0" smtClean="0"/>
              <a:t>☞ </a:t>
            </a:r>
            <a:r>
              <a:rPr lang="en-US" altLang="ko-KR" sz="1600" dirty="0" smtClean="0"/>
              <a:t>3</a:t>
            </a:r>
            <a:r>
              <a:rPr lang="ko-KR" altLang="en-US" sz="1600" dirty="0" smtClean="0"/>
              <a:t>개의 </a:t>
            </a:r>
            <a:r>
              <a:rPr lang="ko-KR" altLang="en-US" sz="1600" dirty="0" err="1" smtClean="0"/>
              <a:t>선택선을</a:t>
            </a:r>
            <a:r>
              <a:rPr lang="ko-KR" altLang="en-US" sz="1600" dirty="0" smtClean="0"/>
              <a:t> 입력 </a:t>
            </a:r>
            <a:r>
              <a:rPr lang="en-US" altLang="ko-KR" sz="1600" i="1" dirty="0" smtClean="0"/>
              <a:t>A, B, C</a:t>
            </a:r>
            <a:r>
              <a:rPr lang="ko-KR" altLang="en-US" sz="1600" dirty="0" smtClean="0"/>
              <a:t>로 사용</a:t>
            </a:r>
            <a:endParaRPr lang="ko-KR" altLang="en-US" sz="1600" dirty="0"/>
          </a:p>
        </p:txBody>
      </p:sp>
      <p:graphicFrame>
        <p:nvGraphicFramePr>
          <p:cNvPr id="12" name="Object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129325"/>
              </p:ext>
            </p:extLst>
          </p:nvPr>
        </p:nvGraphicFramePr>
        <p:xfrm>
          <a:off x="605003" y="1574040"/>
          <a:ext cx="2560248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0" name="Equation" r:id="rId3" imgW="1422360" imgH="190440" progId="Equation.DSMT4">
                  <p:embed/>
                </p:oleObj>
              </mc:Choice>
              <mc:Fallback>
                <p:oleObj name="Equation" r:id="rId3" imgW="1422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003" y="1574040"/>
                        <a:ext cx="2560248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3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308999"/>
              </p:ext>
            </p:extLst>
          </p:nvPr>
        </p:nvGraphicFramePr>
        <p:xfrm>
          <a:off x="971600" y="2741328"/>
          <a:ext cx="2276475" cy="2651760"/>
        </p:xfrm>
        <a:graphic>
          <a:graphicData uri="http://schemas.openxmlformats.org/drawingml/2006/table">
            <a:tbl>
              <a:tblPr/>
              <a:tblGrid>
                <a:gridCol w="434975"/>
                <a:gridCol w="436562"/>
                <a:gridCol w="484188"/>
                <a:gridCol w="92075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</a:p>
                  </a:txBody>
                  <a:tcPr marL="19050" marR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9050" marR="1905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4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5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6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  <a:endParaRPr kumimoji="1" lang="en-US" altLang="ko-KR" sz="18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 (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7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)</a:t>
                      </a:r>
                    </a:p>
                  </a:txBody>
                  <a:tcPr marL="19050" marR="1905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 Box 359"/>
          <p:cNvSpPr txBox="1">
            <a:spLocks noChangeArrowheads="1"/>
          </p:cNvSpPr>
          <p:nvPr/>
        </p:nvSpPr>
        <p:spPr bwMode="auto">
          <a:xfrm>
            <a:off x="1606600" y="5613115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5" name="Text Box 362"/>
          <p:cNvSpPr txBox="1">
            <a:spLocks noChangeArrowheads="1"/>
          </p:cNvSpPr>
          <p:nvPr/>
        </p:nvSpPr>
        <p:spPr bwMode="auto">
          <a:xfrm>
            <a:off x="5148064" y="5613115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22" name="개체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063424"/>
              </p:ext>
            </p:extLst>
          </p:nvPr>
        </p:nvGraphicFramePr>
        <p:xfrm>
          <a:off x="4501406" y="2537824"/>
          <a:ext cx="2260764" cy="2990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1" name="Visio" r:id="rId5" imgW="1620723" imgH="2144166" progId="Visio.Drawing.11">
                  <p:embed/>
                </p:oleObj>
              </mc:Choice>
              <mc:Fallback>
                <p:oleObj name="Visio" r:id="rId5" imgW="1620723" imgH="214416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1406" y="2537824"/>
                        <a:ext cx="2260764" cy="2990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66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05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                 </a:t>
            </a:r>
            <a:r>
              <a:rPr lang="ko-KR" altLang="en-US" dirty="0" err="1" smtClean="0"/>
              <a:t>를</a:t>
            </a:r>
            <a:r>
              <a:rPr lang="ko-KR" altLang="en-US" dirty="0" smtClean="0"/>
              <a:t> </a:t>
            </a:r>
            <a:r>
              <a:rPr lang="en-US" altLang="ko-KR" dirty="0">
                <a:cs typeface="Times New Roman" panose="02020603050405020304" pitchFamily="18" charset="0"/>
              </a:rPr>
              <a:t>4×</a:t>
            </a:r>
            <a:r>
              <a:rPr lang="en-US" altLang="ko-KR" dirty="0">
                <a:cs typeface="Times New Roman" panose="02020603050405020304" pitchFamily="18" charset="0"/>
                <a:sym typeface="Symbol" pitchFamily="18" charset="2"/>
              </a:rPr>
              <a:t>1 </a:t>
            </a:r>
            <a:r>
              <a:rPr lang="ko-KR" altLang="en-US" dirty="0" err="1">
                <a:sym typeface="Symbol" pitchFamily="18" charset="2"/>
              </a:rPr>
              <a:t>멀티플렉서로</a:t>
            </a:r>
            <a:r>
              <a:rPr lang="ko-KR" altLang="en-US" dirty="0">
                <a:sym typeface="Symbol" pitchFamily="18" charset="2"/>
              </a:rPr>
              <a:t> 구현하는 </a:t>
            </a:r>
            <a:r>
              <a:rPr lang="ko-KR" altLang="en-US" dirty="0" smtClean="0">
                <a:sym typeface="Symbol" pitchFamily="18" charset="2"/>
              </a:rPr>
              <a:t>경우</a:t>
            </a:r>
            <a:endParaRPr lang="en-US" altLang="ko-KR" dirty="0" smtClean="0">
              <a:sym typeface="Symbol" pitchFamily="18" charset="2"/>
            </a:endParaRPr>
          </a:p>
          <a:p>
            <a:pPr marL="0" lvl="1" inden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ko-KR" altLang="en-US" sz="1600" dirty="0" smtClean="0"/>
              <a:t>     ☞ </a:t>
            </a:r>
            <a:r>
              <a:rPr lang="en-US" altLang="ko-KR" sz="1600" i="1" dirty="0" smtClean="0">
                <a:solidFill>
                  <a:srgbClr val="000000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rPr>
              <a:t>A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돋움" pitchFamily="50" charset="-127"/>
                <a:cs typeface="Times New Roman" pitchFamily="18" charset="0"/>
              </a:rPr>
              <a:t>, B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는 </a:t>
            </a:r>
            <a:r>
              <a:rPr lang="ko-KR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선택선으로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돋움" pitchFamily="50" charset="-127"/>
              </a:rPr>
              <a:t>C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는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0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1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2</a:t>
            </a:r>
            <a:r>
              <a:rPr lang="en-US" altLang="ko-KR" sz="16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, </a:t>
            </a:r>
            <a:r>
              <a:rPr lang="en-US" altLang="ko-KR" sz="1600" i="1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D</a:t>
            </a:r>
            <a:r>
              <a:rPr lang="en-US" altLang="ko-KR" sz="1600" baseline="-25000" dirty="0">
                <a:solidFill>
                  <a:srgbClr val="000000"/>
                </a:solidFill>
                <a:latin typeface="Times New Roman" pitchFamily="18" charset="0"/>
                <a:ea typeface="바탕" pitchFamily="18" charset="-127"/>
              </a:rPr>
              <a:t>3</a:t>
            </a:r>
            <a:r>
              <a:rPr lang="ko-KR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을 조합하여 사용 </a:t>
            </a:r>
          </a:p>
          <a:p>
            <a:endParaRPr lang="ko-KR" altLang="en-US" dirty="0"/>
          </a:p>
          <a:p>
            <a:endParaRPr lang="ko-KR" altLang="en-US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105782"/>
              </p:ext>
            </p:extLst>
          </p:nvPr>
        </p:nvGraphicFramePr>
        <p:xfrm>
          <a:off x="611560" y="1141992"/>
          <a:ext cx="2560248" cy="342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4" name="Equation" r:id="rId3" imgW="1422360" imgH="190440" progId="Equation.DSMT4">
                  <p:embed/>
                </p:oleObj>
              </mc:Choice>
              <mc:Fallback>
                <p:oleObj name="Equation" r:id="rId3" imgW="1422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141992"/>
                        <a:ext cx="2560248" cy="3427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2123728" y="528129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5759018" y="5281298"/>
            <a:ext cx="94128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8" name="Group 2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610529"/>
              </p:ext>
            </p:extLst>
          </p:nvPr>
        </p:nvGraphicFramePr>
        <p:xfrm>
          <a:off x="971600" y="2348880"/>
          <a:ext cx="3087687" cy="2792880"/>
        </p:xfrm>
        <a:graphic>
          <a:graphicData uri="http://schemas.openxmlformats.org/drawingml/2006/table">
            <a:tbl>
              <a:tblPr/>
              <a:tblGrid>
                <a:gridCol w="914400"/>
                <a:gridCol w="446087"/>
                <a:gridCol w="1149350"/>
                <a:gridCol w="577850"/>
              </a:tblGrid>
              <a:tr h="309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A    B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C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F</a:t>
                      </a:r>
                      <a:endParaRPr kumimoji="1" lang="ko-KR" alt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=1</a:t>
                      </a:r>
                      <a:endParaRPr kumimoji="1" lang="ko-K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0   1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1   0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</a:t>
                      </a:r>
                      <a:endParaRPr kumimoji="1" lang="ko-KR" altLang="en-US" sz="1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1   1</a:t>
                      </a:r>
                    </a:p>
                  </a:txBody>
                  <a:tcPr marL="90000" marR="90000" marT="18000" marB="180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kumimoji="1" lang="en-US" altLang="ko-KR" sz="1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kumimoji="1" lang="en-US" altLang="ko-K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C</a:t>
                      </a:r>
                      <a:endParaRPr kumimoji="1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56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0000" marR="90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개체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73412"/>
              </p:ext>
            </p:extLst>
          </p:nvPr>
        </p:nvGraphicFramePr>
        <p:xfrm>
          <a:off x="4815944" y="2947155"/>
          <a:ext cx="2599806" cy="2118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5" name="Visio" r:id="rId5" imgW="1747845" imgH="1424026" progId="Visio.Drawing.11">
                  <p:embed/>
                </p:oleObj>
              </mc:Choice>
              <mc:Fallback>
                <p:oleObj name="Visio" r:id="rId5" imgW="1747845" imgH="142402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15944" y="2947155"/>
                        <a:ext cx="2599806" cy="2118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72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/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1개의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인에이블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입력을 가지고 있는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디코더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spc="-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디멀티플렉서로서의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기능을 수행</a:t>
            </a:r>
          </a:p>
          <a:p>
            <a:pPr lvl="1"/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정보를 한 선으로 받아서 2</a:t>
            </a:r>
            <a:r>
              <a:rPr lang="en-US" altLang="ko-KR" i="1" baseline="5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가능한 출력 선들 중 하나를 선택하여, 받은 정보를 전송하는 회로이다.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디멀티플렉서는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개의 선택선(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line)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들을 이용하여 출력을 제어</a:t>
            </a:r>
          </a:p>
          <a:p>
            <a:pPr lvl="1"/>
            <a:endParaRPr lang="ko-KR" altLang="en-US" dirty="0"/>
          </a:p>
          <a:p>
            <a:endParaRPr lang="ko-KR" altLang="en-US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25210" y="4904125"/>
            <a:ext cx="15007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2×4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디코더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25610" y="4853325"/>
            <a:ext cx="20297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1×4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디멀티플렉서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687702"/>
              </p:ext>
            </p:extLst>
          </p:nvPr>
        </p:nvGraphicFramePr>
        <p:xfrm>
          <a:off x="1115616" y="3068960"/>
          <a:ext cx="2139484" cy="167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6" name="Visio" r:id="rId3" imgW="1645757" imgH="1286500" progId="Visio.Drawing.11">
                  <p:embed/>
                </p:oleObj>
              </mc:Choice>
              <mc:Fallback>
                <p:oleObj name="Visio" r:id="rId3" imgW="1645757" imgH="128650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3068960"/>
                        <a:ext cx="2139484" cy="167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872876"/>
              </p:ext>
            </p:extLst>
          </p:nvPr>
        </p:nvGraphicFramePr>
        <p:xfrm>
          <a:off x="4749404" y="3068960"/>
          <a:ext cx="2070592" cy="1647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7" name="Visio" r:id="rId5" imgW="1592763" imgH="1267643" progId="Visio.Drawing.11">
                  <p:embed/>
                </p:oleObj>
              </mc:Choice>
              <mc:Fallback>
                <p:oleObj name="Visio" r:id="rId5" imgW="1592763" imgH="126764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49404" y="3068960"/>
                        <a:ext cx="2070592" cy="1647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2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06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</a:rPr>
              <a:t>디멀티플렉서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74138</a:t>
            </a:r>
            <a:r>
              <a:rPr lang="ko-KR" altLang="en-US" dirty="0" smtClean="0"/>
              <a:t>을 </a:t>
            </a:r>
            <a:r>
              <a:rPr lang="ko-KR" altLang="en-US" dirty="0" err="1" smtClean="0"/>
              <a:t>디멀티플렉서로</a:t>
            </a:r>
            <a:r>
              <a:rPr lang="ko-KR" altLang="en-US" dirty="0" smtClean="0"/>
              <a:t> 사용하는 경우</a:t>
            </a:r>
            <a:endParaRPr lang="en-US" altLang="ko-KR" dirty="0" smtClean="0"/>
          </a:p>
          <a:p>
            <a:pPr lvl="1"/>
            <a:r>
              <a:rPr lang="en-US" altLang="ko-KR" spc="-100" dirty="0">
                <a:cs typeface="Times New Roman" panose="02020603050405020304" pitchFamily="18" charset="0"/>
              </a:rPr>
              <a:t>IC 74138</a:t>
            </a:r>
            <a:r>
              <a:rPr lang="ko-KR" altLang="en-US" spc="-100" dirty="0">
                <a:cs typeface="Times New Roman" panose="02020603050405020304" pitchFamily="18" charset="0"/>
              </a:rPr>
              <a:t>의 </a:t>
            </a:r>
            <a:r>
              <a:rPr lang="ko-KR" altLang="en-US" spc="-100" dirty="0" err="1">
                <a:cs typeface="Times New Roman" panose="02020603050405020304" pitchFamily="18" charset="0"/>
              </a:rPr>
              <a:t>인에이블</a:t>
            </a:r>
            <a:r>
              <a:rPr lang="en-US" altLang="ko-KR" spc="-100" dirty="0">
                <a:cs typeface="Times New Roman" panose="02020603050405020304" pitchFamily="18" charset="0"/>
              </a:rPr>
              <a:t>(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spc="-100" dirty="0">
                <a:cs typeface="Times New Roman" panose="02020603050405020304" pitchFamily="18" charset="0"/>
              </a:rPr>
              <a:t>)</a:t>
            </a:r>
            <a:r>
              <a:rPr lang="ko-KR" altLang="en-US" spc="-100" dirty="0">
                <a:cs typeface="Times New Roman" panose="02020603050405020304" pitchFamily="18" charset="0"/>
              </a:rPr>
              <a:t>을 데이터 입력으로 사용하고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ko-KR" altLang="en-US" spc="-100" dirty="0">
                <a:cs typeface="Times New Roman" panose="02020603050405020304" pitchFamily="18" charset="0"/>
              </a:rPr>
              <a:t>를 </a:t>
            </a:r>
            <a:r>
              <a:rPr lang="ko-KR" altLang="en-US" spc="-100" dirty="0" err="1">
                <a:cs typeface="Times New Roman" panose="02020603050405020304" pitchFamily="18" charset="0"/>
              </a:rPr>
              <a:t>선택선으로</a:t>
            </a:r>
            <a:r>
              <a:rPr lang="ko-KR" altLang="en-US" spc="-100" dirty="0">
                <a:cs typeface="Times New Roman" panose="02020603050405020304" pitchFamily="18" charset="0"/>
              </a:rPr>
              <a:t> 사용하면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ko-KR" altLang="en-US" spc="-100" dirty="0">
                <a:cs typeface="Times New Roman" panose="02020603050405020304" pitchFamily="18" charset="0"/>
              </a:rPr>
              <a:t>의 부정이 출력된다</a:t>
            </a:r>
            <a:r>
              <a:rPr lang="en-US" altLang="ko-KR" spc="-100" dirty="0">
                <a:cs typeface="Times New Roman" panose="02020603050405020304" pitchFamily="18" charset="0"/>
              </a:rPr>
              <a:t>. </a:t>
            </a:r>
            <a:endParaRPr lang="en-US" altLang="ko-KR" spc="-100" dirty="0" smtClean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 smtClean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 smtClean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 smtClean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 smtClean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  <a:p>
            <a:pPr lvl="1"/>
            <a:r>
              <a:rPr lang="en-US" altLang="ko-KR" spc="-100" dirty="0">
                <a:cs typeface="Times New Roman" panose="02020603050405020304" pitchFamily="18" charset="0"/>
              </a:rPr>
              <a:t>74154 IC</a:t>
            </a:r>
            <a:r>
              <a:rPr lang="ko-KR" altLang="en-US" spc="-100" dirty="0">
                <a:cs typeface="Times New Roman" panose="02020603050405020304" pitchFamily="18" charset="0"/>
              </a:rPr>
              <a:t>를 </a:t>
            </a:r>
            <a:r>
              <a:rPr lang="ko-KR" altLang="en-US" spc="-100" dirty="0" err="1">
                <a:cs typeface="Times New Roman" panose="02020603050405020304" pitchFamily="18" charset="0"/>
              </a:rPr>
              <a:t>디멀티플렉서로</a:t>
            </a:r>
            <a:r>
              <a:rPr lang="ko-KR" altLang="en-US" spc="-100" dirty="0">
                <a:cs typeface="Times New Roman" panose="02020603050405020304" pitchFamily="18" charset="0"/>
              </a:rPr>
              <a:t> 사용할 때는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o-KR" altLang="en-US" spc="-100" dirty="0">
                <a:cs typeface="Times New Roman" panose="02020603050405020304" pitchFamily="18" charset="0"/>
              </a:rPr>
              <a:t>과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ko-KR" spc="-1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ko-KR" altLang="en-US" spc="-100" dirty="0">
                <a:cs typeface="Times New Roman" panose="02020603050405020304" pitchFamily="18" charset="0"/>
              </a:rPr>
              <a:t>가 데이터 선이 되고 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spc="-100" dirty="0">
                <a:cs typeface="Times New Roman" panose="02020603050405020304" pitchFamily="18" charset="0"/>
              </a:rPr>
              <a:t>, </a:t>
            </a:r>
            <a:r>
              <a:rPr lang="en-US" altLang="ko-KR" i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ko-KR" altLang="en-US" spc="-100" dirty="0">
                <a:cs typeface="Times New Roman" panose="02020603050405020304" pitchFamily="18" charset="0"/>
              </a:rPr>
              <a:t>가 </a:t>
            </a:r>
            <a:r>
              <a:rPr lang="ko-KR" altLang="en-US" spc="-100" dirty="0" err="1">
                <a:cs typeface="Times New Roman" panose="02020603050405020304" pitchFamily="18" charset="0"/>
              </a:rPr>
              <a:t>선택선이</a:t>
            </a:r>
            <a:r>
              <a:rPr lang="ko-KR" altLang="en-US" spc="-100" dirty="0">
                <a:cs typeface="Times New Roman" panose="02020603050405020304" pitchFamily="18" charset="0"/>
              </a:rPr>
              <a:t> 된다</a:t>
            </a:r>
            <a:r>
              <a:rPr lang="en-US" altLang="ko-KR" spc="-100" dirty="0">
                <a:cs typeface="Times New Roman" panose="02020603050405020304" pitchFamily="18" charset="0"/>
              </a:rPr>
              <a:t>.</a:t>
            </a:r>
            <a:endParaRPr lang="ko-KR" altLang="en-US" spc="-100" dirty="0">
              <a:cs typeface="Times New Roman" panose="02020603050405020304" pitchFamily="18" charset="0"/>
            </a:endParaRPr>
          </a:p>
          <a:p>
            <a:pPr lvl="1"/>
            <a:endParaRPr lang="en-US" altLang="ko-KR" spc="-1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표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1122959"/>
                  </p:ext>
                </p:extLst>
              </p:nvPr>
            </p:nvGraphicFramePr>
            <p:xfrm>
              <a:off x="757007" y="2276872"/>
              <a:ext cx="6646343" cy="259228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</a:tblGrid>
                  <a:tr h="258319">
                    <a:tc gridSpan="3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입력</a:t>
                          </a: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출력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258319"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ko-KR" sz="1500" i="1" kern="100" spc="-50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ko-KR" sz="1500" b="0" i="1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G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ko-KR" sz="1500" b="0" i="0" kern="100" spc="-50" smtClean="0">
                                        <a:effectLst/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ko-KR" sz="1500" i="1" kern="100" spc="-50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US" altLang="ko-KR" sz="1500" b="0" i="1" kern="100" spc="-50" smtClean="0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ko-KR" sz="1500" b="0" i="0" kern="100" spc="-50" smtClean="0">
                                      <a:effectLst/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e>
                              </m:acc>
                            </m:oMath>
                          </a14:m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표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11122959"/>
                  </p:ext>
                </p:extLst>
              </p:nvPr>
            </p:nvGraphicFramePr>
            <p:xfrm>
              <a:off x="757007" y="2276872"/>
              <a:ext cx="6646343" cy="259228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  <a:gridCol w="604213"/>
                  </a:tblGrid>
                  <a:tr h="258319">
                    <a:tc gridSpan="3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입력</a:t>
                          </a: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ko-KR" sz="1500" kern="100" spc="-50" dirty="0">
                              <a:effectLst/>
                              <a:latin typeface="굴림" panose="020B0600000101010101" pitchFamily="50" charset="-127"/>
                              <a:ea typeface="굴림" panose="020B0600000101010101" pitchFamily="50" charset="-127"/>
                              <a:cs typeface="Times New Roman" panose="02020603050405020304" pitchFamily="18" charset="0"/>
                            </a:rPr>
                            <a:t>출력</a:t>
                          </a: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latinLnBrk="1"/>
                          <a:endParaRPr lang="ko-KR" altLang="en-US"/>
                        </a:p>
                      </a:txBody>
                      <a:tcPr/>
                    </a:tc>
                  </a:tr>
                  <a:tr h="258319"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</a:t>
                          </a:r>
                          <a:endParaRPr lang="ko-KR" sz="1500" i="1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>
                            <a:spcAft>
                              <a:spcPts val="0"/>
                            </a:spcAft>
                          </a:pPr>
                          <a:r>
                            <a:rPr lang="en-US" sz="1500" i="1" kern="100" spc="3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</a:t>
                          </a:r>
                          <a:r>
                            <a:rPr lang="en-US" sz="1500" i="0" kern="100" spc="-20" baseline="-25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i="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CECFF"/>
                        </a:solidFill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1003030" t="-213953" r="-3030" b="-730233"/>
                          </a:stretch>
                        </a:blipFill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903030" t="-321429" r="-103030" b="-6476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94000" t="-411628" r="-201000" b="-5325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702020" t="-523810" r="-304040" b="-44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602020" t="-609302" r="-404040" b="-3348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502020" t="-709302" r="-504040" b="-2348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02020" t="-828571" r="-604040" b="-14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259456"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302020" t="-906977" r="-704040" b="-37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0">
                            <a:spcAft>
                              <a:spcPts val="0"/>
                            </a:spcAft>
                          </a:pPr>
                          <a:r>
                            <a:rPr lang="en-US" sz="1500" kern="100" spc="-5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ko-KR" sz="1500" kern="100" spc="-5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직사각형 10"/>
          <p:cNvSpPr/>
          <p:nvPr/>
        </p:nvSpPr>
        <p:spPr>
          <a:xfrm>
            <a:off x="1835696" y="49411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&lt;IC 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74138</a:t>
            </a:r>
            <a:r>
              <a:rPr lang="ko-KR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을 </a:t>
            </a:r>
            <a:r>
              <a:rPr lang="ko-KR" altLang="ko-KR" sz="1800" spc="-100" dirty="0" err="1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디멀티플렉서로</a:t>
            </a:r>
            <a:r>
              <a:rPr lang="ko-KR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사용할 때 </a:t>
            </a:r>
            <a:r>
              <a:rPr lang="ko-KR" altLang="ko-KR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진리표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6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1. 2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진 코드</a:t>
            </a: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-</a:t>
            </a:r>
            <a:r>
              <a:rPr lang="ko-KR" altLang="en-US" spc="-1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그레이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코드 변환</a:t>
            </a: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306402"/>
              </p:ext>
            </p:extLst>
          </p:nvPr>
        </p:nvGraphicFramePr>
        <p:xfrm>
          <a:off x="649997" y="2315884"/>
          <a:ext cx="7738427" cy="284130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19606"/>
                <a:gridCol w="1989771"/>
                <a:gridCol w="1823720"/>
                <a:gridCol w="2005330"/>
              </a:tblGrid>
              <a:tr h="646748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472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0   1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</a:t>
                      </a: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0   0   </a:t>
                      </a:r>
                      <a:r>
                        <a:rPr lang="en-US" sz="1800" kern="100" spc="1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802003" y="1844824"/>
            <a:ext cx="33425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진 코드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-</a:t>
            </a:r>
            <a:r>
              <a:rPr lang="ko-KR" altLang="en-US" spc="-100" dirty="0" err="1">
                <a:solidFill>
                  <a:srgbClr val="002060"/>
                </a:solidFill>
                <a:latin typeface="휴먼모음T" panose="02030504000101010101" pitchFamily="18" charset="-127"/>
              </a:rPr>
              <a:t>그레이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 코드 변환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29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365376"/>
              </p:ext>
            </p:extLst>
          </p:nvPr>
        </p:nvGraphicFramePr>
        <p:xfrm>
          <a:off x="262512" y="1268760"/>
          <a:ext cx="2402377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3" name="Visio" r:id="rId3" imgW="1847982" imgH="1506606" progId="Visio.Drawing.11">
                  <p:embed/>
                </p:oleObj>
              </mc:Choice>
              <mc:Fallback>
                <p:oleObj name="Visio" r:id="rId3" imgW="1847982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512" y="1268760"/>
                        <a:ext cx="2402377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62017"/>
              </p:ext>
            </p:extLst>
          </p:nvPr>
        </p:nvGraphicFramePr>
        <p:xfrm>
          <a:off x="3229127" y="1268760"/>
          <a:ext cx="2403222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4" name="Visio" r:id="rId5" imgW="1848632" imgH="1506606" progId="Visio.Drawing.11">
                  <p:embed/>
                </p:oleObj>
              </mc:Choice>
              <mc:Fallback>
                <p:oleObj name="Visio" r:id="rId5" imgW="1848632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29127" y="1268760"/>
                        <a:ext cx="2403222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277556"/>
              </p:ext>
            </p:extLst>
          </p:nvPr>
        </p:nvGraphicFramePr>
        <p:xfrm>
          <a:off x="6196587" y="1266607"/>
          <a:ext cx="2403222" cy="1960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5" name="Visio" r:id="rId7" imgW="1848632" imgH="1507907" progId="Visio.Drawing.11">
                  <p:embed/>
                </p:oleObj>
              </mc:Choice>
              <mc:Fallback>
                <p:oleObj name="Visio" r:id="rId7" imgW="1848632" imgH="150790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96587" y="1266607"/>
                        <a:ext cx="2403222" cy="1960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883781"/>
              </p:ext>
            </p:extLst>
          </p:nvPr>
        </p:nvGraphicFramePr>
        <p:xfrm>
          <a:off x="310137" y="3686523"/>
          <a:ext cx="2403222" cy="196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6" name="Visio" r:id="rId9" imgW="1848632" imgH="1513759" progId="Visio.Drawing.11">
                  <p:embed/>
                </p:oleObj>
              </mc:Choice>
              <mc:Fallback>
                <p:oleObj name="Visio" r:id="rId9" imgW="1848632" imgH="15137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0137" y="3686523"/>
                        <a:ext cx="2403222" cy="196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699454"/>
              </p:ext>
            </p:extLst>
          </p:nvPr>
        </p:nvGraphicFramePr>
        <p:xfrm>
          <a:off x="1348362" y="3227348"/>
          <a:ext cx="710276" cy="35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7" name="Equation" r:id="rId11" imgW="355138" imgH="177569" progId="Equation.DSMT4">
                  <p:embed/>
                </p:oleObj>
              </mc:Choice>
              <mc:Fallback>
                <p:oleObj name="Equation" r:id="rId11" imgW="355138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362" y="3227348"/>
                        <a:ext cx="710276" cy="35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302119"/>
              </p:ext>
            </p:extLst>
          </p:nvPr>
        </p:nvGraphicFramePr>
        <p:xfrm>
          <a:off x="3560081" y="3226886"/>
          <a:ext cx="2387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8" name="Equation" r:id="rId13" imgW="1193760" imgH="177480" progId="Equation.DSMT4">
                  <p:embed/>
                </p:oleObj>
              </mc:Choice>
              <mc:Fallback>
                <p:oleObj name="Equation" r:id="rId13" imgW="11937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081" y="3226886"/>
                        <a:ext cx="2387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637536"/>
              </p:ext>
            </p:extLst>
          </p:nvPr>
        </p:nvGraphicFramePr>
        <p:xfrm>
          <a:off x="6515675" y="3234494"/>
          <a:ext cx="2286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49" name="Equation" r:id="rId15" imgW="1143000" imgH="177480" progId="Equation.DSMT4">
                  <p:embed/>
                </p:oleObj>
              </mc:Choice>
              <mc:Fallback>
                <p:oleObj name="Equation" r:id="rId15" imgW="11430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5675" y="3234494"/>
                        <a:ext cx="2286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개체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537513"/>
              </p:ext>
            </p:extLst>
          </p:nvPr>
        </p:nvGraphicFramePr>
        <p:xfrm>
          <a:off x="557037" y="5655023"/>
          <a:ext cx="2311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0" name="Equation" r:id="rId17" imgW="1155600" imgH="177480" progId="Equation.DSMT4">
                  <p:embed/>
                </p:oleObj>
              </mc:Choice>
              <mc:Fallback>
                <p:oleObj name="Equation" r:id="rId17" imgW="115560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037" y="5655023"/>
                        <a:ext cx="2311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개체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540899"/>
              </p:ext>
            </p:extLst>
          </p:nvPr>
        </p:nvGraphicFramePr>
        <p:xfrm>
          <a:off x="4609880" y="4058973"/>
          <a:ext cx="2320131" cy="183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51" name="Visio" r:id="rId19" imgW="1551798" imgH="1227653" progId="Visio.Drawing.11">
                  <p:embed/>
                </p:oleObj>
              </mc:Choice>
              <mc:Fallback>
                <p:oleObj name="Visio" r:id="rId19" imgW="1551798" imgH="122765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880" y="4058973"/>
                        <a:ext cx="2320131" cy="1834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직사각형 17"/>
          <p:cNvSpPr/>
          <p:nvPr/>
        </p:nvSpPr>
        <p:spPr>
          <a:xfrm>
            <a:off x="5291712" y="6021288"/>
            <a:ext cx="94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spc="-100" dirty="0" smtClean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회로도</a:t>
            </a:r>
            <a:endParaRPr lang="ko-KR" altLang="en-US" sz="1800" spc="-100" dirty="0">
              <a:solidFill>
                <a:srgbClr val="9933FF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57040" y="6016793"/>
            <a:ext cx="121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spc="-100" dirty="0" err="1" smtClean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 smtClean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 smtClean="0">
                <a:solidFill>
                  <a:srgbClr val="9933FF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endParaRPr lang="ko-KR" altLang="en-US" sz="1800" spc="-100" dirty="0">
              <a:solidFill>
                <a:srgbClr val="9933FF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ko-KR" altLang="en-US" spc="-100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그레이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코드</a:t>
            </a: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-2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진 코드 변환</a:t>
            </a: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181991"/>
              </p:ext>
            </p:extLst>
          </p:nvPr>
        </p:nvGraphicFramePr>
        <p:xfrm>
          <a:off x="733564" y="2325409"/>
          <a:ext cx="7582852" cy="28317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94852"/>
                <a:gridCol w="1809318"/>
                <a:gridCol w="1971608"/>
                <a:gridCol w="1807074"/>
              </a:tblGrid>
              <a:tr h="63722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</a:t>
                      </a:r>
                      <a:r>
                        <a:rPr 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</a:t>
                      </a:r>
                      <a:r>
                        <a:rPr 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력</a:t>
                      </a: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1800" kern="100" spc="-50" dirty="0" err="1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그레이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 코드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입력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ko-KR" sz="1800" kern="100" spc="-50" dirty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진 코드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ko-KR" altLang="ko-KR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출력</a:t>
                      </a:r>
                      <a:r>
                        <a:rPr lang="en-US" sz="1800" kern="100" spc="-50" dirty="0" smtClean="0">
                          <a:effectLst/>
                          <a:latin typeface="굴림" panose="020B0600000101010101" pitchFamily="50" charset="-127"/>
                          <a:ea typeface="굴림" panose="020B0600000101010101" pitchFamily="50" charset="-127"/>
                          <a:cs typeface="Times New Roman" panose="02020603050405020304" pitchFamily="18" charset="0"/>
                        </a:rPr>
                        <a:t>)</a:t>
                      </a:r>
                      <a:endParaRPr lang="ko-KR" sz="1800" kern="100" spc="-50" dirty="0">
                        <a:effectLst/>
                        <a:latin typeface="굴림" panose="020B0600000101010101" pitchFamily="50" charset="-127"/>
                        <a:ea typeface="굴림" panose="020B0600000101010101" pitchFamily="50" charset="-127"/>
                        <a:cs typeface="Times New Roman" panose="02020603050405020304" pitchFamily="18" charset="0"/>
                      </a:endParaRP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spc="-2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i="1" kern="100" spc="3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800" kern="100" spc="-2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kern="100" spc="3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800" kern="100" spc="-20" baseline="-250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ko-KR" sz="1800" kern="100" spc="-50" dirty="0"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1864726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  <a:endParaRPr lang="en-US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0   1   0   1</a:t>
                      </a:r>
                      <a:endParaRPr lang="en-US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  <a:endParaRPr lang="en-US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1   1   1   0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1   1   0   1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1   0   0   0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1   0   0   1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1   0   1   1</a:t>
                      </a:r>
                    </a:p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1800" kern="100" spc="1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1   0   1   0</a:t>
                      </a:r>
                      <a:endParaRPr lang="en-US" sz="1800" kern="100" spc="100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844268" y="1806413"/>
            <a:ext cx="33425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그레이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코드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-2</a:t>
            </a:r>
            <a:r>
              <a:rPr lang="ko-KR" altLang="en-US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진 코드 변환 </a:t>
            </a:r>
            <a:r>
              <a:rPr lang="ko-KR" altLang="en-US" spc="-100" dirty="0" err="1" smtClean="0">
                <a:solidFill>
                  <a:srgbClr val="002060"/>
                </a:solidFill>
                <a:latin typeface="휴먼모음T" panose="02030504000101010101" pitchFamily="18" charset="-127"/>
              </a:rPr>
              <a:t>진리표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3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lvl="1"/>
            <a:r>
              <a:rPr lang="ko-KR" altLang="en-US" b="1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병렬가감산기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: 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병렬가산기의 </a:t>
            </a:r>
            <a:r>
              <a:rPr lang="en-US" altLang="ko-KR" i="1" kern="0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B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입력을 부호 </a:t>
            </a:r>
            <a:r>
              <a:rPr lang="en-US" altLang="ko-KR" i="1" kern="0" dirty="0">
                <a:latin typeface="Times New Roman" panose="02020603050405020304" pitchFamily="18" charset="0"/>
                <a:ea typeface="굴림" panose="020B0600000101010101" pitchFamily="50" charset="-127"/>
                <a:cs typeface="Times New Roman" panose="02020603050405020304" pitchFamily="18" charset="0"/>
              </a:rPr>
              <a:t>S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(sign)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와 </a:t>
            </a:r>
            <a:r>
              <a:rPr lang="en-US" altLang="ko-KR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XOR</a:t>
            </a:r>
            <a:r>
              <a:rPr lang="ko-KR" altLang="en-US" kern="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하여 전가산기의 입력으로 사용함으로써 덧셈과 뺄셈이 모두 가능한 회로</a:t>
            </a:r>
          </a:p>
          <a:p>
            <a:pPr lvl="1"/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sp>
        <p:nvSpPr>
          <p:cNvPr id="4" name="Rectangle 411"/>
          <p:cNvSpPr>
            <a:spLocks noChangeArrowheads="1"/>
          </p:cNvSpPr>
          <p:nvPr/>
        </p:nvSpPr>
        <p:spPr bwMode="auto">
          <a:xfrm>
            <a:off x="3554064" y="5331588"/>
            <a:ext cx="2035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병렬가감산기</a:t>
            </a:r>
            <a:r>
              <a:rPr lang="en-US" altLang="ko-KR" sz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293213"/>
              </p:ext>
            </p:extLst>
          </p:nvPr>
        </p:nvGraphicFramePr>
        <p:xfrm>
          <a:off x="1336620" y="2456845"/>
          <a:ext cx="6470064" cy="275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83" name="Visio" r:id="rId3" imgW="5211674" imgH="2217318" progId="Visio.Drawing.11">
                  <p:embed/>
                </p:oleObj>
              </mc:Choice>
              <mc:Fallback>
                <p:oleObj name="Visio" r:id="rId3" imgW="5211674" imgH="221731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6620" y="2456845"/>
                        <a:ext cx="6470064" cy="275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69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282347"/>
              </p:ext>
            </p:extLst>
          </p:nvPr>
        </p:nvGraphicFramePr>
        <p:xfrm>
          <a:off x="703262" y="1059248"/>
          <a:ext cx="2453095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67" name="Visio" r:id="rId3" imgW="1886996" imgH="1506606" progId="Visio.Drawing.11">
                  <p:embed/>
                </p:oleObj>
              </mc:Choice>
              <mc:Fallback>
                <p:oleObj name="Visio" r:id="rId3" imgW="1886996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03262" y="1059248"/>
                        <a:ext cx="2453095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8983381"/>
              </p:ext>
            </p:extLst>
          </p:nvPr>
        </p:nvGraphicFramePr>
        <p:xfrm>
          <a:off x="3465997" y="1059248"/>
          <a:ext cx="2463239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68" name="Visio" r:id="rId5" imgW="1894799" imgH="1506606" progId="Visio.Drawing.11">
                  <p:embed/>
                </p:oleObj>
              </mc:Choice>
              <mc:Fallback>
                <p:oleObj name="Visio" r:id="rId5" imgW="1894799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5997" y="1059248"/>
                        <a:ext cx="2463239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230799"/>
              </p:ext>
            </p:extLst>
          </p:nvPr>
        </p:nvGraphicFramePr>
        <p:xfrm>
          <a:off x="6238875" y="1059248"/>
          <a:ext cx="2463239" cy="195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69" name="Visio" r:id="rId7" imgW="1894799" imgH="1506606" progId="Visio.Drawing.11">
                  <p:embed/>
                </p:oleObj>
              </mc:Choice>
              <mc:Fallback>
                <p:oleObj name="Visio" r:id="rId7" imgW="1894799" imgH="15066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38875" y="1059248"/>
                        <a:ext cx="2463239" cy="1958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487442"/>
              </p:ext>
            </p:extLst>
          </p:nvPr>
        </p:nvGraphicFramePr>
        <p:xfrm>
          <a:off x="703262" y="3662357"/>
          <a:ext cx="2463239" cy="196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0" name="Visio" r:id="rId9" imgW="1894799" imgH="1513759" progId="Visio.Drawing.11">
                  <p:embed/>
                </p:oleObj>
              </mc:Choice>
              <mc:Fallback>
                <p:oleObj name="Visio" r:id="rId9" imgW="1894799" imgH="151375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3262" y="3662357"/>
                        <a:ext cx="2463239" cy="196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69365"/>
              </p:ext>
            </p:extLst>
          </p:nvPr>
        </p:nvGraphicFramePr>
        <p:xfrm>
          <a:off x="1800225" y="3154363"/>
          <a:ext cx="710276" cy="35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1" name="Equation" r:id="rId11" imgW="355138" imgH="177569" progId="Equation.DSMT4">
                  <p:embed/>
                </p:oleObj>
              </mc:Choice>
              <mc:Fallback>
                <p:oleObj name="Equation" r:id="rId11" imgW="355138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3154363"/>
                        <a:ext cx="710276" cy="35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개체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851370"/>
              </p:ext>
            </p:extLst>
          </p:nvPr>
        </p:nvGraphicFramePr>
        <p:xfrm>
          <a:off x="3619500" y="3153901"/>
          <a:ext cx="24384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2" name="Equation" r:id="rId13" imgW="1218960" imgH="177480" progId="Equation.DSMT4">
                  <p:embed/>
                </p:oleObj>
              </mc:Choice>
              <mc:Fallback>
                <p:oleObj name="Equation" r:id="rId13" imgW="1218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0" y="3153901"/>
                        <a:ext cx="24384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개체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258773"/>
              </p:ext>
            </p:extLst>
          </p:nvPr>
        </p:nvGraphicFramePr>
        <p:xfrm>
          <a:off x="6438900" y="3154363"/>
          <a:ext cx="2413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3" name="Equation" r:id="rId15" imgW="1206360" imgH="177480" progId="Equation.DSMT4">
                  <p:embed/>
                </p:oleObj>
              </mc:Choice>
              <mc:Fallback>
                <p:oleObj name="Equation" r:id="rId15" imgW="12063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8900" y="3154363"/>
                        <a:ext cx="2413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개체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529992"/>
              </p:ext>
            </p:extLst>
          </p:nvPr>
        </p:nvGraphicFramePr>
        <p:xfrm>
          <a:off x="941388" y="5724525"/>
          <a:ext cx="2895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4" name="Equation" r:id="rId17" imgW="1447560" imgH="177480" progId="Equation.DSMT4">
                  <p:embed/>
                </p:oleObj>
              </mc:Choice>
              <mc:Fallback>
                <p:oleObj name="Equation" r:id="rId17" imgW="14475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388" y="5724525"/>
                        <a:ext cx="2895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개체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060572"/>
              </p:ext>
            </p:extLst>
          </p:nvPr>
        </p:nvGraphicFramePr>
        <p:xfrm>
          <a:off x="5050922" y="3962290"/>
          <a:ext cx="2321428" cy="1812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75" name="Visio" r:id="rId19" imgW="1549197" imgH="1209772" progId="Visio.Drawing.11">
                  <p:embed/>
                </p:oleObj>
              </mc:Choice>
              <mc:Fallback>
                <p:oleObj name="Visio" r:id="rId19" imgW="1549197" imgH="1209772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50922" y="3962290"/>
                        <a:ext cx="2321428" cy="1812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직사각형 15"/>
          <p:cNvSpPr/>
          <p:nvPr/>
        </p:nvSpPr>
        <p:spPr>
          <a:xfrm>
            <a:off x="5767387" y="6104973"/>
            <a:ext cx="942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회로도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638700" y="6104973"/>
            <a:ext cx="1349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pc="-100" dirty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BCD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코드</a:t>
            </a:r>
            <a:r>
              <a:rPr lang="en-US" altLang="ko-KR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-3</a:t>
            </a:r>
            <a:r>
              <a:rPr lang="ko-KR" altLang="en-US" spc="-1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초과 코드 변환</a:t>
            </a: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10개의 숫자만 가지므로 1010 이후의 6개의 코드는 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에 존재하지 않는 코드이며, 입력으로서 사용될 수 없기 때문에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무관항으로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처리한다.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ko-KR" spc="-1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303016"/>
              </p:ext>
            </p:extLst>
          </p:nvPr>
        </p:nvGraphicFramePr>
        <p:xfrm>
          <a:off x="825777" y="2280369"/>
          <a:ext cx="5618432" cy="4267020"/>
        </p:xfrm>
        <a:graphic>
          <a:graphicData uri="http://schemas.openxmlformats.org/drawingml/2006/table">
            <a:tbl>
              <a:tblPr/>
              <a:tblGrid>
                <a:gridCol w="702304"/>
                <a:gridCol w="702304"/>
                <a:gridCol w="702304"/>
                <a:gridCol w="702304"/>
                <a:gridCol w="702304"/>
                <a:gridCol w="702304"/>
                <a:gridCol w="702304"/>
                <a:gridCol w="702304"/>
              </a:tblGrid>
              <a:tr h="257917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BCD 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코드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입력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초과 코드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출력</a:t>
                      </a:r>
                      <a:r>
                        <a:rPr kumimoji="1" lang="en-US" altLang="ko-K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kumimoji="1" lang="ko-KR" altLang="en-US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63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82949" marR="82949" marT="16590" marB="1659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B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3</a:t>
                      </a: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2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1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E</a:t>
                      </a:r>
                      <a:r>
                        <a:rPr kumimoji="1" lang="en-US" altLang="ko-KR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굴림" pitchFamily="50" charset="-127"/>
                        </a:rPr>
                        <a:t>0</a:t>
                      </a:r>
                      <a:endParaRPr kumimoji="1" lang="ko-KR" altLang="en-US" sz="15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굴림" pitchFamily="50" charset="-127"/>
                      </a:endParaRPr>
                    </a:p>
                  </a:txBody>
                  <a:tcPr marL="82949" marR="82949" marT="16590" marB="165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368007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/>
                          <a:ea typeface="굴림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굴림" pitchFamily="50" charset="-127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ko-K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</a:p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ⅹ</a:t>
                      </a:r>
                      <a:endParaRPr kumimoji="1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굴림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84276" marR="84276" marT="42138" marB="421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6474411" y="6268670"/>
            <a:ext cx="941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진리표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94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053282"/>
              </p:ext>
            </p:extLst>
          </p:nvPr>
        </p:nvGraphicFramePr>
        <p:xfrm>
          <a:off x="771286" y="3300411"/>
          <a:ext cx="18700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2" name="Equation" r:id="rId3" imgW="1206500" imgH="190500" progId="Equation.3">
                  <p:embed/>
                </p:oleObj>
              </mc:Choice>
              <mc:Fallback>
                <p:oleObj name="Equation" r:id="rId3" imgW="12065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286" y="3300411"/>
                        <a:ext cx="187007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45574"/>
              </p:ext>
            </p:extLst>
          </p:nvPr>
        </p:nvGraphicFramePr>
        <p:xfrm>
          <a:off x="4144724" y="3262313"/>
          <a:ext cx="2380851" cy="33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3" name="Equation" r:id="rId5" imgW="1536033" imgH="215806" progId="Equation.3">
                  <p:embed/>
                </p:oleObj>
              </mc:Choice>
              <mc:Fallback>
                <p:oleObj name="Equation" r:id="rId5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4724" y="3262313"/>
                        <a:ext cx="2380851" cy="334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380760"/>
              </p:ext>
            </p:extLst>
          </p:nvPr>
        </p:nvGraphicFramePr>
        <p:xfrm>
          <a:off x="2306873" y="5897950"/>
          <a:ext cx="2342515" cy="334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4" name="Equation" r:id="rId7" imgW="1511300" imgH="215900" progId="Equation.3">
                  <p:embed/>
                </p:oleObj>
              </mc:Choice>
              <mc:Fallback>
                <p:oleObj name="Equation" r:id="rId7" imgW="1511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6873" y="5897950"/>
                        <a:ext cx="2342515" cy="3346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715073"/>
              </p:ext>
            </p:extLst>
          </p:nvPr>
        </p:nvGraphicFramePr>
        <p:xfrm>
          <a:off x="6688576" y="5897952"/>
          <a:ext cx="708353" cy="33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5" name="Equation" r:id="rId9" imgW="457002" imgH="215806" progId="Equation.3">
                  <p:embed/>
                </p:oleObj>
              </mc:Choice>
              <mc:Fallback>
                <p:oleObj name="Equation" r:id="rId9" imgW="457002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576" y="5897952"/>
                        <a:ext cx="708353" cy="334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594469"/>
              </p:ext>
            </p:extLst>
          </p:nvPr>
        </p:nvGraphicFramePr>
        <p:xfrm>
          <a:off x="392113" y="1128323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6" name="Visio" r:id="rId11" imgW="1756781" imgH="1623258" progId="Visio.Drawing.11">
                  <p:embed/>
                </p:oleObj>
              </mc:Choice>
              <mc:Fallback>
                <p:oleObj name="Visio" r:id="rId11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2113" y="1128323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개체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027503"/>
              </p:ext>
            </p:extLst>
          </p:nvPr>
        </p:nvGraphicFramePr>
        <p:xfrm>
          <a:off x="4046419" y="1128323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7" name="Visio" r:id="rId13" imgW="1756781" imgH="1623258" progId="Visio.Drawing.11">
                  <p:embed/>
                </p:oleObj>
              </mc:Choice>
              <mc:Fallback>
                <p:oleObj name="Visio" r:id="rId13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46419" y="1128323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766847"/>
              </p:ext>
            </p:extLst>
          </p:nvPr>
        </p:nvGraphicFramePr>
        <p:xfrm>
          <a:off x="2078275" y="3763962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8" name="Visio" r:id="rId15" imgW="1756781" imgH="1623258" progId="Visio.Drawing.11">
                  <p:embed/>
                </p:oleObj>
              </mc:Choice>
              <mc:Fallback>
                <p:oleObj name="Visio" r:id="rId15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78275" y="3763962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92477"/>
              </p:ext>
            </p:extLst>
          </p:nvPr>
        </p:nvGraphicFramePr>
        <p:xfrm>
          <a:off x="5701151" y="3763962"/>
          <a:ext cx="2195275" cy="2133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89" name="Visio" r:id="rId17" imgW="1756781" imgH="1623258" progId="Visio.Drawing.11">
                  <p:embed/>
                </p:oleObj>
              </mc:Choice>
              <mc:Fallback>
                <p:oleObj name="Visio" r:id="rId17" imgW="1756781" imgH="1623258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01151" y="3763962"/>
                        <a:ext cx="2195275" cy="2133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직사각형 11"/>
          <p:cNvSpPr/>
          <p:nvPr/>
        </p:nvSpPr>
        <p:spPr>
          <a:xfrm>
            <a:off x="771286" y="5880535"/>
            <a:ext cx="1306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카르노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en-US" sz="1800" spc="-100" dirty="0" err="1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맵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07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코드 변환기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4572000" y="5455154"/>
            <a:ext cx="99899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dirty="0" smtClean="0">
                <a:solidFill>
                  <a:srgbClr val="002060"/>
                </a:solidFill>
              </a:rPr>
              <a:t> </a:t>
            </a:r>
            <a:endParaRPr lang="ko-KR" altLang="en-US" dirty="0">
              <a:solidFill>
                <a:srgbClr val="002060"/>
              </a:solidFill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17125"/>
              </p:ext>
            </p:extLst>
          </p:nvPr>
        </p:nvGraphicFramePr>
        <p:xfrm>
          <a:off x="467544" y="1338169"/>
          <a:ext cx="3528392" cy="4486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43" name="Visio" r:id="rId3" imgW="2102876" imgH="2673787" progId="Visio.Drawing.11">
                  <p:embed/>
                </p:oleObj>
              </mc:Choice>
              <mc:Fallback>
                <p:oleObj name="Visio" r:id="rId3" imgW="2102876" imgH="26737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338169"/>
                        <a:ext cx="3528392" cy="4486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09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08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검출기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36444" y="3462567"/>
            <a:ext cx="6857968" cy="4653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66700" indent="-266700" algn="l" rtl="0" eaLnBrk="0" fontAlgn="base" latinLnBrk="1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n"/>
              <a:defRPr sz="2200" b="1" kern="120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+mn-cs"/>
              </a:defRPr>
            </a:lvl1pPr>
            <a:lvl2pPr marL="447675" indent="-180975" algn="l" rtl="0" eaLnBrk="0" fontAlgn="base" latinLnBrk="1" hangingPunct="0">
              <a:spcBef>
                <a:spcPct val="200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rtl="0" eaLnBrk="0" fontAlgn="base" latinLnBrk="1" hangingPunct="0">
              <a:spcBef>
                <a:spcPct val="20000"/>
              </a:spcBef>
              <a:spcAft>
                <a:spcPts val="300"/>
              </a:spcAft>
              <a:buSzPct val="96000"/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kumimoji="0" lang="en-US" altLang="ko-KR" sz="1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0" lang="ko-KR" altLang="en-US" sz="1800" b="0" spc="-1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짝수 패리티 발생회로</a:t>
            </a:r>
            <a:r>
              <a:rPr kumimoji="0" lang="en-US" altLang="ko-KR" sz="1800" b="0" spc="-1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r>
              <a:rPr kumimoji="0" lang="ko-KR" altLang="en-US" sz="1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   </a:t>
            </a:r>
            <a:r>
              <a:rPr kumimoji="0" lang="en-US" altLang="ko-KR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kumimoji="0" lang="ko-KR" altLang="en-US" sz="1800" b="0" spc="-1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홀수 패리티 발생회로</a:t>
            </a:r>
            <a:r>
              <a:rPr kumimoji="0" lang="en-US" altLang="ko-KR" sz="1800" b="0" spc="-1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&gt;</a:t>
            </a:r>
            <a:r>
              <a:rPr kumimoji="0" lang="ko-KR" altLang="en-US" sz="1800" b="0" spc="-1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kumimoji="0" lang="ko-KR" altLang="en-US" sz="1800" b="0" spc="-1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497541" y="5906103"/>
            <a:ext cx="421782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&lt;8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비트 직렬회로에서의 짝수</a:t>
            </a:r>
            <a:r>
              <a:rPr lang="en-US" altLang="ko-KR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/</a:t>
            </a:r>
            <a:r>
              <a:rPr lang="ko-KR" altLang="en-US" sz="1800" spc="-100" dirty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홀수 패리티 </a:t>
            </a:r>
            <a:r>
              <a:rPr lang="ko-KR" altLang="en-US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발생</a:t>
            </a:r>
            <a:r>
              <a:rPr lang="en-US" altLang="ko-KR" sz="1800" spc="-100" dirty="0" smtClean="0">
                <a:solidFill>
                  <a:srgbClr val="002060"/>
                </a:solidFill>
                <a:latin typeface="휴먼모음T" panose="02030504000101010101" pitchFamily="18" charset="-127"/>
                <a:ea typeface="휴먼모음T" panose="02030504000101010101" pitchFamily="18" charset="-127"/>
                <a:cs typeface="Times New Roman" panose="02020603050405020304" pitchFamily="18" charset="0"/>
              </a:rPr>
              <a:t>&gt;</a:t>
            </a:r>
            <a:endParaRPr lang="ko-KR" altLang="en-US" sz="1800" spc="-100" dirty="0">
              <a:solidFill>
                <a:srgbClr val="002060"/>
              </a:solidFill>
              <a:latin typeface="휴먼모음T" panose="02030504000101010101" pitchFamily="18" charset="-127"/>
              <a:ea typeface="휴먼모음T" panose="02030504000101010101" pitchFamily="18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6" name="개체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766814"/>
              </p:ext>
            </p:extLst>
          </p:nvPr>
        </p:nvGraphicFramePr>
        <p:xfrm>
          <a:off x="683568" y="1340768"/>
          <a:ext cx="3560032" cy="206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2" name="Visio" r:id="rId3" imgW="2738486" imgH="1589187" progId="Visio.Drawing.11">
                  <p:embed/>
                </p:oleObj>
              </mc:Choice>
              <mc:Fallback>
                <p:oleObj name="Visio" r:id="rId3" imgW="2738486" imgH="15891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340768"/>
                        <a:ext cx="3560032" cy="2065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666374"/>
              </p:ext>
            </p:extLst>
          </p:nvPr>
        </p:nvGraphicFramePr>
        <p:xfrm>
          <a:off x="5138093" y="1340768"/>
          <a:ext cx="3617090" cy="2065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3" name="Visio" r:id="rId5" imgW="2782377" imgH="1589187" progId="Visio.Drawing.11">
                  <p:embed/>
                </p:oleObj>
              </mc:Choice>
              <mc:Fallback>
                <p:oleObj name="Visio" r:id="rId5" imgW="2782377" imgH="158918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38093" y="1340768"/>
                        <a:ext cx="3617090" cy="2065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개체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372165"/>
              </p:ext>
            </p:extLst>
          </p:nvPr>
        </p:nvGraphicFramePr>
        <p:xfrm>
          <a:off x="578793" y="4263355"/>
          <a:ext cx="7837310" cy="167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4" name="Visio" r:id="rId7" imgW="6028700" imgH="1289751" progId="Visio.Drawing.11">
                  <p:embed/>
                </p:oleObj>
              </mc:Choice>
              <mc:Fallback>
                <p:oleObj name="Visio" r:id="rId7" imgW="6028700" imgH="1289751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793" y="4263355"/>
                        <a:ext cx="7837310" cy="1676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452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IC 74280</a:t>
            </a:r>
          </a:p>
          <a:p>
            <a:pPr lvl="1"/>
            <a:r>
              <a:rPr lang="en-US" altLang="ko-KR" dirty="0" smtClean="0"/>
              <a:t>9</a:t>
            </a:r>
            <a:r>
              <a:rPr lang="ko-KR" altLang="en-US" dirty="0" smtClean="0"/>
              <a:t>비트 홀수</a:t>
            </a:r>
            <a:r>
              <a:rPr lang="en-US" altLang="ko-KR" dirty="0" smtClean="0"/>
              <a:t>/</a:t>
            </a:r>
            <a:r>
              <a:rPr lang="ko-KR" altLang="en-US" dirty="0" smtClean="0"/>
              <a:t>짝수 패리티 발생과 검출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08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검출기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012845" y="5219908"/>
            <a:ext cx="13452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핀 배치도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  <p:pic>
        <p:nvPicPr>
          <p:cNvPr id="5" name="그림 70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27584" y="2046028"/>
            <a:ext cx="30480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0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08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패리티 발생기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</a:rPr>
              <a:t>검출기</a:t>
            </a: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10138"/>
              </p:ext>
            </p:extLst>
          </p:nvPr>
        </p:nvGraphicFramePr>
        <p:xfrm>
          <a:off x="851793" y="1234444"/>
          <a:ext cx="7123874" cy="486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0" name="Visio" r:id="rId3" imgW="6066414" imgH="4141704" progId="Visio.Drawing.11">
                  <p:embed/>
                </p:oleObj>
              </mc:Choice>
              <mc:Fallback>
                <p:oleObj name="Visio" r:id="rId3" imgW="6066414" imgH="4141704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1793" y="1234444"/>
                        <a:ext cx="7123874" cy="4863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171968" y="5723964"/>
            <a:ext cx="20313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006600"/>
                </a:solidFill>
                <a:latin typeface="Times New Roman" panose="02020603050405020304" pitchFamily="18" charset="0"/>
                <a:ea typeface="휴먼모음T" panose="02030504000101010101" pitchFamily="18" charset="-127"/>
                <a:cs typeface="Times New Roman" panose="02020603050405020304" pitchFamily="18" charset="0"/>
              </a:defRPr>
            </a:lvl1pPr>
          </a:lstStyle>
          <a:p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&lt;IC </a:t>
            </a:r>
            <a:r>
              <a:rPr lang="en-US" altLang="ko-KR" spc="-100" dirty="0">
                <a:solidFill>
                  <a:srgbClr val="002060"/>
                </a:solidFill>
                <a:latin typeface="휴먼모음T" panose="02030504000101010101" pitchFamily="18" charset="-127"/>
              </a:rPr>
              <a:t>74280 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회로도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&gt;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anose="02030504000101010101" pitchFamily="18" charset="-127"/>
              </a:rPr>
              <a:t> </a:t>
            </a:r>
            <a:endParaRPr lang="ko-KR" altLang="en-US" spc="-100" dirty="0">
              <a:solidFill>
                <a:srgbClr val="002060"/>
              </a:solidFill>
              <a:latin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308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01 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</a:rPr>
              <a:t>가산기</a:t>
            </a:r>
            <a:endParaRPr lang="ko-KR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>
                <a:solidFill>
                  <a:srgbClr val="C00000"/>
                </a:solidFill>
              </a:rPr>
              <a:t>4</a:t>
            </a:r>
            <a:r>
              <a:rPr lang="en-US" altLang="ko-KR" dirty="0" smtClean="0">
                <a:solidFill>
                  <a:srgbClr val="C00000"/>
                </a:solidFill>
              </a:rPr>
              <a:t>. </a:t>
            </a:r>
            <a:r>
              <a:rPr lang="ko-KR" altLang="en-US" dirty="0" smtClean="0">
                <a:solidFill>
                  <a:srgbClr val="C00000"/>
                </a:solidFill>
              </a:rPr>
              <a:t>고속가산기</a:t>
            </a:r>
            <a:r>
              <a:rPr lang="en-US" altLang="ko-KR" dirty="0" smtClean="0">
                <a:solidFill>
                  <a:srgbClr val="C00000"/>
                </a:solidFill>
              </a:rPr>
              <a:t>(high-speed-adder)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아랫단에서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윗단으로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전달되는 </a:t>
            </a:r>
            <a:r>
              <a:rPr lang="ko-KR" altLang="en-US" dirty="0" err="1">
                <a:solidFill>
                  <a:srgbClr val="000000"/>
                </a:solidFill>
                <a:latin typeface="+mn-ea"/>
                <a:cs typeface="Times New Roman" pitchFamily="18" charset="0"/>
              </a:rPr>
              <a:t>자리올림수</a:t>
            </a:r>
            <a:r>
              <a:rPr lang="ko-KR" altLang="en-US" dirty="0">
                <a:solidFill>
                  <a:srgbClr val="000000"/>
                </a:solidFill>
                <a:latin typeface="+mn-ea"/>
                <a:cs typeface="Times New Roman" pitchFamily="18" charset="0"/>
              </a:rPr>
              <a:t> 때문에 병렬가산기는 속도가 매우 느리다는 단점이 있음</a:t>
            </a:r>
          </a:p>
          <a:p>
            <a:pPr lvl="1"/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단점을 해결하기 위해 </a:t>
            </a:r>
            <a:r>
              <a:rPr lang="ko-KR" altLang="en-US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캐리예측가산기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carry-look-ahead-adder, CLA)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를 </a:t>
            </a:r>
            <a:r>
              <a:rPr lang="ko-KR" alt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사용</a:t>
            </a:r>
            <a:endParaRPr lang="en-US" altLang="ko-KR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는 원리는 첫 번째는</a:t>
            </a:r>
            <a:r>
              <a:rPr lang="ko-KR" alt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모두가 1일 때, 또는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둘 중에 하나가 1이고 </a:t>
            </a:r>
            <a:r>
              <a:rPr lang="en-US" altLang="ko-KR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ko-KR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가 1일 때 </a:t>
            </a:r>
            <a:r>
              <a:rPr lang="ko-KR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캐리가</a:t>
            </a:r>
            <a:r>
              <a:rPr lang="ko-KR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발생하므로 논리식은 다음과 같다. </a:t>
            </a:r>
            <a:endParaRPr lang="en-US" altLang="ko-K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ko-KR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ko-KR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ko-KR" alt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비트 가산기에서 위 식을 써보면 다음과 같다.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  <a:ea typeface="휴먼명조" charset="-127"/>
              </a:rPr>
              <a:t> </a:t>
            </a:r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1950" lvl="1" indent="-168275" algn="just" eaLnBrk="1" hangingPunct="1">
              <a:spcAft>
                <a:spcPct val="4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altLang="ko-KR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lvl="1" indent="-168275" algn="just" eaLnBrk="1" hangingPunct="1">
              <a:spcAft>
                <a:spcPct val="40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ko-KR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82600" lvl="1" indent="-288925" algn="just" eaLnBrk="1" hangingPunct="1">
              <a:spcAft>
                <a:spcPct val="40000"/>
              </a:spcAft>
              <a:buNone/>
            </a:pPr>
            <a:r>
              <a:rPr lang="ko-KR" altLang="en-US" sz="1600" dirty="0">
                <a:solidFill>
                  <a:srgbClr val="000000"/>
                </a:solidFill>
                <a:latin typeface="HY헤드라인M" pitchFamily="18" charset="-127"/>
                <a:ea typeface="휴먼명조" charset="-127"/>
              </a:rPr>
              <a:t> </a:t>
            </a:r>
          </a:p>
          <a:p>
            <a:pPr marL="266700" lvl="1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ko-KR" altLang="en-US" dirty="0"/>
          </a:p>
        </p:txBody>
      </p:sp>
      <p:graphicFrame>
        <p:nvGraphicFramePr>
          <p:cNvPr id="4" name="Object 10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314728"/>
              </p:ext>
            </p:extLst>
          </p:nvPr>
        </p:nvGraphicFramePr>
        <p:xfrm>
          <a:off x="755576" y="3285926"/>
          <a:ext cx="58801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0" name="Equation" r:id="rId3" imgW="3276360" imgH="190440" progId="Equation.DSMT4">
                  <p:embed/>
                </p:oleObj>
              </mc:Choice>
              <mc:Fallback>
                <p:oleObj name="Equation" r:id="rId3" imgW="32763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285926"/>
                        <a:ext cx="5880100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076734"/>
              </p:ext>
            </p:extLst>
          </p:nvPr>
        </p:nvGraphicFramePr>
        <p:xfrm>
          <a:off x="4475088" y="3663752"/>
          <a:ext cx="9334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1" name="Equation" r:id="rId5" imgW="520560" imgH="190440" progId="Equation.DSMT4">
                  <p:embed/>
                </p:oleObj>
              </mc:Choice>
              <mc:Fallback>
                <p:oleObj name="Equation" r:id="rId5" imgW="5205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088" y="3663752"/>
                        <a:ext cx="9334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11109"/>
              </p:ext>
            </p:extLst>
          </p:nvPr>
        </p:nvGraphicFramePr>
        <p:xfrm>
          <a:off x="5791125" y="3663752"/>
          <a:ext cx="11620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2" name="Equation" r:id="rId7" imgW="647640" imgH="190440" progId="Equation.DSMT4">
                  <p:embed/>
                </p:oleObj>
              </mc:Choice>
              <mc:Fallback>
                <p:oleObj name="Equation" r:id="rId7" imgW="64764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125" y="3663752"/>
                        <a:ext cx="11620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037"/>
          <p:cNvSpPr txBox="1">
            <a:spLocks noChangeArrowheads="1"/>
          </p:cNvSpPr>
          <p:nvPr/>
        </p:nvSpPr>
        <p:spPr bwMode="auto">
          <a:xfrm>
            <a:off x="3641650" y="3612952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dirty="0"/>
              <a:t>where</a:t>
            </a:r>
          </a:p>
        </p:txBody>
      </p:sp>
      <p:sp>
        <p:nvSpPr>
          <p:cNvPr id="8" name="Text Box 1038"/>
          <p:cNvSpPr txBox="1">
            <a:spLocks noChangeArrowheads="1"/>
          </p:cNvSpPr>
          <p:nvPr/>
        </p:nvSpPr>
        <p:spPr bwMode="auto">
          <a:xfrm>
            <a:off x="7148438" y="3277989"/>
            <a:ext cx="1467068" cy="646331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ko-KR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generate</a:t>
            </a:r>
            <a:endParaRPr lang="en-US" altLang="ko-KR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8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ko-KR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propagate </a:t>
            </a:r>
            <a:endParaRPr lang="ko-KR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10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324417"/>
              </p:ext>
            </p:extLst>
          </p:nvPr>
        </p:nvGraphicFramePr>
        <p:xfrm>
          <a:off x="755576" y="4787175"/>
          <a:ext cx="1457325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3" name="Equation" r:id="rId9" imgW="812447" imgH="190417" progId="Equation.3">
                  <p:embed/>
                </p:oleObj>
              </mc:Choice>
              <mc:Fallback>
                <p:oleObj name="Equation" r:id="rId9" imgW="812447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787175"/>
                        <a:ext cx="1457325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418519"/>
              </p:ext>
            </p:extLst>
          </p:nvPr>
        </p:nvGraphicFramePr>
        <p:xfrm>
          <a:off x="736526" y="5109437"/>
          <a:ext cx="33924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4" name="Equation" r:id="rId11" imgW="1892300" imgH="190500" progId="Equation.3">
                  <p:embed/>
                </p:oleObj>
              </mc:Choice>
              <mc:Fallback>
                <p:oleObj name="Equation" r:id="rId11" imgW="18923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526" y="5109437"/>
                        <a:ext cx="3392488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067594"/>
              </p:ext>
            </p:extLst>
          </p:nvPr>
        </p:nvGraphicFramePr>
        <p:xfrm>
          <a:off x="727001" y="5461862"/>
          <a:ext cx="74263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5" name="Equation" r:id="rId13" imgW="4140200" imgH="190500" progId="Equation.3">
                  <p:embed/>
                </p:oleObj>
              </mc:Choice>
              <mc:Fallback>
                <p:oleObj name="Equation" r:id="rId13" imgW="41402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01" y="5461862"/>
                        <a:ext cx="7426325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0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8478552"/>
              </p:ext>
            </p:extLst>
          </p:nvPr>
        </p:nvGraphicFramePr>
        <p:xfrm>
          <a:off x="727001" y="5825400"/>
          <a:ext cx="536733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6" name="Equation" r:id="rId15" imgW="3644900" imgH="228600" progId="Equation.3">
                  <p:embed/>
                </p:oleObj>
              </mc:Choice>
              <mc:Fallback>
                <p:oleObj name="Equation" r:id="rId15" imgW="364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001" y="5825400"/>
                        <a:ext cx="5367337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749078"/>
              </p:ext>
            </p:extLst>
          </p:nvPr>
        </p:nvGraphicFramePr>
        <p:xfrm>
          <a:off x="907976" y="6192312"/>
          <a:ext cx="223520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97" name="Equation" r:id="rId17" imgW="1409400" imgH="190440" progId="Equation.DSMT4">
                  <p:embed/>
                </p:oleObj>
              </mc:Choice>
              <mc:Fallback>
                <p:oleObj name="Equation" r:id="rId17" imgW="1409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976" y="6192312"/>
                        <a:ext cx="2235200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1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rgbClr val="FF0000"/>
          </a:solidFill>
          <a:prstDash val="dash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4938</TotalTime>
  <Words>5841</Words>
  <Application>Microsoft Office PowerPoint</Application>
  <PresentationFormat>화면 슬라이드 쇼(4:3)</PresentationFormat>
  <Paragraphs>3697</Paragraphs>
  <Slides>87</Slides>
  <Notes>1</Notes>
  <HiddenSlides>0</HiddenSlides>
  <MMClips>0</MMClips>
  <ScaleCrop>false</ScaleCrop>
  <HeadingPairs>
    <vt:vector size="8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87</vt:i4>
      </vt:variant>
    </vt:vector>
  </HeadingPairs>
  <TitlesOfParts>
    <vt:vector size="107" baseType="lpstr">
      <vt:lpstr>HY견고딕</vt:lpstr>
      <vt:lpstr>HY헤드라인M</vt:lpstr>
      <vt:lpstr>굴림</vt:lpstr>
      <vt:lpstr>돋움</vt:lpstr>
      <vt:lpstr>돋움체</vt:lpstr>
      <vt:lpstr>맑은 고딕</vt:lpstr>
      <vt:lpstr>바탕</vt:lpstr>
      <vt:lpstr>휴먼고딕</vt:lpstr>
      <vt:lpstr>휴먼명조</vt:lpstr>
      <vt:lpstr>휴먼모음T</vt:lpstr>
      <vt:lpstr>Arial</vt:lpstr>
      <vt:lpstr>Cambria Math</vt:lpstr>
      <vt:lpstr>Helvetica</vt:lpstr>
      <vt:lpstr>Symbol</vt:lpstr>
      <vt:lpstr>Tahoma</vt:lpstr>
      <vt:lpstr>Times New Roman</vt:lpstr>
      <vt:lpstr>Wingdings</vt:lpstr>
      <vt:lpstr>Office 테마</vt:lpstr>
      <vt:lpstr>Visio</vt:lpstr>
      <vt:lpstr>Equation</vt:lpstr>
      <vt:lpstr>Chapter 07. 조합논리회로</vt:lpstr>
      <vt:lpstr>PowerPoint 프레젠테이션</vt:lpstr>
      <vt:lpstr>개요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01 가산기</vt:lpstr>
      <vt:lpstr>02 비교기</vt:lpstr>
      <vt:lpstr>02 비교기</vt:lpstr>
      <vt:lpstr>02 비교기</vt:lpstr>
      <vt:lpstr>02 비교기</vt:lpstr>
      <vt:lpstr>02 비교기</vt:lpstr>
      <vt:lpstr>02 비교기</vt:lpstr>
      <vt:lpstr>02 비교기</vt:lpstr>
      <vt:lpstr>02 비교기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03 디코더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04 인코더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05 멀티플렉서</vt:lpstr>
      <vt:lpstr>06 디멀티플렉서</vt:lpstr>
      <vt:lpstr>06 디멀티플렉서</vt:lpstr>
      <vt:lpstr>07 코드 변환기</vt:lpstr>
      <vt:lpstr>07 코드 변환기</vt:lpstr>
      <vt:lpstr>07 코드 변환기</vt:lpstr>
      <vt:lpstr>07 코드 변환기</vt:lpstr>
      <vt:lpstr>07 코드 변환기</vt:lpstr>
      <vt:lpstr>07 코드 변환기</vt:lpstr>
      <vt:lpstr>07 코드 변환기</vt:lpstr>
      <vt:lpstr>08 패리티 발생기/검출기</vt:lpstr>
      <vt:lpstr>08 패리티 발생기/검출기</vt:lpstr>
      <vt:lpstr>08 패리티 발생기/검출기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김성무</dc:creator>
  <cp:lastModifiedBy>김성무</cp:lastModifiedBy>
  <cp:revision>436</cp:revision>
  <dcterms:created xsi:type="dcterms:W3CDTF">2012-07-11T10:23:22Z</dcterms:created>
  <dcterms:modified xsi:type="dcterms:W3CDTF">2016-02-16T06:16:36Z</dcterms:modified>
</cp:coreProperties>
</file>