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53" r:id="rId17"/>
    <p:sldId id="454" r:id="rId18"/>
    <p:sldId id="455" r:id="rId19"/>
    <p:sldId id="456" r:id="rId20"/>
    <p:sldId id="460" r:id="rId21"/>
    <p:sldId id="462" r:id="rId22"/>
    <p:sldId id="480" r:id="rId23"/>
    <p:sldId id="490" r:id="rId24"/>
    <p:sldId id="491" r:id="rId25"/>
    <p:sldId id="492" r:id="rId26"/>
    <p:sldId id="493" r:id="rId27"/>
    <p:sldId id="494" r:id="rId28"/>
    <p:sldId id="496" r:id="rId29"/>
    <p:sldId id="497" r:id="rId30"/>
    <p:sldId id="499" r:id="rId31"/>
    <p:sldId id="504" r:id="rId32"/>
    <p:sldId id="505" r:id="rId33"/>
    <p:sldId id="510" r:id="rId34"/>
    <p:sldId id="511" r:id="rId35"/>
    <p:sldId id="512" r:id="rId36"/>
    <p:sldId id="514" r:id="rId37"/>
    <p:sldId id="515" r:id="rId38"/>
    <p:sldId id="362" r:id="rId3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8" autoAdjust="0"/>
    <p:restoredTop sz="94160" autoAdjust="0"/>
  </p:normalViewPr>
  <p:slideViewPr>
    <p:cSldViewPr>
      <p:cViewPr varScale="1">
        <p:scale>
          <a:sx n="83" d="100"/>
          <a:sy n="83" d="100"/>
        </p:scale>
        <p:origin x="1205" y="62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emf"/><Relationship Id="rId7" Type="http://schemas.openxmlformats.org/officeDocument/2006/relationships/image" Target="../media/image68.w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wmf"/><Relationship Id="rId5" Type="http://schemas.openxmlformats.org/officeDocument/2006/relationships/image" Target="../media/image66.emf"/><Relationship Id="rId10" Type="http://schemas.openxmlformats.org/officeDocument/2006/relationships/image" Target="../media/image71.wmf"/><Relationship Id="rId4" Type="http://schemas.openxmlformats.org/officeDocument/2006/relationships/image" Target="../media/image65.emf"/><Relationship Id="rId9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e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4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wmf"/><Relationship Id="rId4" Type="http://schemas.openxmlformats.org/officeDocument/2006/relationships/image" Target="../media/image12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image" Target="../media/image1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wmf"/><Relationship Id="rId1" Type="http://schemas.openxmlformats.org/officeDocument/2006/relationships/image" Target="../media/image128.emf"/><Relationship Id="rId4" Type="http://schemas.openxmlformats.org/officeDocument/2006/relationships/image" Target="../media/image13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Relationship Id="rId5" Type="http://schemas.openxmlformats.org/officeDocument/2006/relationships/image" Target="../media/image149.wmf"/><Relationship Id="rId4" Type="http://schemas.openxmlformats.org/officeDocument/2006/relationships/image" Target="../media/image148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image" Target="../media/image1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2017-02-06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e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0.w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6.e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5.e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62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0.e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4.e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03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00.emf"/><Relationship Id="rId4" Type="http://schemas.openxmlformats.org/officeDocument/2006/relationships/image" Target="../media/image97.e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6.e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8.e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1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4.wmf"/><Relationship Id="rId4" Type="http://schemas.openxmlformats.org/officeDocument/2006/relationships/image" Target="../media/image111.emf"/><Relationship Id="rId9" Type="http://schemas.openxmlformats.org/officeDocument/2006/relationships/oleObject" Target="../embeddings/oleObject10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22.e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1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2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2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31.wmf"/><Relationship Id="rId4" Type="http://schemas.openxmlformats.org/officeDocument/2006/relationships/image" Target="../media/image128.emf"/><Relationship Id="rId9" Type="http://schemas.openxmlformats.org/officeDocument/2006/relationships/oleObject" Target="../embeddings/oleObject12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3.emf"/><Relationship Id="rId11" Type="http://schemas.openxmlformats.org/officeDocument/2006/relationships/image" Target="../media/image136.JPEG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5.wmf"/><Relationship Id="rId4" Type="http://schemas.openxmlformats.org/officeDocument/2006/relationships/image" Target="../media/image132.emf"/><Relationship Id="rId9" Type="http://schemas.openxmlformats.org/officeDocument/2006/relationships/oleObject" Target="../embeddings/oleObject13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4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1.e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43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8.e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40.wmf"/><Relationship Id="rId19" Type="http://schemas.openxmlformats.org/officeDocument/2006/relationships/image" Target="../media/image136.JPEG"/><Relationship Id="rId4" Type="http://schemas.openxmlformats.org/officeDocument/2006/relationships/image" Target="../media/image137.e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4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6.e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48.emf"/><Relationship Id="rId4" Type="http://schemas.openxmlformats.org/officeDocument/2006/relationships/image" Target="../media/image145.emf"/><Relationship Id="rId9" Type="http://schemas.openxmlformats.org/officeDocument/2006/relationships/oleObject" Target="../embeddings/oleObject14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1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5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e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smtClean="0"/>
              <a:t>Chapter 06. </a:t>
            </a:r>
            <a:r>
              <a:rPr lang="ko-KR" altLang="en-US" b="1" dirty="0" smtClean="0"/>
              <a:t>논리식의 간소화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3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52994"/>
              </p:ext>
            </p:extLst>
          </p:nvPr>
        </p:nvGraphicFramePr>
        <p:xfrm>
          <a:off x="2190750" y="3345011"/>
          <a:ext cx="73656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0" name="Equation" r:id="rId3" imgW="368280" imgH="152280" progId="Equation.3">
                  <p:embed/>
                </p:oleObj>
              </mc:Choice>
              <mc:Fallback>
                <p:oleObj name="Equation" r:id="rId3" imgW="3682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345011"/>
                        <a:ext cx="73656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04251"/>
              </p:ext>
            </p:extLst>
          </p:nvPr>
        </p:nvGraphicFramePr>
        <p:xfrm>
          <a:off x="5959474" y="3271987"/>
          <a:ext cx="71064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1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4" y="3271987"/>
                        <a:ext cx="710640" cy="354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2396"/>
              </p:ext>
            </p:extLst>
          </p:nvPr>
        </p:nvGraphicFramePr>
        <p:xfrm>
          <a:off x="1247774" y="1844824"/>
          <a:ext cx="276651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2" name="Visio" r:id="rId7" imgW="1916733" imgH="934292" progId="Visio.Drawing.11">
                  <p:embed/>
                </p:oleObj>
              </mc:Choice>
              <mc:Fallback>
                <p:oleObj name="Visio" r:id="rId7" imgW="1916733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774" y="1844824"/>
                        <a:ext cx="2766513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4001"/>
              </p:ext>
            </p:extLst>
          </p:nvPr>
        </p:nvGraphicFramePr>
        <p:xfrm>
          <a:off x="5056187" y="1836886"/>
          <a:ext cx="2792413" cy="137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3" name="Visio" r:id="rId9" imgW="1882747" imgH="934292" progId="Visio.Drawing.11">
                  <p:embed/>
                </p:oleObj>
              </mc:Choice>
              <mc:Fallback>
                <p:oleObj name="Visio" r:id="rId9" imgW="1882747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56187" y="1836886"/>
                        <a:ext cx="2792413" cy="137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4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10359"/>
              </p:ext>
            </p:extLst>
          </p:nvPr>
        </p:nvGraphicFramePr>
        <p:xfrm>
          <a:off x="2027238" y="3119017"/>
          <a:ext cx="6746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8" name="Equation" r:id="rId3" imgW="368280" imgH="190440" progId="Equation.3">
                  <p:embed/>
                </p:oleObj>
              </mc:Choice>
              <mc:Fallback>
                <p:oleObj name="Equation" r:id="rId3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119017"/>
                        <a:ext cx="6746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609"/>
          <p:cNvSpPr>
            <a:spLocks noChangeArrowheads="1"/>
          </p:cNvSpPr>
          <p:nvPr/>
        </p:nvSpPr>
        <p:spPr bwMode="auto">
          <a:xfrm>
            <a:off x="4386263" y="2336380"/>
            <a:ext cx="1654175" cy="728662"/>
          </a:xfrm>
          <a:prstGeom prst="wedgeRoundRectCallout">
            <a:avLst>
              <a:gd name="adj1" fmla="val -116218"/>
              <a:gd name="adj2" fmla="val 30394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양쪽 끝은 연결되어 있다</a:t>
            </a:r>
            <a:r>
              <a:rPr lang="en-US" altLang="ko-KR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90602"/>
              </p:ext>
            </p:extLst>
          </p:nvPr>
        </p:nvGraphicFramePr>
        <p:xfrm>
          <a:off x="1146969" y="1772816"/>
          <a:ext cx="253439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9" name="Visio" r:id="rId5" imgW="1826642" imgH="946991" progId="Visio.Drawing.11">
                  <p:embed/>
                </p:oleObj>
              </mc:Choice>
              <mc:Fallback>
                <p:oleObj name="Visio" r:id="rId5" imgW="1826642" imgH="9469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6969" y="1772816"/>
                        <a:ext cx="253439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48670"/>
              </p:ext>
            </p:extLst>
          </p:nvPr>
        </p:nvGraphicFramePr>
        <p:xfrm>
          <a:off x="1116013" y="3722267"/>
          <a:ext cx="308448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0" name="Visio" r:id="rId7" imgW="2152751" imgH="934292" progId="Visio.Drawing.11">
                  <p:embed/>
                </p:oleObj>
              </mc:Choice>
              <mc:Fallback>
                <p:oleObj name="Visio" r:id="rId7" imgW="2152751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6013" y="3722267"/>
                        <a:ext cx="308448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28043"/>
              </p:ext>
            </p:extLst>
          </p:nvPr>
        </p:nvGraphicFramePr>
        <p:xfrm>
          <a:off x="1428750" y="5211342"/>
          <a:ext cx="15049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1" name="Equation" r:id="rId9" imgW="672516" imgH="177646" progId="Equation.DSMT4">
                  <p:embed/>
                </p:oleObj>
              </mc:Choice>
              <mc:Fallback>
                <p:oleObj name="Equation" r:id="rId9" imgW="672516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211342"/>
                        <a:ext cx="1504950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609"/>
          <p:cNvSpPr>
            <a:spLocks noChangeArrowheads="1"/>
          </p:cNvSpPr>
          <p:nvPr/>
        </p:nvSpPr>
        <p:spPr bwMode="auto">
          <a:xfrm>
            <a:off x="5213350" y="3898480"/>
            <a:ext cx="3045126" cy="728662"/>
          </a:xfrm>
          <a:prstGeom prst="wedgeRoundRectCallout">
            <a:avLst>
              <a:gd name="adj1" fmla="val -86482"/>
              <a:gd name="adj2" fmla="val 30394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다른 묶음에 </a:t>
            </a:r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180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포함되어 있으므로 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중복하여 묶지 </a:t>
            </a: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않는다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altLang="ko-KR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77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5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3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54278"/>
              </p:ext>
            </p:extLst>
          </p:nvPr>
        </p:nvGraphicFramePr>
        <p:xfrm>
          <a:off x="2008982" y="4193183"/>
          <a:ext cx="10461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8" name="Equation" r:id="rId3" imgW="571320" imgH="190440" progId="Equation.3">
                  <p:embed/>
                </p:oleObj>
              </mc:Choice>
              <mc:Fallback>
                <p:oleObj name="Equation" r:id="rId3" imgW="5713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982" y="4193183"/>
                        <a:ext cx="104616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69123"/>
              </p:ext>
            </p:extLst>
          </p:nvPr>
        </p:nvGraphicFramePr>
        <p:xfrm>
          <a:off x="5830888" y="4240808"/>
          <a:ext cx="11842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9" name="Equation" r:id="rId5" imgW="647640" imgH="190440" progId="Equation.3">
                  <p:embed/>
                </p:oleObj>
              </mc:Choice>
              <mc:Fallback>
                <p:oleObj name="Equation" r:id="rId5" imgW="647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4240808"/>
                        <a:ext cx="11842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17020"/>
              </p:ext>
            </p:extLst>
          </p:nvPr>
        </p:nvGraphicFramePr>
        <p:xfrm>
          <a:off x="1116014" y="2694583"/>
          <a:ext cx="2770186" cy="139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0" name="Visio" r:id="rId7" imgW="1861168" imgH="952394" progId="Visio.Drawing.11">
                  <p:embed/>
                </p:oleObj>
              </mc:Choice>
              <mc:Fallback>
                <p:oleObj name="Visio" r:id="rId7" imgW="1861168" imgH="9523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6014" y="2694583"/>
                        <a:ext cx="2770186" cy="1399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85"/>
          <p:cNvSpPr>
            <a:spLocks noChangeArrowheads="1"/>
          </p:cNvSpPr>
          <p:nvPr/>
        </p:nvSpPr>
        <p:spPr bwMode="auto">
          <a:xfrm>
            <a:off x="2081213" y="1700808"/>
            <a:ext cx="1947862" cy="752475"/>
          </a:xfrm>
          <a:prstGeom prst="wedgeEllipseCallout">
            <a:avLst>
              <a:gd name="adj1" fmla="val 30930"/>
              <a:gd name="adj2" fmla="val 143036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가능한 크게 묶는다</a:t>
            </a:r>
            <a:r>
              <a:rPr lang="en-US" altLang="ko-KR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56886"/>
              </p:ext>
            </p:extLst>
          </p:nvPr>
        </p:nvGraphicFramePr>
        <p:xfrm>
          <a:off x="5114925" y="2778720"/>
          <a:ext cx="2714625" cy="136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1" name="Visio" r:id="rId9" imgW="1898661" imgH="962661" progId="Visio.Drawing.11">
                  <p:embed/>
                </p:oleObj>
              </mc:Choice>
              <mc:Fallback>
                <p:oleObj name="Visio" r:id="rId9" imgW="1898661" imgH="9626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4925" y="2778720"/>
                        <a:ext cx="2714625" cy="136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5"/>
          <p:cNvSpPr>
            <a:spLocks noChangeArrowheads="1"/>
          </p:cNvSpPr>
          <p:nvPr/>
        </p:nvSpPr>
        <p:spPr bwMode="auto">
          <a:xfrm>
            <a:off x="5753101" y="1700809"/>
            <a:ext cx="2657474" cy="876300"/>
          </a:xfrm>
          <a:prstGeom prst="wedgeEllipseCallout">
            <a:avLst>
              <a:gd name="adj1" fmla="val 15933"/>
              <a:gd name="adj2" fmla="val 92389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크게 묶지 않아 간소화가 덜 된 식</a:t>
            </a:r>
            <a:endParaRPr lang="en-US" altLang="ko-KR" sz="18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/>
              <a:t>6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10" name="Group 8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76483"/>
              </p:ext>
            </p:extLst>
          </p:nvPr>
        </p:nvGraphicFramePr>
        <p:xfrm>
          <a:off x="939800" y="1916832"/>
          <a:ext cx="2235200" cy="3248028"/>
        </p:xfrm>
        <a:graphic>
          <a:graphicData uri="http://schemas.openxmlformats.org/drawingml/2006/table">
            <a:tbl>
              <a:tblPr/>
              <a:tblGrid>
                <a:gridCol w="1409700"/>
                <a:gridCol w="8255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 B   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0    0    0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0    0    1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0    1    0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1    0    0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1    0    1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1    1    0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8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75025"/>
              </p:ext>
            </p:extLst>
          </p:nvPr>
        </p:nvGraphicFramePr>
        <p:xfrm>
          <a:off x="4227513" y="2131145"/>
          <a:ext cx="3368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0" name="Equation" r:id="rId3" imgW="1841400" imgH="190440" progId="Equation.DSMT4">
                  <p:embed/>
                </p:oleObj>
              </mc:Choice>
              <mc:Fallback>
                <p:oleObj name="Equation" r:id="rId3" imgW="1841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2131145"/>
                        <a:ext cx="33686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65845"/>
              </p:ext>
            </p:extLst>
          </p:nvPr>
        </p:nvGraphicFramePr>
        <p:xfrm>
          <a:off x="4186239" y="2775670"/>
          <a:ext cx="2946081" cy="150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Visio" r:id="rId5" imgW="2003588" imgH="1040474" progId="Visio.Drawing.11">
                  <p:embed/>
                </p:oleObj>
              </mc:Choice>
              <mc:Fallback>
                <p:oleObj name="Visio" r:id="rId5" imgW="2003588" imgH="104047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6239" y="2775670"/>
                        <a:ext cx="2946081" cy="150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062"/>
          <p:cNvSpPr>
            <a:spLocks noChangeArrowheads="1"/>
          </p:cNvSpPr>
          <p:nvPr/>
        </p:nvSpPr>
        <p:spPr bwMode="auto">
          <a:xfrm>
            <a:off x="5414760" y="4469600"/>
            <a:ext cx="2503755" cy="427542"/>
          </a:xfrm>
          <a:prstGeom prst="wedgeRoundRectCallout">
            <a:avLst>
              <a:gd name="adj1" fmla="val -34400"/>
              <a:gd name="adj2" fmla="val -127018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 번 중복하여 </a:t>
            </a:r>
            <a:r>
              <a:rPr lang="ko-KR" altLang="en-US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묶인</a:t>
            </a:r>
            <a:r>
              <a:rPr lang="en-US" altLang="ko-KR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경우</a:t>
            </a:r>
            <a:endParaRPr lang="ko-KR" altLang="ko-KR" sz="18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5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7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393"/>
              </p:ext>
            </p:extLst>
          </p:nvPr>
        </p:nvGraphicFramePr>
        <p:xfrm>
          <a:off x="1196975" y="1916832"/>
          <a:ext cx="228135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6" name="Visio" r:id="rId3" imgW="1549847" imgH="920415" progId="Visio.Drawing.11">
                  <p:embed/>
                </p:oleObj>
              </mc:Choice>
              <mc:Fallback>
                <p:oleObj name="Visio" r:id="rId3" imgW="1549847" imgH="9204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75" y="1916832"/>
                        <a:ext cx="2281358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33664"/>
              </p:ext>
            </p:extLst>
          </p:nvPr>
        </p:nvGraphicFramePr>
        <p:xfrm>
          <a:off x="1196975" y="3691007"/>
          <a:ext cx="2308225" cy="137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7" name="Visio" r:id="rId5" imgW="1558796" imgH="934292" progId="Visio.Drawing.11">
                  <p:embed/>
                </p:oleObj>
              </mc:Choice>
              <mc:Fallback>
                <p:oleObj name="Visio" r:id="rId5" imgW="1558796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6975" y="3691007"/>
                        <a:ext cx="2308225" cy="1371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7889"/>
              </p:ext>
            </p:extLst>
          </p:nvPr>
        </p:nvGraphicFramePr>
        <p:xfrm>
          <a:off x="4152900" y="2662958"/>
          <a:ext cx="693964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8" name="Equation" r:id="rId7" imgW="279400" imgH="139700" progId="Equation.DSMT4">
                  <p:embed/>
                </p:oleObj>
              </mc:Choice>
              <mc:Fallback>
                <p:oleObj name="Equation" r:id="rId7" imgW="279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662958"/>
                        <a:ext cx="693964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99409"/>
              </p:ext>
            </p:extLst>
          </p:nvPr>
        </p:nvGraphicFramePr>
        <p:xfrm>
          <a:off x="4204494" y="4332358"/>
          <a:ext cx="590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9" name="Equation" r:id="rId9" imgW="253670" imgH="126835" progId="Equation.DSMT4">
                  <p:embed/>
                </p:oleObj>
              </mc:Choice>
              <mc:Fallback>
                <p:oleObj name="Equation" r:id="rId9" imgW="253670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494" y="4332358"/>
                        <a:ext cx="59055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062"/>
          <p:cNvSpPr>
            <a:spLocks noChangeArrowheads="1"/>
          </p:cNvSpPr>
          <p:nvPr/>
        </p:nvSpPr>
        <p:spPr bwMode="auto">
          <a:xfrm>
            <a:off x="4307562" y="1716806"/>
            <a:ext cx="2360613" cy="669925"/>
          </a:xfrm>
          <a:prstGeom prst="wedgeRoundRectCallout">
            <a:avLst>
              <a:gd name="adj1" fmla="val -89276"/>
              <a:gd name="adj2" fmla="val 95220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모두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0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이면 논리식은 </a:t>
            </a:r>
            <a:r>
              <a:rPr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F=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이다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AutoShape 1062"/>
          <p:cNvSpPr>
            <a:spLocks noChangeArrowheads="1"/>
          </p:cNvSpPr>
          <p:nvPr/>
        </p:nvSpPr>
        <p:spPr bwMode="auto">
          <a:xfrm>
            <a:off x="4307562" y="3387410"/>
            <a:ext cx="2360613" cy="669925"/>
          </a:xfrm>
          <a:prstGeom prst="wedgeRoundRectCallout">
            <a:avLst>
              <a:gd name="adj1" fmla="val -89276"/>
              <a:gd name="adj2" fmla="val 95220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모두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1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이면 논리식은 </a:t>
            </a:r>
            <a:r>
              <a:rPr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F=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이다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변수 </a:t>
            </a:r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r>
              <a:rPr lang="ko-KR" altLang="en-US" dirty="0" smtClean="0"/>
              <a:t> 표현 방법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10" name="AutoShape 297"/>
          <p:cNvSpPr>
            <a:spLocks noChangeArrowheads="1"/>
          </p:cNvSpPr>
          <p:nvPr/>
        </p:nvSpPr>
        <p:spPr bwMode="auto">
          <a:xfrm>
            <a:off x="5021263" y="5211347"/>
            <a:ext cx="1714500" cy="704850"/>
          </a:xfrm>
          <a:prstGeom prst="wedgeRectCallout">
            <a:avLst>
              <a:gd name="adj1" fmla="val -129722"/>
              <a:gd name="adj2" fmla="val -57431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상하 좌우는 연결되어 있다</a:t>
            </a: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48193"/>
              </p:ext>
            </p:extLst>
          </p:nvPr>
        </p:nvGraphicFramePr>
        <p:xfrm>
          <a:off x="1116013" y="1690272"/>
          <a:ext cx="2436812" cy="219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Visio" r:id="rId3" imgW="1760525" imgH="1585285" progId="Visio.Drawing.11">
                  <p:embed/>
                </p:oleObj>
              </mc:Choice>
              <mc:Fallback>
                <p:oleObj name="Visio" r:id="rId3" imgW="1760525" imgH="1585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690272"/>
                        <a:ext cx="2436812" cy="2195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98512"/>
              </p:ext>
            </p:extLst>
          </p:nvPr>
        </p:nvGraphicFramePr>
        <p:xfrm>
          <a:off x="4552949" y="1680747"/>
          <a:ext cx="22233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Visio" r:id="rId5" imgW="1599916" imgH="1585285" progId="Visio.Drawing.11">
                  <p:embed/>
                </p:oleObj>
              </mc:Choice>
              <mc:Fallback>
                <p:oleObj name="Visio" r:id="rId5" imgW="1599916" imgH="1585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49" y="1680747"/>
                        <a:ext cx="22233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92360"/>
              </p:ext>
            </p:extLst>
          </p:nvPr>
        </p:nvGraphicFramePr>
        <p:xfrm>
          <a:off x="1116012" y="4040791"/>
          <a:ext cx="2408237" cy="238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Visio" r:id="rId7" imgW="1599916" imgH="1585285" progId="Visio.Drawing.11">
                  <p:embed/>
                </p:oleObj>
              </mc:Choice>
              <mc:Fallback>
                <p:oleObj name="Visio" r:id="rId7" imgW="1599916" imgH="1585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6012" y="4040791"/>
                        <a:ext cx="2408237" cy="238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1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선택적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맵에서</a:t>
            </a:r>
            <a:r>
              <a:rPr lang="ko-KR" altLang="en-US" dirty="0" smtClean="0"/>
              <a:t> 선택적으로 묶을 수 있는 경우</a:t>
            </a:r>
            <a:endParaRPr lang="ko-KR" altLang="en-US" dirty="0"/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36549"/>
              </p:ext>
            </p:extLst>
          </p:nvPr>
        </p:nvGraphicFramePr>
        <p:xfrm>
          <a:off x="957272" y="1680493"/>
          <a:ext cx="212662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8" name="Visio" r:id="rId3" imgW="1584421" imgH="954556" progId="Visio.Drawing.11">
                  <p:embed/>
                </p:oleObj>
              </mc:Choice>
              <mc:Fallback>
                <p:oleObj name="Visio" r:id="rId3" imgW="1584421" imgH="9545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272" y="1680493"/>
                        <a:ext cx="2126627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18236"/>
              </p:ext>
            </p:extLst>
          </p:nvPr>
        </p:nvGraphicFramePr>
        <p:xfrm>
          <a:off x="4094967" y="1680493"/>
          <a:ext cx="2112962" cy="134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9" name="Visio" r:id="rId5" imgW="1594940" imgH="970227" progId="Visio.Drawing.11">
                  <p:embed/>
                </p:oleObj>
              </mc:Choice>
              <mc:Fallback>
                <p:oleObj name="Visio" r:id="rId5" imgW="1594940" imgH="97022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4967" y="1680493"/>
                        <a:ext cx="2112962" cy="134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43276"/>
              </p:ext>
            </p:extLst>
          </p:nvPr>
        </p:nvGraphicFramePr>
        <p:xfrm>
          <a:off x="1080304" y="3263230"/>
          <a:ext cx="1828656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0" name="Equation" r:id="rId7" imgW="1015920" imgH="190440" progId="Equation.DSMT4">
                  <p:embed/>
                </p:oleObj>
              </mc:Choice>
              <mc:Fallback>
                <p:oleObj name="Equation" r:id="rId7" imgW="1015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304" y="3263230"/>
                        <a:ext cx="1828656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58970"/>
              </p:ext>
            </p:extLst>
          </p:nvPr>
        </p:nvGraphicFramePr>
        <p:xfrm>
          <a:off x="4361667" y="3263230"/>
          <a:ext cx="1828656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1" name="Equation" r:id="rId9" imgW="1015920" imgH="190440" progId="Equation.DSMT4">
                  <p:embed/>
                </p:oleObj>
              </mc:Choice>
              <mc:Fallback>
                <p:oleObj name="Equation" r:id="rId9" imgW="1015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667" y="3263230"/>
                        <a:ext cx="1828656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1790710" y="2401218"/>
            <a:ext cx="465138" cy="8556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1537504" y="2898104"/>
            <a:ext cx="696913" cy="35877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2426504" y="2898105"/>
            <a:ext cx="376238" cy="358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Line 62"/>
          <p:cNvSpPr>
            <a:spLocks noChangeShapeType="1"/>
          </p:cNvSpPr>
          <p:nvPr/>
        </p:nvSpPr>
        <p:spPr bwMode="auto">
          <a:xfrm>
            <a:off x="4959360" y="2898104"/>
            <a:ext cx="538957" cy="35877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 flipH="1">
            <a:off x="4959360" y="2401218"/>
            <a:ext cx="538957" cy="855661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>
            <a:off x="5560229" y="2898105"/>
            <a:ext cx="376238" cy="358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6660232" y="360011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&lt;2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가지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답이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가능한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16680"/>
              </p:ext>
            </p:extLst>
          </p:nvPr>
        </p:nvGraphicFramePr>
        <p:xfrm>
          <a:off x="986995" y="6322831"/>
          <a:ext cx="2171448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2" name="Equation" r:id="rId11" imgW="1206360" imgH="190440" progId="Equation.3">
                  <p:embed/>
                </p:oleObj>
              </mc:Choice>
              <mc:Fallback>
                <p:oleObj name="Equation" r:id="rId11" imgW="1206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95" y="6322831"/>
                        <a:ext cx="2171448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10515"/>
              </p:ext>
            </p:extLst>
          </p:nvPr>
        </p:nvGraphicFramePr>
        <p:xfrm>
          <a:off x="861582" y="3795531"/>
          <a:ext cx="22233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3" name="Visio" r:id="rId13" imgW="1630815" imgH="1598942" progId="Visio.Drawing.11">
                  <p:embed/>
                </p:oleObj>
              </mc:Choice>
              <mc:Fallback>
                <p:oleObj name="Visio" r:id="rId13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1582" y="3795531"/>
                        <a:ext cx="22233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95777"/>
              </p:ext>
            </p:extLst>
          </p:nvPr>
        </p:nvGraphicFramePr>
        <p:xfrm>
          <a:off x="4021217" y="3766956"/>
          <a:ext cx="22233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4" name="Visio" r:id="rId15" imgW="1630815" imgH="1600293" progId="Visio.Drawing.11">
                  <p:embed/>
                </p:oleObj>
              </mc:Choice>
              <mc:Fallback>
                <p:oleObj name="Visio" r:id="rId15" imgW="1630815" imgH="16002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21217" y="3766956"/>
                        <a:ext cx="22233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66"/>
          <p:cNvSpPr>
            <a:spLocks noChangeShapeType="1"/>
          </p:cNvSpPr>
          <p:nvPr/>
        </p:nvSpPr>
        <p:spPr bwMode="auto">
          <a:xfrm>
            <a:off x="1983150" y="4535306"/>
            <a:ext cx="134144" cy="1739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8" name="Line 65"/>
          <p:cNvSpPr>
            <a:spLocks noChangeShapeType="1"/>
          </p:cNvSpPr>
          <p:nvPr/>
        </p:nvSpPr>
        <p:spPr bwMode="auto">
          <a:xfrm>
            <a:off x="1602944" y="5405255"/>
            <a:ext cx="0" cy="869951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Line 67"/>
          <p:cNvSpPr>
            <a:spLocks noChangeShapeType="1"/>
          </p:cNvSpPr>
          <p:nvPr/>
        </p:nvSpPr>
        <p:spPr bwMode="auto">
          <a:xfrm>
            <a:off x="2391931" y="5871980"/>
            <a:ext cx="430213" cy="40322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50" name="개체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70081"/>
              </p:ext>
            </p:extLst>
          </p:nvPr>
        </p:nvGraphicFramePr>
        <p:xfrm>
          <a:off x="4332367" y="6275207"/>
          <a:ext cx="21488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5" name="Equation" r:id="rId17" imgW="1193800" imgH="190500" progId="Equation.3">
                  <p:embed/>
                </p:oleObj>
              </mc:Choice>
              <mc:Fallback>
                <p:oleObj name="Equation" r:id="rId17" imgW="1193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367" y="6275207"/>
                        <a:ext cx="214884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Line 69"/>
          <p:cNvSpPr>
            <a:spLocks noChangeShapeType="1"/>
          </p:cNvSpPr>
          <p:nvPr/>
        </p:nvSpPr>
        <p:spPr bwMode="auto">
          <a:xfrm>
            <a:off x="5111035" y="4506731"/>
            <a:ext cx="268287" cy="17684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" name="Line 68"/>
          <p:cNvSpPr>
            <a:spLocks noChangeShapeType="1"/>
          </p:cNvSpPr>
          <p:nvPr/>
        </p:nvSpPr>
        <p:spPr bwMode="auto">
          <a:xfrm>
            <a:off x="4989592" y="5390968"/>
            <a:ext cx="0" cy="884238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Line 70"/>
          <p:cNvSpPr>
            <a:spLocks noChangeShapeType="1"/>
          </p:cNvSpPr>
          <p:nvPr/>
        </p:nvSpPr>
        <p:spPr bwMode="auto">
          <a:xfrm>
            <a:off x="5651580" y="5871980"/>
            <a:ext cx="393700" cy="40322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선택적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5577"/>
              </p:ext>
            </p:extLst>
          </p:nvPr>
        </p:nvGraphicFramePr>
        <p:xfrm>
          <a:off x="458787" y="1196752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4" name="Visio" r:id="rId3" imgW="1630815" imgH="1598942" progId="Visio.Drawing.11">
                  <p:embed/>
                </p:oleObj>
              </mc:Choice>
              <mc:Fallback>
                <p:oleObj name="Visio" r:id="rId3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87" y="1196752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363940"/>
              </p:ext>
            </p:extLst>
          </p:nvPr>
        </p:nvGraphicFramePr>
        <p:xfrm>
          <a:off x="3177381" y="1196752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5" name="Visio" r:id="rId5" imgW="1630815" imgH="1598942" progId="Visio.Drawing.11">
                  <p:embed/>
                </p:oleObj>
              </mc:Choice>
              <mc:Fallback>
                <p:oleObj name="Visio" r:id="rId5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7381" y="1196752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45474"/>
              </p:ext>
            </p:extLst>
          </p:nvPr>
        </p:nvGraphicFramePr>
        <p:xfrm>
          <a:off x="5781674" y="1196752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6" name="Visio" r:id="rId7" imgW="1630815" imgH="1598942" progId="Visio.Drawing.11">
                  <p:embed/>
                </p:oleObj>
              </mc:Choice>
              <mc:Fallback>
                <p:oleObj name="Visio" r:id="rId7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1674" y="1196752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44670"/>
              </p:ext>
            </p:extLst>
          </p:nvPr>
        </p:nvGraphicFramePr>
        <p:xfrm>
          <a:off x="447674" y="3854227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7" name="Visio" r:id="rId9" imgW="1630815" imgH="1598942" progId="Visio.Drawing.11">
                  <p:embed/>
                </p:oleObj>
              </mc:Choice>
              <mc:Fallback>
                <p:oleObj name="Visio" r:id="rId9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74" y="3854227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57618"/>
              </p:ext>
            </p:extLst>
          </p:nvPr>
        </p:nvGraphicFramePr>
        <p:xfrm>
          <a:off x="3337719" y="3854227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8" name="Visio" r:id="rId11" imgW="1630815" imgH="1598942" progId="Visio.Drawing.11">
                  <p:embed/>
                </p:oleObj>
              </mc:Choice>
              <mc:Fallback>
                <p:oleObj name="Visio" r:id="rId11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7719" y="3854227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31005"/>
              </p:ext>
            </p:extLst>
          </p:nvPr>
        </p:nvGraphicFramePr>
        <p:xfrm>
          <a:off x="695317" y="3323994"/>
          <a:ext cx="1732104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9" name="Equation" r:id="rId13" imgW="787320" imgH="152280" progId="Equation.DSMT4">
                  <p:embed/>
                </p:oleObj>
              </mc:Choice>
              <mc:Fallback>
                <p:oleObj name="Equation" r:id="rId13" imgW="7873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17" y="3323994"/>
                        <a:ext cx="1732104" cy="335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87310"/>
              </p:ext>
            </p:extLst>
          </p:nvPr>
        </p:nvGraphicFramePr>
        <p:xfrm>
          <a:off x="3405182" y="3323995"/>
          <a:ext cx="1759457" cy="33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0" name="Equation" r:id="rId15" imgW="799753" imgH="152334" progId="Equation.DSMT4">
                  <p:embed/>
                </p:oleObj>
              </mc:Choice>
              <mc:Fallback>
                <p:oleObj name="Equation" r:id="rId15" imgW="799753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2" y="3323995"/>
                        <a:ext cx="1759457" cy="335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39774"/>
              </p:ext>
            </p:extLst>
          </p:nvPr>
        </p:nvGraphicFramePr>
        <p:xfrm>
          <a:off x="6105525" y="3323992"/>
          <a:ext cx="1732280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1" name="Equation" r:id="rId17" imgW="787400" imgH="139700" progId="Equation.DSMT4">
                  <p:embed/>
                </p:oleObj>
              </mc:Choice>
              <mc:Fallback>
                <p:oleObj name="Equation" r:id="rId17" imgW="787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3323992"/>
                        <a:ext cx="1732280" cy="307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48674"/>
              </p:ext>
            </p:extLst>
          </p:nvPr>
        </p:nvGraphicFramePr>
        <p:xfrm>
          <a:off x="666740" y="6133867"/>
          <a:ext cx="1760220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2" name="Equation" r:id="rId19" imgW="800100" imgH="139700" progId="Equation.DSMT4">
                  <p:embed/>
                </p:oleObj>
              </mc:Choice>
              <mc:Fallback>
                <p:oleObj name="Equation" r:id="rId19" imgW="8001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0" y="6133867"/>
                        <a:ext cx="1760220" cy="307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1709"/>
              </p:ext>
            </p:extLst>
          </p:nvPr>
        </p:nvGraphicFramePr>
        <p:xfrm>
          <a:off x="3656014" y="6152927"/>
          <a:ext cx="1732280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3" name="Equation" r:id="rId21" imgW="787400" imgH="152400" progId="Equation.DSMT4">
                  <p:embed/>
                </p:oleObj>
              </mc:Choice>
              <mc:Fallback>
                <p:oleObj name="Equation" r:id="rId21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4" y="6152927"/>
                        <a:ext cx="1732280" cy="33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67"/>
          <p:cNvSpPr>
            <a:spLocks noChangeShapeType="1"/>
          </p:cNvSpPr>
          <p:nvPr/>
        </p:nvSpPr>
        <p:spPr bwMode="auto">
          <a:xfrm>
            <a:off x="1617662" y="2358801"/>
            <a:ext cx="649288" cy="101282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67"/>
          <p:cNvSpPr>
            <a:spLocks noChangeShapeType="1"/>
          </p:cNvSpPr>
          <p:nvPr/>
        </p:nvSpPr>
        <p:spPr bwMode="auto">
          <a:xfrm>
            <a:off x="4327525" y="2273075"/>
            <a:ext cx="649288" cy="1098551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Line 67"/>
          <p:cNvSpPr>
            <a:spLocks noChangeShapeType="1"/>
          </p:cNvSpPr>
          <p:nvPr/>
        </p:nvSpPr>
        <p:spPr bwMode="auto">
          <a:xfrm>
            <a:off x="6513512" y="2301649"/>
            <a:ext cx="1106488" cy="106997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Line 67"/>
          <p:cNvSpPr>
            <a:spLocks noChangeShapeType="1"/>
          </p:cNvSpPr>
          <p:nvPr/>
        </p:nvSpPr>
        <p:spPr bwMode="auto">
          <a:xfrm>
            <a:off x="1179511" y="4901975"/>
            <a:ext cx="1058863" cy="1250951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Line 67"/>
          <p:cNvSpPr>
            <a:spLocks noChangeShapeType="1"/>
          </p:cNvSpPr>
          <p:nvPr/>
        </p:nvSpPr>
        <p:spPr bwMode="auto">
          <a:xfrm>
            <a:off x="4046536" y="4901974"/>
            <a:ext cx="1152526" cy="125095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42733" y="413868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&lt;5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가지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답이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가능한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작성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논리식에서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생략된 부분을 찾아서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최소항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Minterm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으로 변경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51211"/>
              </p:ext>
            </p:extLst>
          </p:nvPr>
        </p:nvGraphicFramePr>
        <p:xfrm>
          <a:off x="1339849" y="2060848"/>
          <a:ext cx="4617720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1" name="Equation" r:id="rId3" imgW="2565400" imgH="1066800" progId="Equation.DSMT4">
                  <p:embed/>
                </p:oleObj>
              </mc:Choice>
              <mc:Fallback>
                <p:oleObj name="Equation" r:id="rId3" imgW="25654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49" y="2060848"/>
                        <a:ext cx="4617720" cy="192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24346"/>
              </p:ext>
            </p:extLst>
          </p:nvPr>
        </p:nvGraphicFramePr>
        <p:xfrm>
          <a:off x="1756569" y="4242868"/>
          <a:ext cx="2252746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2" name="Visio" r:id="rId5" imgW="1584421" imgH="948612" progId="Visio.Drawing.11">
                  <p:embed/>
                </p:oleObj>
              </mc:Choice>
              <mc:Fallback>
                <p:oleObj name="Visio" r:id="rId5" imgW="1584421" imgH="9486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6569" y="4242868"/>
                        <a:ext cx="2252746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27825"/>
              </p:ext>
            </p:extLst>
          </p:nvPr>
        </p:nvGraphicFramePr>
        <p:xfrm>
          <a:off x="2476500" y="5950377"/>
          <a:ext cx="1074384" cy="31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3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5950377"/>
                        <a:ext cx="1074384" cy="319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2768599" y="5046936"/>
            <a:ext cx="155575" cy="8969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3251200" y="5546205"/>
            <a:ext cx="107950" cy="448469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3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작성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75878"/>
              </p:ext>
            </p:extLst>
          </p:nvPr>
        </p:nvGraphicFramePr>
        <p:xfrm>
          <a:off x="1044575" y="1412776"/>
          <a:ext cx="7109460" cy="244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5" name="Equation" r:id="rId3" imgW="3949700" imgH="1358900" progId="Equation.DSMT4">
                  <p:embed/>
                </p:oleObj>
              </mc:Choice>
              <mc:Fallback>
                <p:oleObj name="Equation" r:id="rId3" imgW="3949700" imgH="135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412776"/>
                        <a:ext cx="7109460" cy="2446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55225"/>
              </p:ext>
            </p:extLst>
          </p:nvPr>
        </p:nvGraphicFramePr>
        <p:xfrm>
          <a:off x="2276475" y="4008226"/>
          <a:ext cx="2171700" cy="20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6" name="Visio" r:id="rId5" imgW="1630815" imgH="1575706" progId="Visio.Drawing.11">
                  <p:embed/>
                </p:oleObj>
              </mc:Choice>
              <mc:Fallback>
                <p:oleObj name="Visio" r:id="rId5" imgW="1630815" imgH="15757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008226"/>
                        <a:ext cx="2171700" cy="20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2478"/>
              </p:ext>
            </p:extLst>
          </p:nvPr>
        </p:nvGraphicFramePr>
        <p:xfrm>
          <a:off x="2705100" y="6270526"/>
          <a:ext cx="1668056" cy="2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7" name="Equation" r:id="rId7" imgW="926698" imgH="165028" progId="Equation.DSMT4">
                  <p:embed/>
                </p:oleObj>
              </mc:Choice>
              <mc:Fallback>
                <p:oleObj name="Equation" r:id="rId7" imgW="926698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6270526"/>
                        <a:ext cx="1668056" cy="29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916811" y="5539120"/>
            <a:ext cx="347663" cy="746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402013" y="5130701"/>
            <a:ext cx="325438" cy="1158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4048125" y="4841777"/>
            <a:ext cx="145256" cy="14605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8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맵을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이용하여 논리식을 간소화할 수 있다</a:t>
            </a: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NAND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NOR </a:t>
            </a:r>
            <a:r>
              <a:rPr lang="ko-KR" altLang="en-US" sz="1800" spc="-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게이트로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나타내는 방법을 이해하고 이를 응용할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퀸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800" spc="-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맥클러스키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최소화 알고리즘을 이용하여 논리식을 간소화할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출력함수가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여러 개일 때 논리식을 공유하는 방법을 이해할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XOR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게이트와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XNOR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게이트의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특징을 이해하고 이를 활용할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01. 2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06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5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변수, 6변수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02. 3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07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퀸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맥클러스키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간소화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알고리즘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03. 4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08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여러 개의 출력함수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선택적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09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NAND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NOR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게이트로의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변환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논리식의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작성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XOR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XNOR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 smtClean="0"/>
              <a:t>변수인 경우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35896" y="5121871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5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카르노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맵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58773"/>
              </p:ext>
            </p:extLst>
          </p:nvPr>
        </p:nvGraphicFramePr>
        <p:xfrm>
          <a:off x="2195736" y="1700808"/>
          <a:ext cx="4718749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9" name="Visio" r:id="rId3" imgW="3466898" imgH="2332759" progId="Visio.Drawing.11">
                  <p:embed/>
                </p:oleObj>
              </mc:Choice>
              <mc:Fallback>
                <p:oleObj name="Visio" r:id="rId3" imgW="3466898" imgH="23327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700808"/>
                        <a:ext cx="4718749" cy="318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변수인 경우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50" y="5139904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6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카르노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맵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83653"/>
              </p:ext>
            </p:extLst>
          </p:nvPr>
        </p:nvGraphicFramePr>
        <p:xfrm>
          <a:off x="389432" y="1772816"/>
          <a:ext cx="8365136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Visio" r:id="rId3" imgW="6563180" imgH="2656978" progId="Visio.Drawing.11">
                  <p:embed/>
                </p:oleObj>
              </mc:Choice>
              <mc:Fallback>
                <p:oleObj name="Visio" r:id="rId3" imgW="6563180" imgH="26569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32" y="1772816"/>
                        <a:ext cx="8365136" cy="337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여러 개의 출력함수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여러 개의 출력함수를 갖는 시스템의 통합</a:t>
            </a:r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두 개의 시스템으로 분리되어 있는 것을 하나의 시스템으로 통합하는 것이 가능하고, 공유 가능한 </a:t>
            </a:r>
            <a:r>
              <a:rPr lang="ko-KR" altLang="en-US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게이트가</a:t>
            </a:r>
            <a:r>
              <a:rPr lang="ko-KR" altLang="en-US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있을 때 공유하여 시스템을 구성하면 경제적으로 좋은 시스템이 될 수 있다.  </a:t>
            </a:r>
            <a:endParaRPr lang="ko-KR" altLang="en-US" sz="320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7315"/>
              </p:ext>
            </p:extLst>
          </p:nvPr>
        </p:nvGraphicFramePr>
        <p:xfrm>
          <a:off x="827584" y="2852936"/>
          <a:ext cx="6096000" cy="2327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6244"/>
                <a:gridCol w="208280"/>
                <a:gridCol w="3051476"/>
              </a:tblGrid>
              <a:tr h="422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pc="-100" baseline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ko-KR" altLang="en-US" spc="-100" baseline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개로 분리된 시스템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kumimoji="0" lang="ko-KR" altLang="en-US" spc="-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하나로 통합된 시스템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9058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71922"/>
              </p:ext>
            </p:extLst>
          </p:nvPr>
        </p:nvGraphicFramePr>
        <p:xfrm>
          <a:off x="1114239" y="3456355"/>
          <a:ext cx="2349925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0" name="Visio" r:id="rId3" imgW="1405819" imgH="911311" progId="Visio.Drawing.11">
                  <p:embed/>
                </p:oleObj>
              </mc:Choice>
              <mc:Fallback>
                <p:oleObj name="Visio" r:id="rId3" imgW="1405819" imgH="9113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239" y="3456355"/>
                        <a:ext cx="2349925" cy="152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264812"/>
              </p:ext>
            </p:extLst>
          </p:nvPr>
        </p:nvGraphicFramePr>
        <p:xfrm>
          <a:off x="4184455" y="3853627"/>
          <a:ext cx="2254867" cy="72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Visio" r:id="rId5" imgW="1405819" imgH="453868" progId="Visio.Drawing.11">
                  <p:embed/>
                </p:oleObj>
              </mc:Choice>
              <mc:Fallback>
                <p:oleObj name="Visio" r:id="rId5" imgW="1405819" imgH="4538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4455" y="3853627"/>
                        <a:ext cx="2254867" cy="727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0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여러 개의 출력함수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무관항을</a:t>
            </a:r>
            <a:r>
              <a:rPr lang="ko-KR" altLang="en-US" dirty="0" smtClean="0"/>
              <a:t> 갖는 경우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서로 독립된 영역을 찾은 후, 선택되지 않는 부분을 찾아서 나머지를 묶는다.</a:t>
            </a:r>
            <a:r>
              <a:rPr lang="ko-KR" altLang="en-US" dirty="0">
                <a:solidFill>
                  <a:srgbClr val="0000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endParaRPr lang="en-US" altLang="ko-KR" dirty="0">
              <a:solidFill>
                <a:srgbClr val="0000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28740"/>
              </p:ext>
            </p:extLst>
          </p:nvPr>
        </p:nvGraphicFramePr>
        <p:xfrm>
          <a:off x="1949450" y="1700808"/>
          <a:ext cx="50974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4" name="Equation" r:id="rId3" imgW="2831760" imgH="190440" progId="Equation.DSMT4">
                  <p:embed/>
                </p:oleObj>
              </mc:Choice>
              <mc:Fallback>
                <p:oleObj name="Equation" r:id="rId3" imgW="2831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700808"/>
                        <a:ext cx="509746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8975"/>
              </p:ext>
            </p:extLst>
          </p:nvPr>
        </p:nvGraphicFramePr>
        <p:xfrm>
          <a:off x="1949450" y="2221793"/>
          <a:ext cx="4822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5" name="Equation" r:id="rId5" imgW="2679480" imgH="190440" progId="Equation.DSMT4">
                  <p:embed/>
                </p:oleObj>
              </mc:Choice>
              <mc:Fallback>
                <p:oleObj name="Equation" r:id="rId5" imgW="2679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221793"/>
                        <a:ext cx="4822825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20186"/>
              </p:ext>
            </p:extLst>
          </p:nvPr>
        </p:nvGraphicFramePr>
        <p:xfrm>
          <a:off x="2361648" y="3645024"/>
          <a:ext cx="4149282" cy="193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6" name="Visio" r:id="rId7" imgW="3430753" imgH="1594889" progId="Visio.Drawing.11">
                  <p:embed/>
                </p:oleObj>
              </mc:Choice>
              <mc:Fallback>
                <p:oleObj name="Visio" r:id="rId7" imgW="3430753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1648" y="3645024"/>
                        <a:ext cx="4149282" cy="193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91713"/>
              </p:ext>
            </p:extLst>
          </p:nvPr>
        </p:nvGraphicFramePr>
        <p:xfrm>
          <a:off x="3420109" y="5605321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7" name="Equation" r:id="rId9" imgW="164880" imgH="164880" progId="Equation.3">
                  <p:embed/>
                </p:oleObj>
              </mc:Choice>
              <mc:Fallback>
                <p:oleObj name="Equation" r:id="rId9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109" y="5605321"/>
                        <a:ext cx="2476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96206"/>
              </p:ext>
            </p:extLst>
          </p:nvPr>
        </p:nvGraphicFramePr>
        <p:xfrm>
          <a:off x="5538778" y="5594910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8" name="Equation" r:id="rId11" imgW="164880" imgH="177480" progId="Equation.3">
                  <p:embed/>
                </p:oleObj>
              </mc:Choice>
              <mc:Fallback>
                <p:oleObj name="Equation" r:id="rId11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78" y="5594910"/>
                        <a:ext cx="2476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2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여러 개의 출력함수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lvl="1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선택되지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않은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부분을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찾아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묶는다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292290"/>
              </p:ext>
            </p:extLst>
          </p:nvPr>
        </p:nvGraphicFramePr>
        <p:xfrm>
          <a:off x="605874" y="4544203"/>
          <a:ext cx="324612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6" name="Equation" r:id="rId3" imgW="1803400" imgH="215900" progId="Equation.DSMT4">
                  <p:embed/>
                </p:oleObj>
              </mc:Choice>
              <mc:Fallback>
                <p:oleObj name="Equation" r:id="rId3" imgW="1803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74" y="4544203"/>
                        <a:ext cx="324612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87176"/>
              </p:ext>
            </p:extLst>
          </p:nvPr>
        </p:nvGraphicFramePr>
        <p:xfrm>
          <a:off x="5072518" y="4544203"/>
          <a:ext cx="340614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7" name="Equation" r:id="rId5" imgW="1892300" imgH="215900" progId="Equation.DSMT4">
                  <p:embed/>
                </p:oleObj>
              </mc:Choice>
              <mc:Fallback>
                <p:oleObj name="Equation" r:id="rId5" imgW="1892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518" y="4544203"/>
                        <a:ext cx="340614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27266"/>
              </p:ext>
            </p:extLst>
          </p:nvPr>
        </p:nvGraphicFramePr>
        <p:xfrm>
          <a:off x="1039529" y="2204864"/>
          <a:ext cx="2232677" cy="22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Visio" r:id="rId7" imgW="1630815" imgH="1594889" progId="Visio.Drawing.11">
                  <p:embed/>
                </p:oleObj>
              </mc:Choice>
              <mc:Fallback>
                <p:oleObj name="Visio" r:id="rId7" imgW="1630815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9529" y="2204864"/>
                        <a:ext cx="2232677" cy="220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07988"/>
              </p:ext>
            </p:extLst>
          </p:nvPr>
        </p:nvGraphicFramePr>
        <p:xfrm>
          <a:off x="5399773" y="2204864"/>
          <a:ext cx="2232677" cy="22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Visio" r:id="rId9" imgW="1630815" imgH="1594889" progId="Visio.Drawing.11">
                  <p:embed/>
                </p:oleObj>
              </mc:Choice>
              <mc:Fallback>
                <p:oleObj name="Visio" r:id="rId9" imgW="1630815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9773" y="2204864"/>
                        <a:ext cx="2232677" cy="220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NAND, NOR </a:t>
            </a:r>
            <a:r>
              <a:rPr lang="ko-KR" altLang="en-US" dirty="0" smtClean="0"/>
              <a:t>식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29133"/>
              </p:ext>
            </p:extLst>
          </p:nvPr>
        </p:nvGraphicFramePr>
        <p:xfrm>
          <a:off x="693390" y="1859682"/>
          <a:ext cx="6451600" cy="3292158"/>
        </p:xfrm>
        <a:graphic>
          <a:graphicData uri="http://schemas.openxmlformats.org/drawingml/2006/table">
            <a:tbl>
              <a:tblPr/>
              <a:tblGrid>
                <a:gridCol w="1282700"/>
                <a:gridCol w="516890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XOR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63834"/>
              </p:ext>
            </p:extLst>
          </p:nvPr>
        </p:nvGraphicFramePr>
        <p:xfrm>
          <a:off x="2123728" y="1916832"/>
          <a:ext cx="16541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8" name="Equation" r:id="rId3" imgW="914400" imgH="177480" progId="Equation.DSMT4">
                  <p:embed/>
                </p:oleObj>
              </mc:Choice>
              <mc:Fallback>
                <p:oleObj name="Equation" r:id="rId3" imgW="914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16832"/>
                        <a:ext cx="165417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99365"/>
              </p:ext>
            </p:extLst>
          </p:nvPr>
        </p:nvGraphicFramePr>
        <p:xfrm>
          <a:off x="2123728" y="2232745"/>
          <a:ext cx="17002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9" name="Equation" r:id="rId5" imgW="939600" imgH="215640" progId="Equation.DSMT4">
                  <p:embed/>
                </p:oleObj>
              </mc:Choice>
              <mc:Fallback>
                <p:oleObj name="Equation" r:id="rId5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32745"/>
                        <a:ext cx="17002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6915"/>
              </p:ext>
            </p:extLst>
          </p:nvPr>
        </p:nvGraphicFramePr>
        <p:xfrm>
          <a:off x="2123728" y="2639145"/>
          <a:ext cx="20208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0" name="Equation" r:id="rId7" imgW="1117440" imgH="215640" progId="Equation.DSMT4">
                  <p:embed/>
                </p:oleObj>
              </mc:Choice>
              <mc:Fallback>
                <p:oleObj name="Equation" r:id="rId7" imgW="1117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39145"/>
                        <a:ext cx="202088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92007"/>
              </p:ext>
            </p:extLst>
          </p:nvPr>
        </p:nvGraphicFramePr>
        <p:xfrm>
          <a:off x="2123728" y="3069357"/>
          <a:ext cx="17002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1" name="Equation" r:id="rId9" imgW="939600" imgH="241200" progId="Equation.DSMT4">
                  <p:embed/>
                </p:oleObj>
              </mc:Choice>
              <mc:Fallback>
                <p:oleObj name="Equation" r:id="rId9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069357"/>
                        <a:ext cx="17002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93180"/>
              </p:ext>
            </p:extLst>
          </p:nvPr>
        </p:nvGraphicFramePr>
        <p:xfrm>
          <a:off x="2123728" y="3590057"/>
          <a:ext cx="2020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2" name="Equation" r:id="rId11" imgW="1117440" imgH="241200" progId="Equation.DSMT4">
                  <p:embed/>
                </p:oleObj>
              </mc:Choice>
              <mc:Fallback>
                <p:oleObj name="Equation" r:id="rId11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90057"/>
                        <a:ext cx="20208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64980"/>
              </p:ext>
            </p:extLst>
          </p:nvPr>
        </p:nvGraphicFramePr>
        <p:xfrm>
          <a:off x="2123728" y="4063132"/>
          <a:ext cx="45037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3" name="Equation" r:id="rId13" imgW="2489040" imgH="571320" progId="Equation.DSMT4">
                  <p:embed/>
                </p:oleObj>
              </mc:Choice>
              <mc:Fallback>
                <p:oleObj name="Equation" r:id="rId13" imgW="2489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63132"/>
                        <a:ext cx="45037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7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NAND, NOR </a:t>
            </a:r>
            <a:r>
              <a:rPr lang="ko-KR" altLang="en-US" dirty="0" smtClean="0"/>
              <a:t>회로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38005"/>
              </p:ext>
            </p:extLst>
          </p:nvPr>
        </p:nvGraphicFramePr>
        <p:xfrm>
          <a:off x="706581" y="1604804"/>
          <a:ext cx="8261206" cy="4862918"/>
        </p:xfrm>
        <a:graphic>
          <a:graphicData uri="http://schemas.openxmlformats.org/drawingml/2006/table">
            <a:tbl>
              <a:tblPr/>
              <a:tblGrid>
                <a:gridCol w="1205345"/>
                <a:gridCol w="3228109"/>
                <a:gridCol w="3827752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NAND </a:t>
                      </a:r>
                      <a:r>
                        <a:rPr kumimoji="1" lang="ko-KR" altLang="en-US" sz="2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NOR </a:t>
                      </a:r>
                      <a:r>
                        <a:rPr kumimoji="1" lang="ko-KR" altLang="en-US" sz="2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5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XOR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87274"/>
              </p:ext>
            </p:extLst>
          </p:nvPr>
        </p:nvGraphicFramePr>
        <p:xfrm>
          <a:off x="2447397" y="2352686"/>
          <a:ext cx="1465061" cy="4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8" name="Visio" r:id="rId3" imgW="1140196" imgH="323494" progId="Visio.Drawing.11">
                  <p:embed/>
                </p:oleObj>
              </mc:Choice>
              <mc:Fallback>
                <p:oleObj name="Visio" r:id="rId3" imgW="1140196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397" y="2352686"/>
                        <a:ext cx="1465061" cy="41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98523"/>
              </p:ext>
            </p:extLst>
          </p:nvPr>
        </p:nvGraphicFramePr>
        <p:xfrm>
          <a:off x="6222704" y="2359732"/>
          <a:ext cx="1465061" cy="42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9" name="Visio" r:id="rId5" imgW="1140196" imgH="329347" progId="Visio.Drawing.11">
                  <p:embed/>
                </p:oleObj>
              </mc:Choice>
              <mc:Fallback>
                <p:oleObj name="Visio" r:id="rId5" imgW="1140196" imgH="3293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2704" y="2359732"/>
                        <a:ext cx="1465061" cy="422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39243"/>
              </p:ext>
            </p:extLst>
          </p:nvPr>
        </p:nvGraphicFramePr>
        <p:xfrm>
          <a:off x="2031039" y="3166444"/>
          <a:ext cx="2436327" cy="4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0" name="Visio" r:id="rId7" imgW="1895775" imgH="323494" progId="Visio.Drawing.11">
                  <p:embed/>
                </p:oleObj>
              </mc:Choice>
              <mc:Fallback>
                <p:oleObj name="Visio" r:id="rId7" imgW="1895775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1039" y="3166444"/>
                        <a:ext cx="2436327" cy="41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45236"/>
              </p:ext>
            </p:extLst>
          </p:nvPr>
        </p:nvGraphicFramePr>
        <p:xfrm>
          <a:off x="5669081" y="2924648"/>
          <a:ext cx="2350627" cy="89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1" name="Visio" r:id="rId9" imgW="1828475" imgH="700634" progId="Visio.Drawing.11">
                  <p:embed/>
                </p:oleObj>
              </mc:Choice>
              <mc:Fallback>
                <p:oleObj name="Visio" r:id="rId9" imgW="1828475" imgH="7006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9081" y="2924648"/>
                        <a:ext cx="2350627" cy="89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65886"/>
              </p:ext>
            </p:extLst>
          </p:nvPr>
        </p:nvGraphicFramePr>
        <p:xfrm>
          <a:off x="2026428" y="4017631"/>
          <a:ext cx="2611808" cy="85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2" name="Visio" r:id="rId11" imgW="2032000" imgH="666496" progId="Visio.Drawing.11">
                  <p:embed/>
                </p:oleObj>
              </mc:Choice>
              <mc:Fallback>
                <p:oleObj name="Visio" r:id="rId11" imgW="2032000" imgH="6664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6428" y="4017631"/>
                        <a:ext cx="2611808" cy="85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00814"/>
              </p:ext>
            </p:extLst>
          </p:nvPr>
        </p:nvGraphicFramePr>
        <p:xfrm>
          <a:off x="5671776" y="4218026"/>
          <a:ext cx="2566917" cy="42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3" name="Visio" r:id="rId13" imgW="1997862" imgH="333898" progId="Visio.Drawing.11">
                  <p:embed/>
                </p:oleObj>
              </mc:Choice>
              <mc:Fallback>
                <p:oleObj name="Visio" r:id="rId13" imgW="1997862" imgH="3338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71776" y="4218026"/>
                        <a:ext cx="2566917" cy="42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02358"/>
              </p:ext>
            </p:extLst>
          </p:nvPr>
        </p:nvGraphicFramePr>
        <p:xfrm>
          <a:off x="1979295" y="5091286"/>
          <a:ext cx="2983174" cy="136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4" name="Visio" r:id="rId15" imgW="2321682" imgH="1061842" progId="Visio.Drawing.11">
                  <p:embed/>
                </p:oleObj>
              </mc:Choice>
              <mc:Fallback>
                <p:oleObj name="Visio" r:id="rId15" imgW="2321682" imgH="10618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9295" y="5091286"/>
                        <a:ext cx="2983174" cy="1365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41589"/>
              </p:ext>
            </p:extLst>
          </p:nvPr>
        </p:nvGraphicFramePr>
        <p:xfrm>
          <a:off x="5290004" y="5081364"/>
          <a:ext cx="3607560" cy="134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5" name="Visio" r:id="rId17" imgW="2807086" imgH="1049162" progId="Visio.Drawing.11">
                  <p:embed/>
                </p:oleObj>
              </mc:Choice>
              <mc:Fallback>
                <p:oleObj name="Visio" r:id="rId17" imgW="2807086" imgH="10491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90004" y="5081364"/>
                        <a:ext cx="3607560" cy="1348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3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53363"/>
              </p:ext>
            </p:extLst>
          </p:nvPr>
        </p:nvGraphicFramePr>
        <p:xfrm>
          <a:off x="534988" y="1340768"/>
          <a:ext cx="8288337" cy="3416618"/>
        </p:xfrm>
        <a:graphic>
          <a:graphicData uri="http://schemas.openxmlformats.org/drawingml/2006/table">
            <a:tbl>
              <a:tblPr/>
              <a:tblGrid>
                <a:gridCol w="1030287"/>
                <a:gridCol w="3409950"/>
                <a:gridCol w="38481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NAND </a:t>
                      </a: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NOR </a:t>
                      </a: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NAND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NOR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68400"/>
              </p:ext>
            </p:extLst>
          </p:nvPr>
        </p:nvGraphicFramePr>
        <p:xfrm>
          <a:off x="2560661" y="2504708"/>
          <a:ext cx="1521253" cy="4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0" name="Visio" r:id="rId3" imgW="1062817" imgH="323494" progId="Visio.Drawing.11">
                  <p:embed/>
                </p:oleObj>
              </mc:Choice>
              <mc:Fallback>
                <p:oleObj name="Visio" r:id="rId3" imgW="1062817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0661" y="2504708"/>
                        <a:ext cx="1521253" cy="46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12955"/>
              </p:ext>
            </p:extLst>
          </p:nvPr>
        </p:nvGraphicFramePr>
        <p:xfrm>
          <a:off x="5113588" y="2235249"/>
          <a:ext cx="3638272" cy="100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1" name="Visio" r:id="rId5" imgW="2540163" imgH="700634" progId="Visio.Drawing.11">
                  <p:embed/>
                </p:oleObj>
              </mc:Choice>
              <mc:Fallback>
                <p:oleObj name="Visio" r:id="rId5" imgW="2540163" imgH="7006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3588" y="2235249"/>
                        <a:ext cx="3638272" cy="100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36438"/>
              </p:ext>
            </p:extLst>
          </p:nvPr>
        </p:nvGraphicFramePr>
        <p:xfrm>
          <a:off x="1661326" y="3615739"/>
          <a:ext cx="3319922" cy="95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2" name="Visio" r:id="rId7" imgW="2317780" imgH="666496" progId="Visio.Drawing.11">
                  <p:embed/>
                </p:oleObj>
              </mc:Choice>
              <mc:Fallback>
                <p:oleObj name="Visio" r:id="rId7" imgW="2317780" imgH="6664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1326" y="3615739"/>
                        <a:ext cx="3319922" cy="95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20075"/>
              </p:ext>
            </p:extLst>
          </p:nvPr>
        </p:nvGraphicFramePr>
        <p:xfrm>
          <a:off x="6090238" y="3857911"/>
          <a:ext cx="1684973" cy="47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3" name="Visio" r:id="rId9" imgW="1175959" imgH="329347" progId="Visio.Drawing.11">
                  <p:embed/>
                </p:oleObj>
              </mc:Choice>
              <mc:Fallback>
                <p:oleObj name="Visio" r:id="rId9" imgW="1175959" imgH="3293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0238" y="3857911"/>
                        <a:ext cx="1684973" cy="47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75350"/>
              </p:ext>
            </p:extLst>
          </p:nvPr>
        </p:nvGraphicFramePr>
        <p:xfrm>
          <a:off x="1920674" y="5206030"/>
          <a:ext cx="28511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4" name="Visio" r:id="rId11" imgW="1931213" imgH="323494" progId="Visio.Drawing.11">
                  <p:embed/>
                </p:oleObj>
              </mc:Choice>
              <mc:Fallback>
                <p:oleObj name="Visio" r:id="rId11" imgW="1931213" imgH="3234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674" y="5206030"/>
                        <a:ext cx="2851150" cy="4778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600500"/>
              </p:ext>
            </p:extLst>
          </p:nvPr>
        </p:nvGraphicFramePr>
        <p:xfrm>
          <a:off x="1927575" y="5761813"/>
          <a:ext cx="28543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5" name="Visio" r:id="rId13" imgW="1935114" imgH="329347" progId="Visio.Drawing.11">
                  <p:embed/>
                </p:oleObj>
              </mc:Choice>
              <mc:Fallback>
                <p:oleObj name="Visio" r:id="rId13" imgW="1935114" imgH="3293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575" y="5761813"/>
                        <a:ext cx="2854325" cy="4841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9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다른 방법 </a:t>
            </a:r>
            <a:r>
              <a:rPr lang="en-US" altLang="ko-KR" dirty="0" smtClean="0"/>
              <a:t>: AND </a:t>
            </a:r>
            <a:r>
              <a:rPr lang="ko-KR" altLang="en-US" dirty="0" err="1" smtClean="0"/>
              <a:t>게이트</a:t>
            </a:r>
            <a:r>
              <a:rPr lang="ko-KR" altLang="en-US" dirty="0" smtClean="0"/>
              <a:t> 뒤에 </a:t>
            </a:r>
            <a:r>
              <a:rPr lang="en-US" altLang="ko-KR" dirty="0" smtClean="0"/>
              <a:t>OR </a:t>
            </a:r>
            <a:r>
              <a:rPr lang="ko-KR" altLang="en-US" dirty="0" err="1" smtClean="0"/>
              <a:t>게이트가</a:t>
            </a:r>
            <a:r>
              <a:rPr lang="ko-KR" altLang="en-US" dirty="0" smtClean="0"/>
              <a:t> 있을 때 이중부정 적용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39989"/>
              </p:ext>
            </p:extLst>
          </p:nvPr>
        </p:nvGraphicFramePr>
        <p:xfrm>
          <a:off x="2671285" y="4535746"/>
          <a:ext cx="2621918" cy="199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6" name="Visio" r:id="rId3" imgW="1678269" imgH="1278372" progId="Visio.Drawing.11">
                  <p:embed/>
                </p:oleObj>
              </mc:Choice>
              <mc:Fallback>
                <p:oleObj name="Visio" r:id="rId3" imgW="1678269" imgH="12783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285" y="4535746"/>
                        <a:ext cx="2621918" cy="199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39"/>
          <p:cNvSpPr>
            <a:spLocks noChangeArrowheads="1"/>
          </p:cNvSpPr>
          <p:nvPr/>
        </p:nvSpPr>
        <p:spPr bwMode="auto">
          <a:xfrm rot="1080000">
            <a:off x="3584959" y="3081067"/>
            <a:ext cx="563562" cy="285750"/>
          </a:xfrm>
          <a:prstGeom prst="rightArrow">
            <a:avLst>
              <a:gd name="adj1" fmla="val 50000"/>
              <a:gd name="adj2" fmla="val 49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8172576">
            <a:off x="4584089" y="4508128"/>
            <a:ext cx="563562" cy="285750"/>
          </a:xfrm>
          <a:prstGeom prst="rightArrow">
            <a:avLst>
              <a:gd name="adj1" fmla="val 50000"/>
              <a:gd name="adj2" fmla="val 49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8542"/>
              </p:ext>
            </p:extLst>
          </p:nvPr>
        </p:nvGraphicFramePr>
        <p:xfrm>
          <a:off x="935160" y="2002571"/>
          <a:ext cx="2619439" cy="199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7" name="Visio" r:id="rId5" imgW="1676969" imgH="1278697" progId="Visio.Drawing.11">
                  <p:embed/>
                </p:oleObj>
              </mc:Choice>
              <mc:Fallback>
                <p:oleObj name="Visio" r:id="rId5" imgW="1676969" imgH="12786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160" y="2002571"/>
                        <a:ext cx="2619439" cy="199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46647"/>
              </p:ext>
            </p:extLst>
          </p:nvPr>
        </p:nvGraphicFramePr>
        <p:xfrm>
          <a:off x="4530015" y="3261305"/>
          <a:ext cx="2604556" cy="50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8" name="Visio" r:id="rId7" imgW="1666565" imgH="323494" progId="Visio.Drawing.11">
                  <p:embed/>
                </p:oleObj>
              </mc:Choice>
              <mc:Fallback>
                <p:oleObj name="Visio" r:id="rId7" imgW="1666565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0015" y="3261305"/>
                        <a:ext cx="2604556" cy="50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15160"/>
              </p:ext>
            </p:extLst>
          </p:nvPr>
        </p:nvGraphicFramePr>
        <p:xfrm>
          <a:off x="5120639" y="3910104"/>
          <a:ext cx="1675672" cy="33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9" name="Equation" r:id="rId9" imgW="761669" imgH="152334" progId="Equation.DSMT4">
                  <p:embed/>
                </p:oleObj>
              </mc:Choice>
              <mc:Fallback>
                <p:oleObj name="Equation" r:id="rId9" imgW="761669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639" y="3910104"/>
                        <a:ext cx="1675672" cy="335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입력 </a:t>
            </a:r>
            <a:r>
              <a:rPr lang="en-US" altLang="ko-KR" dirty="0" smtClean="0"/>
              <a:t>NAND </a:t>
            </a:r>
            <a:r>
              <a:rPr lang="ko-KR" altLang="en-US" dirty="0" err="1" smtClean="0"/>
              <a:t>게이트만으로</a:t>
            </a:r>
            <a:r>
              <a:rPr lang="ko-KR" altLang="en-US" dirty="0" smtClean="0"/>
              <a:t> 나타내기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993148" y="3271541"/>
            <a:ext cx="3452813" cy="561975"/>
          </a:xfrm>
          <a:prstGeom prst="wedgeRoundRectCallout">
            <a:avLst>
              <a:gd name="adj1" fmla="val -101088"/>
              <a:gd name="adj2" fmla="val -128975"/>
              <a:gd name="adj3" fmla="val 16667"/>
            </a:avLst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42645"/>
              </p:ext>
            </p:extLst>
          </p:nvPr>
        </p:nvGraphicFramePr>
        <p:xfrm>
          <a:off x="611797" y="1988840"/>
          <a:ext cx="4342896" cy="150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0" name="Equation" r:id="rId3" imgW="2412720" imgH="838080" progId="Equation.DSMT4">
                  <p:embed/>
                </p:oleObj>
              </mc:Choice>
              <mc:Fallback>
                <p:oleObj name="Equation" r:id="rId3" imgW="2412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97" y="1988840"/>
                        <a:ext cx="4342896" cy="150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15735"/>
              </p:ext>
            </p:extLst>
          </p:nvPr>
        </p:nvGraphicFramePr>
        <p:xfrm>
          <a:off x="4194496" y="3344927"/>
          <a:ext cx="31318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1" name="Equation" r:id="rId5" imgW="1739900" imgH="241300" progId="Equation.DSMT4">
                  <p:embed/>
                </p:oleObj>
              </mc:Choice>
              <mc:Fallback>
                <p:oleObj name="Equation" r:id="rId5" imgW="173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496" y="3344927"/>
                        <a:ext cx="3131820" cy="434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04754"/>
              </p:ext>
            </p:extLst>
          </p:nvPr>
        </p:nvGraphicFramePr>
        <p:xfrm>
          <a:off x="868715" y="4123978"/>
          <a:ext cx="4598153" cy="130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2" name="Visio" r:id="rId7" imgW="2901371" imgH="823529" progId="Visio.Drawing.11">
                  <p:embed/>
                </p:oleObj>
              </mc:Choice>
              <mc:Fallback>
                <p:oleObj name="Visio" r:id="rId7" imgW="2901371" imgH="82352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715" y="4123978"/>
                        <a:ext cx="4598153" cy="1305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83708"/>
              </p:ext>
            </p:extLst>
          </p:nvPr>
        </p:nvGraphicFramePr>
        <p:xfrm>
          <a:off x="5881038" y="4476572"/>
          <a:ext cx="2079358" cy="54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3" name="Equation" r:id="rId9" imgW="1155199" imgH="304668" progId="Equation.DSMT4">
                  <p:embed/>
                </p:oleObj>
              </mc:Choice>
              <mc:Fallback>
                <p:oleObj name="Equation" r:id="rId9" imgW="1155199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38" y="4476572"/>
                        <a:ext cx="2079358" cy="54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5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en-US" altLang="ko-KR" dirty="0" smtClean="0"/>
          </a:p>
          <a:p>
            <a:pPr lvl="1"/>
            <a:r>
              <a:rPr lang="ko-KR" altLang="en-US" dirty="0"/>
              <a:t>불 대수를 이용한 간소화하는 방법은 복잡하고 검증도 어렵다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체계적으로 논리식을 간소화하기 위해 </a:t>
            </a:r>
            <a:r>
              <a:rPr lang="ko-KR" altLang="en-US" dirty="0" err="1"/>
              <a:t>카르노</a:t>
            </a:r>
            <a:r>
              <a:rPr lang="ko-KR" altLang="en-US" dirty="0"/>
              <a:t> </a:t>
            </a:r>
            <a:r>
              <a:rPr lang="ko-KR" altLang="en-US" dirty="0" err="1"/>
              <a:t>맵</a:t>
            </a:r>
            <a:r>
              <a:rPr lang="en-US" altLang="ko-KR" dirty="0"/>
              <a:t>(1953</a:t>
            </a:r>
            <a:r>
              <a:rPr lang="ko-KR" altLang="en-US" dirty="0"/>
              <a:t>년 </a:t>
            </a:r>
            <a:r>
              <a:rPr lang="en-US" altLang="ko-KR" dirty="0"/>
              <a:t>Maurice </a:t>
            </a:r>
            <a:r>
              <a:rPr lang="en-US" altLang="ko-KR" dirty="0" err="1"/>
              <a:t>Karnaugh</a:t>
            </a:r>
            <a:r>
              <a:rPr lang="ko-KR" altLang="en-US" dirty="0"/>
              <a:t>가 소개</a:t>
            </a:r>
            <a:r>
              <a:rPr lang="en-US" altLang="ko-KR" dirty="0"/>
              <a:t>)</a:t>
            </a:r>
            <a:r>
              <a:rPr lang="ko-KR" altLang="en-US" dirty="0"/>
              <a:t>과 퀸</a:t>
            </a:r>
            <a:r>
              <a:rPr lang="en-US" altLang="ko-KR" dirty="0"/>
              <a:t>-</a:t>
            </a:r>
            <a:r>
              <a:rPr lang="ko-KR" altLang="en-US" dirty="0" err="1"/>
              <a:t>맥클러스키</a:t>
            </a:r>
            <a:r>
              <a:rPr lang="ko-KR" altLang="en-US" dirty="0"/>
              <a:t> 방법</a:t>
            </a:r>
            <a:r>
              <a:rPr lang="en-US" altLang="ko-KR" dirty="0"/>
              <a:t>(1956</a:t>
            </a:r>
            <a:r>
              <a:rPr lang="ko-KR" altLang="en-US" dirty="0"/>
              <a:t>년 </a:t>
            </a:r>
            <a:r>
              <a:rPr lang="en-US" altLang="ko-KR" dirty="0"/>
              <a:t>Willard Van </a:t>
            </a:r>
            <a:r>
              <a:rPr lang="en-US" altLang="ko-KR" dirty="0" err="1"/>
              <a:t>Orman</a:t>
            </a:r>
            <a:r>
              <a:rPr lang="en-US" altLang="ko-KR" dirty="0"/>
              <a:t> Quine</a:t>
            </a:r>
            <a:r>
              <a:rPr lang="ko-KR" altLang="en-US" dirty="0"/>
              <a:t>과 </a:t>
            </a:r>
            <a:r>
              <a:rPr lang="en-US" altLang="ko-KR" dirty="0"/>
              <a:t>Edward J. </a:t>
            </a:r>
            <a:r>
              <a:rPr lang="en-US" altLang="ko-KR" dirty="0" err="1"/>
              <a:t>McCluskey</a:t>
            </a:r>
            <a:r>
              <a:rPr lang="en-US" altLang="ko-KR" dirty="0"/>
              <a:t> </a:t>
            </a:r>
            <a:r>
              <a:rPr lang="ko-KR" altLang="en-US" dirty="0"/>
              <a:t>개발</a:t>
            </a:r>
            <a:r>
              <a:rPr lang="en-US" altLang="ko-KR" dirty="0"/>
              <a:t>)</a:t>
            </a:r>
            <a:r>
              <a:rPr lang="ko-KR" altLang="en-US" dirty="0"/>
              <a:t>이 필요</a:t>
            </a:r>
            <a:endParaRPr lang="en-US" altLang="ko-KR" dirty="0"/>
          </a:p>
          <a:p>
            <a:pPr lvl="1"/>
            <a:r>
              <a:rPr lang="ko-KR" altLang="en-US" dirty="0"/>
              <a:t>퀸</a:t>
            </a:r>
            <a:r>
              <a:rPr lang="en-US" altLang="ko-KR" dirty="0"/>
              <a:t>-</a:t>
            </a:r>
            <a:r>
              <a:rPr lang="ko-KR" altLang="en-US" dirty="0" err="1"/>
              <a:t>맥클러스키</a:t>
            </a:r>
            <a:r>
              <a:rPr lang="ko-KR" altLang="en-US" dirty="0"/>
              <a:t> 방법은 많은 변수에 대해서도 쉽게 간소화할 수 있다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변수 </a:t>
            </a:r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r>
              <a:rPr lang="ko-KR" altLang="en-US" dirty="0" smtClean="0"/>
              <a:t> 표현 방법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무관항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care) :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입력이 결과에 영향을 미치지 않는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최소항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굴림"/>
                <a:ea typeface="굴림"/>
                <a:cs typeface="Times New Roman" panose="02020603050405020304" pitchFamily="18" charset="0"/>
              </a:rPr>
              <a:t>ⅹ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표시하거나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표시한다.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91856"/>
              </p:ext>
            </p:extLst>
          </p:nvPr>
        </p:nvGraphicFramePr>
        <p:xfrm>
          <a:off x="611560" y="4221088"/>
          <a:ext cx="134299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Visio" r:id="rId3" imgW="946749" imgH="931794" progId="Visio.Drawing.11">
                  <p:embed/>
                </p:oleObj>
              </mc:Choice>
              <mc:Fallback>
                <p:oleObj name="Visio" r:id="rId3" imgW="946749" imgH="9317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21088"/>
                        <a:ext cx="1342992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52984"/>
              </p:ext>
            </p:extLst>
          </p:nvPr>
        </p:nvGraphicFramePr>
        <p:xfrm>
          <a:off x="2482351" y="4221088"/>
          <a:ext cx="1351119" cy="13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Visio" r:id="rId5" imgW="946749" imgH="931794" progId="Visio.Drawing.11">
                  <p:embed/>
                </p:oleObj>
              </mc:Choice>
              <mc:Fallback>
                <p:oleObj name="Visio" r:id="rId5" imgW="946749" imgH="9317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351" y="4221088"/>
                        <a:ext cx="1351119" cy="1303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72906"/>
              </p:ext>
            </p:extLst>
          </p:nvPr>
        </p:nvGraphicFramePr>
        <p:xfrm>
          <a:off x="4361940" y="4221089"/>
          <a:ext cx="1329253" cy="130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Visio" r:id="rId7" imgW="946749" imgH="930168" progId="Visio.Drawing.11">
                  <p:embed/>
                </p:oleObj>
              </mc:Choice>
              <mc:Fallback>
                <p:oleObj name="Visio" r:id="rId7" imgW="946749" imgH="9301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940" y="4221089"/>
                        <a:ext cx="1329253" cy="1305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53542"/>
              </p:ext>
            </p:extLst>
          </p:nvPr>
        </p:nvGraphicFramePr>
        <p:xfrm>
          <a:off x="6262107" y="4221088"/>
          <a:ext cx="1272940" cy="13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Visio" r:id="rId9" imgW="910986" imgH="949676" progId="Visio.Drawing.11">
                  <p:embed/>
                </p:oleObj>
              </mc:Choice>
              <mc:Fallback>
                <p:oleObj name="Visio" r:id="rId9" imgW="910986" imgH="9496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107" y="4221088"/>
                        <a:ext cx="1272940" cy="1303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93750" y="3408993"/>
            <a:ext cx="755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모든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ko-KR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게이트의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뒤에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을 두 개 붙인다</a:t>
            </a:r>
            <a:r>
              <a:rPr lang="ko-KR" altLang="en-US" sz="1800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 rot="10800000" flipH="1">
            <a:off x="3227388" y="5287005"/>
            <a:ext cx="627062" cy="681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17539"/>
              </p:ext>
            </p:extLst>
          </p:nvPr>
        </p:nvGraphicFramePr>
        <p:xfrm>
          <a:off x="712787" y="1268760"/>
          <a:ext cx="43434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4" name="Equation" r:id="rId3" imgW="2413000" imgH="215900" progId="Equation.DSMT4">
                  <p:embed/>
                </p:oleObj>
              </mc:Choice>
              <mc:Fallback>
                <p:oleObj name="Equation" r:id="rId3" imgW="2413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" y="1268760"/>
                        <a:ext cx="434340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747886"/>
              </p:ext>
            </p:extLst>
          </p:nvPr>
        </p:nvGraphicFramePr>
        <p:xfrm>
          <a:off x="1914491" y="1859441"/>
          <a:ext cx="3754789" cy="10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5" name="Visio" r:id="rId5" imgW="2870810" imgH="825805" progId="Visio.Drawing.11">
                  <p:embed/>
                </p:oleObj>
              </mc:Choice>
              <mc:Fallback>
                <p:oleObj name="Visio" r:id="rId5" imgW="2870810" imgH="8258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4491" y="1859441"/>
                        <a:ext cx="3754789" cy="10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519203"/>
              </p:ext>
            </p:extLst>
          </p:nvPr>
        </p:nvGraphicFramePr>
        <p:xfrm>
          <a:off x="1259874" y="4073252"/>
          <a:ext cx="3750636" cy="10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6" name="Visio" r:id="rId7" imgW="2866258" imgH="825805" progId="Visio.Drawing.11">
                  <p:embed/>
                </p:oleObj>
              </mc:Choice>
              <mc:Fallback>
                <p:oleObj name="Visio" r:id="rId7" imgW="2866258" imgH="8258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874" y="4073252"/>
                        <a:ext cx="3750636" cy="10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8461"/>
              </p:ext>
            </p:extLst>
          </p:nvPr>
        </p:nvGraphicFramePr>
        <p:xfrm>
          <a:off x="4658626" y="5287004"/>
          <a:ext cx="3788017" cy="10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7" name="Visio" r:id="rId9" imgW="2896169" imgH="825805" progId="Visio.Drawing.11">
                  <p:embed/>
                </p:oleObj>
              </mc:Choice>
              <mc:Fallback>
                <p:oleObj name="Visio" r:id="rId9" imgW="2896169" imgH="8258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8626" y="5287004"/>
                        <a:ext cx="3788017" cy="10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1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5150" y="1340768"/>
            <a:ext cx="392022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2입력 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NOR </a:t>
            </a:r>
            <a:r>
              <a:rPr lang="ko-KR" altLang="en-US" sz="180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게이트만으로</a:t>
            </a:r>
            <a:r>
              <a:rPr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나타내기</a:t>
            </a:r>
            <a:endParaRPr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12229"/>
              </p:ext>
            </p:extLst>
          </p:nvPr>
        </p:nvGraphicFramePr>
        <p:xfrm>
          <a:off x="789270" y="1808092"/>
          <a:ext cx="482346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3" name="Equation" r:id="rId3" imgW="2679700" imgH="431800" progId="Equation.DSMT4">
                  <p:embed/>
                </p:oleObj>
              </mc:Choice>
              <mc:Fallback>
                <p:oleObj name="Equation" r:id="rId3" imgW="267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70" y="1808092"/>
                        <a:ext cx="4823460" cy="777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34209"/>
              </p:ext>
            </p:extLst>
          </p:nvPr>
        </p:nvGraphicFramePr>
        <p:xfrm>
          <a:off x="877036" y="2780296"/>
          <a:ext cx="3478086" cy="200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4" name="Visio" r:id="rId5" imgW="2653304" imgH="1529039" progId="Visio.Drawing.11">
                  <p:embed/>
                </p:oleObj>
              </mc:Choice>
              <mc:Fallback>
                <p:oleObj name="Visio" r:id="rId5" imgW="2653304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036" y="2780296"/>
                        <a:ext cx="3478086" cy="2004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1177"/>
              </p:ext>
            </p:extLst>
          </p:nvPr>
        </p:nvGraphicFramePr>
        <p:xfrm>
          <a:off x="4765643" y="4474343"/>
          <a:ext cx="3478086" cy="200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5" name="Visio" r:id="rId7" imgW="2653304" imgH="1529039" progId="Visio.Drawing.11">
                  <p:embed/>
                </p:oleObj>
              </mc:Choice>
              <mc:Fallback>
                <p:oleObj name="Visio" r:id="rId7" imgW="2653304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5643" y="4474343"/>
                        <a:ext cx="3478086" cy="2004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14191" y="3968465"/>
            <a:ext cx="307264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AND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사이에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이중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부정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78687">
            <a:off x="3929548" y="4163727"/>
            <a:ext cx="596900" cy="342900"/>
          </a:xfrm>
          <a:prstGeom prst="rightArrow">
            <a:avLst>
              <a:gd name="adj1" fmla="val 50000"/>
              <a:gd name="adj2" fmla="val 4351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5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63563" y="1340768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나머지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를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NOR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로 바꾸기 위해서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출력에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NOT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을 두 개 붙이고,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입력 쪽에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NOT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을 두 개 붙인다.</a:t>
            </a:r>
            <a:endParaRPr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4341813" y="3114883"/>
            <a:ext cx="533400" cy="258763"/>
          </a:xfrm>
          <a:prstGeom prst="rightArrow">
            <a:avLst>
              <a:gd name="adj1" fmla="val 50000"/>
              <a:gd name="adj2" fmla="val 5153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60362"/>
              </p:ext>
            </p:extLst>
          </p:nvPr>
        </p:nvGraphicFramePr>
        <p:xfrm>
          <a:off x="626778" y="2260017"/>
          <a:ext cx="3536342" cy="203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6" name="Visio" r:id="rId3" imgW="2653304" imgH="1529039" progId="Visio.Drawing.11">
                  <p:embed/>
                </p:oleObj>
              </mc:Choice>
              <mc:Fallback>
                <p:oleObj name="Visio" r:id="rId3" imgW="2653304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778" y="2260017"/>
                        <a:ext cx="3536342" cy="203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48255"/>
              </p:ext>
            </p:extLst>
          </p:nvPr>
        </p:nvGraphicFramePr>
        <p:xfrm>
          <a:off x="5201554" y="2260017"/>
          <a:ext cx="3627343" cy="203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7" name="Visio" r:id="rId5" imgW="2720279" imgH="1529039" progId="Visio.Drawing.11">
                  <p:embed/>
                </p:oleObj>
              </mc:Choice>
              <mc:Fallback>
                <p:oleObj name="Visio" r:id="rId5" imgW="2720279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1554" y="2260017"/>
                        <a:ext cx="3627343" cy="203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2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0">
              <a:buNone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XOR :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홀수개의 입력이 1인 경우, 출력이 1이 되는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87624" y="3202765"/>
            <a:ext cx="179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XOR&gt;</a:t>
            </a:r>
            <a:endParaRPr lang="en-US" altLang="ko-KR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19954"/>
              </p:ext>
            </p:extLst>
          </p:nvPr>
        </p:nvGraphicFramePr>
        <p:xfrm>
          <a:off x="924789" y="1846948"/>
          <a:ext cx="2200456" cy="137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6" name="Visio" r:id="rId3" imgW="1594940" imgH="964823" progId="Visio.Drawing.11">
                  <p:embed/>
                </p:oleObj>
              </mc:Choice>
              <mc:Fallback>
                <p:oleObj name="Visio" r:id="rId3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789" y="1846948"/>
                        <a:ext cx="2200456" cy="1370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43198"/>
              </p:ext>
            </p:extLst>
          </p:nvPr>
        </p:nvGraphicFramePr>
        <p:xfrm>
          <a:off x="3550180" y="1878029"/>
          <a:ext cx="3121808" cy="124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7" name="Equation" r:id="rId5" imgW="1765300" imgH="711200" progId="Equation.DSMT4">
                  <p:embed/>
                </p:oleObj>
              </mc:Choice>
              <mc:Fallback>
                <p:oleObj name="Equation" r:id="rId5" imgW="17653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180" y="1878029"/>
                        <a:ext cx="3121808" cy="1248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31640" y="5760907"/>
            <a:ext cx="1456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XOR&gt;</a:t>
            </a:r>
            <a:endParaRPr lang="en-US" altLang="ko-KR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80324"/>
              </p:ext>
            </p:extLst>
          </p:nvPr>
        </p:nvGraphicFramePr>
        <p:xfrm>
          <a:off x="890633" y="3605868"/>
          <a:ext cx="2218914" cy="218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8" name="Visio" r:id="rId7" imgW="1630815" imgH="1594889" progId="Visio.Drawing.11">
                  <p:embed/>
                </p:oleObj>
              </mc:Choice>
              <mc:Fallback>
                <p:oleObj name="Visio" r:id="rId7" imgW="1630815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633" y="3605868"/>
                        <a:ext cx="2218914" cy="218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74889"/>
              </p:ext>
            </p:extLst>
          </p:nvPr>
        </p:nvGraphicFramePr>
        <p:xfrm>
          <a:off x="3552370" y="3661900"/>
          <a:ext cx="4251325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9" name="Equation" r:id="rId9" imgW="2438280" imgH="1612800" progId="Equation.DSMT4">
                  <p:embed/>
                </p:oleObj>
              </mc:Choice>
              <mc:Fallback>
                <p:oleObj name="Equation" r:id="rId9" imgW="243828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370" y="3661900"/>
                        <a:ext cx="4251325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0">
              <a:buNone/>
            </a:pPr>
            <a:endParaRPr lang="en-US" altLang="ko-KR" dirty="0" smtClean="0"/>
          </a:p>
          <a:p>
            <a:pPr marL="360363" lvl="1" indent="-182563" algn="just" eaLnBrk="1" fontAlgn="ctr" hangingPunct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XNOR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짝수개의 입력이 1인 경우 출력이 1이 되는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187624" y="3284984"/>
            <a:ext cx="179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XNOR&gt;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14943"/>
              </p:ext>
            </p:extLst>
          </p:nvPr>
        </p:nvGraphicFramePr>
        <p:xfrm>
          <a:off x="934048" y="1875905"/>
          <a:ext cx="2207787" cy="13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4" name="Visio" r:id="rId3" imgW="1594940" imgH="964823" progId="Visio.Drawing.11">
                  <p:embed/>
                </p:oleObj>
              </mc:Choice>
              <mc:Fallback>
                <p:oleObj name="Visio" r:id="rId3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048" y="1875905"/>
                        <a:ext cx="2207787" cy="1375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259632" y="5939988"/>
            <a:ext cx="1582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XNOR&gt;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69711"/>
              </p:ext>
            </p:extLst>
          </p:nvPr>
        </p:nvGraphicFramePr>
        <p:xfrm>
          <a:off x="934048" y="3797897"/>
          <a:ext cx="2168464" cy="213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5" name="Visio" r:id="rId5" imgW="1630815" imgH="1601103" progId="Visio.Drawing.11">
                  <p:embed/>
                </p:oleObj>
              </mc:Choice>
              <mc:Fallback>
                <p:oleObj name="Visio" r:id="rId5" imgW="1630815" imgH="16011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048" y="3797897"/>
                        <a:ext cx="2168464" cy="2136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713266"/>
              </p:ext>
            </p:extLst>
          </p:nvPr>
        </p:nvGraphicFramePr>
        <p:xfrm>
          <a:off x="3563888" y="3797897"/>
          <a:ext cx="379730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6" name="Equation" r:id="rId7" imgW="2120900" imgH="1079500" progId="Equation.DSMT4">
                  <p:embed/>
                </p:oleObj>
              </mc:Choice>
              <mc:Fallback>
                <p:oleObj name="Equation" r:id="rId7" imgW="2120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97897"/>
                        <a:ext cx="379730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3563888" y="1979253"/>
            <a:ext cx="3273890" cy="1398040"/>
            <a:chOff x="3563888" y="1979253"/>
            <a:chExt cx="3273890" cy="1398040"/>
          </a:xfrm>
        </p:grpSpPr>
        <p:graphicFrame>
          <p:nvGraphicFramePr>
            <p:cNvPr id="16" name="개체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57599"/>
                </p:ext>
              </p:extLst>
            </p:nvPr>
          </p:nvGraphicFramePr>
          <p:xfrm>
            <a:off x="3563888" y="1979253"/>
            <a:ext cx="3273890" cy="1398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97" name="Equation" r:id="rId9" imgW="1765300" imgH="749300" progId="Equation.DSMT4">
                    <p:embed/>
                  </p:oleObj>
                </mc:Choice>
                <mc:Fallback>
                  <p:oleObj name="Equation" r:id="rId9" imgW="1765300" imgH="749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1979253"/>
                          <a:ext cx="3273890" cy="13980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03" y="3102053"/>
              <a:ext cx="215088" cy="21229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69" y="3093496"/>
              <a:ext cx="215088" cy="212295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33" y="5456901"/>
            <a:ext cx="236597" cy="2335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7" y="5456901"/>
            <a:ext cx="236597" cy="2335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56900"/>
            <a:ext cx="236597" cy="2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9453"/>
              </p:ext>
            </p:extLst>
          </p:nvPr>
        </p:nvGraphicFramePr>
        <p:xfrm>
          <a:off x="1116013" y="1268760"/>
          <a:ext cx="2145985" cy="133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8" name="Visio" r:id="rId3" imgW="1594940" imgH="964823" progId="Visio.Drawing.11">
                  <p:embed/>
                </p:oleObj>
              </mc:Choice>
              <mc:Fallback>
                <p:oleObj name="Visio" r:id="rId3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268760"/>
                        <a:ext cx="2145985" cy="133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97349"/>
              </p:ext>
            </p:extLst>
          </p:nvPr>
        </p:nvGraphicFramePr>
        <p:xfrm>
          <a:off x="5135210" y="1268760"/>
          <a:ext cx="2145985" cy="133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9" name="Visio" r:id="rId5" imgW="1594940" imgH="964823" progId="Visio.Drawing.11">
                  <p:embed/>
                </p:oleObj>
              </mc:Choice>
              <mc:Fallback>
                <p:oleObj name="Visio" r:id="rId5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210" y="1268760"/>
                        <a:ext cx="2145985" cy="133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36352"/>
              </p:ext>
            </p:extLst>
          </p:nvPr>
        </p:nvGraphicFramePr>
        <p:xfrm>
          <a:off x="1010651" y="2615227"/>
          <a:ext cx="2352413" cy="37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0" name="Equation" r:id="rId7" imgW="888614" imgH="152334" progId="Equation.DSMT4">
                  <p:embed/>
                </p:oleObj>
              </mc:Choice>
              <mc:Fallback>
                <p:oleObj name="Equation" r:id="rId7" imgW="888614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651" y="2615227"/>
                        <a:ext cx="2352413" cy="375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72152"/>
              </p:ext>
            </p:extLst>
          </p:nvPr>
        </p:nvGraphicFramePr>
        <p:xfrm>
          <a:off x="4979469" y="2615227"/>
          <a:ext cx="3203285" cy="37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1" name="Equation" r:id="rId9" imgW="1218671" imgH="152334" progId="Equation.DSMT4">
                  <p:embed/>
                </p:oleObj>
              </mc:Choice>
              <mc:Fallback>
                <p:oleObj name="Equation" r:id="rId9" imgW="1218671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469" y="2615227"/>
                        <a:ext cx="3203285" cy="375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84673"/>
              </p:ext>
            </p:extLst>
          </p:nvPr>
        </p:nvGraphicFramePr>
        <p:xfrm>
          <a:off x="985225" y="3148995"/>
          <a:ext cx="2355854" cy="232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2" name="Visio" r:id="rId11" imgW="1630815" imgH="1607318" progId="Visio.Drawing.11">
                  <p:embed/>
                </p:oleObj>
              </mc:Choice>
              <mc:Fallback>
                <p:oleObj name="Visio" r:id="rId11" imgW="1630815" imgH="160731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5225" y="3148995"/>
                        <a:ext cx="2355854" cy="232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83489"/>
              </p:ext>
            </p:extLst>
          </p:nvPr>
        </p:nvGraphicFramePr>
        <p:xfrm>
          <a:off x="4994682" y="3148995"/>
          <a:ext cx="2346606" cy="232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3" name="Visio" r:id="rId13" imgW="1630815" imgH="1612991" progId="Visio.Drawing.11">
                  <p:embed/>
                </p:oleObj>
              </mc:Choice>
              <mc:Fallback>
                <p:oleObj name="Visio" r:id="rId13" imgW="1630815" imgH="16129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94682" y="3148995"/>
                        <a:ext cx="2346606" cy="2328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99175"/>
              </p:ext>
            </p:extLst>
          </p:nvPr>
        </p:nvGraphicFramePr>
        <p:xfrm>
          <a:off x="1004474" y="5627933"/>
          <a:ext cx="2866194" cy="111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4" name="Equation" r:id="rId15" imgW="1269449" imgH="482391" progId="Equation.DSMT4">
                  <p:embed/>
                </p:oleObj>
              </mc:Choice>
              <mc:Fallback>
                <p:oleObj name="Equation" r:id="rId15" imgW="126944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74" y="5627933"/>
                        <a:ext cx="2866194" cy="111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01114"/>
              </p:ext>
            </p:extLst>
          </p:nvPr>
        </p:nvGraphicFramePr>
        <p:xfrm>
          <a:off x="5086104" y="5618307"/>
          <a:ext cx="2866194" cy="115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5" name="Equation" r:id="rId17" imgW="1270000" imgH="508000" progId="Equation.DSMT4">
                  <p:embed/>
                </p:oleObj>
              </mc:Choice>
              <mc:Fallback>
                <p:oleObj name="Equation" r:id="rId17" imgW="1270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104" y="5618307"/>
                        <a:ext cx="2866194" cy="1155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66" y="2708920"/>
            <a:ext cx="236597" cy="2335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17277"/>
            <a:ext cx="215088" cy="2122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50" y="6517278"/>
            <a:ext cx="215088" cy="2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XOR 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두 입력이 모두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이거나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이면 출력이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 되는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게이트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6743861" y="2480551"/>
            <a:ext cx="0" cy="197699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00132"/>
              </p:ext>
            </p:extLst>
          </p:nvPr>
        </p:nvGraphicFramePr>
        <p:xfrm>
          <a:off x="816448" y="303836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6" name="Visio" r:id="rId3" imgW="2006316" imgH="799795" progId="Visio.Drawing.11">
                  <p:embed/>
                </p:oleObj>
              </mc:Choice>
              <mc:Fallback>
                <p:oleObj name="Visio" r:id="rId3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448" y="303836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788674"/>
              </p:ext>
            </p:extLst>
          </p:nvPr>
        </p:nvGraphicFramePr>
        <p:xfrm>
          <a:off x="2321086" y="446629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7" name="Visio" r:id="rId5" imgW="2006316" imgH="799795" progId="Visio.Drawing.11">
                  <p:embed/>
                </p:oleObj>
              </mc:Choice>
              <mc:Fallback>
                <p:oleObj name="Visio" r:id="rId5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1086" y="446629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73854"/>
              </p:ext>
            </p:extLst>
          </p:nvPr>
        </p:nvGraphicFramePr>
        <p:xfrm>
          <a:off x="3834134" y="303836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8" name="Visio" r:id="rId7" imgW="2006316" imgH="799795" progId="Visio.Drawing.11">
                  <p:embed/>
                </p:oleObj>
              </mc:Choice>
              <mc:Fallback>
                <p:oleObj name="Visio" r:id="rId7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4134" y="303836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207852"/>
              </p:ext>
            </p:extLst>
          </p:nvPr>
        </p:nvGraphicFramePr>
        <p:xfrm>
          <a:off x="5556996" y="446629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9" name="Visio" r:id="rId9" imgW="2006316" imgH="799795" progId="Visio.Drawing.11">
                  <p:embed/>
                </p:oleObj>
              </mc:Choice>
              <mc:Fallback>
                <p:oleObj name="Visio" r:id="rId9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6996" y="446629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578259" y="2472615"/>
            <a:ext cx="0" cy="666263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169061" y="2480552"/>
            <a:ext cx="0" cy="58132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615650" y="2480552"/>
            <a:ext cx="0" cy="1976989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43470"/>
              </p:ext>
            </p:extLst>
          </p:nvPr>
        </p:nvGraphicFramePr>
        <p:xfrm>
          <a:off x="1702385" y="2060848"/>
          <a:ext cx="5583171" cy="45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0" name="Equation" r:id="rId11" imgW="3086100" imgH="241300" progId="Equation.DSMT4">
                  <p:embed/>
                </p:oleObj>
              </mc:Choice>
              <mc:Fallback>
                <p:oleObj name="Equation" r:id="rId11" imgW="308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385" y="2060848"/>
                        <a:ext cx="5583171" cy="450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만으로 표현하기 위하여 이중부정을 취하고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드모르간의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정리를 적용하여 정리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96110"/>
              </p:ext>
            </p:extLst>
          </p:nvPr>
        </p:nvGraphicFramePr>
        <p:xfrm>
          <a:off x="952901" y="2276872"/>
          <a:ext cx="4243674" cy="89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0" name="Equation" r:id="rId3" imgW="2413000" imgH="508000" progId="Equation.DSMT4">
                  <p:embed/>
                </p:oleObj>
              </mc:Choice>
              <mc:Fallback>
                <p:oleObj name="Equation" r:id="rId3" imgW="2413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901" y="2276872"/>
                        <a:ext cx="4243674" cy="89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00811"/>
              </p:ext>
            </p:extLst>
          </p:nvPr>
        </p:nvGraphicFramePr>
        <p:xfrm>
          <a:off x="1885433" y="3457670"/>
          <a:ext cx="4582042" cy="143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1" name="Visio" r:id="rId5" imgW="2549266" imgH="800120" progId="Visio.Drawing.11">
                  <p:embed/>
                </p:oleObj>
              </mc:Choice>
              <mc:Fallback>
                <p:oleObj name="Visio" r:id="rId5" imgW="2549266" imgH="800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5433" y="3457670"/>
                        <a:ext cx="4582042" cy="1437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일반항과 </a:t>
            </a:r>
            <a:r>
              <a:rPr lang="ko-KR" altLang="en-US" dirty="0" err="1" smtClean="0"/>
              <a:t>무관항</a:t>
            </a:r>
            <a:r>
              <a:rPr lang="ko-KR" altLang="en-US" dirty="0" smtClean="0"/>
              <a:t> 표현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66288"/>
              </p:ext>
            </p:extLst>
          </p:nvPr>
        </p:nvGraphicFramePr>
        <p:xfrm>
          <a:off x="1347722" y="3352681"/>
          <a:ext cx="1920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Equation" r:id="rId3" imgW="1054080" imgH="190440" progId="Equation.DSMT4">
                  <p:embed/>
                </p:oleObj>
              </mc:Choice>
              <mc:Fallback>
                <p:oleObj name="Equation" r:id="rId3" imgW="1054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22" y="3352681"/>
                        <a:ext cx="19208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930"/>
              </p:ext>
            </p:extLst>
          </p:nvPr>
        </p:nvGraphicFramePr>
        <p:xfrm>
          <a:off x="4393645" y="3352681"/>
          <a:ext cx="27320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7" name="Equation" r:id="rId5" imgW="1498320" imgH="190440" progId="Equation.DSMT4">
                  <p:embed/>
                </p:oleObj>
              </mc:Choice>
              <mc:Fallback>
                <p:oleObj name="Equation" r:id="rId5" imgW="1498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645" y="3352681"/>
                        <a:ext cx="273208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718098"/>
              </p:ext>
            </p:extLst>
          </p:nvPr>
        </p:nvGraphicFramePr>
        <p:xfrm>
          <a:off x="1331640" y="1844824"/>
          <a:ext cx="1376330" cy="13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8" name="Visio" r:id="rId7" imgW="946749" imgH="930168" progId="Visio.Drawing.11">
                  <p:embed/>
                </p:oleObj>
              </mc:Choice>
              <mc:Fallback>
                <p:oleObj name="Visio" r:id="rId7" imgW="946749" imgH="9301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44824"/>
                        <a:ext cx="1376330" cy="1310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0966"/>
              </p:ext>
            </p:extLst>
          </p:nvPr>
        </p:nvGraphicFramePr>
        <p:xfrm>
          <a:off x="4700482" y="1844824"/>
          <a:ext cx="1357162" cy="13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9" name="Visio" r:id="rId9" imgW="946768" imgH="930239" progId="Visio.Drawing.11">
                  <p:embed/>
                </p:oleObj>
              </mc:Choice>
              <mc:Fallback>
                <p:oleObj name="Visio" r:id="rId9" imgW="946768" imgH="9302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482" y="1844824"/>
                        <a:ext cx="1357162" cy="13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자유형 7"/>
          <p:cNvSpPr/>
          <p:nvPr/>
        </p:nvSpPr>
        <p:spPr>
          <a:xfrm>
            <a:off x="2072785" y="2404988"/>
            <a:ext cx="837398" cy="979877"/>
          </a:xfrm>
          <a:custGeom>
            <a:avLst/>
            <a:gdLst>
              <a:gd name="connsiteX0" fmla="*/ 0 w 837398"/>
              <a:gd name="connsiteY0" fmla="*/ 27016 h 999167"/>
              <a:gd name="connsiteX1" fmla="*/ 693019 w 837398"/>
              <a:gd name="connsiteY1" fmla="*/ 123269 h 999167"/>
              <a:gd name="connsiteX2" fmla="*/ 837398 w 837398"/>
              <a:gd name="connsiteY2" fmla="*/ 999167 h 999167"/>
              <a:gd name="connsiteX0" fmla="*/ 0 w 837398"/>
              <a:gd name="connsiteY0" fmla="*/ 7726 h 979877"/>
              <a:gd name="connsiteX1" fmla="*/ 673769 w 837398"/>
              <a:gd name="connsiteY1" fmla="*/ 209857 h 979877"/>
              <a:gd name="connsiteX2" fmla="*/ 837398 w 837398"/>
              <a:gd name="connsiteY2" fmla="*/ 979877 h 9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398" h="979877">
                <a:moveTo>
                  <a:pt x="0" y="7726"/>
                </a:moveTo>
                <a:cubicBezTo>
                  <a:pt x="276726" y="-25160"/>
                  <a:pt x="534203" y="47832"/>
                  <a:pt x="673769" y="209857"/>
                </a:cubicBezTo>
                <a:cubicBezTo>
                  <a:pt x="813335" y="371882"/>
                  <a:pt x="834991" y="622940"/>
                  <a:pt x="837398" y="979877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2505922" y="2874727"/>
            <a:ext cx="588344" cy="500513"/>
          </a:xfrm>
          <a:custGeom>
            <a:avLst/>
            <a:gdLst>
              <a:gd name="connsiteX0" fmla="*/ 0 w 693335"/>
              <a:gd name="connsiteY0" fmla="*/ 0 h 500513"/>
              <a:gd name="connsiteX1" fmla="*/ 635267 w 693335"/>
              <a:gd name="connsiteY1" fmla="*/ 134753 h 500513"/>
              <a:gd name="connsiteX2" fmla="*/ 625642 w 693335"/>
              <a:gd name="connsiteY2" fmla="*/ 500513 h 500513"/>
              <a:gd name="connsiteX0" fmla="*/ 0 w 649707"/>
              <a:gd name="connsiteY0" fmla="*/ 0 h 500513"/>
              <a:gd name="connsiteX1" fmla="*/ 529389 w 649707"/>
              <a:gd name="connsiteY1" fmla="*/ 57751 h 500513"/>
              <a:gd name="connsiteX2" fmla="*/ 625642 w 649707"/>
              <a:gd name="connsiteY2" fmla="*/ 500513 h 500513"/>
              <a:gd name="connsiteX0" fmla="*/ 0 w 646283"/>
              <a:gd name="connsiteY0" fmla="*/ 0 h 500513"/>
              <a:gd name="connsiteX1" fmla="*/ 510138 w 646283"/>
              <a:gd name="connsiteY1" fmla="*/ 134753 h 500513"/>
              <a:gd name="connsiteX2" fmla="*/ 625642 w 646283"/>
              <a:gd name="connsiteY2" fmla="*/ 500513 h 500513"/>
              <a:gd name="connsiteX0" fmla="*/ 0 w 627304"/>
              <a:gd name="connsiteY0" fmla="*/ 0 h 500513"/>
              <a:gd name="connsiteX1" fmla="*/ 510138 w 627304"/>
              <a:gd name="connsiteY1" fmla="*/ 134753 h 500513"/>
              <a:gd name="connsiteX2" fmla="*/ 625642 w 627304"/>
              <a:gd name="connsiteY2" fmla="*/ 500513 h 5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304" h="500513">
                <a:moveTo>
                  <a:pt x="0" y="0"/>
                </a:moveTo>
                <a:cubicBezTo>
                  <a:pt x="265497" y="25667"/>
                  <a:pt x="405865" y="51334"/>
                  <a:pt x="510138" y="134753"/>
                </a:cubicBezTo>
                <a:cubicBezTo>
                  <a:pt x="614411" y="218172"/>
                  <a:pt x="633811" y="302192"/>
                  <a:pt x="625642" y="500513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5882785" y="2404988"/>
            <a:ext cx="1088156" cy="979877"/>
          </a:xfrm>
          <a:custGeom>
            <a:avLst/>
            <a:gdLst>
              <a:gd name="connsiteX0" fmla="*/ 0 w 837398"/>
              <a:gd name="connsiteY0" fmla="*/ 27016 h 999167"/>
              <a:gd name="connsiteX1" fmla="*/ 693019 w 837398"/>
              <a:gd name="connsiteY1" fmla="*/ 123269 h 999167"/>
              <a:gd name="connsiteX2" fmla="*/ 837398 w 837398"/>
              <a:gd name="connsiteY2" fmla="*/ 999167 h 999167"/>
              <a:gd name="connsiteX0" fmla="*/ 0 w 837398"/>
              <a:gd name="connsiteY0" fmla="*/ 7726 h 979877"/>
              <a:gd name="connsiteX1" fmla="*/ 673769 w 837398"/>
              <a:gd name="connsiteY1" fmla="*/ 209857 h 979877"/>
              <a:gd name="connsiteX2" fmla="*/ 837398 w 837398"/>
              <a:gd name="connsiteY2" fmla="*/ 979877 h 9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398" h="979877">
                <a:moveTo>
                  <a:pt x="0" y="7726"/>
                </a:moveTo>
                <a:cubicBezTo>
                  <a:pt x="276726" y="-25160"/>
                  <a:pt x="534203" y="47832"/>
                  <a:pt x="673769" y="209857"/>
                </a:cubicBezTo>
                <a:cubicBezTo>
                  <a:pt x="813335" y="371882"/>
                  <a:pt x="834991" y="622940"/>
                  <a:pt x="837398" y="979877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87774" y="3995350"/>
            <a:ext cx="46108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출력이 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이거</a:t>
            </a:r>
            <a:r>
              <a:rPr lang="ko-KR" altLang="en-US" sz="18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나 </a:t>
            </a: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무관항만 표시한다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179388" indent="-179388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 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을 표시하여도 되지만 일반적으로 생략한다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800" dirty="0">
              <a:solidFill>
                <a:srgbClr val="7030A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62350" y="3922120"/>
            <a:ext cx="4636302" cy="824786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맵을</a:t>
            </a:r>
            <a:r>
              <a:rPr lang="ko-KR" altLang="en-US" dirty="0" smtClean="0"/>
              <a:t> 이용한 간소화 방법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4" name="Rectangle 107"/>
          <p:cNvSpPr>
            <a:spLocks noChangeArrowheads="1"/>
          </p:cNvSpPr>
          <p:nvPr/>
        </p:nvSpPr>
        <p:spPr bwMode="auto">
          <a:xfrm>
            <a:off x="746618" y="1772816"/>
            <a:ext cx="7464709" cy="2063215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2500"/>
              </a:lnSpc>
            </a:pP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출력이 같은 항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8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16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개로 그룹을 지어 묶을 수 </a:t>
            </a: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있고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②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바로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이웃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 항들끼리 묶을 수 </a:t>
            </a: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있으며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③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반드시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직사각형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이나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정사각형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형태로 묶어야 하고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④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최대한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크게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묶는다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⑤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중복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하여 묶어서 간소화된다면 중복하여 묶는다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⑥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무관항의 경우 간소화될 수 있으면 묶어 주고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그렇지 않으면 묶지 않는다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38600"/>
              </p:ext>
            </p:extLst>
          </p:nvPr>
        </p:nvGraphicFramePr>
        <p:xfrm>
          <a:off x="3572929" y="4808606"/>
          <a:ext cx="6492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9" name="Equation" r:id="rId3" imgW="355320" imgH="177480" progId="Equation.3">
                  <p:embed/>
                </p:oleObj>
              </mc:Choice>
              <mc:Fallback>
                <p:oleObj name="Equation" r:id="rId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929" y="4808606"/>
                        <a:ext cx="6492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59337"/>
              </p:ext>
            </p:extLst>
          </p:nvPr>
        </p:nvGraphicFramePr>
        <p:xfrm>
          <a:off x="5407025" y="4506982"/>
          <a:ext cx="2343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0" name="Equation" r:id="rId5" imgW="1282680" imgH="419040" progId="Equation.DSMT4">
                  <p:embed/>
                </p:oleObj>
              </mc:Choice>
              <mc:Fallback>
                <p:oleObj name="Equation" r:id="rId5" imgW="1282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4506982"/>
                        <a:ext cx="23431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80528"/>
              </p:ext>
            </p:extLst>
          </p:nvPr>
        </p:nvGraphicFramePr>
        <p:xfrm>
          <a:off x="1540041" y="4153651"/>
          <a:ext cx="1376413" cy="132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Visio" r:id="rId7" imgW="946768" imgH="930239" progId="Visio.Drawing.11">
                  <p:embed/>
                </p:oleObj>
              </mc:Choice>
              <mc:Fallback>
                <p:oleObj name="Visio" r:id="rId7" imgW="946768" imgH="9302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41" y="4153651"/>
                        <a:ext cx="1376413" cy="132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구부러진 연결선 7"/>
          <p:cNvCxnSpPr/>
          <p:nvPr/>
        </p:nvCxnSpPr>
        <p:spPr>
          <a:xfrm>
            <a:off x="2809875" y="4756219"/>
            <a:ext cx="778929" cy="250824"/>
          </a:xfrm>
          <a:prstGeom prst="curvedConnector3">
            <a:avLst>
              <a:gd name="adj1" fmla="val 42663"/>
            </a:avLst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1440" y="411517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불 대수의 법칙으로 풀면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01465" y="5332046"/>
                <a:ext cx="4487126" cy="947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800" i="1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이므로</a:t>
                </a:r>
                <a:r>
                  <a:rPr lang="en-US" altLang="ko-KR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sz="1800" b="0" i="1" smtClean="0"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endParaRPr lang="en-US" altLang="ko-KR" sz="18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  <a:p>
                <a:r>
                  <a:rPr lang="en-US" altLang="ko-KR" sz="1800" i="1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 and 1</a:t>
                </a:r>
                <a:r>
                  <a:rPr lang="ko-KR" altLang="en-US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이므로 </a:t>
                </a:r>
                <a:r>
                  <a:rPr lang="ko-KR" altLang="en-US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제거</a:t>
                </a:r>
                <a:endParaRPr lang="en-US" altLang="ko-KR" sz="1800" dirty="0" smtClean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  <a:p>
                <a:r>
                  <a:rPr lang="ko-KR" altLang="en-US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en-US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한 변수에서 서로 다른 값이 묶여지면 제거한다</a:t>
                </a:r>
                <a:r>
                  <a:rPr lang="en-US" altLang="ko-KR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.</a:t>
                </a:r>
                <a:endParaRPr lang="ko-KR" altLang="en-US" sz="18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465" y="5332046"/>
                <a:ext cx="4487126" cy="947760"/>
              </a:xfrm>
              <a:prstGeom prst="rect">
                <a:avLst/>
              </a:prstGeom>
              <a:blipFill rotWithShape="0">
                <a:blip r:embed="rId9"/>
                <a:stretch>
                  <a:fillRect l="-1223" t="-4516" r="-408" b="-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10"/>
          <p:cNvSpPr/>
          <p:nvPr/>
        </p:nvSpPr>
        <p:spPr>
          <a:xfrm>
            <a:off x="746617" y="1748185"/>
            <a:ext cx="7464709" cy="2087845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56329"/>
              </p:ext>
            </p:extLst>
          </p:nvPr>
        </p:nvGraphicFramePr>
        <p:xfrm>
          <a:off x="879318" y="2716214"/>
          <a:ext cx="1555874" cy="1549083"/>
        </p:xfrm>
        <a:graphic>
          <a:graphicData uri="http://schemas.openxmlformats.org/drawingml/2006/table">
            <a:tbl>
              <a:tblPr/>
              <a:tblGrid>
                <a:gridCol w="926928"/>
                <a:gridCol w="628946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94487"/>
              </p:ext>
            </p:extLst>
          </p:nvPr>
        </p:nvGraphicFramePr>
        <p:xfrm>
          <a:off x="3005138" y="2683570"/>
          <a:ext cx="1971231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Visio" r:id="rId3" imgW="1270989" imgH="930239" progId="Visio.Drawing.11">
                  <p:embed/>
                </p:oleObj>
              </mc:Choice>
              <mc:Fallback>
                <p:oleObj name="Visio" r:id="rId3" imgW="1270989" imgH="9302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138" y="2683570"/>
                        <a:ext cx="1971231" cy="152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06"/>
          <p:cNvSpPr>
            <a:spLocks noChangeArrowheads="1"/>
          </p:cNvSpPr>
          <p:nvPr/>
        </p:nvSpPr>
        <p:spPr bwMode="auto">
          <a:xfrm>
            <a:off x="4185444" y="1412776"/>
            <a:ext cx="2619617" cy="852488"/>
          </a:xfrm>
          <a:prstGeom prst="wedgeEllipseCallout">
            <a:avLst>
              <a:gd name="adj1" fmla="val -70201"/>
              <a:gd name="adj2" fmla="val 164712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중복하여도 되므로 </a:t>
            </a: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크게 묶는다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en-US" altLang="ko-KR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09988"/>
              </p:ext>
            </p:extLst>
          </p:nvPr>
        </p:nvGraphicFramePr>
        <p:xfrm>
          <a:off x="5573913" y="3418349"/>
          <a:ext cx="3255962" cy="146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4" name="Equation" r:id="rId5" imgW="1777680" imgH="825480" progId="Equation.DSMT4">
                  <p:embed/>
                </p:oleObj>
              </mc:Choice>
              <mc:Fallback>
                <p:oleObj name="Equation" r:id="rId5" imgW="17776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913" y="3418349"/>
                        <a:ext cx="3255962" cy="1468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80195"/>
              </p:ext>
            </p:extLst>
          </p:nvPr>
        </p:nvGraphicFramePr>
        <p:xfrm>
          <a:off x="3386715" y="4379137"/>
          <a:ext cx="10922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5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15" y="4379137"/>
                        <a:ext cx="1092200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62629" y="304553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불 대수의 법칙으로 풀면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변수 </a:t>
            </a:r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r>
              <a:rPr lang="ko-KR" altLang="en-US" dirty="0" smtClean="0"/>
              <a:t> 표현 방법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17537"/>
              </p:ext>
            </p:extLst>
          </p:nvPr>
        </p:nvGraphicFramePr>
        <p:xfrm>
          <a:off x="800100" y="1844824"/>
          <a:ext cx="2323849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0" name="Visio" r:id="rId3" imgW="1560901" imgH="934395" progId="Visio.Drawing.11">
                  <p:embed/>
                </p:oleObj>
              </mc:Choice>
              <mc:Fallback>
                <p:oleObj name="Visio" r:id="rId3" imgW="1560901" imgH="9343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844824"/>
                        <a:ext cx="2323849" cy="1390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399252"/>
              </p:ext>
            </p:extLst>
          </p:nvPr>
        </p:nvGraphicFramePr>
        <p:xfrm>
          <a:off x="3661568" y="1844824"/>
          <a:ext cx="22818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1" name="Visio" r:id="rId5" imgW="1558950" imgH="934395" progId="Visio.Drawing.11">
                  <p:embed/>
                </p:oleObj>
              </mc:Choice>
              <mc:Fallback>
                <p:oleObj name="Visio" r:id="rId5" imgW="1558950" imgH="9343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568" y="1844824"/>
                        <a:ext cx="2281863" cy="1376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205858"/>
              </p:ext>
            </p:extLst>
          </p:nvPr>
        </p:nvGraphicFramePr>
        <p:xfrm>
          <a:off x="830262" y="3748235"/>
          <a:ext cx="2332038" cy="13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2" name="Visio" r:id="rId7" imgW="1560901" imgH="936996" progId="Visio.Drawing.11">
                  <p:embed/>
                </p:oleObj>
              </mc:Choice>
              <mc:Fallback>
                <p:oleObj name="Visio" r:id="rId7" imgW="1560901" imgH="9369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" y="3748235"/>
                        <a:ext cx="2332038" cy="139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702653"/>
              </p:ext>
            </p:extLst>
          </p:nvPr>
        </p:nvGraphicFramePr>
        <p:xfrm>
          <a:off x="3661568" y="3748236"/>
          <a:ext cx="2274786" cy="136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3" name="Visio" r:id="rId9" imgW="1560901" imgH="936996" progId="Visio.Drawing.11">
                  <p:embed/>
                </p:oleObj>
              </mc:Choice>
              <mc:Fallback>
                <p:oleObj name="Visio" r:id="rId9" imgW="1560901" imgH="9369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568" y="3748236"/>
                        <a:ext cx="2274786" cy="1368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62095"/>
              </p:ext>
            </p:extLst>
          </p:nvPr>
        </p:nvGraphicFramePr>
        <p:xfrm>
          <a:off x="6820324" y="1640035"/>
          <a:ext cx="1368001" cy="217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4" name="Visio" r:id="rId11" imgW="982838" imgH="1570655" progId="Visio.Drawing.11">
                  <p:embed/>
                </p:oleObj>
              </mc:Choice>
              <mc:Fallback>
                <p:oleObj name="Visio" r:id="rId11" imgW="982838" imgH="1570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324" y="1640035"/>
                        <a:ext cx="1368001" cy="2171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3064"/>
              </p:ext>
            </p:extLst>
          </p:nvPr>
        </p:nvGraphicFramePr>
        <p:xfrm>
          <a:off x="6854825" y="4259411"/>
          <a:ext cx="1333500" cy="211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5" name="Visio" r:id="rId13" imgW="982838" imgH="1570655" progId="Visio.Drawing.11">
                  <p:embed/>
                </p:oleObj>
              </mc:Choice>
              <mc:Fallback>
                <p:oleObj name="Visio" r:id="rId13" imgW="982838" imgH="1570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4259411"/>
                        <a:ext cx="1333500" cy="2116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1277333" y="56160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o-KR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행과 열을 바꾸어도 상관없다</a:t>
            </a:r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o-KR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설계자가 </a:t>
            </a:r>
            <a:r>
              <a:rPr lang="ko-KR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선호하는 방법을 선택하면 된다</a:t>
            </a:r>
            <a:r>
              <a:rPr lang="en-US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258479" y="5526867"/>
            <a:ext cx="3700020" cy="824786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1</a:t>
            </a:r>
          </a:p>
          <a:p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5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84181"/>
              </p:ext>
            </p:extLst>
          </p:nvPr>
        </p:nvGraphicFramePr>
        <p:xfrm>
          <a:off x="1691755" y="3242271"/>
          <a:ext cx="13446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0" name="Equation" r:id="rId3" imgW="736560" imgH="177480" progId="Equation.3">
                  <p:embed/>
                </p:oleObj>
              </mc:Choice>
              <mc:Fallback>
                <p:oleObj name="Equation" r:id="rId3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755" y="3242271"/>
                        <a:ext cx="13446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567236"/>
              </p:ext>
            </p:extLst>
          </p:nvPr>
        </p:nvGraphicFramePr>
        <p:xfrm>
          <a:off x="899592" y="1700808"/>
          <a:ext cx="3111500" cy="142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1" name="Visio" r:id="rId5" imgW="2026785" imgH="934292" progId="Visio.Drawing.11">
                  <p:embed/>
                </p:oleObj>
              </mc:Choice>
              <mc:Fallback>
                <p:oleObj name="Visio" r:id="rId5" imgW="2026785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1700808"/>
                        <a:ext cx="3111500" cy="142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6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2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51764"/>
              </p:ext>
            </p:extLst>
          </p:nvPr>
        </p:nvGraphicFramePr>
        <p:xfrm>
          <a:off x="1653552" y="3300562"/>
          <a:ext cx="8334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7" name="Equation" r:id="rId3" imgW="457200" imgH="190440" progId="Equation.3">
                  <p:embed/>
                </p:oleObj>
              </mc:Choice>
              <mc:Fallback>
                <p:oleObj name="Equation" r:id="rId3" imgW="457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552" y="3300562"/>
                        <a:ext cx="8334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82354"/>
              </p:ext>
            </p:extLst>
          </p:nvPr>
        </p:nvGraphicFramePr>
        <p:xfrm>
          <a:off x="1039813" y="1844824"/>
          <a:ext cx="3123080" cy="143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Visio" r:id="rId5" imgW="2021390" imgH="934292" progId="Visio.Drawing.11">
                  <p:embed/>
                </p:oleObj>
              </mc:Choice>
              <mc:Fallback>
                <p:oleObj name="Visio" r:id="rId5" imgW="2021390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9813" y="1844824"/>
                        <a:ext cx="3123080" cy="143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176055"/>
              </p:ext>
            </p:extLst>
          </p:nvPr>
        </p:nvGraphicFramePr>
        <p:xfrm>
          <a:off x="4559300" y="1844825"/>
          <a:ext cx="2409585" cy="143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Visio" r:id="rId7" imgW="1549847" imgH="920415" progId="Visio.Drawing.11">
                  <p:embed/>
                </p:oleObj>
              </mc:Choice>
              <mc:Fallback>
                <p:oleObj name="Visio" r:id="rId7" imgW="1549847" imgH="9204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9300" y="1844825"/>
                        <a:ext cx="2409585" cy="143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620"/>
          <p:cNvSpPr>
            <a:spLocks noChangeArrowheads="1"/>
          </p:cNvSpPr>
          <p:nvPr/>
        </p:nvSpPr>
        <p:spPr bwMode="auto">
          <a:xfrm>
            <a:off x="7329487" y="2744938"/>
            <a:ext cx="1654175" cy="728662"/>
          </a:xfrm>
          <a:prstGeom prst="wedgeRoundRectCallout">
            <a:avLst>
              <a:gd name="adj1" fmla="val -84741"/>
              <a:gd name="adj2" fmla="val -92050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양쪽 끝은 연결되어 있다</a:t>
            </a:r>
            <a:r>
              <a:rPr lang="en-US" altLang="ko-KR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33259"/>
              </p:ext>
            </p:extLst>
          </p:nvPr>
        </p:nvGraphicFramePr>
        <p:xfrm>
          <a:off x="1173163" y="4112470"/>
          <a:ext cx="2783389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Visio" r:id="rId9" imgW="1895424" imgH="946991" progId="Visio.Drawing.11">
                  <p:embed/>
                </p:oleObj>
              </mc:Choice>
              <mc:Fallback>
                <p:oleObj name="Visio" r:id="rId9" imgW="1895424" imgH="9469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3163" y="4112470"/>
                        <a:ext cx="2783389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03257"/>
              </p:ext>
            </p:extLst>
          </p:nvPr>
        </p:nvGraphicFramePr>
        <p:xfrm>
          <a:off x="1747804" y="5493497"/>
          <a:ext cx="812096" cy="32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Equation" r:id="rId11" imgW="406048" imgH="164957" progId="Equation.DSMT4">
                  <p:embed/>
                </p:oleObj>
              </mc:Choice>
              <mc:Fallback>
                <p:oleObj name="Equation" r:id="rId11" imgW="40604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04" y="5493497"/>
                        <a:ext cx="812096" cy="329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1597794" y="4251837"/>
            <a:ext cx="1751798" cy="240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10" idx="3"/>
          </p:cNvCxnSpPr>
          <p:nvPr/>
        </p:nvCxnSpPr>
        <p:spPr>
          <a:xfrm flipV="1">
            <a:off x="3349592" y="4372152"/>
            <a:ext cx="924025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73617" y="4251837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이웃하는 비트들이 한 비트만 </a:t>
            </a:r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다르면</a:t>
            </a:r>
            <a:endParaRPr lang="en-US" altLang="ko-KR" sz="1800" spc="-100" dirty="0" smtClean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순서는 </a:t>
            </a:r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관계없다</a:t>
            </a:r>
            <a:r>
              <a:rPr lang="en-US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위쪽/아래쪽 화살표 12"/>
          <p:cNvSpPr/>
          <p:nvPr/>
        </p:nvSpPr>
        <p:spPr>
          <a:xfrm>
            <a:off x="2872492" y="3460605"/>
            <a:ext cx="279133" cy="588581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04099" y="358947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동일한 </a:t>
            </a:r>
            <a:r>
              <a:rPr lang="ko-KR" altLang="en-US" sz="1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카르노</a:t>
            </a: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맵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273617" y="4215192"/>
            <a:ext cx="3284874" cy="682976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883</Words>
  <Application>Microsoft Office PowerPoint</Application>
  <PresentationFormat>화면 슬라이드 쇼(4:3)</PresentationFormat>
  <Paragraphs>213</Paragraphs>
  <Slides>38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53" baseType="lpstr">
      <vt:lpstr>HY견고딕</vt:lpstr>
      <vt:lpstr>HY헤드라인M</vt:lpstr>
      <vt:lpstr>굴림</vt:lpstr>
      <vt:lpstr>돋움</vt:lpstr>
      <vt:lpstr>맑은 고딕</vt:lpstr>
      <vt:lpstr>휴먼모음T</vt:lpstr>
      <vt:lpstr>Arial</vt:lpstr>
      <vt:lpstr>Cambria Math</vt:lpstr>
      <vt:lpstr>Helvetica</vt:lpstr>
      <vt:lpstr>Tahoma</vt:lpstr>
      <vt:lpstr>Times New Roman</vt:lpstr>
      <vt:lpstr>Wingdings</vt:lpstr>
      <vt:lpstr>Office 테마</vt:lpstr>
      <vt:lpstr>Visio</vt:lpstr>
      <vt:lpstr>Equation</vt:lpstr>
      <vt:lpstr>Chapter 06. 논리식의 간소화</vt:lpstr>
      <vt:lpstr>PowerPoint 프레젠테이션</vt:lpstr>
      <vt:lpstr>01 2변수 카르노 맵</vt:lpstr>
      <vt:lpstr>01 2변수 카르노 맵</vt:lpstr>
      <vt:lpstr>01 2변수 카르노 맵</vt:lpstr>
      <vt:lpstr>01 2변수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03 4변수 카르노 맵</vt:lpstr>
      <vt:lpstr>04 선택적 카르노 맵</vt:lpstr>
      <vt:lpstr>04 선택적 카르노 맵</vt:lpstr>
      <vt:lpstr>05 논리식의 카르노 맵 작성</vt:lpstr>
      <vt:lpstr>05 논리식의 카르노 맵 작성</vt:lpstr>
      <vt:lpstr>06 5변수, 6변수 카르노 맵</vt:lpstr>
      <vt:lpstr>06 5변수, 6변수 카르노 맵</vt:lpstr>
      <vt:lpstr>08 여러 개의 출력함수</vt:lpstr>
      <vt:lpstr>08 여러 개의 출력함수</vt:lpstr>
      <vt:lpstr>08 여러 개의 출력함수</vt:lpstr>
      <vt:lpstr>09 NAND와 NOR 게이트로의 변환</vt:lpstr>
      <vt:lpstr>09 NAND와 NOR 게이트로의 변환</vt:lpstr>
      <vt:lpstr>09 NAND와 NOR 게이트로의 변환</vt:lpstr>
      <vt:lpstr>09 NAND와 NOR 게이트로의 변환</vt:lpstr>
      <vt:lpstr>09 NAND와 NOR 게이트로의 변환</vt:lpstr>
      <vt:lpstr>09 NAND와 NOR 게이트로의 변환</vt:lpstr>
      <vt:lpstr>09 NAND와 NOR 게이트로의 변환</vt:lpstr>
      <vt:lpstr>09 NAND와 NOR 게이트로의 변환</vt:lpstr>
      <vt:lpstr>10 XOR와 XNOR 게이트</vt:lpstr>
      <vt:lpstr>10 XOR와 XNOR 게이트</vt:lpstr>
      <vt:lpstr>10 XOR와 XNOR 게이트</vt:lpstr>
      <vt:lpstr>10 XOR와 XNOR 게이트</vt:lpstr>
      <vt:lpstr>10 XOR와 XNOR 게이트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USER</cp:lastModifiedBy>
  <cp:revision>417</cp:revision>
  <dcterms:created xsi:type="dcterms:W3CDTF">2012-07-11T10:23:22Z</dcterms:created>
  <dcterms:modified xsi:type="dcterms:W3CDTF">2017-02-06T07:51:06Z</dcterms:modified>
</cp:coreProperties>
</file>