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14" r:id="rId3"/>
    <p:sldId id="435" r:id="rId4"/>
    <p:sldId id="436" r:id="rId5"/>
    <p:sldId id="437" r:id="rId6"/>
    <p:sldId id="439" r:id="rId7"/>
    <p:sldId id="440" r:id="rId8"/>
    <p:sldId id="441" r:id="rId9"/>
    <p:sldId id="443" r:id="rId10"/>
    <p:sldId id="444" r:id="rId11"/>
    <p:sldId id="446" r:id="rId12"/>
    <p:sldId id="447" r:id="rId13"/>
    <p:sldId id="454" r:id="rId14"/>
    <p:sldId id="448" r:id="rId15"/>
    <p:sldId id="450" r:id="rId16"/>
    <p:sldId id="451" r:id="rId17"/>
    <p:sldId id="452" r:id="rId18"/>
    <p:sldId id="453" r:id="rId19"/>
    <p:sldId id="456" r:id="rId20"/>
    <p:sldId id="457" r:id="rId21"/>
    <p:sldId id="458" r:id="rId22"/>
    <p:sldId id="460" r:id="rId23"/>
    <p:sldId id="461" r:id="rId24"/>
    <p:sldId id="462" r:id="rId25"/>
    <p:sldId id="464" r:id="rId26"/>
    <p:sldId id="465" r:id="rId27"/>
    <p:sldId id="467" r:id="rId28"/>
    <p:sldId id="468" r:id="rId29"/>
    <p:sldId id="469" r:id="rId30"/>
    <p:sldId id="470" r:id="rId31"/>
    <p:sldId id="471" r:id="rId32"/>
    <p:sldId id="472" r:id="rId33"/>
    <p:sldId id="474" r:id="rId34"/>
    <p:sldId id="475" r:id="rId35"/>
    <p:sldId id="476" r:id="rId36"/>
    <p:sldId id="477" r:id="rId37"/>
    <p:sldId id="479" r:id="rId38"/>
    <p:sldId id="480" r:id="rId39"/>
    <p:sldId id="481" r:id="rId40"/>
    <p:sldId id="483" r:id="rId41"/>
    <p:sldId id="484" r:id="rId42"/>
    <p:sldId id="485" r:id="rId43"/>
    <p:sldId id="486" r:id="rId44"/>
    <p:sldId id="482" r:id="rId45"/>
  </p:sldIdLst>
  <p:sldSz cx="9144000" cy="6858000" type="screen4x3"/>
  <p:notesSz cx="9928225" cy="679767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26" autoAdjust="0"/>
    <p:restoredTop sz="94160" autoAdjust="0"/>
  </p:normalViewPr>
  <p:slideViewPr>
    <p:cSldViewPr>
      <p:cViewPr varScale="1">
        <p:scale>
          <a:sx n="66" d="100"/>
          <a:sy n="66" d="100"/>
        </p:scale>
        <p:origin x="882" y="72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wmf"/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w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wmf"/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wmf"/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wmf"/><Relationship Id="rId1" Type="http://schemas.openxmlformats.org/officeDocument/2006/relationships/image" Target="../media/image5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wmf"/><Relationship Id="rId1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wmf"/><Relationship Id="rId1" Type="http://schemas.openxmlformats.org/officeDocument/2006/relationships/image" Target="../media/image6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wmf"/><Relationship Id="rId1" Type="http://schemas.openxmlformats.org/officeDocument/2006/relationships/image" Target="../media/image6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wmf"/><Relationship Id="rId1" Type="http://schemas.openxmlformats.org/officeDocument/2006/relationships/image" Target="../media/image68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wmf"/><Relationship Id="rId1" Type="http://schemas.openxmlformats.org/officeDocument/2006/relationships/image" Target="../media/image74.e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image" Target="../media/image91.emf"/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12" Type="http://schemas.openxmlformats.org/officeDocument/2006/relationships/image" Target="../media/image90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6" Type="http://schemas.openxmlformats.org/officeDocument/2006/relationships/image" Target="../media/image84.emf"/><Relationship Id="rId11" Type="http://schemas.openxmlformats.org/officeDocument/2006/relationships/image" Target="../media/image89.emf"/><Relationship Id="rId5" Type="http://schemas.openxmlformats.org/officeDocument/2006/relationships/image" Target="../media/image83.emf"/><Relationship Id="rId15" Type="http://schemas.openxmlformats.org/officeDocument/2006/relationships/image" Target="../media/image93.emf"/><Relationship Id="rId10" Type="http://schemas.openxmlformats.org/officeDocument/2006/relationships/image" Target="../media/image88.emf"/><Relationship Id="rId4" Type="http://schemas.openxmlformats.org/officeDocument/2006/relationships/image" Target="../media/image82.emf"/><Relationship Id="rId9" Type="http://schemas.openxmlformats.org/officeDocument/2006/relationships/image" Target="../media/image87.emf"/><Relationship Id="rId14" Type="http://schemas.openxmlformats.org/officeDocument/2006/relationships/image" Target="../media/image9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image" Target="../media/image10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BF440-6899-4CA6-8F22-C6CA856A2C8E}" type="datetimeFigureOut">
              <a:rPr lang="ko-KR" altLang="en-US" smtClean="0"/>
              <a:t>2017-01-20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ADE93-8353-4642-9723-156B52596B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225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2B-132B-465D-99FB-4EF29DEAC4F9}" type="slidenum">
              <a:rPr lang="ko-KR" altLang="en-US" smtClean="0"/>
              <a:pPr>
                <a:defRPr/>
              </a:pPr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20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76277"/>
            <a:ext cx="5266277" cy="1412763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9C92E-CF8F-444A-A4AF-C0985F2635DF}" type="datetimeFigureOut">
              <a:rPr lang="ko-KR" altLang="en-US" smtClean="0"/>
              <a:pPr>
                <a:defRPr/>
              </a:pPr>
              <a:t>2017-01-20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A9C92E-CF8F-444A-A4AF-C0985F2635DF}" type="datetimeFigureOut">
              <a:rPr lang="ko-KR" altLang="en-US"/>
              <a:pPr>
                <a:defRPr/>
              </a:pPr>
              <a:t>2017-01-20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2.wmf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image" Target="../media/image73.JPEG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72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1.emf"/><Relationship Id="rId4" Type="http://schemas.openxmlformats.org/officeDocument/2006/relationships/image" Target="../media/image68.emf"/><Relationship Id="rId9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78.jpg"/><Relationship Id="rId4" Type="http://schemas.openxmlformats.org/officeDocument/2006/relationships/image" Target="../media/image74.emf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2.bin"/><Relationship Id="rId18" Type="http://schemas.openxmlformats.org/officeDocument/2006/relationships/oleObject" Target="../embeddings/oleObject65.bin"/><Relationship Id="rId26" Type="http://schemas.openxmlformats.org/officeDocument/2006/relationships/oleObject" Target="../embeddings/oleObject70.bin"/><Relationship Id="rId21" Type="http://schemas.openxmlformats.org/officeDocument/2006/relationships/oleObject" Target="../embeddings/oleObject67.bin"/><Relationship Id="rId34" Type="http://schemas.openxmlformats.org/officeDocument/2006/relationships/oleObject" Target="../embeddings/oleObject74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83.emf"/><Relationship Id="rId17" Type="http://schemas.openxmlformats.org/officeDocument/2006/relationships/image" Target="../media/image85.emf"/><Relationship Id="rId25" Type="http://schemas.openxmlformats.org/officeDocument/2006/relationships/image" Target="../media/image88.emf"/><Relationship Id="rId33" Type="http://schemas.openxmlformats.org/officeDocument/2006/relationships/image" Target="../media/image92.emf"/><Relationship Id="rId38" Type="http://schemas.openxmlformats.org/officeDocument/2006/relationships/oleObject" Target="../embeddings/oleObject77.bin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29" Type="http://schemas.openxmlformats.org/officeDocument/2006/relationships/image" Target="../media/image90.e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0.emf"/><Relationship Id="rId11" Type="http://schemas.openxmlformats.org/officeDocument/2006/relationships/oleObject" Target="../embeddings/oleObject61.bin"/><Relationship Id="rId24" Type="http://schemas.openxmlformats.org/officeDocument/2006/relationships/oleObject" Target="../embeddings/oleObject69.bin"/><Relationship Id="rId32" Type="http://schemas.openxmlformats.org/officeDocument/2006/relationships/oleObject" Target="../embeddings/oleObject73.bin"/><Relationship Id="rId37" Type="http://schemas.openxmlformats.org/officeDocument/2006/relationships/image" Target="../media/image93.e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8.bin"/><Relationship Id="rId28" Type="http://schemas.openxmlformats.org/officeDocument/2006/relationships/oleObject" Target="../embeddings/oleObject71.bin"/><Relationship Id="rId36" Type="http://schemas.openxmlformats.org/officeDocument/2006/relationships/oleObject" Target="../embeddings/oleObject76.bin"/><Relationship Id="rId10" Type="http://schemas.openxmlformats.org/officeDocument/2006/relationships/image" Target="../media/image82.emf"/><Relationship Id="rId19" Type="http://schemas.openxmlformats.org/officeDocument/2006/relationships/image" Target="../media/image86.emf"/><Relationship Id="rId31" Type="http://schemas.openxmlformats.org/officeDocument/2006/relationships/image" Target="../media/image91.emf"/><Relationship Id="rId4" Type="http://schemas.openxmlformats.org/officeDocument/2006/relationships/image" Target="../media/image79.e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84.emf"/><Relationship Id="rId22" Type="http://schemas.openxmlformats.org/officeDocument/2006/relationships/image" Target="../media/image87.emf"/><Relationship Id="rId27" Type="http://schemas.openxmlformats.org/officeDocument/2006/relationships/image" Target="../media/image89.emf"/><Relationship Id="rId30" Type="http://schemas.openxmlformats.org/officeDocument/2006/relationships/oleObject" Target="../embeddings/oleObject72.bin"/><Relationship Id="rId35" Type="http://schemas.openxmlformats.org/officeDocument/2006/relationships/oleObject" Target="../embeddings/oleObject75.bin"/><Relationship Id="rId8" Type="http://schemas.openxmlformats.org/officeDocument/2006/relationships/image" Target="../media/image81.emf"/><Relationship Id="rId3" Type="http://schemas.openxmlformats.org/officeDocument/2006/relationships/oleObject" Target="../embeddings/oleObject5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9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9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9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98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10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1.emf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03.wmf"/><Relationship Id="rId5" Type="http://schemas.openxmlformats.org/officeDocument/2006/relationships/image" Target="../media/image100.e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0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6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0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9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0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1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2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1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png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/>
          <a:p>
            <a:r>
              <a:rPr lang="en-US" altLang="ko-KR" b="1" smtClean="0"/>
              <a:t>Chapter 04. </a:t>
            </a:r>
            <a:r>
              <a:rPr lang="ko-KR" altLang="en-US" b="1" dirty="0" err="1" smtClean="0"/>
              <a:t>논리게이트</a:t>
            </a:r>
            <a:endParaRPr lang="ko-KR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AND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기본 개념</a:t>
            </a:r>
            <a:r>
              <a:rPr lang="en-US" altLang="ko-KR" dirty="0" smtClean="0"/>
              <a:t>(3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18523"/>
              </p:ext>
            </p:extLst>
          </p:nvPr>
        </p:nvGraphicFramePr>
        <p:xfrm>
          <a:off x="611560" y="1556792"/>
          <a:ext cx="8055894" cy="5173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5254"/>
                <a:gridCol w="3555395"/>
                <a:gridCol w="22052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진리표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동작파형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논리식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79107">
                <a:tc rowSpan="6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논리기호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767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131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IC 7411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핀</a:t>
                      </a: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배치도</a:t>
                      </a:r>
                      <a:endParaRPr kumimoji="0" lang="ko-KR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46A"/>
                    </a:solidFill>
                  </a:tcPr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361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1513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5" name="그림 4" descr="7411.eps"/>
          <p:cNvPicPr/>
          <p:nvPr/>
        </p:nvPicPr>
        <p:blipFill>
          <a:blip r:embed="rId3"/>
          <a:stretch>
            <a:fillRect/>
          </a:stretch>
        </p:blipFill>
        <p:spPr>
          <a:xfrm>
            <a:off x="3451573" y="4614876"/>
            <a:ext cx="2131160" cy="2002723"/>
          </a:xfrm>
          <a:prstGeom prst="rect">
            <a:avLst/>
          </a:prstGeom>
        </p:spPr>
      </p:pic>
      <p:graphicFrame>
        <p:nvGraphicFramePr>
          <p:cNvPr id="6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73958"/>
              </p:ext>
            </p:extLst>
          </p:nvPr>
        </p:nvGraphicFramePr>
        <p:xfrm>
          <a:off x="746574" y="2049289"/>
          <a:ext cx="1927114" cy="3294699"/>
        </p:xfrm>
        <a:graphic>
          <a:graphicData uri="http://schemas.openxmlformats.org/drawingml/2006/table">
            <a:tbl>
              <a:tblPr/>
              <a:tblGrid>
                <a:gridCol w="450050"/>
                <a:gridCol w="450050"/>
                <a:gridCol w="448681"/>
                <a:gridCol w="57833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19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573453"/>
              </p:ext>
            </p:extLst>
          </p:nvPr>
        </p:nvGraphicFramePr>
        <p:xfrm>
          <a:off x="3041572" y="2196018"/>
          <a:ext cx="3240087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Visio" r:id="rId4" imgW="2477512" imgH="1346861" progId="Visio.Drawing.11">
                  <p:embed/>
                </p:oleObj>
              </mc:Choice>
              <mc:Fallback>
                <p:oleObj name="Visio" r:id="rId4" imgW="2477512" imgH="13468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572" y="2196018"/>
                        <a:ext cx="3240087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25334"/>
              </p:ext>
            </p:extLst>
          </p:nvPr>
        </p:nvGraphicFramePr>
        <p:xfrm>
          <a:off x="6519784" y="2262693"/>
          <a:ext cx="20574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Equation" r:id="rId6" imgW="1054100" imgH="152400" progId="Equation.DSMT4">
                  <p:embed/>
                </p:oleObj>
              </mc:Choice>
              <mc:Fallback>
                <p:oleObj name="Equation" r:id="rId6" imgW="1054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784" y="2262693"/>
                        <a:ext cx="20574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808642"/>
              </p:ext>
            </p:extLst>
          </p:nvPr>
        </p:nvGraphicFramePr>
        <p:xfrm>
          <a:off x="6605509" y="3399343"/>
          <a:ext cx="195738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Visio" r:id="rId8" imgW="1110610" imgH="457769" progId="Visio.Drawing.11">
                  <p:embed/>
                </p:oleObj>
              </mc:Choice>
              <mc:Fallback>
                <p:oleObj name="Visio" r:id="rId8" imgW="1110610" imgH="45776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09" y="3399343"/>
                        <a:ext cx="1957388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0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AND </a:t>
            </a:r>
            <a:r>
              <a:rPr lang="ko-KR" altLang="en-US" dirty="0" err="1" smtClean="0"/>
              <a:t>게이트를</a:t>
            </a:r>
            <a:r>
              <a:rPr lang="ko-KR" altLang="en-US" dirty="0" smtClean="0"/>
              <a:t> 이용한 자동차 좌석벨트 경보 시스템</a:t>
            </a:r>
            <a:endParaRPr lang="en-US" altLang="ko-KR" dirty="0" smtClean="0"/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점화스위치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가 켜지고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(High)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좌석벨트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가 풀려있는 상태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(High)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를 감지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점화스위치가 켜지면 타이머가 작동되어 타이머 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가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초 동안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로 유지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점화 스위치가 켜지고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좌석벨트가 풀려있고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타이머가 작동하는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가지 조건하에서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게이트의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출력은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가 되며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운전자에게 주의를 환기시키는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경보음이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울리게 된다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초간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경보음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동작 후에는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경보음은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울리지 않으며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처음부터 좌석벨트가 채워져 있으면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경보음은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울리지 않는다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5157"/>
              </p:ext>
            </p:extLst>
          </p:nvPr>
        </p:nvGraphicFramePr>
        <p:xfrm>
          <a:off x="827584" y="3933056"/>
          <a:ext cx="5366846" cy="162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Visio" r:id="rId3" imgW="3052855" imgH="914839" progId="Visio.Drawing.11">
                  <p:embed/>
                </p:oleObj>
              </mc:Choice>
              <mc:Fallback>
                <p:oleObj name="Visio" r:id="rId3" imgW="3052855" imgH="9148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933056"/>
                        <a:ext cx="5366846" cy="16201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1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OR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기본 개념</a:t>
            </a:r>
            <a:r>
              <a:rPr lang="en-US" altLang="ko-KR" dirty="0" smtClean="0"/>
              <a:t>(2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입력이 모두 0인 경우에만 출력은 0이 되고, 입력 중에 1이 하나라도 있으면, 출력은 1이 된다. 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80915"/>
              </p:ext>
            </p:extLst>
          </p:nvPr>
        </p:nvGraphicFramePr>
        <p:xfrm>
          <a:off x="755576" y="2348880"/>
          <a:ext cx="7920880" cy="2672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0270"/>
                <a:gridCol w="2925325"/>
                <a:gridCol w="256528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진리표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동작파형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논리식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64275"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95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논리기호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767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8132"/>
              </p:ext>
            </p:extLst>
          </p:nvPr>
        </p:nvGraphicFramePr>
        <p:xfrm>
          <a:off x="1042011" y="2939210"/>
          <a:ext cx="1828800" cy="1830706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6858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432563"/>
              </p:ext>
            </p:extLst>
          </p:nvPr>
        </p:nvGraphicFramePr>
        <p:xfrm>
          <a:off x="3230851" y="2989436"/>
          <a:ext cx="26035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8" name="Visio" r:id="rId3" imgW="2249180" imgH="1346972" progId="Visio.Drawing.11">
                  <p:embed/>
                </p:oleObj>
              </mc:Choice>
              <mc:Fallback>
                <p:oleObj name="Visio" r:id="rId3" imgW="2249180" imgH="1346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851" y="2989436"/>
                        <a:ext cx="2603500" cy="154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748378"/>
              </p:ext>
            </p:extLst>
          </p:nvPr>
        </p:nvGraphicFramePr>
        <p:xfrm>
          <a:off x="6900816" y="2939210"/>
          <a:ext cx="10937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9" name="Equation" r:id="rId5" imgW="558720" imgH="139680" progId="Equation.DSMT4">
                  <p:embed/>
                </p:oleObj>
              </mc:Choice>
              <mc:Fallback>
                <p:oleObj name="Equation" r:id="rId5" imgW="558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816" y="2939210"/>
                        <a:ext cx="1093788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980815"/>
              </p:ext>
            </p:extLst>
          </p:nvPr>
        </p:nvGraphicFramePr>
        <p:xfrm>
          <a:off x="6772744" y="4327076"/>
          <a:ext cx="1573743" cy="57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0" name="Visio" r:id="rId7" imgW="1049162" imgH="386243" progId="Visio.Drawing.11">
                  <p:embed/>
                </p:oleObj>
              </mc:Choice>
              <mc:Fallback>
                <p:oleObj name="Visio" r:id="rId7" imgW="1049162" imgH="38624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72744" y="4327076"/>
                        <a:ext cx="1573743" cy="57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OR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회로 표현과 </a:t>
            </a:r>
            <a:r>
              <a:rPr lang="en-US" altLang="ko-KR" dirty="0" smtClean="0"/>
              <a:t>IC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37048"/>
              </p:ext>
            </p:extLst>
          </p:nvPr>
        </p:nvGraphicFramePr>
        <p:xfrm>
          <a:off x="611560" y="1844824"/>
          <a:ext cx="7920880" cy="27908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5275"/>
                <a:gridCol w="2565285"/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스위칭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회로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트랜지스터 회로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IC 7432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핀</a:t>
                      </a: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배치도</a:t>
                      </a:r>
                      <a:endParaRPr kumimoji="0" lang="ko-KR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42000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3" descr="74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4900" y="2301649"/>
            <a:ext cx="2552525" cy="2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238121"/>
              </p:ext>
            </p:extLst>
          </p:nvPr>
        </p:nvGraphicFramePr>
        <p:xfrm>
          <a:off x="688635" y="2648984"/>
          <a:ext cx="2308190" cy="127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Visio" r:id="rId4" imgW="1538793" imgH="848563" progId="Visio.Drawing.11">
                  <p:embed/>
                </p:oleObj>
              </mc:Choice>
              <mc:Fallback>
                <p:oleObj name="Visio" r:id="rId4" imgW="1538793" imgH="84856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635" y="2648984"/>
                        <a:ext cx="2308190" cy="1272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204594"/>
              </p:ext>
            </p:extLst>
          </p:nvPr>
        </p:nvGraphicFramePr>
        <p:xfrm>
          <a:off x="3204376" y="2516068"/>
          <a:ext cx="2312729" cy="149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3" name="Visio" r:id="rId6" imgW="1541394" imgH="996493" progId="Visio.Drawing.11">
                  <p:embed/>
                </p:oleObj>
              </mc:Choice>
              <mc:Fallback>
                <p:oleObj name="Visio" r:id="rId6" imgW="1541394" imgH="99649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4376" y="2516068"/>
                        <a:ext cx="2312729" cy="1495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5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OR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회로 표현과 </a:t>
            </a:r>
            <a:r>
              <a:rPr lang="en-US" altLang="ko-KR" dirty="0" smtClean="0"/>
              <a:t>IC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3447"/>
              </p:ext>
            </p:extLst>
          </p:nvPr>
        </p:nvGraphicFramePr>
        <p:xfrm>
          <a:off x="611560" y="1700808"/>
          <a:ext cx="8055894" cy="3973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5254"/>
                <a:gridCol w="3555395"/>
                <a:gridCol w="22052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진리표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동작파형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논리식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79107"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95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논리기호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1069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562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99577"/>
              </p:ext>
            </p:extLst>
          </p:nvPr>
        </p:nvGraphicFramePr>
        <p:xfrm>
          <a:off x="791579" y="2222750"/>
          <a:ext cx="1890210" cy="3295652"/>
        </p:xfrm>
        <a:graphic>
          <a:graphicData uri="http://schemas.openxmlformats.org/drawingml/2006/table">
            <a:tbl>
              <a:tblPr/>
              <a:tblGrid>
                <a:gridCol w="402638"/>
                <a:gridCol w="460157"/>
                <a:gridCol w="460157"/>
                <a:gridCol w="567258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27180"/>
              </p:ext>
            </p:extLst>
          </p:nvPr>
        </p:nvGraphicFramePr>
        <p:xfrm>
          <a:off x="2982006" y="2427663"/>
          <a:ext cx="3345188" cy="1798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2" name="Visio" r:id="rId3" imgW="2477740" imgH="1346972" progId="Visio.Drawing.11">
                  <p:embed/>
                </p:oleObj>
              </mc:Choice>
              <mc:Fallback>
                <p:oleObj name="Visio" r:id="rId3" imgW="2477740" imgH="1346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006" y="2427663"/>
                        <a:ext cx="3345188" cy="1798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709398"/>
              </p:ext>
            </p:extLst>
          </p:nvPr>
        </p:nvGraphicFramePr>
        <p:xfrm>
          <a:off x="6858477" y="2370733"/>
          <a:ext cx="14890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3" name="Equation" r:id="rId5" imgW="761760" imgH="152280" progId="Equation.DSMT4">
                  <p:embed/>
                </p:oleObj>
              </mc:Choice>
              <mc:Fallback>
                <p:oleObj name="Equation" r:id="rId5" imgW="7617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477" y="2370733"/>
                        <a:ext cx="14890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941457"/>
              </p:ext>
            </p:extLst>
          </p:nvPr>
        </p:nvGraphicFramePr>
        <p:xfrm>
          <a:off x="6860257" y="3912828"/>
          <a:ext cx="1537167" cy="68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4" name="Visio" r:id="rId7" imgW="1024778" imgH="457119" progId="Visio.Drawing.11">
                  <p:embed/>
                </p:oleObj>
              </mc:Choice>
              <mc:Fallback>
                <p:oleObj name="Visio" r:id="rId7" imgW="1024778" imgH="45711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60257" y="3912828"/>
                        <a:ext cx="1537167" cy="68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7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OR </a:t>
            </a:r>
            <a:r>
              <a:rPr lang="ko-KR" altLang="en-US" dirty="0" err="1" smtClean="0"/>
              <a:t>게이트를</a:t>
            </a:r>
            <a:r>
              <a:rPr lang="ko-KR" altLang="en-US" dirty="0" smtClean="0"/>
              <a:t> 이용한 침입 탐지 시스템</a:t>
            </a:r>
            <a:endParaRPr lang="en-US" altLang="ko-KR" dirty="0" smtClean="0"/>
          </a:p>
          <a:p>
            <a:pPr lvl="1"/>
            <a:r>
              <a:rPr lang="ko-KR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일반 가정에서 출입문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개와 창문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o-KR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개가 있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다고 가정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출입문과 창문에 설치된 각 센서는 자기 스위치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(magnetic switch)</a:t>
            </a:r>
            <a:r>
              <a:rPr lang="ko-KR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로서 문이 열려 있을 때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ko-KR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를 출력하고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닫혀있을 때에는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ko-KR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를 출력한다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925330"/>
              </p:ext>
            </p:extLst>
          </p:nvPr>
        </p:nvGraphicFramePr>
        <p:xfrm>
          <a:off x="827583" y="2852936"/>
          <a:ext cx="4886217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Visio" r:id="rId3" imgW="2449779" imgH="829706" progId="Visio.Drawing.11">
                  <p:embed/>
                </p:oleObj>
              </mc:Choice>
              <mc:Fallback>
                <p:oleObj name="Visio" r:id="rId3" imgW="2449779" imgH="82970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3" y="2852936"/>
                        <a:ext cx="4886217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4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NAND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기본 개념</a:t>
            </a:r>
            <a:r>
              <a:rPr lang="en-US" altLang="ko-KR" dirty="0" smtClean="0"/>
              <a:t>(2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입력이 모두 1인 경우에만 출력은 0이 되고, 그렇지 않을 경우에는 출력은 1이 된다.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게이트는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게이트와는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반대로 작동하는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게이트로서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AND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의미로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NAND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게이트라고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부른다.</a:t>
            </a:r>
            <a:endParaRPr lang="ko-KR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24213"/>
              </p:ext>
            </p:extLst>
          </p:nvPr>
        </p:nvGraphicFramePr>
        <p:xfrm>
          <a:off x="755576" y="2996952"/>
          <a:ext cx="7965885" cy="3015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5255"/>
                <a:gridCol w="3105345"/>
                <a:gridCol w="256528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진리표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동작파형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논리식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29260"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5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논리기호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691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86810"/>
              </p:ext>
            </p:extLst>
          </p:nvPr>
        </p:nvGraphicFramePr>
        <p:xfrm>
          <a:off x="963323" y="3582017"/>
          <a:ext cx="1828800" cy="1731600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6858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645304"/>
              </p:ext>
            </p:extLst>
          </p:nvPr>
        </p:nvGraphicFramePr>
        <p:xfrm>
          <a:off x="3230851" y="3662400"/>
          <a:ext cx="2678112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7" name="Visio" r:id="rId3" imgW="2134738" imgH="1346972" progId="Visio.Drawing.11">
                  <p:embed/>
                </p:oleObj>
              </mc:Choice>
              <mc:Fallback>
                <p:oleObj name="Visio" r:id="rId3" imgW="2134738" imgH="1346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851" y="3662400"/>
                        <a:ext cx="2678112" cy="167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64844"/>
              </p:ext>
            </p:extLst>
          </p:nvPr>
        </p:nvGraphicFramePr>
        <p:xfrm>
          <a:off x="6674359" y="3447080"/>
          <a:ext cx="15875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8" name="Equation" r:id="rId5" imgW="812520" imgH="177480" progId="Equation.DSMT4">
                  <p:embed/>
                </p:oleObj>
              </mc:Choice>
              <mc:Fallback>
                <p:oleObj name="Equation" r:id="rId5" imgW="812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4359" y="3447080"/>
                        <a:ext cx="15875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64821"/>
              </p:ext>
            </p:extLst>
          </p:nvPr>
        </p:nvGraphicFramePr>
        <p:xfrm>
          <a:off x="6454308" y="4611392"/>
          <a:ext cx="2132138" cy="1310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9" name="Visio" r:id="rId7" imgW="1421425" imgH="873923" progId="Visio.Drawing.11">
                  <p:embed/>
                </p:oleObj>
              </mc:Choice>
              <mc:Fallback>
                <p:oleObj name="Visio" r:id="rId7" imgW="1421425" imgH="8739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4308" y="4611392"/>
                        <a:ext cx="2132138" cy="1310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3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NAND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NAND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기본 개념</a:t>
            </a:r>
            <a:r>
              <a:rPr lang="en-US" altLang="ko-KR" dirty="0" smtClean="0"/>
              <a:t>(3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92174"/>
              </p:ext>
            </p:extLst>
          </p:nvPr>
        </p:nvGraphicFramePr>
        <p:xfrm>
          <a:off x="611560" y="1772816"/>
          <a:ext cx="8055894" cy="3973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5254"/>
                <a:gridCol w="3555395"/>
                <a:gridCol w="22052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진리표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동작파형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논리식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79107"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95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논리기호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1069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562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87996"/>
              </p:ext>
            </p:extLst>
          </p:nvPr>
        </p:nvGraphicFramePr>
        <p:xfrm>
          <a:off x="829152" y="2352254"/>
          <a:ext cx="1807632" cy="3151560"/>
        </p:xfrm>
        <a:graphic>
          <a:graphicData uri="http://schemas.openxmlformats.org/drawingml/2006/table">
            <a:tbl>
              <a:tblPr/>
              <a:tblGrid>
                <a:gridCol w="457482"/>
                <a:gridCol w="405372"/>
                <a:gridCol w="459622"/>
                <a:gridCol w="485156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901461"/>
              </p:ext>
            </p:extLst>
          </p:nvPr>
        </p:nvGraphicFramePr>
        <p:xfrm>
          <a:off x="3086834" y="2353161"/>
          <a:ext cx="3163264" cy="170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2" name="Visio" r:id="rId3" imgW="2477740" imgH="1346972" progId="Visio.Drawing.11">
                  <p:embed/>
                </p:oleObj>
              </mc:Choice>
              <mc:Fallback>
                <p:oleObj name="Visio" r:id="rId3" imgW="2477740" imgH="1346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834" y="2353161"/>
                        <a:ext cx="3163264" cy="1701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937395"/>
              </p:ext>
            </p:extLst>
          </p:nvPr>
        </p:nvGraphicFramePr>
        <p:xfrm>
          <a:off x="6564789" y="2396518"/>
          <a:ext cx="20574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" name="Equation" r:id="rId5" imgW="1054080" imgH="190440" progId="Equation.DSMT4">
                  <p:embed/>
                </p:oleObj>
              </mc:Choice>
              <mc:Fallback>
                <p:oleObj name="Equation" r:id="rId5" imgW="10540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789" y="2396518"/>
                        <a:ext cx="20574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232296"/>
              </p:ext>
            </p:extLst>
          </p:nvPr>
        </p:nvGraphicFramePr>
        <p:xfrm>
          <a:off x="6732239" y="3939831"/>
          <a:ext cx="1726310" cy="77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" name="Visio" r:id="rId7" imgW="1081349" imgH="488005" progId="Visio.Drawing.11">
                  <p:embed/>
                </p:oleObj>
              </mc:Choice>
              <mc:Fallback>
                <p:oleObj name="Visio" r:id="rId7" imgW="1081349" imgH="48800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2239" y="3939831"/>
                        <a:ext cx="1726310" cy="778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9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NAND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NAND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IC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03185"/>
              </p:ext>
            </p:extLst>
          </p:nvPr>
        </p:nvGraphicFramePr>
        <p:xfrm>
          <a:off x="611560" y="1700808"/>
          <a:ext cx="7515835" cy="3562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0410"/>
                <a:gridCol w="382542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IC 7400 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핀</a:t>
                      </a: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배치도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IC 7410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핀</a:t>
                      </a: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배치도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9133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67" descr="7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595" y="2295547"/>
            <a:ext cx="304165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8" descr="7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21" y="2295548"/>
            <a:ext cx="3055129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13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NOR</a:t>
            </a:r>
            <a:r>
              <a:rPr lang="ko-KR" altLang="en-US" dirty="0"/>
              <a:t>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기본 개념</a:t>
            </a:r>
            <a:r>
              <a:rPr lang="en-US" altLang="ko-KR" dirty="0" smtClean="0"/>
              <a:t>(2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입력이 모두 0인 경우에만 출력은 1이 되고, 입력 중에 하나라도 1이 있는 경우는 출력은 0이 된다.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게이트는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게이트와는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반대로 작동하는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OR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의미로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게이트라고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부른다. </a:t>
            </a:r>
            <a:endParaRPr lang="ko-KR" altLang="en-US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303246"/>
              </p:ext>
            </p:extLst>
          </p:nvPr>
        </p:nvGraphicFramePr>
        <p:xfrm>
          <a:off x="791580" y="2996952"/>
          <a:ext cx="7965885" cy="3105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5255"/>
                <a:gridCol w="3105345"/>
                <a:gridCol w="256528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진리표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동작파형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논리식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29260"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5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논리기호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591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14226"/>
              </p:ext>
            </p:extLst>
          </p:nvPr>
        </p:nvGraphicFramePr>
        <p:xfrm>
          <a:off x="1033010" y="3627022"/>
          <a:ext cx="1828800" cy="1828800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6858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772393"/>
              </p:ext>
            </p:extLst>
          </p:nvPr>
        </p:nvGraphicFramePr>
        <p:xfrm>
          <a:off x="3241675" y="3659646"/>
          <a:ext cx="2680475" cy="1677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" name="Visio" r:id="rId3" imgW="2134738" imgH="1346972" progId="Visio.Drawing.11">
                  <p:embed/>
                </p:oleObj>
              </mc:Choice>
              <mc:Fallback>
                <p:oleObj name="Visio" r:id="rId3" imgW="2134738" imgH="1346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3659646"/>
                        <a:ext cx="2680475" cy="16775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40463"/>
              </p:ext>
            </p:extLst>
          </p:nvPr>
        </p:nvGraphicFramePr>
        <p:xfrm>
          <a:off x="6964363" y="3458192"/>
          <a:ext cx="10922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1" name="Equation" r:id="rId5" imgW="558720" imgH="177480" progId="Equation.DSMT4">
                  <p:embed/>
                </p:oleObj>
              </mc:Choice>
              <mc:Fallback>
                <p:oleObj name="Equation" r:id="rId5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363" y="3458192"/>
                        <a:ext cx="10922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505877"/>
              </p:ext>
            </p:extLst>
          </p:nvPr>
        </p:nvGraphicFramePr>
        <p:xfrm>
          <a:off x="6453598" y="4644344"/>
          <a:ext cx="2123847" cy="1367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2" name="Visio" r:id="rId7" imgW="1415898" imgH="911962" progId="Visio.Drawing.11">
                  <p:embed/>
                </p:oleObj>
              </mc:Choice>
              <mc:Fallback>
                <p:oleObj name="Visio" r:id="rId7" imgW="1415898" imgH="91196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3598" y="4644344"/>
                        <a:ext cx="2123847" cy="1367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3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논리게이트와</a:t>
            </a: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논리 레벨의 기본 개념을 이해할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논리게이트의</a:t>
            </a: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동작 원리 및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진리표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게이트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기호들을 이해하고 이를 활용할 수 있다</a:t>
            </a: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8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정논리와</a:t>
            </a: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부논리에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대해 설명할 수 있다</a:t>
            </a: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8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게이트들의</a:t>
            </a: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전기적인 특성을 이해하고 이를 활용할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01. 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논리 </a:t>
            </a:r>
            <a:r>
              <a:rPr lang="ko-KR" altLang="en-US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레벨</a:t>
            </a:r>
            <a:r>
              <a:rPr lang="en-US" altLang="ko-KR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06</a:t>
            </a: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NOR </a:t>
            </a:r>
            <a:r>
              <a:rPr lang="ko-KR" altLang="en-US" sz="18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게이트</a:t>
            </a: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02. NOT </a:t>
            </a:r>
            <a:r>
              <a:rPr lang="ko-KR" altLang="en-US" sz="18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게이트와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버퍼 </a:t>
            </a:r>
            <a:r>
              <a:rPr lang="ko-KR" altLang="en-US" sz="18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게이트</a:t>
            </a:r>
            <a:r>
              <a:rPr lang="en-US" altLang="ko-KR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07</a:t>
            </a: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XOR </a:t>
            </a:r>
            <a:r>
              <a:rPr lang="ko-KR" altLang="en-US" sz="18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게이트</a:t>
            </a: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03. AND </a:t>
            </a:r>
            <a:r>
              <a:rPr lang="ko-KR" altLang="en-US" sz="18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게이트</a:t>
            </a:r>
            <a:r>
              <a:rPr lang="en-US" altLang="ko-KR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08</a:t>
            </a: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XNOR </a:t>
            </a:r>
            <a:r>
              <a:rPr lang="ko-KR" altLang="en-US" sz="18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게이트</a:t>
            </a: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04. OR </a:t>
            </a:r>
            <a:r>
              <a:rPr lang="ko-KR" altLang="en-US" sz="18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게이트</a:t>
            </a:r>
            <a:r>
              <a:rPr lang="en-US" altLang="ko-KR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09</a:t>
            </a: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정논리와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부논리</a:t>
            </a: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05. NAND </a:t>
            </a:r>
            <a:r>
              <a:rPr lang="ko-KR" altLang="en-US" sz="18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게이트</a:t>
            </a:r>
            <a:r>
              <a:rPr lang="en-US" altLang="ko-KR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10</a:t>
            </a: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게이트의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전기적 특성</a:t>
            </a:r>
            <a:endParaRPr lang="en-US" altLang="ko-KR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NOR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기본 개념</a:t>
            </a:r>
            <a:r>
              <a:rPr lang="en-US" altLang="ko-KR" dirty="0" smtClean="0"/>
              <a:t>(3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86308"/>
              </p:ext>
            </p:extLst>
          </p:nvPr>
        </p:nvGraphicFramePr>
        <p:xfrm>
          <a:off x="683568" y="1772816"/>
          <a:ext cx="8055894" cy="3973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5254"/>
                <a:gridCol w="3555395"/>
                <a:gridCol w="22052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진리표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동작파형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논리식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79107"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95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논리기호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1069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562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96593"/>
              </p:ext>
            </p:extLst>
          </p:nvPr>
        </p:nvGraphicFramePr>
        <p:xfrm>
          <a:off x="3113837" y="2340891"/>
          <a:ext cx="3285365" cy="176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4" name="Visio" r:id="rId3" imgW="2477740" imgH="1346972" progId="Visio.Drawing.11">
                  <p:embed/>
                </p:oleObj>
              </mc:Choice>
              <mc:Fallback>
                <p:oleObj name="Visio" r:id="rId3" imgW="2477740" imgH="1346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837" y="2340891"/>
                        <a:ext cx="3285365" cy="1767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205095"/>
              </p:ext>
            </p:extLst>
          </p:nvPr>
        </p:nvGraphicFramePr>
        <p:xfrm>
          <a:off x="6849522" y="2360006"/>
          <a:ext cx="14906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5" name="Equation" r:id="rId5" imgW="761760" imgH="190440" progId="Equation.DSMT4">
                  <p:embed/>
                </p:oleObj>
              </mc:Choice>
              <mc:Fallback>
                <p:oleObj name="Equation" r:id="rId5" imgW="7617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9522" y="2360006"/>
                        <a:ext cx="149066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218565"/>
              </p:ext>
            </p:extLst>
          </p:nvPr>
        </p:nvGraphicFramePr>
        <p:xfrm>
          <a:off x="6804247" y="3946073"/>
          <a:ext cx="1693302" cy="825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6" name="Visio" r:id="rId7" imgW="993892" imgH="483453" progId="Visio.Drawing.11">
                  <p:embed/>
                </p:oleObj>
              </mc:Choice>
              <mc:Fallback>
                <p:oleObj name="Visio" r:id="rId7" imgW="993892" imgH="48345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4247" y="3946073"/>
                        <a:ext cx="1693302" cy="825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75470"/>
              </p:ext>
            </p:extLst>
          </p:nvPr>
        </p:nvGraphicFramePr>
        <p:xfrm>
          <a:off x="901160" y="2352254"/>
          <a:ext cx="1807632" cy="3151560"/>
        </p:xfrm>
        <a:graphic>
          <a:graphicData uri="http://schemas.openxmlformats.org/drawingml/2006/table">
            <a:tbl>
              <a:tblPr/>
              <a:tblGrid>
                <a:gridCol w="457482"/>
                <a:gridCol w="405372"/>
                <a:gridCol w="459622"/>
                <a:gridCol w="485156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NOR </a:t>
            </a:r>
            <a:r>
              <a:rPr lang="ko-KR" altLang="en-US" dirty="0" err="1" smtClean="0"/>
              <a:t>게이트</a:t>
            </a:r>
            <a:r>
              <a:rPr lang="ko-KR" altLang="en-US" dirty="0" smtClean="0"/>
              <a:t> </a:t>
            </a:r>
            <a:r>
              <a:rPr lang="en-US" altLang="ko-KR" dirty="0" smtClean="0"/>
              <a:t>IC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96148"/>
              </p:ext>
            </p:extLst>
          </p:nvPr>
        </p:nvGraphicFramePr>
        <p:xfrm>
          <a:off x="611560" y="1772816"/>
          <a:ext cx="7515835" cy="3562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0410"/>
                <a:gridCol w="382542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IC 7402 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핀</a:t>
                      </a: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배치도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IC 7427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핀</a:t>
                      </a: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배치도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9133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1" descr="7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09661"/>
            <a:ext cx="29464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752020" y="2409661"/>
            <a:ext cx="2969304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1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XOR(</a:t>
            </a:r>
            <a:r>
              <a:rPr lang="en-US" altLang="ko-KR" dirty="0" err="1">
                <a:solidFill>
                  <a:schemeClr val="accent6">
                    <a:lumMod val="50000"/>
                  </a:schemeClr>
                </a:solidFill>
              </a:rPr>
              <a:t>eXclusive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-OR)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XOR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기본 개념</a:t>
            </a:r>
            <a:r>
              <a:rPr lang="en-US" altLang="ko-KR" dirty="0" smtClean="0"/>
              <a:t>(2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입력 중 홀수 개의 1이 입력된 경우에 출력은 1이 되고 그렇지 않은 경우에는 출력은 0이 된다.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2입력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경우, 두 개의 입력 중 하나가 1이면 출력이 1이 되고, 두 개의 입력 모두가 0이거나 또는 두 개의 입력 모두가 1이라면 출력은 0이 된다. </a:t>
            </a:r>
            <a:endParaRPr lang="en-US" altLang="ko-KR" sz="2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79835"/>
              </p:ext>
            </p:extLst>
          </p:nvPr>
        </p:nvGraphicFramePr>
        <p:xfrm>
          <a:off x="701571" y="3140968"/>
          <a:ext cx="8055894" cy="2745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244"/>
                <a:gridCol w="3015335"/>
                <a:gridCol w="283531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진리표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동작파형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논리식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29260"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5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논리기호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1991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91879"/>
              </p:ext>
            </p:extLst>
          </p:nvPr>
        </p:nvGraphicFramePr>
        <p:xfrm>
          <a:off x="969097" y="3771038"/>
          <a:ext cx="1656742" cy="1828800"/>
        </p:xfrm>
        <a:graphic>
          <a:graphicData uri="http://schemas.openxmlformats.org/drawingml/2006/table">
            <a:tbl>
              <a:tblPr/>
              <a:tblGrid>
                <a:gridCol w="481122"/>
                <a:gridCol w="549853"/>
                <a:gridCol w="625767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004897"/>
              </p:ext>
            </p:extLst>
          </p:nvPr>
        </p:nvGraphicFramePr>
        <p:xfrm>
          <a:off x="3079559" y="3826611"/>
          <a:ext cx="2572561" cy="160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2" name="Visio" r:id="rId3" imgW="2134738" imgH="1346972" progId="Visio.Drawing.11">
                  <p:embed/>
                </p:oleObj>
              </mc:Choice>
              <mc:Fallback>
                <p:oleObj name="Visio" r:id="rId3" imgW="2134738" imgH="1346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559" y="3826611"/>
                        <a:ext cx="2572561" cy="16085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531373"/>
              </p:ext>
            </p:extLst>
          </p:nvPr>
        </p:nvGraphicFramePr>
        <p:xfrm>
          <a:off x="6151563" y="3591096"/>
          <a:ext cx="22812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3" name="Equation" r:id="rId5" imgW="1168200" imgH="190440" progId="Equation.DSMT4">
                  <p:embed/>
                </p:oleObj>
              </mc:Choice>
              <mc:Fallback>
                <p:oleObj name="Equation" r:id="rId5" imgW="1168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563" y="3591096"/>
                        <a:ext cx="2281237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01906"/>
              </p:ext>
            </p:extLst>
          </p:nvPr>
        </p:nvGraphicFramePr>
        <p:xfrm>
          <a:off x="6507215" y="4941168"/>
          <a:ext cx="1652052" cy="616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4" name="Visio" r:id="rId7" imgW="1028680" imgH="384292" progId="Visio.Drawing.11">
                  <p:embed/>
                </p:oleObj>
              </mc:Choice>
              <mc:Fallback>
                <p:oleObj name="Visio" r:id="rId7" imgW="1028680" imgH="384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07215" y="4941168"/>
                        <a:ext cx="1652052" cy="616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XOR(</a:t>
            </a:r>
            <a:r>
              <a:rPr lang="en-US" altLang="ko-KR" dirty="0" err="1" smtClean="0">
                <a:solidFill>
                  <a:schemeClr val="accent6">
                    <a:lumMod val="50000"/>
                  </a:schemeClr>
                </a:solidFill>
              </a:rPr>
              <a:t>eXclusive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-OR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XOR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기본 개념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957047"/>
              </p:ext>
            </p:extLst>
          </p:nvPr>
        </p:nvGraphicFramePr>
        <p:xfrm>
          <a:off x="683568" y="1844824"/>
          <a:ext cx="7515835" cy="3330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5445"/>
                <a:gridCol w="3510390"/>
              </a:tblGrid>
              <a:tr h="370840">
                <a:tc>
                  <a:txBody>
                    <a:bodyPr/>
                    <a:lstStyle/>
                    <a:p>
                      <a:pPr algn="ctr" latinLnBrk="0"/>
                      <a:r>
                        <a:rPr kumimoji="0" lang="en-US" altLang="ko-KR" sz="1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AND-OR </a:t>
                      </a:r>
                      <a:r>
                        <a:rPr kumimoji="0" lang="ko-KR" altLang="en-US" sz="1800" kern="1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</a:t>
                      </a:r>
                      <a:r>
                        <a:rPr kumimoji="0" lang="ko-KR" altLang="en-US" sz="1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표현</a:t>
                      </a:r>
                      <a:endParaRPr kumimoji="0" lang="ko-KR" altLang="en-US" sz="18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IC 7486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핀</a:t>
                      </a: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배치도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95953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3" descr="7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054" y="2380526"/>
            <a:ext cx="2745305" cy="265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170063"/>
              </p:ext>
            </p:extLst>
          </p:nvPr>
        </p:nvGraphicFramePr>
        <p:xfrm>
          <a:off x="998603" y="2989703"/>
          <a:ext cx="3430143" cy="1510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Visio" r:id="rId4" imgW="1889597" imgH="831332" progId="Visio.Drawing.11">
                  <p:embed/>
                </p:oleObj>
              </mc:Choice>
              <mc:Fallback>
                <p:oleObj name="Visio" r:id="rId4" imgW="1889597" imgH="83133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8603" y="2989703"/>
                        <a:ext cx="3430143" cy="1510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8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XOR(</a:t>
            </a:r>
            <a:r>
              <a:rPr lang="en-US" altLang="ko-KR" dirty="0" err="1" smtClean="0">
                <a:solidFill>
                  <a:schemeClr val="accent6">
                    <a:lumMod val="50000"/>
                  </a:schemeClr>
                </a:solidFill>
              </a:rPr>
              <a:t>eXclusive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-OR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XOR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기본 개념</a:t>
            </a:r>
            <a:r>
              <a:rPr lang="en-US" altLang="ko-KR" dirty="0" smtClean="0"/>
              <a:t>(3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640660"/>
              </p:ext>
            </p:extLst>
          </p:nvPr>
        </p:nvGraphicFramePr>
        <p:xfrm>
          <a:off x="611560" y="1772816"/>
          <a:ext cx="8055894" cy="3973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5254"/>
                <a:gridCol w="3555395"/>
                <a:gridCol w="22052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진리표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동작파형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논리식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79107"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95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논리기호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1069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562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292134"/>
              </p:ext>
            </p:extLst>
          </p:nvPr>
        </p:nvGraphicFramePr>
        <p:xfrm>
          <a:off x="746573" y="2367360"/>
          <a:ext cx="2025226" cy="3063878"/>
        </p:xfrm>
        <a:graphic>
          <a:graphicData uri="http://schemas.openxmlformats.org/drawingml/2006/table">
            <a:tbl>
              <a:tblPr/>
              <a:tblGrid>
                <a:gridCol w="433435"/>
                <a:gridCol w="495355"/>
                <a:gridCol w="495355"/>
                <a:gridCol w="60108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8800" marB="28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673092"/>
              </p:ext>
            </p:extLst>
          </p:nvPr>
        </p:nvGraphicFramePr>
        <p:xfrm>
          <a:off x="2996824" y="2415903"/>
          <a:ext cx="3262669" cy="175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0" name="Visio" r:id="rId3" imgW="2477740" imgH="1346972" progId="Visio.Drawing.11">
                  <p:embed/>
                </p:oleObj>
              </mc:Choice>
              <mc:Fallback>
                <p:oleObj name="Visio" r:id="rId3" imgW="2477740" imgH="1346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824" y="2415903"/>
                        <a:ext cx="3262669" cy="1755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558907"/>
              </p:ext>
            </p:extLst>
          </p:nvPr>
        </p:nvGraphicFramePr>
        <p:xfrm>
          <a:off x="6750527" y="2477481"/>
          <a:ext cx="15890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1" name="Equation" r:id="rId5" imgW="812520" imgH="152280" progId="Equation.DSMT4">
                  <p:embed/>
                </p:oleObj>
              </mc:Choice>
              <mc:Fallback>
                <p:oleObj name="Equation" r:id="rId5" imgW="8125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527" y="2477481"/>
                        <a:ext cx="1589087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983816"/>
              </p:ext>
            </p:extLst>
          </p:nvPr>
        </p:nvGraphicFramePr>
        <p:xfrm>
          <a:off x="6779348" y="3901068"/>
          <a:ext cx="1753091" cy="81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2" name="Visio" r:id="rId7" imgW="1046561" imgH="488005" progId="Visio.Drawing.11">
                  <p:embed/>
                </p:oleObj>
              </mc:Choice>
              <mc:Fallback>
                <p:oleObj name="Visio" r:id="rId7" imgW="1046561" imgH="48800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79348" y="3901068"/>
                        <a:ext cx="1753091" cy="816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9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08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XNOR(</a:t>
            </a:r>
            <a:r>
              <a:rPr lang="en-US" altLang="ko-KR" dirty="0" err="1" smtClean="0">
                <a:solidFill>
                  <a:schemeClr val="accent6">
                    <a:lumMod val="50000"/>
                  </a:schemeClr>
                </a:solidFill>
              </a:rPr>
              <a:t>eXclusive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-NOR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XNOR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기본 개념</a:t>
            </a:r>
            <a:r>
              <a:rPr lang="en-US" altLang="ko-KR" dirty="0" smtClean="0"/>
              <a:t>(2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입력 중 짝수 개의 1이 입력될 때 출력이 1이 되고, 그렇지 않은 경우에는 출력은 0이 된다.</a:t>
            </a:r>
          </a:p>
          <a:p>
            <a:pPr lvl="1"/>
            <a:r>
              <a:rPr lang="ko-KR" altLang="en-US" spc="-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출력값은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 </a:t>
            </a:r>
            <a:r>
              <a:rPr lang="ko-KR" altLang="en-US" spc="-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게이트에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ko-KR" altLang="en-US" spc="-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게이트를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연결한 것이므로 </a:t>
            </a:r>
            <a:r>
              <a:rPr lang="en-US" altLang="ko-KR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 </a:t>
            </a:r>
            <a:r>
              <a:rPr lang="ko-KR" altLang="en-US" spc="-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게이트와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반대이다. 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입력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XNOR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경우 두 개의 입력이 다를 때 출력이 0이 되고, 두 개의 입력이 같으면 출력은 1이 된다. </a:t>
            </a:r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88736"/>
              </p:ext>
            </p:extLst>
          </p:nvPr>
        </p:nvGraphicFramePr>
        <p:xfrm>
          <a:off x="755576" y="3261986"/>
          <a:ext cx="7789355" cy="3434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4465"/>
                <a:gridCol w="3426106"/>
                <a:gridCol w="2668784"/>
              </a:tblGrid>
              <a:tr h="349059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7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진리표</a:t>
                      </a:r>
                      <a:endParaRPr lang="ko-KR" altLang="en-US" sz="17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6069" marR="86069" marT="43035" marB="430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7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동작파형</a:t>
                      </a:r>
                      <a:endParaRPr lang="ko-KR" altLang="en-US" sz="17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6069" marR="86069" marT="43035" marB="43035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7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논리식</a:t>
                      </a:r>
                      <a:endParaRPr lang="ko-KR" altLang="en-US" sz="17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6069" marR="86069" marT="43035" marB="43035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983310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6069" marR="86069" marT="43035" marB="430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6069" marR="86069" marT="43035" marB="430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6069" marR="86069" marT="43035" marB="430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700" kern="1200" dirty="0" smtClean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86069" marR="86069" marT="43035" marB="430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6069" marR="86069" marT="43035" marB="430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8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700" kern="12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논리기호</a:t>
                      </a:r>
                    </a:p>
                  </a:txBody>
                  <a:tcPr marL="86069" marR="86069" marT="43035" marB="430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8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700" kern="1200" dirty="0" smtClean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86069" marR="86069" marT="43035" marB="430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412872"/>
              </p:ext>
            </p:extLst>
          </p:nvPr>
        </p:nvGraphicFramePr>
        <p:xfrm>
          <a:off x="935595" y="3757958"/>
          <a:ext cx="1372727" cy="1725750"/>
        </p:xfrm>
        <a:graphic>
          <a:graphicData uri="http://schemas.openxmlformats.org/drawingml/2006/table">
            <a:tbl>
              <a:tblPr/>
              <a:tblGrid>
                <a:gridCol w="393206"/>
                <a:gridCol w="449378"/>
                <a:gridCol w="530143"/>
              </a:tblGrid>
              <a:tr h="3442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42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2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2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2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6069" marR="86069" marT="43035" marB="430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07049"/>
              </p:ext>
            </p:extLst>
          </p:nvPr>
        </p:nvGraphicFramePr>
        <p:xfrm>
          <a:off x="3024857" y="3868502"/>
          <a:ext cx="2301499" cy="143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0" name="Visio" r:id="rId3" imgW="2134738" imgH="1346972" progId="Visio.Drawing.11">
                  <p:embed/>
                </p:oleObj>
              </mc:Choice>
              <mc:Fallback>
                <p:oleObj name="Visio" r:id="rId3" imgW="2134738" imgH="1346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857" y="3868502"/>
                        <a:ext cx="2301499" cy="14395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080353"/>
              </p:ext>
            </p:extLst>
          </p:nvPr>
        </p:nvGraphicFramePr>
        <p:xfrm>
          <a:off x="6573443" y="4024193"/>
          <a:ext cx="1355292" cy="112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1" name="Equation" r:id="rId5" imgW="736560" imgH="609480" progId="Equation.DSMT4">
                  <p:embed/>
                </p:oleObj>
              </mc:Choice>
              <mc:Fallback>
                <p:oleObj name="Equation" r:id="rId5" imgW="7365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443" y="4024193"/>
                        <a:ext cx="1355292" cy="11281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102231"/>
              </p:ext>
            </p:extLst>
          </p:nvPr>
        </p:nvGraphicFramePr>
        <p:xfrm>
          <a:off x="2714735" y="5906658"/>
          <a:ext cx="1366628" cy="470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2" name="Visio" r:id="rId7" imgW="1111260" imgH="383316" progId="Visio.Drawing.11">
                  <p:embed/>
                </p:oleObj>
              </mc:Choice>
              <mc:Fallback>
                <p:oleObj name="Visio" r:id="rId7" imgW="1111260" imgH="3833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4735" y="5906658"/>
                        <a:ext cx="1366628" cy="470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305629"/>
              </p:ext>
            </p:extLst>
          </p:nvPr>
        </p:nvGraphicFramePr>
        <p:xfrm>
          <a:off x="4260232" y="5906658"/>
          <a:ext cx="1898625" cy="503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3" name="Visio" r:id="rId9" imgW="1447759" imgH="383967" progId="Visio.Drawing.11">
                  <p:embed/>
                </p:oleObj>
              </mc:Choice>
              <mc:Fallback>
                <p:oleObj name="Visio" r:id="rId9" imgW="1447759" imgH="38396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60232" y="5906658"/>
                        <a:ext cx="1898625" cy="503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697857"/>
              </p:ext>
            </p:extLst>
          </p:nvPr>
        </p:nvGraphicFramePr>
        <p:xfrm>
          <a:off x="6337726" y="5661248"/>
          <a:ext cx="2167665" cy="9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4" name="Visio" r:id="rId11" imgW="1861312" imgH="820603" progId="Visio.Drawing.11">
                  <p:embed/>
                </p:oleObj>
              </mc:Choice>
              <mc:Fallback>
                <p:oleObj name="Visio" r:id="rId11" imgW="1861312" imgH="82060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37726" y="5661248"/>
                        <a:ext cx="2167665" cy="95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39" y="4837660"/>
            <a:ext cx="679005" cy="31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/>
              <a:t>08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XNOR(</a:t>
            </a:r>
            <a:r>
              <a:rPr lang="en-US" altLang="ko-KR" dirty="0" err="1">
                <a:solidFill>
                  <a:schemeClr val="accent6">
                    <a:lumMod val="50000"/>
                  </a:schemeClr>
                </a:solidFill>
              </a:rPr>
              <a:t>eXclusive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-NOR)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XOR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기본 개념</a:t>
            </a:r>
            <a:r>
              <a:rPr lang="en-US" altLang="ko-KR" dirty="0" smtClean="0"/>
              <a:t>(3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29804"/>
              </p:ext>
            </p:extLst>
          </p:nvPr>
        </p:nvGraphicFramePr>
        <p:xfrm>
          <a:off x="611560" y="1628800"/>
          <a:ext cx="8055894" cy="4918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5254"/>
                <a:gridCol w="3555395"/>
                <a:gridCol w="22052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진리표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동작파형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논리식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79107">
                <a:tc rowSpan="6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95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논리기호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257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811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79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51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6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IC 74266</a:t>
                      </a:r>
                      <a:r>
                        <a:rPr kumimoji="0" lang="en-US" altLang="ko-KR" sz="1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핀 배치도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4404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46277"/>
              </p:ext>
            </p:extLst>
          </p:nvPr>
        </p:nvGraphicFramePr>
        <p:xfrm>
          <a:off x="791579" y="2248417"/>
          <a:ext cx="1935215" cy="2633760"/>
        </p:xfrm>
        <a:graphic>
          <a:graphicData uri="http://schemas.openxmlformats.org/drawingml/2006/table">
            <a:tbl>
              <a:tblPr/>
              <a:tblGrid>
                <a:gridCol w="450050"/>
                <a:gridCol w="419885"/>
                <a:gridCol w="464778"/>
                <a:gridCol w="60050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25200" marB="252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433657"/>
              </p:ext>
            </p:extLst>
          </p:nvPr>
        </p:nvGraphicFramePr>
        <p:xfrm>
          <a:off x="2996824" y="2181877"/>
          <a:ext cx="3306920" cy="1778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2" name="Visio" r:id="rId3" imgW="2477740" imgH="1346972" progId="Visio.Drawing.11">
                  <p:embed/>
                </p:oleObj>
              </mc:Choice>
              <mc:Fallback>
                <p:oleObj name="Visio" r:id="rId3" imgW="2477740" imgH="1346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824" y="2181877"/>
                        <a:ext cx="3306920" cy="1778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807925"/>
              </p:ext>
            </p:extLst>
          </p:nvPr>
        </p:nvGraphicFramePr>
        <p:xfrm>
          <a:off x="6833077" y="2001677"/>
          <a:ext cx="14859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3" name="Equation" r:id="rId5" imgW="812520" imgH="393480" progId="Equation.DSMT4">
                  <p:embed/>
                </p:oleObj>
              </mc:Choice>
              <mc:Fallback>
                <p:oleObj name="Equation" r:id="rId5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3077" y="2001677"/>
                        <a:ext cx="148590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67863"/>
              </p:ext>
            </p:extLst>
          </p:nvPr>
        </p:nvGraphicFramePr>
        <p:xfrm>
          <a:off x="6813655" y="3802057"/>
          <a:ext cx="1528372" cy="681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4" name="Visio" r:id="rId7" imgW="1089152" imgH="486380" progId="Visio.Drawing.11">
                  <p:embed/>
                </p:oleObj>
              </mc:Choice>
              <mc:Fallback>
                <p:oleObj name="Visio" r:id="rId7" imgW="1089152" imgH="4863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3655" y="3802057"/>
                        <a:ext cx="1528372" cy="681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1" descr="26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1869" y="4252107"/>
            <a:ext cx="24892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15" y="2509403"/>
            <a:ext cx="216024" cy="2220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2518498"/>
            <a:ext cx="216024" cy="2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09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정논리와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부논리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논리 개념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정논리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AND = </a:t>
            </a:r>
            <a:r>
              <a:rPr lang="ko-KR" altLang="en-US" dirty="0" err="1" smtClean="0"/>
              <a:t>부논리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OR</a:t>
            </a:r>
            <a:endParaRPr lang="ko-KR" altLang="en-US" dirty="0"/>
          </a:p>
        </p:txBody>
      </p:sp>
      <p:graphicFrame>
        <p:nvGraphicFramePr>
          <p:cNvPr id="4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59569"/>
              </p:ext>
            </p:extLst>
          </p:nvPr>
        </p:nvGraphicFramePr>
        <p:xfrm>
          <a:off x="611560" y="1628800"/>
          <a:ext cx="6096000" cy="109728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전압레벨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정논리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부논리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+5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V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High=1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High=0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V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Low=0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Low=1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80135"/>
              </p:ext>
            </p:extLst>
          </p:nvPr>
        </p:nvGraphicFramePr>
        <p:xfrm>
          <a:off x="676648" y="3724300"/>
          <a:ext cx="6192837" cy="2374901"/>
        </p:xfrm>
        <a:graphic>
          <a:graphicData uri="http://schemas.openxmlformats.org/drawingml/2006/table">
            <a:tbl>
              <a:tblPr/>
              <a:tblGrid>
                <a:gridCol w="2065337"/>
                <a:gridCol w="2063750"/>
                <a:gridCol w="206375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전압레벨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정논리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AND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부논리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OR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005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077222"/>
              </p:ext>
            </p:extLst>
          </p:nvPr>
        </p:nvGraphicFramePr>
        <p:xfrm>
          <a:off x="802060" y="4308500"/>
          <a:ext cx="1800225" cy="1584325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52064"/>
              </p:ext>
            </p:extLst>
          </p:nvPr>
        </p:nvGraphicFramePr>
        <p:xfrm>
          <a:off x="2868985" y="4298975"/>
          <a:ext cx="1800225" cy="1584325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0614"/>
              </p:ext>
            </p:extLst>
          </p:nvPr>
        </p:nvGraphicFramePr>
        <p:xfrm>
          <a:off x="4935910" y="4289450"/>
          <a:ext cx="1798638" cy="1593850"/>
        </p:xfrm>
        <a:graphic>
          <a:graphicData uri="http://schemas.openxmlformats.org/drawingml/2006/table">
            <a:tbl>
              <a:tblPr/>
              <a:tblGrid>
                <a:gridCol w="598488"/>
                <a:gridCol w="601662"/>
                <a:gridCol w="598488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4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09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정논리와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부논리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정논리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NAND = </a:t>
            </a:r>
            <a:r>
              <a:rPr lang="ko-KR" altLang="en-US" dirty="0" err="1" smtClean="0"/>
              <a:t>부논리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NOR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ko-KR" altLang="en-US" dirty="0" smtClean="0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     </a:t>
            </a:r>
            <a:r>
              <a:rPr lang="en-US" altLang="ko-KR" dirty="0" smtClean="0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☞ 표현 </a:t>
            </a:r>
            <a:r>
              <a:rPr lang="ko-KR" altLang="en-US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방법이 다를 뿐 실제로 </a:t>
            </a:r>
            <a:r>
              <a:rPr lang="ko-KR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정논리와</a:t>
            </a:r>
            <a:r>
              <a:rPr lang="ko-KR" altLang="en-US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부논리는</a:t>
            </a:r>
            <a:r>
              <a:rPr lang="ko-KR" altLang="en-US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논리적으로는 같다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r>
              <a:rPr lang="ko-KR" altLang="en-US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endParaRPr lang="en-US" altLang="ko-KR" sz="16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47947"/>
              </p:ext>
            </p:extLst>
          </p:nvPr>
        </p:nvGraphicFramePr>
        <p:xfrm>
          <a:off x="683568" y="1628800"/>
          <a:ext cx="6192838" cy="2376488"/>
        </p:xfrm>
        <a:graphic>
          <a:graphicData uri="http://schemas.openxmlformats.org/drawingml/2006/table">
            <a:tbl>
              <a:tblPr/>
              <a:tblGrid>
                <a:gridCol w="2065338"/>
                <a:gridCol w="2063750"/>
                <a:gridCol w="2063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전압레벨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정논리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NAND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부논리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NOR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005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295567"/>
              </p:ext>
            </p:extLst>
          </p:nvPr>
        </p:nvGraphicFramePr>
        <p:xfrm>
          <a:off x="808981" y="2213000"/>
          <a:ext cx="1800225" cy="1584325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345750"/>
              </p:ext>
            </p:extLst>
          </p:nvPr>
        </p:nvGraphicFramePr>
        <p:xfrm>
          <a:off x="2875906" y="2203475"/>
          <a:ext cx="1800225" cy="1585913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81896"/>
              </p:ext>
            </p:extLst>
          </p:nvPr>
        </p:nvGraphicFramePr>
        <p:xfrm>
          <a:off x="4942831" y="2193950"/>
          <a:ext cx="1798637" cy="1595438"/>
        </p:xfrm>
        <a:graphic>
          <a:graphicData uri="http://schemas.openxmlformats.org/drawingml/2006/table">
            <a:tbl>
              <a:tblPr/>
              <a:tblGrid>
                <a:gridCol w="598487"/>
                <a:gridCol w="601663"/>
                <a:gridCol w="5984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4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09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정논리와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부논리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정논리와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부논리간의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게이트</a:t>
            </a:r>
            <a:r>
              <a:rPr lang="ko-KR" altLang="en-US" dirty="0" smtClean="0"/>
              <a:t> 대응</a:t>
            </a:r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58953"/>
              </p:ext>
            </p:extLst>
          </p:nvPr>
        </p:nvGraphicFramePr>
        <p:xfrm>
          <a:off x="611560" y="1628800"/>
          <a:ext cx="8382000" cy="4137077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  <a:gridCol w="1397000"/>
                <a:gridCol w="1397000"/>
                <a:gridCol w="1397000"/>
              </a:tblGrid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정논리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부논리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정논리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4800" algn="l"/>
                          <a:tab pos="404813" algn="ctr"/>
                        </a:tabLst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부논리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9319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OR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XOR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XNOR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OR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XNOR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XOR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NAND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NOR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NOT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NOT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NOR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NAND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149058"/>
              </p:ext>
            </p:extLst>
          </p:nvPr>
        </p:nvGraphicFramePr>
        <p:xfrm>
          <a:off x="891625" y="2324537"/>
          <a:ext cx="895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8" name="Visio" r:id="rId3" imgW="895055" imgH="380716" progId="Visio.Drawing.11">
                  <p:embed/>
                </p:oleObj>
              </mc:Choice>
              <mc:Fallback>
                <p:oleObj name="Visio" r:id="rId3" imgW="895055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1625" y="2324537"/>
                        <a:ext cx="8953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265764"/>
              </p:ext>
            </p:extLst>
          </p:nvPr>
        </p:nvGraphicFramePr>
        <p:xfrm>
          <a:off x="2253080" y="2324537"/>
          <a:ext cx="895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9" name="Visio" r:id="rId5" imgW="895055" imgH="380716" progId="Visio.Drawing.11">
                  <p:embed/>
                </p:oleObj>
              </mc:Choice>
              <mc:Fallback>
                <p:oleObj name="Visio" r:id="rId5" imgW="895055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3080" y="2324537"/>
                        <a:ext cx="8953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955168"/>
              </p:ext>
            </p:extLst>
          </p:nvPr>
        </p:nvGraphicFramePr>
        <p:xfrm>
          <a:off x="3614535" y="2324537"/>
          <a:ext cx="8747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0" name="Visio" r:id="rId7" imgW="873923" imgH="380716" progId="Visio.Drawing.11">
                  <p:embed/>
                </p:oleObj>
              </mc:Choice>
              <mc:Fallback>
                <p:oleObj name="Visio" r:id="rId7" imgW="873923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14535" y="2324537"/>
                        <a:ext cx="87471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727443"/>
              </p:ext>
            </p:extLst>
          </p:nvPr>
        </p:nvGraphicFramePr>
        <p:xfrm>
          <a:off x="4996627" y="2324537"/>
          <a:ext cx="917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1" name="Visio" r:id="rId9" imgW="917814" imgH="380716" progId="Visio.Drawing.11">
                  <p:embed/>
                </p:oleObj>
              </mc:Choice>
              <mc:Fallback>
                <p:oleObj name="Visio" r:id="rId9" imgW="917814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96627" y="2324537"/>
                        <a:ext cx="9175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99326"/>
              </p:ext>
            </p:extLst>
          </p:nvPr>
        </p:nvGraphicFramePr>
        <p:xfrm>
          <a:off x="6400944" y="2324537"/>
          <a:ext cx="917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2" name="Visio" r:id="rId11" imgW="917814" imgH="380716" progId="Visio.Drawing.11">
                  <p:embed/>
                </p:oleObj>
              </mc:Choice>
              <mc:Fallback>
                <p:oleObj name="Visio" r:id="rId11" imgW="917814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00944" y="2324537"/>
                        <a:ext cx="9175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218747"/>
              </p:ext>
            </p:extLst>
          </p:nvPr>
        </p:nvGraphicFramePr>
        <p:xfrm>
          <a:off x="7805260" y="2324537"/>
          <a:ext cx="917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3" name="Visio" r:id="rId13" imgW="917814" imgH="380716" progId="Visio.Drawing.11">
                  <p:embed/>
                </p:oleObj>
              </mc:Choice>
              <mc:Fallback>
                <p:oleObj name="Visio" r:id="rId13" imgW="917814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05260" y="2324537"/>
                        <a:ext cx="9175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350430"/>
              </p:ext>
            </p:extLst>
          </p:nvPr>
        </p:nvGraphicFramePr>
        <p:xfrm>
          <a:off x="891625" y="3256233"/>
          <a:ext cx="8747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4" name="Visio" r:id="rId15" imgW="873923" imgH="380716" progId="Visio.Drawing.11">
                  <p:embed/>
                </p:oleObj>
              </mc:Choice>
              <mc:Fallback>
                <p:oleObj name="Visio" r:id="rId15" imgW="873923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1625" y="3256233"/>
                        <a:ext cx="87471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11728"/>
              </p:ext>
            </p:extLst>
          </p:nvPr>
        </p:nvGraphicFramePr>
        <p:xfrm>
          <a:off x="2253080" y="3256233"/>
          <a:ext cx="8747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5" name="Visio" r:id="rId16" imgW="873923" imgH="380716" progId="Visio.Drawing.11">
                  <p:embed/>
                </p:oleObj>
              </mc:Choice>
              <mc:Fallback>
                <p:oleObj name="Visio" r:id="rId16" imgW="873923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53080" y="3256233"/>
                        <a:ext cx="87471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33804"/>
              </p:ext>
            </p:extLst>
          </p:nvPr>
        </p:nvGraphicFramePr>
        <p:xfrm>
          <a:off x="3614535" y="3256233"/>
          <a:ext cx="895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6" name="Visio" r:id="rId18" imgW="895055" imgH="380716" progId="Visio.Drawing.11">
                  <p:embed/>
                </p:oleObj>
              </mc:Choice>
              <mc:Fallback>
                <p:oleObj name="Visio" r:id="rId18" imgW="895055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14535" y="3256233"/>
                        <a:ext cx="8953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78970"/>
              </p:ext>
            </p:extLst>
          </p:nvPr>
        </p:nvGraphicFramePr>
        <p:xfrm>
          <a:off x="4996627" y="3256233"/>
          <a:ext cx="917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7" name="Visio" r:id="rId20" imgW="917814" imgH="380716" progId="Visio.Drawing.11">
                  <p:embed/>
                </p:oleObj>
              </mc:Choice>
              <mc:Fallback>
                <p:oleObj name="Visio" r:id="rId20" imgW="917814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96627" y="3256233"/>
                        <a:ext cx="9175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993853"/>
              </p:ext>
            </p:extLst>
          </p:nvPr>
        </p:nvGraphicFramePr>
        <p:xfrm>
          <a:off x="6400944" y="3256233"/>
          <a:ext cx="917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8" name="Visio" r:id="rId21" imgW="917814" imgH="380716" progId="Visio.Drawing.11">
                  <p:embed/>
                </p:oleObj>
              </mc:Choice>
              <mc:Fallback>
                <p:oleObj name="Visio" r:id="rId21" imgW="917814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00944" y="3256233"/>
                        <a:ext cx="9175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73242"/>
              </p:ext>
            </p:extLst>
          </p:nvPr>
        </p:nvGraphicFramePr>
        <p:xfrm>
          <a:off x="7805260" y="3256233"/>
          <a:ext cx="917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9" name="Visio" r:id="rId23" imgW="917814" imgH="380716" progId="Visio.Drawing.11">
                  <p:embed/>
                </p:oleObj>
              </mc:Choice>
              <mc:Fallback>
                <p:oleObj name="Visio" r:id="rId23" imgW="917814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05260" y="3256233"/>
                        <a:ext cx="9175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680022"/>
              </p:ext>
            </p:extLst>
          </p:nvPr>
        </p:nvGraphicFramePr>
        <p:xfrm>
          <a:off x="891625" y="4100692"/>
          <a:ext cx="895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0" name="Visio" r:id="rId24" imgW="895055" imgH="380716" progId="Visio.Drawing.11">
                  <p:embed/>
                </p:oleObj>
              </mc:Choice>
              <mc:Fallback>
                <p:oleObj name="Visio" r:id="rId24" imgW="895055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91625" y="4100692"/>
                        <a:ext cx="8953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354404"/>
              </p:ext>
            </p:extLst>
          </p:nvPr>
        </p:nvGraphicFramePr>
        <p:xfrm>
          <a:off x="2253080" y="4100692"/>
          <a:ext cx="895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1" name="Visio" r:id="rId26" imgW="895055" imgH="380716" progId="Visio.Drawing.11">
                  <p:embed/>
                </p:oleObj>
              </mc:Choice>
              <mc:Fallback>
                <p:oleObj name="Visio" r:id="rId26" imgW="895055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253080" y="4100692"/>
                        <a:ext cx="8953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548906"/>
              </p:ext>
            </p:extLst>
          </p:nvPr>
        </p:nvGraphicFramePr>
        <p:xfrm>
          <a:off x="3614535" y="4100692"/>
          <a:ext cx="8747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2" name="Visio" r:id="rId28" imgW="873923" imgH="380716" progId="Visio.Drawing.11">
                  <p:embed/>
                </p:oleObj>
              </mc:Choice>
              <mc:Fallback>
                <p:oleObj name="Visio" r:id="rId28" imgW="873923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614535" y="4100692"/>
                        <a:ext cx="87471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552697"/>
              </p:ext>
            </p:extLst>
          </p:nvPr>
        </p:nvGraphicFramePr>
        <p:xfrm>
          <a:off x="4996627" y="4100692"/>
          <a:ext cx="781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3" name="Visio" r:id="rId30" imgW="780613" imgH="380716" progId="Visio.Drawing.11">
                  <p:embed/>
                </p:oleObj>
              </mc:Choice>
              <mc:Fallback>
                <p:oleObj name="Visio" r:id="rId30" imgW="780613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996627" y="4100692"/>
                        <a:ext cx="7810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42822"/>
              </p:ext>
            </p:extLst>
          </p:nvPr>
        </p:nvGraphicFramePr>
        <p:xfrm>
          <a:off x="6400944" y="4100692"/>
          <a:ext cx="781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4" name="Visio" r:id="rId32" imgW="780613" imgH="380716" progId="Visio.Drawing.11">
                  <p:embed/>
                </p:oleObj>
              </mc:Choice>
              <mc:Fallback>
                <p:oleObj name="Visio" r:id="rId32" imgW="780613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400944" y="4100692"/>
                        <a:ext cx="7810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563989"/>
              </p:ext>
            </p:extLst>
          </p:nvPr>
        </p:nvGraphicFramePr>
        <p:xfrm>
          <a:off x="7805260" y="4100692"/>
          <a:ext cx="781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5" name="Visio" r:id="rId34" imgW="780613" imgH="380716" progId="Visio.Drawing.11">
                  <p:embed/>
                </p:oleObj>
              </mc:Choice>
              <mc:Fallback>
                <p:oleObj name="Visio" r:id="rId34" imgW="780613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805260" y="4100692"/>
                        <a:ext cx="7810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467018"/>
              </p:ext>
            </p:extLst>
          </p:nvPr>
        </p:nvGraphicFramePr>
        <p:xfrm>
          <a:off x="891625" y="5045797"/>
          <a:ext cx="8747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6" name="Visio" r:id="rId35" imgW="873923" imgH="380716" progId="Visio.Drawing.11">
                  <p:embed/>
                </p:oleObj>
              </mc:Choice>
              <mc:Fallback>
                <p:oleObj name="Visio" r:id="rId35" imgW="873923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91625" y="5045797"/>
                        <a:ext cx="87471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개체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087552"/>
              </p:ext>
            </p:extLst>
          </p:nvPr>
        </p:nvGraphicFramePr>
        <p:xfrm>
          <a:off x="2253080" y="5045797"/>
          <a:ext cx="8747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7" name="Visio" r:id="rId36" imgW="873923" imgH="380716" progId="Visio.Drawing.11">
                  <p:embed/>
                </p:oleObj>
              </mc:Choice>
              <mc:Fallback>
                <p:oleObj name="Visio" r:id="rId36" imgW="873923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253080" y="5045797"/>
                        <a:ext cx="87471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개체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940890"/>
              </p:ext>
            </p:extLst>
          </p:nvPr>
        </p:nvGraphicFramePr>
        <p:xfrm>
          <a:off x="3614535" y="5045797"/>
          <a:ext cx="895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8" name="Visio" r:id="rId38" imgW="895055" imgH="380716" progId="Visio.Drawing.11">
                  <p:embed/>
                </p:oleObj>
              </mc:Choice>
              <mc:Fallback>
                <p:oleObj name="Visio" r:id="rId38" imgW="895055" imgH="380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614535" y="5045797"/>
                        <a:ext cx="8953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0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논리 레벨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TTL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과 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 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논리 레벨 정의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영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역</a:t>
            </a:r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141217"/>
              </p:ext>
            </p:extLst>
          </p:nvPr>
        </p:nvGraphicFramePr>
        <p:xfrm>
          <a:off x="601332" y="1700808"/>
          <a:ext cx="5871143" cy="3370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0803"/>
                <a:gridCol w="225025"/>
                <a:gridCol w="283531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TTL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CMOS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00007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057540" y="4132214"/>
            <a:ext cx="1168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800" dirty="0">
                <a:solidFill>
                  <a:srgbClr val="7030A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Transistor </a:t>
            </a: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9" y="2239585"/>
            <a:ext cx="25082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523" y="2236410"/>
            <a:ext cx="25479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780015"/>
              </p:ext>
            </p:extLst>
          </p:nvPr>
        </p:nvGraphicFramePr>
        <p:xfrm>
          <a:off x="6607490" y="1868212"/>
          <a:ext cx="1881470" cy="2231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Visio" r:id="rId5" imgW="1254313" imgH="1487749" progId="Visio.Drawing.11">
                  <p:embed/>
                </p:oleObj>
              </mc:Choice>
              <mc:Fallback>
                <p:oleObj name="Visio" r:id="rId5" imgW="1254313" imgH="14877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07490" y="1868212"/>
                        <a:ext cx="1881470" cy="2231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직사각형 13"/>
          <p:cNvSpPr/>
          <p:nvPr/>
        </p:nvSpPr>
        <p:spPr>
          <a:xfrm>
            <a:off x="6607490" y="4489530"/>
            <a:ext cx="2212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14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디지털 회로에서 </a:t>
            </a:r>
            <a:r>
              <a:rPr lang="ko-KR" altLang="en-US" sz="14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전자스위치로 </a:t>
            </a:r>
            <a:r>
              <a:rPr lang="ko-KR" altLang="en-US" sz="14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사용되는 반도체 </a:t>
            </a:r>
            <a:r>
              <a:rPr lang="ko-KR" altLang="en-US" sz="14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소자</a:t>
            </a:r>
            <a:r>
              <a:rPr lang="en-US" altLang="ko-KR" sz="14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14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베이스에 적절한 </a:t>
            </a:r>
            <a:r>
              <a:rPr lang="ko-KR" altLang="en-US" sz="14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전압을 </a:t>
            </a:r>
            <a:r>
              <a:rPr lang="ko-KR" altLang="en-US" sz="14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인가하여 </a:t>
            </a:r>
            <a:r>
              <a:rPr lang="ko-KR" altLang="en-US" sz="1400" spc="-1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컬렉터</a:t>
            </a:r>
            <a:r>
              <a:rPr lang="en-US" altLang="ko-KR" sz="14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400" spc="-1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에미터</a:t>
            </a:r>
            <a:r>
              <a:rPr lang="ko-KR" altLang="en-US" sz="14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접합이 개방 또는 </a:t>
            </a:r>
            <a:r>
              <a:rPr lang="ko-KR" altLang="en-US" sz="1400" spc="-1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단락된</a:t>
            </a:r>
            <a:r>
              <a:rPr lang="ko-KR" altLang="en-US" sz="14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스위치처럼 동작한다</a:t>
            </a:r>
            <a:r>
              <a:rPr lang="en-US" altLang="ko-KR" sz="14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spc="-1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2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15984"/>
              </p:ext>
            </p:extLst>
          </p:nvPr>
        </p:nvGraphicFramePr>
        <p:xfrm>
          <a:off x="539552" y="1340768"/>
          <a:ext cx="8055895" cy="3510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170"/>
                <a:gridCol w="6525725"/>
              </a:tblGrid>
              <a:tr h="811994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전파지연시간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latinLnBrk="0">
                        <a:buFontTx/>
                        <a:buChar char="•"/>
                      </a:pPr>
                      <a:r>
                        <a:rPr kumimoji="0" lang="ko-KR" altLang="en-US" sz="180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신호가 입력되어서 출력될 때까지의 시간을 말하며</a:t>
                      </a:r>
                      <a:r>
                        <a:rPr kumimoji="0" lang="en-US" altLang="ko-KR" sz="180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kumimoji="0" lang="ko-KR" altLang="en-US" sz="1800" dirty="0" err="1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게이트의</a:t>
                      </a:r>
                      <a:r>
                        <a:rPr kumimoji="0" lang="ko-KR" altLang="en-US" sz="180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동작 속도이다</a:t>
                      </a:r>
                      <a:r>
                        <a:rPr kumimoji="0" lang="en-US" altLang="ko-KR" sz="180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kumimoji="0" lang="ko-KR" altLang="en-US" sz="1800" dirty="0">
                        <a:solidFill>
                          <a:schemeClr val="tx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72">
                <a:tc>
                  <a:txBody>
                    <a:bodyPr/>
                    <a:lstStyle/>
                    <a:p>
                      <a:pPr algn="ctr" latinLnBrk="1"/>
                      <a:endParaRPr lang="ko-KR" altLang="en-US" sz="2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41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전력소모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•"/>
                      </a:pPr>
                      <a:r>
                        <a:rPr kumimoji="0" lang="ko-KR" altLang="en-US" sz="180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kumimoji="0" lang="ko-KR" altLang="en-US" sz="1800" dirty="0" err="1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게이트가</a:t>
                      </a:r>
                      <a:r>
                        <a:rPr kumimoji="0" lang="ko-KR" altLang="en-US" sz="180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동작할 때 소모되는 전력량</a:t>
                      </a:r>
                      <a:endParaRPr kumimoji="0" lang="ko-KR" altLang="en-US" sz="1800" dirty="0">
                        <a:solidFill>
                          <a:schemeClr val="tx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77">
                <a:tc>
                  <a:txBody>
                    <a:bodyPr/>
                    <a:lstStyle/>
                    <a:p>
                      <a:pPr algn="ctr" latinLnBrk="1"/>
                      <a:endParaRPr lang="ko-KR" altLang="en-US" sz="2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41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잡음여유도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latinLnBrk="0">
                        <a:buFontTx/>
                        <a:buChar char="•"/>
                      </a:pP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최대로 허용된 잡음 마진</a:t>
                      </a:r>
                      <a:endParaRPr kumimoji="0" lang="ko-KR" altLang="en-US" sz="1800" kern="1200" dirty="0">
                        <a:solidFill>
                          <a:schemeClr val="tx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77">
                <a:tc>
                  <a:txBody>
                    <a:bodyPr/>
                    <a:lstStyle/>
                    <a:p>
                      <a:pPr algn="ctr" latinLnBrk="1"/>
                      <a:endParaRPr lang="ko-KR" altLang="en-US" sz="2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188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팬</a:t>
                      </a: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아웃</a:t>
                      </a:r>
                      <a:endParaRPr kumimoji="0" lang="ko-KR" altLang="en-US" sz="18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latinLnBrk="0">
                        <a:buFontTx/>
                        <a:buChar char="•"/>
                      </a:pPr>
                      <a:r>
                        <a:rPr kumimoji="0" lang="ko-KR" altLang="en-US" sz="180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하나의 </a:t>
                      </a:r>
                      <a:r>
                        <a:rPr kumimoji="0" lang="ko-KR" altLang="en-US" sz="1800" dirty="0" err="1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게이트의</a:t>
                      </a:r>
                      <a:r>
                        <a:rPr kumimoji="0" lang="ko-KR" altLang="en-US" sz="180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출력으로부터 다른 여러 개의 입력들로 공급되는 전류</a:t>
                      </a:r>
                    </a:p>
                    <a:p>
                      <a:pPr marL="180975" indent="-180975" algn="l" latinLnBrk="0">
                        <a:buFontTx/>
                        <a:buChar char="•"/>
                      </a:pPr>
                      <a:r>
                        <a:rPr kumimoji="0" lang="ko-KR" altLang="en-US" sz="180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정상적인 동작으로 하나의 출력이 최대 몇 개의 입력으로 연결되는가를 나타낸다</a:t>
                      </a:r>
                      <a:r>
                        <a:rPr kumimoji="0" lang="en-US" altLang="ko-KR" sz="180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kumimoji="0" lang="ko-KR" altLang="en-US" sz="1800" dirty="0">
                        <a:solidFill>
                          <a:schemeClr val="tx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9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전파지연시간</a:t>
            </a:r>
            <a:r>
              <a:rPr lang="en-US" altLang="ko-KR" dirty="0" smtClean="0">
                <a:solidFill>
                  <a:srgbClr val="C00000"/>
                </a:solidFill>
              </a:rPr>
              <a:t>(gate propagation delay time)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신호가 입력되어서 출력될 때까지의 시간을 말하며,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동작 속도를 나타낸다. 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76473"/>
              </p:ext>
            </p:extLst>
          </p:nvPr>
        </p:nvGraphicFramePr>
        <p:xfrm>
          <a:off x="827584" y="2420888"/>
          <a:ext cx="6120680" cy="3646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5" name="Visio" r:id="rId3" imgW="4480479" imgH="2669235" progId="Visio.Drawing.11">
                  <p:embed/>
                </p:oleObj>
              </mc:Choice>
              <mc:Fallback>
                <p:oleObj name="Visio" r:id="rId3" imgW="4480479" imgH="266923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420888"/>
                        <a:ext cx="6120680" cy="3646381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4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주요 디지털 </a:t>
            </a:r>
            <a:r>
              <a:rPr lang="en-US" altLang="ko-KR" dirty="0" smtClean="0"/>
              <a:t>IC </a:t>
            </a:r>
            <a:r>
              <a:rPr lang="ko-KR" altLang="en-US" dirty="0" smtClean="0"/>
              <a:t>계열별 </a:t>
            </a:r>
            <a:r>
              <a:rPr lang="ko-KR" altLang="en-US" dirty="0" err="1" smtClean="0"/>
              <a:t>특성표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graphicFrame>
        <p:nvGraphicFramePr>
          <p:cNvPr id="4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23027"/>
              </p:ext>
            </p:extLst>
          </p:nvPr>
        </p:nvGraphicFramePr>
        <p:xfrm>
          <a:off x="395536" y="1700808"/>
          <a:ext cx="8382000" cy="2987952"/>
        </p:xfrm>
        <a:graphic>
          <a:graphicData uri="http://schemas.openxmlformats.org/drawingml/2006/table">
            <a:tbl>
              <a:tblPr/>
              <a:tblGrid>
                <a:gridCol w="1114425"/>
                <a:gridCol w="663575"/>
                <a:gridCol w="635000"/>
                <a:gridCol w="635000"/>
                <a:gridCol w="760413"/>
                <a:gridCol w="765175"/>
                <a:gridCol w="762000"/>
                <a:gridCol w="760412"/>
                <a:gridCol w="762000"/>
                <a:gridCol w="762000"/>
                <a:gridCol w="762000"/>
              </a:tblGrid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18000" marR="18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1" lang="en-US" altLang="ko-KR" sz="1600" b="0" i="1" u="none" strike="noStrike" kern="1200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PHL</a:t>
                      </a:r>
                      <a:endParaRPr kumimoji="1" lang="en-US" altLang="ko-KR" sz="1600" b="0" i="1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max)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[ns]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1" lang="en-US" altLang="ko-KR" sz="1600" b="0" i="1" u="none" strike="noStrike" kern="1200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PLH</a:t>
                      </a:r>
                      <a:endParaRPr kumimoji="1" lang="en-US" altLang="ko-KR" sz="1600" b="0" i="1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max)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[ns]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1" lang="en-US" altLang="ko-KR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OH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(min)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[V]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1" lang="en-US" altLang="ko-KR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OL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(max)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[V]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1" lang="en-US" altLang="ko-KR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IH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(min)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[V]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1" lang="en-US" altLang="ko-KR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IL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(max)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[V]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1" lang="en-US" altLang="ko-KR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OH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(max)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[mA]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1" lang="en-US" altLang="ko-KR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OL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(max)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[mA]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1" lang="en-US" altLang="ko-KR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IH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(max)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A]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1" lang="en-US" altLang="ko-KR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IL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(max)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[mA]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7400</a:t>
                      </a:r>
                    </a:p>
                  </a:txBody>
                  <a:tcPr marL="18000" marR="18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22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2.4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0.4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0.8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-0.4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16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40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-1.6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S00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4.5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2.7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0.8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-1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50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-2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74LS00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2.7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0.4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0.8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-0.4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8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-0.4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74ALS00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11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8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0.4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0.8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-0.4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8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-0.1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74F00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4.3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2.5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0.8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-1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-0.6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74HC00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23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23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3.84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0.33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3.15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0.9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-4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74AC00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8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6.5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4.4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0.1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3.15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1.35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-75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75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74ACT00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9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7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4.4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0.1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0.8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-75 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83"/>
          <p:cNvSpPr>
            <a:spLocks noChangeArrowheads="1"/>
          </p:cNvSpPr>
          <p:nvPr/>
        </p:nvSpPr>
        <p:spPr bwMode="auto">
          <a:xfrm>
            <a:off x="510480" y="4869160"/>
            <a:ext cx="83820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360000">
              <a:spcBef>
                <a:spcPct val="50000"/>
              </a:spcBef>
            </a:pPr>
            <a:r>
              <a:rPr lang="en-US" altLang="ko-KR" sz="16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z="1600" i="1" baseline="-25000" dirty="0" err="1">
                <a:latin typeface="Times New Roman" pitchFamily="18" charset="0"/>
                <a:cs typeface="Times New Roman" pitchFamily="18" charset="0"/>
              </a:rPr>
              <a:t>PHL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에서 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로 변할 때의 </a:t>
            </a:r>
            <a:r>
              <a:rPr lang="ko-KR" altLang="en-US" sz="1600" dirty="0" smtClean="0">
                <a:latin typeface="Times New Roman" pitchFamily="18" charset="0"/>
                <a:cs typeface="Times New Roman" pitchFamily="18" charset="0"/>
              </a:rPr>
              <a:t>전파지연시간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ko-KR" sz="16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z="1600" i="1" baseline="-25000" dirty="0" err="1" smtClean="0">
                <a:latin typeface="Times New Roman" pitchFamily="18" charset="0"/>
                <a:cs typeface="Times New Roman" pitchFamily="18" charset="0"/>
              </a:rPr>
              <a:t>PLH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에서 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로 변할 때의 전파지연시간</a:t>
            </a:r>
          </a:p>
          <a:p>
            <a:pPr algn="l" defTabSz="360000">
              <a:spcBef>
                <a:spcPct val="50000"/>
              </a:spcBef>
            </a:pP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ko-KR" sz="1600" i="1" baseline="-250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논리 레벨 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일 때 </a:t>
            </a:r>
            <a:r>
              <a:rPr lang="ko-KR" altLang="en-US" sz="1600" dirty="0" smtClean="0">
                <a:latin typeface="Times New Roman" pitchFamily="18" charset="0"/>
                <a:cs typeface="Times New Roman" pitchFamily="18" charset="0"/>
              </a:rPr>
              <a:t>출력전압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ko-KR" sz="1600" i="1" baseline="-25000" dirty="0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논리 레벨 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일 때 </a:t>
            </a:r>
            <a:r>
              <a:rPr lang="ko-KR" altLang="en-US" sz="1600" dirty="0" smtClean="0">
                <a:latin typeface="Times New Roman" pitchFamily="18" charset="0"/>
                <a:cs typeface="Times New Roman" pitchFamily="18" charset="0"/>
              </a:rPr>
              <a:t>출력전압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defTabSz="360000">
              <a:spcBef>
                <a:spcPct val="50000"/>
              </a:spcBef>
            </a:pP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ko-KR" sz="1600" i="1" baseline="-25000" dirty="0"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논리 레벨 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일 때 </a:t>
            </a:r>
            <a:r>
              <a:rPr lang="ko-KR" altLang="en-US" sz="1600" dirty="0" smtClean="0">
                <a:latin typeface="Times New Roman" pitchFamily="18" charset="0"/>
                <a:cs typeface="Times New Roman" pitchFamily="18" charset="0"/>
              </a:rPr>
              <a:t>입력전압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ko-KR" sz="1600" i="1" baseline="-25000" dirty="0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논리 레벨 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일 때 </a:t>
            </a:r>
            <a:r>
              <a:rPr lang="ko-KR" altLang="en-US" sz="1600" dirty="0" smtClean="0">
                <a:latin typeface="Times New Roman" pitchFamily="18" charset="0"/>
                <a:cs typeface="Times New Roman" pitchFamily="18" charset="0"/>
              </a:rPr>
              <a:t>입력전압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defTabSz="360000">
              <a:spcBef>
                <a:spcPct val="50000"/>
              </a:spcBef>
            </a:pP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1600" i="1" baseline="-250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altLang="ko-KR" sz="1600" i="1" baseline="-25000" dirty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altLang="ko-KR" sz="1600" i="1" baseline="-25000" dirty="0"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altLang="ko-KR" sz="1600" i="1" baseline="-25000" dirty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위와 같을 때 전류</a:t>
            </a:r>
          </a:p>
        </p:txBody>
      </p:sp>
    </p:spTree>
    <p:extLst>
      <p:ext uri="{BB962C8B-B14F-4D97-AF65-F5344CB8AC3E}">
        <p14:creationId xmlns:p14="http://schemas.microsoft.com/office/powerpoint/2010/main" val="32221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전력소모</a:t>
            </a:r>
            <a:r>
              <a:rPr lang="en-US" altLang="ko-KR" dirty="0" smtClean="0">
                <a:solidFill>
                  <a:srgbClr val="C00000"/>
                </a:solidFill>
              </a:rPr>
              <a:t>(power dissipation)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동작할 때 소모되는 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전력</a:t>
            </a:r>
            <a:endParaRPr lang="en-US" altLang="ko-KR" sz="20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sz="20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</a:rPr>
              <a:t>3. </a:t>
            </a:r>
            <a:r>
              <a:rPr lang="ko-KR" altLang="en-US" dirty="0">
                <a:solidFill>
                  <a:srgbClr val="C00000"/>
                </a:solidFill>
              </a:rPr>
              <a:t>잡음여유도</a:t>
            </a:r>
            <a:r>
              <a:rPr lang="en-US" altLang="ko-KR" dirty="0">
                <a:solidFill>
                  <a:srgbClr val="C00000"/>
                </a:solidFill>
              </a:rPr>
              <a:t>(noise margin)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디지털 회로에서 데이터의 값에 변경을 주지 않는 범위 내에서 최대로 허용된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 Margin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의미</a:t>
            </a:r>
          </a:p>
          <a:p>
            <a:pPr marL="266700" lvl="1" indent="0">
              <a:buNone/>
            </a:pPr>
            <a:endParaRPr lang="en-US" altLang="ko-KR" sz="20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755576" y="2060848"/>
            <a:ext cx="1685131" cy="563240"/>
          </a:xfrm>
          <a:prstGeom prst="roundRect">
            <a:avLst/>
          </a:prstGeom>
          <a:solidFill>
            <a:srgbClr val="FFC000"/>
          </a:solidFill>
          <a:ln>
            <a:solidFill>
              <a:srgbClr val="FFE8D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485418"/>
              </p:ext>
            </p:extLst>
          </p:nvPr>
        </p:nvGraphicFramePr>
        <p:xfrm>
          <a:off x="850032" y="2186480"/>
          <a:ext cx="15541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5" name="Equation" r:id="rId3" imgW="863280" imgH="190440" progId="Equation.DSMT4">
                  <p:embed/>
                </p:oleObj>
              </mc:Choice>
              <mc:Fallback>
                <p:oleObj name="Equation" r:id="rId3" imgW="863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032" y="2186480"/>
                        <a:ext cx="155416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0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731415" y="5949280"/>
            <a:ext cx="1883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입출력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전압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범위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337968"/>
              </p:ext>
            </p:extLst>
          </p:nvPr>
        </p:nvGraphicFramePr>
        <p:xfrm>
          <a:off x="611560" y="1628800"/>
          <a:ext cx="7863875" cy="417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3" name="Visio" r:id="rId3" imgW="5423652" imgH="2881213" progId="Visio.Drawing.11">
                  <p:embed/>
                </p:oleObj>
              </mc:Choice>
              <mc:Fallback>
                <p:oleObj name="Visio" r:id="rId3" imgW="5423652" imgH="288121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628800"/>
                        <a:ext cx="7863875" cy="4177536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3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19872" y="5716108"/>
            <a:ext cx="24641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&lt;LS-TTL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의 입출력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레벨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705648"/>
              </p:ext>
            </p:extLst>
          </p:nvPr>
        </p:nvGraphicFramePr>
        <p:xfrm>
          <a:off x="611560" y="1643603"/>
          <a:ext cx="7862400" cy="394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7" name="Visio" r:id="rId3" imgW="6157123" imgH="2864307" progId="Visio.Drawing.11">
                  <p:embed/>
                </p:oleObj>
              </mc:Choice>
              <mc:Fallback>
                <p:oleObj name="Visio" r:id="rId3" imgW="6157123" imgH="286430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643603"/>
                        <a:ext cx="7862400" cy="39456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31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475656" y="5108975"/>
            <a:ext cx="24400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입력신호 </a:t>
            </a:r>
            <a:r>
              <a:rPr lang="en-US" altLang="ko-KR" sz="1800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X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신호+잡음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940152" y="5108975"/>
            <a:ext cx="142539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출력신호 </a:t>
            </a:r>
            <a:r>
              <a:rPr lang="en-US" altLang="ko-KR" sz="1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F&gt;</a:t>
            </a:r>
            <a:endParaRPr lang="ko-KR" altLang="en-US" sz="1800" i="1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850277"/>
              </p:ext>
            </p:extLst>
          </p:nvPr>
        </p:nvGraphicFramePr>
        <p:xfrm>
          <a:off x="2685543" y="1772816"/>
          <a:ext cx="3834880" cy="11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6" name="Visio" r:id="rId3" imgW="1932188" imgH="600497" progId="Visio.Drawing.11">
                  <p:embed/>
                </p:oleObj>
              </mc:Choice>
              <mc:Fallback>
                <p:oleObj name="Visio" r:id="rId3" imgW="1932188" imgH="60049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5543" y="1772816"/>
                        <a:ext cx="3834880" cy="11907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74559"/>
              </p:ext>
            </p:extLst>
          </p:nvPr>
        </p:nvGraphicFramePr>
        <p:xfrm>
          <a:off x="1259632" y="3706140"/>
          <a:ext cx="6422331" cy="122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7" name="Visio" r:id="rId5" imgW="3776269" imgH="717540" progId="Visio.Drawing.11">
                  <p:embed/>
                </p:oleObj>
              </mc:Choice>
              <mc:Fallback>
                <p:oleObj name="Visio" r:id="rId5" imgW="3776269" imgH="7175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3706140"/>
                        <a:ext cx="6422331" cy="1220326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5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4. </a:t>
            </a:r>
            <a:r>
              <a:rPr lang="ko-KR" altLang="en-US" dirty="0" smtClean="0">
                <a:solidFill>
                  <a:srgbClr val="C00000"/>
                </a:solidFill>
              </a:rPr>
              <a:t>팬</a:t>
            </a:r>
            <a:r>
              <a:rPr lang="en-US" altLang="ko-KR" dirty="0" smtClean="0">
                <a:solidFill>
                  <a:srgbClr val="C00000"/>
                </a:solidFill>
              </a:rPr>
              <a:t>-</a:t>
            </a:r>
            <a:r>
              <a:rPr lang="ko-KR" altLang="en-US" dirty="0" smtClean="0">
                <a:solidFill>
                  <a:srgbClr val="C00000"/>
                </a:solidFill>
              </a:rPr>
              <a:t>인</a:t>
            </a:r>
            <a:r>
              <a:rPr lang="en-US" altLang="ko-KR" dirty="0" smtClean="0">
                <a:solidFill>
                  <a:srgbClr val="C00000"/>
                </a:solidFill>
              </a:rPr>
              <a:t>(fan-in)</a:t>
            </a:r>
            <a:r>
              <a:rPr lang="ko-KR" altLang="en-US" dirty="0" smtClean="0">
                <a:solidFill>
                  <a:srgbClr val="C00000"/>
                </a:solidFill>
              </a:rPr>
              <a:t>과 팬</a:t>
            </a:r>
            <a:r>
              <a:rPr lang="en-US" altLang="ko-KR" dirty="0" smtClean="0">
                <a:solidFill>
                  <a:srgbClr val="C00000"/>
                </a:solidFill>
              </a:rPr>
              <a:t>-</a:t>
            </a:r>
            <a:r>
              <a:rPr lang="ko-KR" altLang="en-US" dirty="0" smtClean="0">
                <a:solidFill>
                  <a:srgbClr val="C00000"/>
                </a:solidFill>
              </a:rPr>
              <a:t>아웃</a:t>
            </a:r>
            <a:r>
              <a:rPr lang="en-US" altLang="ko-KR" dirty="0" smtClean="0">
                <a:solidFill>
                  <a:srgbClr val="C00000"/>
                </a:solidFill>
              </a:rPr>
              <a:t>(fan-out)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팬-아웃은 1 개의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게이트에서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다른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입력으로 연결 가능한 최대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출력단의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수를 의미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팬-인은 1 개의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입력으로 접속할 수 있는 단수를 의미</a:t>
            </a:r>
          </a:p>
          <a:p>
            <a:pPr lvl="1"/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89617"/>
              </p:ext>
            </p:extLst>
          </p:nvPr>
        </p:nvGraphicFramePr>
        <p:xfrm>
          <a:off x="1619672" y="2780928"/>
          <a:ext cx="5310590" cy="3729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6535"/>
                <a:gridCol w="2654055"/>
              </a:tblGrid>
              <a:tr h="7860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dirty="0" smtClean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9659" marR="79659" marT="39829" marB="398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900" dirty="0" smtClean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86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출력이 </a:t>
                      </a:r>
                      <a:r>
                        <a:rPr kumimoji="0" lang="en-US" altLang="ko-KR" sz="16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H </a:t>
                      </a:r>
                      <a:r>
                        <a:rPr kumimoji="0" lang="ko-KR" altLang="en-US" sz="16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레벨일 때</a:t>
                      </a:r>
                    </a:p>
                  </a:txBody>
                  <a:tcPr marL="79659" marR="79659" marT="39829" marB="398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출력이 </a:t>
                      </a:r>
                      <a:r>
                        <a:rPr kumimoji="0" lang="en-US" altLang="ko-KR" sz="16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L </a:t>
                      </a:r>
                      <a:r>
                        <a:rPr kumimoji="0" lang="ko-KR" altLang="en-US" sz="16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레벨일 때</a:t>
                      </a:r>
                    </a:p>
                  </a:txBody>
                  <a:tcPr marL="79659" marR="79659" marT="39829" marB="3982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619964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79659" marR="79659" marT="39829" marB="398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79659" marR="79659" marT="39829" marB="39829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508175"/>
              </p:ext>
            </p:extLst>
          </p:nvPr>
        </p:nvGraphicFramePr>
        <p:xfrm>
          <a:off x="3491880" y="2772950"/>
          <a:ext cx="1313740" cy="62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9" name="Visio" r:id="rId4" imgW="1160028" imgH="556280" progId="Visio.Drawing.11">
                  <p:embed/>
                </p:oleObj>
              </mc:Choice>
              <mc:Fallback>
                <p:oleObj name="Visio" r:id="rId4" imgW="1160028" imgH="5562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1880" y="2772950"/>
                        <a:ext cx="1313740" cy="629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976599"/>
              </p:ext>
            </p:extLst>
          </p:nvPr>
        </p:nvGraphicFramePr>
        <p:xfrm>
          <a:off x="2051720" y="4027038"/>
          <a:ext cx="1788719" cy="178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0" name="Visio" r:id="rId6" imgW="1466616" imgH="1462065" progId="Visio.Drawing.11">
                  <p:embed/>
                </p:oleObj>
              </mc:Choice>
              <mc:Fallback>
                <p:oleObj name="Visio" r:id="rId6" imgW="1466616" imgH="146206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1720" y="4027038"/>
                        <a:ext cx="1788719" cy="1783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12435"/>
              </p:ext>
            </p:extLst>
          </p:nvPr>
        </p:nvGraphicFramePr>
        <p:xfrm>
          <a:off x="4747031" y="4027037"/>
          <a:ext cx="1788719" cy="178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1" name="Visio" r:id="rId8" imgW="1466616" imgH="1462065" progId="Visio.Drawing.11">
                  <p:embed/>
                </p:oleObj>
              </mc:Choice>
              <mc:Fallback>
                <p:oleObj name="Visio" r:id="rId8" imgW="1466616" imgH="146206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47031" y="4027037"/>
                        <a:ext cx="1788719" cy="1783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597551"/>
              </p:ext>
            </p:extLst>
          </p:nvPr>
        </p:nvGraphicFramePr>
        <p:xfrm>
          <a:off x="2056915" y="5897073"/>
          <a:ext cx="1808920" cy="49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2" name="Equation" r:id="rId10" imgW="1485255" imgH="406224" progId="Equation.3">
                  <p:embed/>
                </p:oleObj>
              </mc:Choice>
              <mc:Fallback>
                <p:oleObj name="Equation" r:id="rId10" imgW="1485255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915" y="5897073"/>
                        <a:ext cx="1808920" cy="495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167638"/>
              </p:ext>
            </p:extLst>
          </p:nvPr>
        </p:nvGraphicFramePr>
        <p:xfrm>
          <a:off x="4844974" y="5897073"/>
          <a:ext cx="1702432" cy="49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3" name="Equation" r:id="rId12" imgW="1396394" imgH="406224" progId="Equation.3">
                  <p:embed/>
                </p:oleObj>
              </mc:Choice>
              <mc:Fallback>
                <p:oleObj name="Equation" r:id="rId12" imgW="1396394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974" y="5897073"/>
                        <a:ext cx="1702432" cy="495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4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5. </a:t>
            </a:r>
            <a:r>
              <a:rPr lang="ko-KR" altLang="en-US" dirty="0" err="1" smtClean="0">
                <a:solidFill>
                  <a:srgbClr val="C00000"/>
                </a:solidFill>
              </a:rPr>
              <a:t>싱크전류</a:t>
            </a:r>
            <a:r>
              <a:rPr lang="en-US" altLang="ko-KR" dirty="0" smtClean="0">
                <a:solidFill>
                  <a:srgbClr val="C00000"/>
                </a:solidFill>
              </a:rPr>
              <a:t>(sink current)</a:t>
            </a:r>
            <a:r>
              <a:rPr lang="ko-KR" altLang="en-US" dirty="0" smtClean="0">
                <a:solidFill>
                  <a:srgbClr val="C00000"/>
                </a:solidFill>
              </a:rPr>
              <a:t>와 소스전류</a:t>
            </a:r>
            <a:r>
              <a:rPr lang="en-US" altLang="ko-KR" dirty="0" smtClean="0">
                <a:solidFill>
                  <a:srgbClr val="C00000"/>
                </a:solidFill>
              </a:rPr>
              <a:t>(source current)</a:t>
            </a:r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55734"/>
              </p:ext>
            </p:extLst>
          </p:nvPr>
        </p:nvGraphicFramePr>
        <p:xfrm>
          <a:off x="971600" y="1700808"/>
          <a:ext cx="6697662" cy="782972"/>
        </p:xfrm>
        <a:graphic>
          <a:graphicData uri="http://schemas.openxmlformats.org/drawingml/2006/table">
            <a:tbl>
              <a:tblPr/>
              <a:tblGrid>
                <a:gridCol w="1584325"/>
                <a:gridCol w="5113337"/>
              </a:tblGrid>
              <a:tr h="3921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싱크전류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출력 쪽으로 전류가 흘러 들어간다는 의미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908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소스전류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출력에서 바깥으로 전류가 흐른다는 의미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946200" y="6084179"/>
            <a:ext cx="714639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latinLnBrk="0"/>
            <a:r>
              <a:rPr kumimoji="0" lang="en-US" altLang="ko-KR" sz="1700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74</a:t>
            </a:r>
            <a:r>
              <a:rPr kumimoji="0" lang="ko-KR" altLang="en-US" sz="1700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시리즈 </a:t>
            </a:r>
            <a:r>
              <a:rPr kumimoji="0" lang="en-US" altLang="ko-KR" sz="1700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TTL</a:t>
            </a:r>
            <a:r>
              <a:rPr kumimoji="0" lang="ko-KR" altLang="en-US" sz="1700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의 경우에 많은 칩에서 </a:t>
            </a:r>
            <a:r>
              <a:rPr kumimoji="0" lang="ko-KR" altLang="en-US" sz="1700" dirty="0" err="1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싱크전류는</a:t>
            </a:r>
            <a:r>
              <a:rPr kumimoji="0" lang="ko-KR" altLang="en-US" sz="1700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700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16mA</a:t>
            </a:r>
            <a:r>
              <a:rPr kumimoji="0" lang="ko-KR" altLang="en-US" sz="1700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까지 가능하며</a:t>
            </a:r>
            <a:r>
              <a:rPr kumimoji="0" lang="en-US" altLang="ko-KR" sz="1700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kumimoji="0" lang="ko-KR" altLang="en-US" sz="1700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소스전류는 </a:t>
            </a:r>
            <a:r>
              <a:rPr kumimoji="0" lang="en-US" altLang="ko-KR" sz="1700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0.25mA </a:t>
            </a:r>
            <a:r>
              <a:rPr kumimoji="0" lang="ko-KR" altLang="en-US" sz="1700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이하다</a:t>
            </a:r>
            <a:r>
              <a:rPr kumimoji="0" lang="en-US" altLang="ko-KR" sz="1700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kumimoji="0" lang="ko-KR" altLang="en-US" sz="1700" dirty="0">
              <a:solidFill>
                <a:srgbClr val="7030A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148982"/>
              </p:ext>
            </p:extLst>
          </p:nvPr>
        </p:nvGraphicFramePr>
        <p:xfrm>
          <a:off x="988235" y="2682134"/>
          <a:ext cx="6681026" cy="3312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513"/>
                <a:gridCol w="334051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싱크전류로</a:t>
                      </a:r>
                      <a:r>
                        <a:rPr kumimoji="0" lang="ko-KR" altLang="en-US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점등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defRPr/>
                      </a:pPr>
                      <a:r>
                        <a:rPr kumimoji="0" lang="ko-KR" altLang="en-US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소스전류로 점등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94119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768615"/>
              </p:ext>
            </p:extLst>
          </p:nvPr>
        </p:nvGraphicFramePr>
        <p:xfrm>
          <a:off x="1296842" y="3280929"/>
          <a:ext cx="2686727" cy="247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6" name="Visio" r:id="rId3" imgW="1492626" imgH="1376233" progId="Visio.Drawing.11">
                  <p:embed/>
                </p:oleObj>
              </mc:Choice>
              <mc:Fallback>
                <p:oleObj name="Visio" r:id="rId3" imgW="1492626" imgH="137623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6842" y="3280929"/>
                        <a:ext cx="2686727" cy="2477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594096"/>
              </p:ext>
            </p:extLst>
          </p:nvPr>
        </p:nvGraphicFramePr>
        <p:xfrm>
          <a:off x="4754204" y="3344765"/>
          <a:ext cx="2663318" cy="228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7" name="Visio" r:id="rId5" imgW="1479621" imgH="1271869" progId="Visio.Drawing.11">
                  <p:embed/>
                </p:oleObj>
              </mc:Choice>
              <mc:Fallback>
                <p:oleObj name="Visio" r:id="rId5" imgW="1479621" imgH="127186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4204" y="3344765"/>
                        <a:ext cx="2663318" cy="2289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248" y="4824039"/>
            <a:ext cx="769139" cy="7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7994894" y="5533174"/>
            <a:ext cx="582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LED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213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높은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팬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아웃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를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LSI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출력측에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접속하기 위한 소자로서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74LS06, 74LS07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과 같은 버퍼를 사용한다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이들은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게이트에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외부로부터 공급되는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싱크전류를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40mA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까지 허용하며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게이트가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공급하는 소스전류는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0.25mA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다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16317"/>
              </p:ext>
            </p:extLst>
          </p:nvPr>
        </p:nvGraphicFramePr>
        <p:xfrm>
          <a:off x="827584" y="2852936"/>
          <a:ext cx="6096000" cy="3742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7990"/>
                <a:gridCol w="31380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싱크전류로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점등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소스전류로는 점등 안됨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37135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8067"/>
              </p:ext>
            </p:extLst>
          </p:nvPr>
        </p:nvGraphicFramePr>
        <p:xfrm>
          <a:off x="1130279" y="3309761"/>
          <a:ext cx="24003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0" name="Visio" r:id="rId3" imgW="1600241" imgH="2108728" progId="Visio.Drawing.11">
                  <p:embed/>
                </p:oleObj>
              </mc:Choice>
              <mc:Fallback>
                <p:oleObj name="Visio" r:id="rId3" imgW="1600241" imgH="21087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279" y="3309761"/>
                        <a:ext cx="2400300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419738"/>
              </p:ext>
            </p:extLst>
          </p:nvPr>
        </p:nvGraphicFramePr>
        <p:xfrm>
          <a:off x="4100609" y="3309761"/>
          <a:ext cx="2678113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1" name="Visio" r:id="rId5" imgW="1785234" imgH="2103201" progId="Visio.Drawing.11">
                  <p:embed/>
                </p:oleObj>
              </mc:Choice>
              <mc:Fallback>
                <p:oleObj name="Visio" r:id="rId5" imgW="1785234" imgH="210320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609" y="3309761"/>
                        <a:ext cx="2678113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6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NOT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버퍼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NOT </a:t>
            </a:r>
            <a:r>
              <a:rPr lang="ko-KR" altLang="en-US" dirty="0" err="1" smtClean="0">
                <a:solidFill>
                  <a:srgbClr val="C00000"/>
                </a:solidFill>
              </a:rPr>
              <a:t>게이트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한 개의 입력과 한 개의 출력을 갖는 </a:t>
            </a:r>
            <a:r>
              <a:rPr lang="ko-KR" altLang="en-US" spc="-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게이트로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논리 부정을 나타낸다. 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4720"/>
              </p:ext>
            </p:extLst>
          </p:nvPr>
        </p:nvGraphicFramePr>
        <p:xfrm>
          <a:off x="827584" y="2132856"/>
          <a:ext cx="7650850" cy="308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300"/>
                <a:gridCol w="2925325"/>
                <a:gridCol w="202522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진리표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동작파형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논리기호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516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kern="12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논리식</a:t>
                      </a:r>
                      <a:endParaRPr lang="ko-KR" altLang="en-US" sz="1800" kern="12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 latinLnBrk="1"/>
                      <a:endParaRPr lang="ko-KR" altLang="en-US" sz="1800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35793"/>
              </p:ext>
            </p:extLst>
          </p:nvPr>
        </p:nvGraphicFramePr>
        <p:xfrm>
          <a:off x="1367644" y="2689752"/>
          <a:ext cx="1539268" cy="1099186"/>
        </p:xfrm>
        <a:graphic>
          <a:graphicData uri="http://schemas.openxmlformats.org/drawingml/2006/table">
            <a:tbl>
              <a:tblPr/>
              <a:tblGrid>
                <a:gridCol w="769634"/>
                <a:gridCol w="769634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133533"/>
              </p:ext>
            </p:extLst>
          </p:nvPr>
        </p:nvGraphicFramePr>
        <p:xfrm>
          <a:off x="3752909" y="2745881"/>
          <a:ext cx="25527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4" name="Visio" r:id="rId3" imgW="2134738" imgH="889528" progId="Visio.Drawing.11">
                  <p:embed/>
                </p:oleObj>
              </mc:Choice>
              <mc:Fallback>
                <p:oleObj name="Visio" r:id="rId3" imgW="2134738" imgH="8895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909" y="2745881"/>
                        <a:ext cx="2552700" cy="1042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507246"/>
              </p:ext>
            </p:extLst>
          </p:nvPr>
        </p:nvGraphicFramePr>
        <p:xfrm>
          <a:off x="1457654" y="4861116"/>
          <a:ext cx="975168" cy="283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5" name="Equation" r:id="rId5" imgW="609480" imgH="177480" progId="Equation.DSMT4">
                  <p:embed/>
                </p:oleObj>
              </mc:Choice>
              <mc:Fallback>
                <p:oleObj name="Equation" r:id="rId5" imgW="609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654" y="4861116"/>
                        <a:ext cx="975168" cy="283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911766"/>
              </p:ext>
            </p:extLst>
          </p:nvPr>
        </p:nvGraphicFramePr>
        <p:xfrm>
          <a:off x="6588224" y="2986028"/>
          <a:ext cx="1739994" cy="528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6" name="Visio" r:id="rId7" imgW="883026" imgH="268549" progId="Visio.Drawing.11">
                  <p:embed/>
                </p:oleObj>
              </mc:Choice>
              <mc:Fallback>
                <p:oleObj name="Visio" r:id="rId7" imgW="883026" imgH="2685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88224" y="2986028"/>
                        <a:ext cx="1739994" cy="528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8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6. </a:t>
            </a:r>
            <a:r>
              <a:rPr lang="ko-KR" altLang="en-US" dirty="0" smtClean="0">
                <a:solidFill>
                  <a:srgbClr val="C00000"/>
                </a:solidFill>
              </a:rPr>
              <a:t>풀</a:t>
            </a:r>
            <a:r>
              <a:rPr lang="en-US" altLang="ko-KR" dirty="0" smtClean="0">
                <a:solidFill>
                  <a:srgbClr val="C00000"/>
                </a:solidFill>
              </a:rPr>
              <a:t>-</a:t>
            </a:r>
            <a:r>
              <a:rPr lang="ko-KR" altLang="en-US" dirty="0" smtClean="0">
                <a:solidFill>
                  <a:srgbClr val="C00000"/>
                </a:solidFill>
              </a:rPr>
              <a:t>업 저항과 풀</a:t>
            </a:r>
            <a:r>
              <a:rPr lang="en-US" altLang="ko-KR" dirty="0" smtClean="0">
                <a:solidFill>
                  <a:srgbClr val="C00000"/>
                </a:solidFill>
              </a:rPr>
              <a:t>-</a:t>
            </a:r>
            <a:r>
              <a:rPr lang="ko-KR" altLang="en-US" dirty="0" smtClean="0">
                <a:solidFill>
                  <a:srgbClr val="C00000"/>
                </a:solidFill>
              </a:rPr>
              <a:t>다운 저항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입력레벨의 불확실성을 제거하여 정확한 신호를 얻기 위하여 사용하는 저항 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풀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업 저항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전원 쪽으로 연결할 때 사용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풀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다운 저항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접지 쪽으로 연결할 때 사용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적절한 풀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업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풀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다운 저항으로서는 3~10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KΩ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을 사용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09308"/>
              </p:ext>
            </p:extLst>
          </p:nvPr>
        </p:nvGraphicFramePr>
        <p:xfrm>
          <a:off x="755576" y="3344233"/>
          <a:ext cx="5625624" cy="2183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2812"/>
                <a:gridCol w="2812812"/>
              </a:tblGrid>
              <a:tr h="218381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755943" y="5656389"/>
            <a:ext cx="585288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>
              <a:defRPr sz="1800">
                <a:solidFill>
                  <a:srgbClr val="C00000"/>
                </a:solidFill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defRPr>
            </a:lvl1pPr>
          </a:lstStyle>
          <a:p>
            <a:r>
              <a:rPr lang="en-US" altLang="ko-KR" spc="-100" dirty="0" smtClean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* </a:t>
            </a:r>
            <a:r>
              <a:rPr lang="ko-KR" altLang="en-US" spc="-100" dirty="0" smtClean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풀</a:t>
            </a:r>
            <a:r>
              <a:rPr lang="en-US" altLang="ko-KR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업 저항을 사용하지 않으면 불확실한 입력신호가 될 수 있다</a:t>
            </a:r>
            <a:r>
              <a:rPr lang="en-US" altLang="ko-KR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072966"/>
              </p:ext>
            </p:extLst>
          </p:nvPr>
        </p:nvGraphicFramePr>
        <p:xfrm>
          <a:off x="1314282" y="3356992"/>
          <a:ext cx="4688230" cy="1991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0" name="Visio" r:id="rId3" imgW="2344115" imgH="995517" progId="Visio.Drawing.11">
                  <p:embed/>
                </p:oleObj>
              </mc:Choice>
              <mc:Fallback>
                <p:oleObj name="Visio" r:id="rId3" imgW="2344115" imgH="99551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4282" y="3356992"/>
                        <a:ext cx="4688230" cy="1991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직사각형 6"/>
          <p:cNvSpPr/>
          <p:nvPr/>
        </p:nvSpPr>
        <p:spPr>
          <a:xfrm>
            <a:off x="6588224" y="4653136"/>
            <a:ext cx="200601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ko-KR" sz="1600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floating</a:t>
            </a:r>
          </a:p>
          <a:p>
            <a:pPr algn="just"/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디지털 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회로에서 </a:t>
            </a:r>
            <a:r>
              <a:rPr lang="en-US" altLang="ko-KR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High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도 </a:t>
            </a:r>
            <a:r>
              <a:rPr lang="en-US" altLang="ko-KR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Low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도 아닌 </a:t>
            </a:r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논리 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레벨</a:t>
            </a:r>
            <a:endParaRPr lang="ko-KR" altLang="en-US" sz="1600" spc="-1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94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87861"/>
              </p:ext>
            </p:extLst>
          </p:nvPr>
        </p:nvGraphicFramePr>
        <p:xfrm>
          <a:off x="1187624" y="1268760"/>
          <a:ext cx="6411035" cy="4927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755"/>
                <a:gridCol w="5985280"/>
              </a:tblGrid>
              <a:tr h="2380129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풀</a:t>
                      </a: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업 저항</a:t>
                      </a:r>
                      <a:endParaRPr kumimoji="0" lang="ko-KR" altLang="en-US" sz="18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kumimoji="0" lang="ko-KR" altLang="en-US" sz="5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01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풀</a:t>
                      </a: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다운 저항</a:t>
                      </a:r>
                    </a:p>
                  </a:txBody>
                  <a:tcPr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560050"/>
              </p:ext>
            </p:extLst>
          </p:nvPr>
        </p:nvGraphicFramePr>
        <p:xfrm>
          <a:off x="1940369" y="1358771"/>
          <a:ext cx="4760912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Visio" r:id="rId3" imgW="2645176" imgH="1170107" progId="Visio.Drawing.11">
                  <p:embed/>
                </p:oleObj>
              </mc:Choice>
              <mc:Fallback>
                <p:oleObj name="Visio" r:id="rId3" imgW="2645176" imgH="11701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369" y="1358771"/>
                        <a:ext cx="4760912" cy="210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008625"/>
              </p:ext>
            </p:extLst>
          </p:nvPr>
        </p:nvGraphicFramePr>
        <p:xfrm>
          <a:off x="1940369" y="3924263"/>
          <a:ext cx="5251450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9" name="Visio" r:id="rId5" imgW="2917302" imgH="1224402" progId="Visio.Drawing.11">
                  <p:embed/>
                </p:oleObj>
              </mc:Choice>
              <mc:Fallback>
                <p:oleObj name="Visio" r:id="rId5" imgW="2917302" imgH="122440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369" y="3924263"/>
                        <a:ext cx="5251450" cy="220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2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7. IC </a:t>
            </a:r>
            <a:r>
              <a:rPr lang="ko-KR" altLang="en-US" dirty="0" smtClean="0">
                <a:solidFill>
                  <a:srgbClr val="C00000"/>
                </a:solidFill>
              </a:rPr>
              <a:t>계열별 특징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디지털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 :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TTL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(Transistor-Transistor Logic),</a:t>
            </a:r>
            <a:b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(Complementary Metal Oxide Semiconductor)</a:t>
            </a:r>
          </a:p>
          <a:p>
            <a:pPr lvl="1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TTL : BJT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와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로 구성</a:t>
            </a:r>
          </a:p>
          <a:p>
            <a:pPr lvl="1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CMOS : NMOS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와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PMOS FET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로 구성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ko-K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장점 </a:t>
            </a:r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TTL</a:t>
            </a:r>
            <a:r>
              <a:rPr lang="ko-K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에 비해 소비전력이 적고 사용전압 범위가 넓다</a:t>
            </a:r>
          </a:p>
          <a:p>
            <a:pPr lvl="2"/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ko-K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단점 </a:t>
            </a:r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TTL</a:t>
            </a:r>
            <a:r>
              <a:rPr lang="ko-K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에 비해서 속도가 떨어진다</a:t>
            </a:r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ko-K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고속의 </a:t>
            </a:r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 IC</a:t>
            </a:r>
            <a:r>
              <a:rPr lang="ko-K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 개발되어 </a:t>
            </a:r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TTL</a:t>
            </a:r>
            <a:r>
              <a:rPr lang="ko-K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과 비슷한 보급 성향을 보이고 있다</a:t>
            </a:r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TTL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중에서는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계열 외에 군용과 같이 열악한 환경에서도 동작할 수 있도록 개발된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계열이 있다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r>
              <a:rPr lang="ko-K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계열의 작동 온도 범위 </a:t>
            </a:r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0~70℃</a:t>
            </a:r>
          </a:p>
          <a:p>
            <a:pPr lvl="2"/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ko-K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계열은 작동 온도 범위 </a:t>
            </a:r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55~125 ℃</a:t>
            </a:r>
            <a:endParaRPr lang="ko-KR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TTL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은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LS(low power-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schottky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F(fast)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타입이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는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4000B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계열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HC(high speed CMOS)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타입이 주로 사용된다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TTL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CMOS </a:t>
            </a:r>
            <a:r>
              <a:rPr lang="ko-KR" altLang="en-US" dirty="0" smtClean="0"/>
              <a:t>특성 비교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50647"/>
              </p:ext>
            </p:extLst>
          </p:nvPr>
        </p:nvGraphicFramePr>
        <p:xfrm>
          <a:off x="675623" y="1700808"/>
          <a:ext cx="8010889" cy="40730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45204"/>
                <a:gridCol w="3270364"/>
                <a:gridCol w="2895321"/>
              </a:tblGrid>
              <a:tr h="31796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구분</a:t>
                      </a:r>
                      <a:endParaRPr lang="ko-KR" sz="1600" b="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TTL</a:t>
                      </a:r>
                      <a:endParaRPr lang="ko-KR" sz="1600" b="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CMOS</a:t>
                      </a:r>
                      <a:endParaRPr lang="ko-KR" sz="1600" b="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8650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전원전압</a:t>
                      </a:r>
                      <a:endParaRPr lang="ko-KR" sz="1600" b="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4.75~5.25V</a:t>
                      </a:r>
                      <a:endParaRPr lang="ko-KR" sz="160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kern="100" spc="-10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종래형 </a:t>
                      </a:r>
                      <a:r>
                        <a:rPr lang="en-US" sz="1600" kern="100" spc="-10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: 3~8V, </a:t>
                      </a:r>
                      <a:r>
                        <a:rPr lang="ko-KR" sz="1600" kern="100" spc="-10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고속형 </a:t>
                      </a:r>
                      <a:r>
                        <a:rPr lang="en-US" sz="1600" kern="100" spc="-10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: 2~6V</a:t>
                      </a:r>
                      <a:endParaRPr lang="ko-KR" sz="1600" kern="100" spc="-10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50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논리레벨 전압</a:t>
                      </a:r>
                      <a:r>
                        <a:rPr lang="en-US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(Low)</a:t>
                      </a:r>
                      <a:endParaRPr lang="ko-KR" sz="1600" b="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0~0.8V</a:t>
                      </a:r>
                      <a:endParaRPr lang="ko-KR" sz="160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10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1~1/3V</a:t>
                      </a:r>
                      <a:r>
                        <a:rPr lang="en-US" sz="1600" kern="100" spc="-100" baseline="-2500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DD</a:t>
                      </a:r>
                      <a:endParaRPr lang="ko-KR" sz="1600" kern="100" spc="-10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50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논리레벨 전압</a:t>
                      </a:r>
                      <a:r>
                        <a:rPr lang="en-US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(High)</a:t>
                      </a:r>
                      <a:endParaRPr lang="ko-KR" sz="1600" b="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2.4~5.0V</a:t>
                      </a:r>
                      <a:endParaRPr lang="ko-KR" sz="160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10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2/3~V</a:t>
                      </a:r>
                      <a:r>
                        <a:rPr lang="en-US" sz="1600" kern="100" spc="-100" baseline="-2500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DD</a:t>
                      </a:r>
                      <a:endParaRPr lang="ko-KR" sz="1600" kern="100" spc="-10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50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Fan-out</a:t>
                      </a:r>
                      <a:endParaRPr lang="ko-KR" sz="1600" b="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  <a:r>
                        <a:rPr lang="ko-KR" sz="160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개</a:t>
                      </a:r>
                      <a:endParaRPr lang="ko-KR" sz="160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10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50</a:t>
                      </a:r>
                      <a:r>
                        <a:rPr lang="ko-KR" sz="1600" kern="100" spc="-10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개</a:t>
                      </a:r>
                      <a:endParaRPr lang="ko-KR" sz="1600" kern="100" spc="-10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50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소비전력</a:t>
                      </a:r>
                      <a:endParaRPr lang="ko-KR" sz="1600" b="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10mW</a:t>
                      </a:r>
                      <a:endParaRPr lang="ko-KR" sz="160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10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  <a:r>
                        <a:rPr lang="en-US" sz="1600" kern="100" spc="-10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sym typeface="Symbol"/>
                        </a:rPr>
                        <a:t></a:t>
                      </a:r>
                      <a:r>
                        <a:rPr lang="en-US" sz="1600" kern="100" spc="-10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W</a:t>
                      </a:r>
                      <a:endParaRPr lang="ko-KR" sz="1600" kern="100" spc="-10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50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최대 동작주파수</a:t>
                      </a:r>
                      <a:endParaRPr lang="ko-KR" sz="1600" b="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LS</a:t>
                      </a:r>
                      <a:r>
                        <a:rPr lang="ko-KR" sz="160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형 </a:t>
                      </a:r>
                      <a:r>
                        <a:rPr lang="en-US" sz="160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: 45MHz, ALS</a:t>
                      </a:r>
                      <a:r>
                        <a:rPr lang="ko-KR" sz="160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형 </a:t>
                      </a:r>
                      <a:r>
                        <a:rPr lang="en-US" sz="160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: 100MHz</a:t>
                      </a:r>
                      <a:endParaRPr lang="ko-KR" sz="160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kern="100" spc="-150" baseline="0" dirty="0" err="1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종래형</a:t>
                      </a:r>
                      <a:r>
                        <a:rPr lang="ko-KR" sz="1600" kern="100" spc="-15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en-US" sz="1600" kern="100" spc="-15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: 2MHz, </a:t>
                      </a:r>
                      <a:r>
                        <a:rPr lang="ko-KR" sz="1600" kern="100" spc="-150" baseline="0" dirty="0" err="1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고속형</a:t>
                      </a:r>
                      <a:r>
                        <a:rPr lang="ko-KR" sz="1600" kern="100" spc="-15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en-US" sz="1600" kern="100" spc="-15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: 45MHz</a:t>
                      </a:r>
                      <a:endParaRPr lang="ko-KR" sz="1600" kern="100" spc="-150" baseline="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50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형태</a:t>
                      </a:r>
                      <a:endParaRPr lang="ko-KR" sz="1600" b="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15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74LSxx, 74ALSxx, 74Fxx, 74ASxx</a:t>
                      </a:r>
                      <a:endParaRPr lang="ko-KR" sz="1600" kern="100" spc="-150" baseline="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40xxx, 14xxx, 74HCxxx</a:t>
                      </a:r>
                      <a:endParaRPr lang="ko-KR" sz="160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50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잡음 여유도</a:t>
                      </a:r>
                      <a:r>
                        <a:rPr lang="en-US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(V)</a:t>
                      </a:r>
                      <a:endParaRPr lang="ko-KR" sz="1600" b="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2.4V</a:t>
                      </a:r>
                      <a:endParaRPr lang="ko-KR" sz="160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3V</a:t>
                      </a:r>
                      <a:endParaRPr lang="ko-KR" sz="160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003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b="0" kern="100" spc="-10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장단점</a:t>
                      </a:r>
                      <a:endParaRPr lang="ko-KR" sz="1600" b="0" kern="100" spc="-10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• </a:t>
                      </a:r>
                      <a:r>
                        <a:rPr lang="ko-KR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전파지연시간이 짧다</a:t>
                      </a: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ko-KR" sz="1600" kern="100" spc="-100" baseline="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• </a:t>
                      </a:r>
                      <a:r>
                        <a:rPr lang="ko-KR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소비전력이 크다</a:t>
                      </a: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ko-KR" sz="1600" kern="100" spc="-100" baseline="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• </a:t>
                      </a:r>
                      <a:r>
                        <a:rPr lang="ko-KR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잡음여유도가 작다</a:t>
                      </a: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ko-KR" sz="1600" kern="100" spc="-100" baseline="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198438" indent="-198438" algn="just" latinLnBrk="1">
                        <a:spcAft>
                          <a:spcPts val="0"/>
                        </a:spcAft>
                      </a:pP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• </a:t>
                      </a:r>
                      <a:r>
                        <a:rPr lang="ko-KR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온도에 따라</a:t>
                      </a: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threshold </a:t>
                      </a:r>
                      <a:r>
                        <a:rPr lang="ko-KR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전압이 크게 변한다</a:t>
                      </a: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ko-KR" sz="1600" kern="100" spc="-100" baseline="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• </a:t>
                      </a:r>
                      <a:r>
                        <a:rPr lang="ko-KR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소비전력이 작다</a:t>
                      </a: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ko-KR" sz="1600" kern="100" spc="-100" baseline="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• </a:t>
                      </a:r>
                      <a:r>
                        <a:rPr lang="ko-KR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낮은 전압에서 동작한다</a:t>
                      </a: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ko-KR" sz="1600" kern="100" spc="-100" baseline="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• </a:t>
                      </a:r>
                      <a:r>
                        <a:rPr lang="ko-KR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잡음여유도가 크다</a:t>
                      </a: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ko-KR" sz="1600" kern="100" spc="-100" baseline="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• </a:t>
                      </a:r>
                      <a:r>
                        <a:rPr lang="ko-KR" sz="1600" kern="100" spc="-15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구조가 간단하여 집적화가 쉽다</a:t>
                      </a:r>
                      <a:r>
                        <a:rPr lang="en-US" sz="1600" kern="100" spc="-15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ko-KR" sz="1600" kern="100" spc="-150" baseline="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• </a:t>
                      </a:r>
                      <a:r>
                        <a:rPr lang="ko-KR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전원전압 범위가 넓다</a:t>
                      </a: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ko-KR" sz="1600" kern="100" spc="-100" baseline="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• </a:t>
                      </a:r>
                      <a:r>
                        <a:rPr lang="ko-KR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정전 파괴가 쉽다</a:t>
                      </a:r>
                      <a:r>
                        <a:rPr lang="en-US" sz="1600" kern="100" spc="-100" baseline="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ko-KR" sz="1600" kern="100" spc="-100" baseline="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4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849567" cy="548680"/>
          </a:xfrm>
        </p:spPr>
        <p:txBody>
          <a:bodyPr/>
          <a:lstStyle/>
          <a:p>
            <a:r>
              <a:rPr lang="en-US" altLang="ko-KR" dirty="0" smtClean="0"/>
              <a:t>10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전기적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TTL/CMOS Family </a:t>
            </a:r>
            <a:r>
              <a:rPr lang="ko-KR" altLang="en-US" dirty="0" smtClean="0"/>
              <a:t>이름 규칙</a:t>
            </a:r>
            <a:endParaRPr lang="ko-KR" alt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83568" y="1484784"/>
            <a:ext cx="6472237" cy="5334000"/>
            <a:chOff x="565" y="856"/>
            <a:chExt cx="4077" cy="336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65" y="856"/>
              <a:ext cx="4073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" y="867"/>
              <a:ext cx="1758" cy="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" y="936"/>
              <a:ext cx="1531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260" y="1318"/>
              <a:ext cx="119" cy="0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427" y="1318"/>
              <a:ext cx="68" cy="0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577" y="1318"/>
              <a:ext cx="106" cy="0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715" y="1318"/>
              <a:ext cx="48" cy="0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529" y="1318"/>
              <a:ext cx="32" cy="0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79" y="2073"/>
              <a:ext cx="1331" cy="2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79" y="2073"/>
              <a:ext cx="1331" cy="212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06" y="2146"/>
              <a:ext cx="20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SN 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62" y="2146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14" y="2146"/>
              <a:ext cx="78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Texas Instrument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06" y="2259"/>
              <a:ext cx="2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MC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78" y="2259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30" y="2259"/>
              <a:ext cx="4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Motorola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06" y="2371"/>
              <a:ext cx="2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DM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78" y="2371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30" y="2371"/>
              <a:ext cx="10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National Semiconductor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06" y="2484"/>
              <a:ext cx="17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IM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36" y="2484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788" y="2484"/>
              <a:ext cx="32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Intersil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606" y="2597"/>
              <a:ext cx="13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N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99" y="2597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752" y="2597"/>
              <a:ext cx="43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Signetics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06" y="2709"/>
              <a:ext cx="2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MM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88" y="2709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40" y="2709"/>
              <a:ext cx="92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Monolithic Memories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606" y="2822"/>
              <a:ext cx="13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P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95" y="2822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747" y="2822"/>
              <a:ext cx="22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Intel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" y="2935"/>
              <a:ext cx="13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H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699" y="2935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52" y="2935"/>
              <a:ext cx="35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Harries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606" y="3047"/>
              <a:ext cx="1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F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89" y="3047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741" y="3047"/>
              <a:ext cx="40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Fairchild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606" y="3160"/>
              <a:ext cx="21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AM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773" y="3160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25" y="3160"/>
              <a:ext cx="109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Advanced Micro Devices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06" y="3272"/>
              <a:ext cx="2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CD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767" y="3272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19" y="3272"/>
              <a:ext cx="24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RCA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06" y="3385"/>
              <a:ext cx="2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HD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767" y="3385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819" y="3385"/>
              <a:ext cx="3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Hitach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606" y="3498"/>
              <a:ext cx="18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DN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741" y="3498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/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767" y="3498"/>
              <a:ext cx="2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MN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940" y="3498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992" y="3498"/>
              <a:ext cx="46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Mitsubishi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606" y="3610"/>
              <a:ext cx="21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MB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773" y="3610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825" y="3610"/>
              <a:ext cx="32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Fujitsu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606" y="3723"/>
              <a:ext cx="1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TC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757" y="3723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809" y="3723"/>
              <a:ext cx="38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Toshiba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06" y="3836"/>
              <a:ext cx="20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HY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762" y="3836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814" y="3836"/>
              <a:ext cx="39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Hyundai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606" y="3948"/>
              <a:ext cx="21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GD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773" y="3948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825" y="3948"/>
              <a:ext cx="42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GoldStar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606" y="4068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K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668" y="4068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-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699" y="4068"/>
              <a:ext cx="1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 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778" y="4068"/>
              <a:ext cx="44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Samsung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 flipH="1">
              <a:off x="1244" y="1328"/>
              <a:ext cx="1066" cy="612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885" y="1940"/>
              <a:ext cx="718" cy="159"/>
            </a:xfrm>
            <a:custGeom>
              <a:avLst/>
              <a:gdLst>
                <a:gd name="T0" fmla="*/ 1284 w 1436"/>
                <a:gd name="T1" fmla="*/ 318 h 318"/>
                <a:gd name="T2" fmla="*/ 1301 w 1436"/>
                <a:gd name="T3" fmla="*/ 317 h 318"/>
                <a:gd name="T4" fmla="*/ 1316 w 1436"/>
                <a:gd name="T5" fmla="*/ 314 h 318"/>
                <a:gd name="T6" fmla="*/ 1332 w 1436"/>
                <a:gd name="T7" fmla="*/ 310 h 318"/>
                <a:gd name="T8" fmla="*/ 1353 w 1436"/>
                <a:gd name="T9" fmla="*/ 300 h 318"/>
                <a:gd name="T10" fmla="*/ 1378 w 1436"/>
                <a:gd name="T11" fmla="*/ 283 h 318"/>
                <a:gd name="T12" fmla="*/ 1399 w 1436"/>
                <a:gd name="T13" fmla="*/ 261 h 318"/>
                <a:gd name="T14" fmla="*/ 1416 w 1436"/>
                <a:gd name="T15" fmla="*/ 235 h 318"/>
                <a:gd name="T16" fmla="*/ 1426 w 1436"/>
                <a:gd name="T17" fmla="*/ 214 h 318"/>
                <a:gd name="T18" fmla="*/ 1430 w 1436"/>
                <a:gd name="T19" fmla="*/ 199 h 318"/>
                <a:gd name="T20" fmla="*/ 1435 w 1436"/>
                <a:gd name="T21" fmla="*/ 183 h 318"/>
                <a:gd name="T22" fmla="*/ 1436 w 1436"/>
                <a:gd name="T23" fmla="*/ 168 h 318"/>
                <a:gd name="T24" fmla="*/ 1436 w 1436"/>
                <a:gd name="T25" fmla="*/ 151 h 318"/>
                <a:gd name="T26" fmla="*/ 1435 w 1436"/>
                <a:gd name="T27" fmla="*/ 135 h 318"/>
                <a:gd name="T28" fmla="*/ 1430 w 1436"/>
                <a:gd name="T29" fmla="*/ 120 h 318"/>
                <a:gd name="T30" fmla="*/ 1426 w 1436"/>
                <a:gd name="T31" fmla="*/ 104 h 318"/>
                <a:gd name="T32" fmla="*/ 1416 w 1436"/>
                <a:gd name="T33" fmla="*/ 83 h 318"/>
                <a:gd name="T34" fmla="*/ 1399 w 1436"/>
                <a:gd name="T35" fmla="*/ 58 h 318"/>
                <a:gd name="T36" fmla="*/ 1378 w 1436"/>
                <a:gd name="T37" fmla="*/ 37 h 318"/>
                <a:gd name="T38" fmla="*/ 1353 w 1436"/>
                <a:gd name="T39" fmla="*/ 18 h 318"/>
                <a:gd name="T40" fmla="*/ 1332 w 1436"/>
                <a:gd name="T41" fmla="*/ 10 h 318"/>
                <a:gd name="T42" fmla="*/ 1316 w 1436"/>
                <a:gd name="T43" fmla="*/ 4 h 318"/>
                <a:gd name="T44" fmla="*/ 1301 w 1436"/>
                <a:gd name="T45" fmla="*/ 2 h 318"/>
                <a:gd name="T46" fmla="*/ 1284 w 1436"/>
                <a:gd name="T47" fmla="*/ 0 h 318"/>
                <a:gd name="T48" fmla="*/ 159 w 1436"/>
                <a:gd name="T49" fmla="*/ 0 h 318"/>
                <a:gd name="T50" fmla="*/ 142 w 1436"/>
                <a:gd name="T51" fmla="*/ 0 h 318"/>
                <a:gd name="T52" fmla="*/ 126 w 1436"/>
                <a:gd name="T53" fmla="*/ 3 h 318"/>
                <a:gd name="T54" fmla="*/ 111 w 1436"/>
                <a:gd name="T55" fmla="*/ 7 h 318"/>
                <a:gd name="T56" fmla="*/ 97 w 1436"/>
                <a:gd name="T57" fmla="*/ 13 h 318"/>
                <a:gd name="T58" fmla="*/ 70 w 1436"/>
                <a:gd name="T59" fmla="*/ 27 h 318"/>
                <a:gd name="T60" fmla="*/ 46 w 1436"/>
                <a:gd name="T61" fmla="*/ 47 h 318"/>
                <a:gd name="T62" fmla="*/ 26 w 1436"/>
                <a:gd name="T63" fmla="*/ 71 h 318"/>
                <a:gd name="T64" fmla="*/ 11 w 1436"/>
                <a:gd name="T65" fmla="*/ 97 h 318"/>
                <a:gd name="T66" fmla="*/ 7 w 1436"/>
                <a:gd name="T67" fmla="*/ 111 h 318"/>
                <a:gd name="T68" fmla="*/ 3 w 1436"/>
                <a:gd name="T69" fmla="*/ 127 h 318"/>
                <a:gd name="T70" fmla="*/ 0 w 1436"/>
                <a:gd name="T71" fmla="*/ 142 h 318"/>
                <a:gd name="T72" fmla="*/ 0 w 1436"/>
                <a:gd name="T73" fmla="*/ 159 h 318"/>
                <a:gd name="T74" fmla="*/ 0 w 1436"/>
                <a:gd name="T75" fmla="*/ 176 h 318"/>
                <a:gd name="T76" fmla="*/ 3 w 1436"/>
                <a:gd name="T77" fmla="*/ 192 h 318"/>
                <a:gd name="T78" fmla="*/ 7 w 1436"/>
                <a:gd name="T79" fmla="*/ 207 h 318"/>
                <a:gd name="T80" fmla="*/ 11 w 1436"/>
                <a:gd name="T81" fmla="*/ 221 h 318"/>
                <a:gd name="T82" fmla="*/ 26 w 1436"/>
                <a:gd name="T83" fmla="*/ 248 h 318"/>
                <a:gd name="T84" fmla="*/ 46 w 1436"/>
                <a:gd name="T85" fmla="*/ 272 h 318"/>
                <a:gd name="T86" fmla="*/ 69 w 1436"/>
                <a:gd name="T87" fmla="*/ 292 h 318"/>
                <a:gd name="T88" fmla="*/ 97 w 1436"/>
                <a:gd name="T89" fmla="*/ 307 h 318"/>
                <a:gd name="T90" fmla="*/ 111 w 1436"/>
                <a:gd name="T91" fmla="*/ 311 h 318"/>
                <a:gd name="T92" fmla="*/ 126 w 1436"/>
                <a:gd name="T93" fmla="*/ 316 h 318"/>
                <a:gd name="T94" fmla="*/ 142 w 1436"/>
                <a:gd name="T95" fmla="*/ 318 h 318"/>
                <a:gd name="T96" fmla="*/ 159 w 1436"/>
                <a:gd name="T97" fmla="*/ 318 h 318"/>
                <a:gd name="T98" fmla="*/ 1277 w 1436"/>
                <a:gd name="T99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6" h="318">
                  <a:moveTo>
                    <a:pt x="1277" y="318"/>
                  </a:moveTo>
                  <a:lnTo>
                    <a:pt x="1284" y="318"/>
                  </a:lnTo>
                  <a:lnTo>
                    <a:pt x="1292" y="318"/>
                  </a:lnTo>
                  <a:lnTo>
                    <a:pt x="1301" y="317"/>
                  </a:lnTo>
                  <a:lnTo>
                    <a:pt x="1308" y="316"/>
                  </a:lnTo>
                  <a:lnTo>
                    <a:pt x="1316" y="314"/>
                  </a:lnTo>
                  <a:lnTo>
                    <a:pt x="1323" y="311"/>
                  </a:lnTo>
                  <a:lnTo>
                    <a:pt x="1332" y="310"/>
                  </a:lnTo>
                  <a:lnTo>
                    <a:pt x="1339" y="307"/>
                  </a:lnTo>
                  <a:lnTo>
                    <a:pt x="1353" y="300"/>
                  </a:lnTo>
                  <a:lnTo>
                    <a:pt x="1366" y="292"/>
                  </a:lnTo>
                  <a:lnTo>
                    <a:pt x="1378" y="283"/>
                  </a:lnTo>
                  <a:lnTo>
                    <a:pt x="1390" y="272"/>
                  </a:lnTo>
                  <a:lnTo>
                    <a:pt x="1399" y="261"/>
                  </a:lnTo>
                  <a:lnTo>
                    <a:pt x="1409" y="248"/>
                  </a:lnTo>
                  <a:lnTo>
                    <a:pt x="1416" y="235"/>
                  </a:lnTo>
                  <a:lnTo>
                    <a:pt x="1423" y="221"/>
                  </a:lnTo>
                  <a:lnTo>
                    <a:pt x="1426" y="214"/>
                  </a:lnTo>
                  <a:lnTo>
                    <a:pt x="1429" y="207"/>
                  </a:lnTo>
                  <a:lnTo>
                    <a:pt x="1430" y="199"/>
                  </a:lnTo>
                  <a:lnTo>
                    <a:pt x="1433" y="192"/>
                  </a:lnTo>
                  <a:lnTo>
                    <a:pt x="1435" y="183"/>
                  </a:lnTo>
                  <a:lnTo>
                    <a:pt x="1435" y="176"/>
                  </a:lnTo>
                  <a:lnTo>
                    <a:pt x="1436" y="168"/>
                  </a:lnTo>
                  <a:lnTo>
                    <a:pt x="1436" y="159"/>
                  </a:lnTo>
                  <a:lnTo>
                    <a:pt x="1436" y="151"/>
                  </a:lnTo>
                  <a:lnTo>
                    <a:pt x="1435" y="144"/>
                  </a:lnTo>
                  <a:lnTo>
                    <a:pt x="1435" y="135"/>
                  </a:lnTo>
                  <a:lnTo>
                    <a:pt x="1433" y="127"/>
                  </a:lnTo>
                  <a:lnTo>
                    <a:pt x="1430" y="120"/>
                  </a:lnTo>
                  <a:lnTo>
                    <a:pt x="1429" y="111"/>
                  </a:lnTo>
                  <a:lnTo>
                    <a:pt x="1426" y="104"/>
                  </a:lnTo>
                  <a:lnTo>
                    <a:pt x="1423" y="97"/>
                  </a:lnTo>
                  <a:lnTo>
                    <a:pt x="1416" y="83"/>
                  </a:lnTo>
                  <a:lnTo>
                    <a:pt x="1409" y="71"/>
                  </a:lnTo>
                  <a:lnTo>
                    <a:pt x="1399" y="58"/>
                  </a:lnTo>
                  <a:lnTo>
                    <a:pt x="1390" y="47"/>
                  </a:lnTo>
                  <a:lnTo>
                    <a:pt x="1378" y="37"/>
                  </a:lnTo>
                  <a:lnTo>
                    <a:pt x="1366" y="27"/>
                  </a:lnTo>
                  <a:lnTo>
                    <a:pt x="1353" y="18"/>
                  </a:lnTo>
                  <a:lnTo>
                    <a:pt x="1339" y="13"/>
                  </a:lnTo>
                  <a:lnTo>
                    <a:pt x="1332" y="10"/>
                  </a:lnTo>
                  <a:lnTo>
                    <a:pt x="1323" y="7"/>
                  </a:lnTo>
                  <a:lnTo>
                    <a:pt x="1316" y="4"/>
                  </a:lnTo>
                  <a:lnTo>
                    <a:pt x="1308" y="3"/>
                  </a:lnTo>
                  <a:lnTo>
                    <a:pt x="1301" y="2"/>
                  </a:lnTo>
                  <a:lnTo>
                    <a:pt x="1292" y="0"/>
                  </a:lnTo>
                  <a:lnTo>
                    <a:pt x="1284" y="0"/>
                  </a:lnTo>
                  <a:lnTo>
                    <a:pt x="1277" y="0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35" y="2"/>
                  </a:lnTo>
                  <a:lnTo>
                    <a:pt x="126" y="3"/>
                  </a:lnTo>
                  <a:lnTo>
                    <a:pt x="119" y="4"/>
                  </a:lnTo>
                  <a:lnTo>
                    <a:pt x="111" y="7"/>
                  </a:lnTo>
                  <a:lnTo>
                    <a:pt x="104" y="10"/>
                  </a:lnTo>
                  <a:lnTo>
                    <a:pt x="97" y="13"/>
                  </a:lnTo>
                  <a:lnTo>
                    <a:pt x="83" y="18"/>
                  </a:lnTo>
                  <a:lnTo>
                    <a:pt x="70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8"/>
                  </a:lnTo>
                  <a:lnTo>
                    <a:pt x="26" y="71"/>
                  </a:lnTo>
                  <a:lnTo>
                    <a:pt x="18" y="83"/>
                  </a:lnTo>
                  <a:lnTo>
                    <a:pt x="11" y="97"/>
                  </a:lnTo>
                  <a:lnTo>
                    <a:pt x="8" y="104"/>
                  </a:lnTo>
                  <a:lnTo>
                    <a:pt x="7" y="111"/>
                  </a:lnTo>
                  <a:lnTo>
                    <a:pt x="4" y="120"/>
                  </a:lnTo>
                  <a:lnTo>
                    <a:pt x="3" y="127"/>
                  </a:lnTo>
                  <a:lnTo>
                    <a:pt x="1" y="135"/>
                  </a:lnTo>
                  <a:lnTo>
                    <a:pt x="0" y="142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" y="183"/>
                  </a:lnTo>
                  <a:lnTo>
                    <a:pt x="3" y="192"/>
                  </a:lnTo>
                  <a:lnTo>
                    <a:pt x="4" y="199"/>
                  </a:lnTo>
                  <a:lnTo>
                    <a:pt x="7" y="207"/>
                  </a:lnTo>
                  <a:lnTo>
                    <a:pt x="8" y="214"/>
                  </a:lnTo>
                  <a:lnTo>
                    <a:pt x="11" y="221"/>
                  </a:lnTo>
                  <a:lnTo>
                    <a:pt x="18" y="235"/>
                  </a:lnTo>
                  <a:lnTo>
                    <a:pt x="26" y="248"/>
                  </a:lnTo>
                  <a:lnTo>
                    <a:pt x="35" y="261"/>
                  </a:lnTo>
                  <a:lnTo>
                    <a:pt x="46" y="272"/>
                  </a:lnTo>
                  <a:lnTo>
                    <a:pt x="57" y="283"/>
                  </a:lnTo>
                  <a:lnTo>
                    <a:pt x="69" y="292"/>
                  </a:lnTo>
                  <a:lnTo>
                    <a:pt x="83" y="300"/>
                  </a:lnTo>
                  <a:lnTo>
                    <a:pt x="97" y="307"/>
                  </a:lnTo>
                  <a:lnTo>
                    <a:pt x="104" y="310"/>
                  </a:lnTo>
                  <a:lnTo>
                    <a:pt x="111" y="311"/>
                  </a:lnTo>
                  <a:lnTo>
                    <a:pt x="119" y="314"/>
                  </a:lnTo>
                  <a:lnTo>
                    <a:pt x="126" y="316"/>
                  </a:lnTo>
                  <a:lnTo>
                    <a:pt x="135" y="317"/>
                  </a:lnTo>
                  <a:lnTo>
                    <a:pt x="142" y="318"/>
                  </a:lnTo>
                  <a:lnTo>
                    <a:pt x="150" y="318"/>
                  </a:lnTo>
                  <a:lnTo>
                    <a:pt x="159" y="318"/>
                  </a:lnTo>
                  <a:lnTo>
                    <a:pt x="1277" y="318"/>
                  </a:lnTo>
                  <a:lnTo>
                    <a:pt x="1277" y="318"/>
                  </a:lnTo>
                  <a:close/>
                </a:path>
              </a:pathLst>
            </a:cu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885" y="1940"/>
              <a:ext cx="718" cy="159"/>
            </a:xfrm>
            <a:custGeom>
              <a:avLst/>
              <a:gdLst>
                <a:gd name="T0" fmla="*/ 1284 w 1436"/>
                <a:gd name="T1" fmla="*/ 318 h 318"/>
                <a:gd name="T2" fmla="*/ 1301 w 1436"/>
                <a:gd name="T3" fmla="*/ 317 h 318"/>
                <a:gd name="T4" fmla="*/ 1316 w 1436"/>
                <a:gd name="T5" fmla="*/ 314 h 318"/>
                <a:gd name="T6" fmla="*/ 1332 w 1436"/>
                <a:gd name="T7" fmla="*/ 310 h 318"/>
                <a:gd name="T8" fmla="*/ 1353 w 1436"/>
                <a:gd name="T9" fmla="*/ 300 h 318"/>
                <a:gd name="T10" fmla="*/ 1378 w 1436"/>
                <a:gd name="T11" fmla="*/ 283 h 318"/>
                <a:gd name="T12" fmla="*/ 1399 w 1436"/>
                <a:gd name="T13" fmla="*/ 261 h 318"/>
                <a:gd name="T14" fmla="*/ 1416 w 1436"/>
                <a:gd name="T15" fmla="*/ 235 h 318"/>
                <a:gd name="T16" fmla="*/ 1426 w 1436"/>
                <a:gd name="T17" fmla="*/ 214 h 318"/>
                <a:gd name="T18" fmla="*/ 1430 w 1436"/>
                <a:gd name="T19" fmla="*/ 199 h 318"/>
                <a:gd name="T20" fmla="*/ 1435 w 1436"/>
                <a:gd name="T21" fmla="*/ 183 h 318"/>
                <a:gd name="T22" fmla="*/ 1436 w 1436"/>
                <a:gd name="T23" fmla="*/ 168 h 318"/>
                <a:gd name="T24" fmla="*/ 1436 w 1436"/>
                <a:gd name="T25" fmla="*/ 151 h 318"/>
                <a:gd name="T26" fmla="*/ 1435 w 1436"/>
                <a:gd name="T27" fmla="*/ 135 h 318"/>
                <a:gd name="T28" fmla="*/ 1430 w 1436"/>
                <a:gd name="T29" fmla="*/ 120 h 318"/>
                <a:gd name="T30" fmla="*/ 1426 w 1436"/>
                <a:gd name="T31" fmla="*/ 104 h 318"/>
                <a:gd name="T32" fmla="*/ 1416 w 1436"/>
                <a:gd name="T33" fmla="*/ 83 h 318"/>
                <a:gd name="T34" fmla="*/ 1399 w 1436"/>
                <a:gd name="T35" fmla="*/ 58 h 318"/>
                <a:gd name="T36" fmla="*/ 1378 w 1436"/>
                <a:gd name="T37" fmla="*/ 37 h 318"/>
                <a:gd name="T38" fmla="*/ 1353 w 1436"/>
                <a:gd name="T39" fmla="*/ 18 h 318"/>
                <a:gd name="T40" fmla="*/ 1332 w 1436"/>
                <a:gd name="T41" fmla="*/ 10 h 318"/>
                <a:gd name="T42" fmla="*/ 1316 w 1436"/>
                <a:gd name="T43" fmla="*/ 4 h 318"/>
                <a:gd name="T44" fmla="*/ 1301 w 1436"/>
                <a:gd name="T45" fmla="*/ 2 h 318"/>
                <a:gd name="T46" fmla="*/ 1284 w 1436"/>
                <a:gd name="T47" fmla="*/ 0 h 318"/>
                <a:gd name="T48" fmla="*/ 159 w 1436"/>
                <a:gd name="T49" fmla="*/ 0 h 318"/>
                <a:gd name="T50" fmla="*/ 142 w 1436"/>
                <a:gd name="T51" fmla="*/ 0 h 318"/>
                <a:gd name="T52" fmla="*/ 126 w 1436"/>
                <a:gd name="T53" fmla="*/ 3 h 318"/>
                <a:gd name="T54" fmla="*/ 111 w 1436"/>
                <a:gd name="T55" fmla="*/ 7 h 318"/>
                <a:gd name="T56" fmla="*/ 97 w 1436"/>
                <a:gd name="T57" fmla="*/ 13 h 318"/>
                <a:gd name="T58" fmla="*/ 70 w 1436"/>
                <a:gd name="T59" fmla="*/ 27 h 318"/>
                <a:gd name="T60" fmla="*/ 46 w 1436"/>
                <a:gd name="T61" fmla="*/ 47 h 318"/>
                <a:gd name="T62" fmla="*/ 26 w 1436"/>
                <a:gd name="T63" fmla="*/ 71 h 318"/>
                <a:gd name="T64" fmla="*/ 11 w 1436"/>
                <a:gd name="T65" fmla="*/ 97 h 318"/>
                <a:gd name="T66" fmla="*/ 7 w 1436"/>
                <a:gd name="T67" fmla="*/ 111 h 318"/>
                <a:gd name="T68" fmla="*/ 3 w 1436"/>
                <a:gd name="T69" fmla="*/ 127 h 318"/>
                <a:gd name="T70" fmla="*/ 0 w 1436"/>
                <a:gd name="T71" fmla="*/ 142 h 318"/>
                <a:gd name="T72" fmla="*/ 0 w 1436"/>
                <a:gd name="T73" fmla="*/ 159 h 318"/>
                <a:gd name="T74" fmla="*/ 0 w 1436"/>
                <a:gd name="T75" fmla="*/ 176 h 318"/>
                <a:gd name="T76" fmla="*/ 3 w 1436"/>
                <a:gd name="T77" fmla="*/ 192 h 318"/>
                <a:gd name="T78" fmla="*/ 7 w 1436"/>
                <a:gd name="T79" fmla="*/ 207 h 318"/>
                <a:gd name="T80" fmla="*/ 11 w 1436"/>
                <a:gd name="T81" fmla="*/ 221 h 318"/>
                <a:gd name="T82" fmla="*/ 26 w 1436"/>
                <a:gd name="T83" fmla="*/ 248 h 318"/>
                <a:gd name="T84" fmla="*/ 46 w 1436"/>
                <a:gd name="T85" fmla="*/ 272 h 318"/>
                <a:gd name="T86" fmla="*/ 69 w 1436"/>
                <a:gd name="T87" fmla="*/ 292 h 318"/>
                <a:gd name="T88" fmla="*/ 97 w 1436"/>
                <a:gd name="T89" fmla="*/ 307 h 318"/>
                <a:gd name="T90" fmla="*/ 111 w 1436"/>
                <a:gd name="T91" fmla="*/ 311 h 318"/>
                <a:gd name="T92" fmla="*/ 126 w 1436"/>
                <a:gd name="T93" fmla="*/ 316 h 318"/>
                <a:gd name="T94" fmla="*/ 142 w 1436"/>
                <a:gd name="T95" fmla="*/ 318 h 318"/>
                <a:gd name="T96" fmla="*/ 159 w 1436"/>
                <a:gd name="T97" fmla="*/ 318 h 318"/>
                <a:gd name="T98" fmla="*/ 1277 w 1436"/>
                <a:gd name="T99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6" h="318">
                  <a:moveTo>
                    <a:pt x="1277" y="318"/>
                  </a:moveTo>
                  <a:lnTo>
                    <a:pt x="1284" y="318"/>
                  </a:lnTo>
                  <a:lnTo>
                    <a:pt x="1292" y="318"/>
                  </a:lnTo>
                  <a:lnTo>
                    <a:pt x="1301" y="317"/>
                  </a:lnTo>
                  <a:lnTo>
                    <a:pt x="1308" y="316"/>
                  </a:lnTo>
                  <a:lnTo>
                    <a:pt x="1316" y="314"/>
                  </a:lnTo>
                  <a:lnTo>
                    <a:pt x="1323" y="311"/>
                  </a:lnTo>
                  <a:lnTo>
                    <a:pt x="1332" y="310"/>
                  </a:lnTo>
                  <a:lnTo>
                    <a:pt x="1339" y="307"/>
                  </a:lnTo>
                  <a:lnTo>
                    <a:pt x="1353" y="300"/>
                  </a:lnTo>
                  <a:lnTo>
                    <a:pt x="1366" y="292"/>
                  </a:lnTo>
                  <a:lnTo>
                    <a:pt x="1378" y="283"/>
                  </a:lnTo>
                  <a:lnTo>
                    <a:pt x="1390" y="272"/>
                  </a:lnTo>
                  <a:lnTo>
                    <a:pt x="1399" y="261"/>
                  </a:lnTo>
                  <a:lnTo>
                    <a:pt x="1409" y="248"/>
                  </a:lnTo>
                  <a:lnTo>
                    <a:pt x="1416" y="235"/>
                  </a:lnTo>
                  <a:lnTo>
                    <a:pt x="1423" y="221"/>
                  </a:lnTo>
                  <a:lnTo>
                    <a:pt x="1426" y="214"/>
                  </a:lnTo>
                  <a:lnTo>
                    <a:pt x="1429" y="207"/>
                  </a:lnTo>
                  <a:lnTo>
                    <a:pt x="1430" y="199"/>
                  </a:lnTo>
                  <a:lnTo>
                    <a:pt x="1433" y="192"/>
                  </a:lnTo>
                  <a:lnTo>
                    <a:pt x="1435" y="183"/>
                  </a:lnTo>
                  <a:lnTo>
                    <a:pt x="1435" y="176"/>
                  </a:lnTo>
                  <a:lnTo>
                    <a:pt x="1436" y="168"/>
                  </a:lnTo>
                  <a:lnTo>
                    <a:pt x="1436" y="159"/>
                  </a:lnTo>
                  <a:lnTo>
                    <a:pt x="1436" y="151"/>
                  </a:lnTo>
                  <a:lnTo>
                    <a:pt x="1435" y="144"/>
                  </a:lnTo>
                  <a:lnTo>
                    <a:pt x="1435" y="135"/>
                  </a:lnTo>
                  <a:lnTo>
                    <a:pt x="1433" y="127"/>
                  </a:lnTo>
                  <a:lnTo>
                    <a:pt x="1430" y="120"/>
                  </a:lnTo>
                  <a:lnTo>
                    <a:pt x="1429" y="111"/>
                  </a:lnTo>
                  <a:lnTo>
                    <a:pt x="1426" y="104"/>
                  </a:lnTo>
                  <a:lnTo>
                    <a:pt x="1423" y="97"/>
                  </a:lnTo>
                  <a:lnTo>
                    <a:pt x="1416" y="83"/>
                  </a:lnTo>
                  <a:lnTo>
                    <a:pt x="1409" y="71"/>
                  </a:lnTo>
                  <a:lnTo>
                    <a:pt x="1399" y="58"/>
                  </a:lnTo>
                  <a:lnTo>
                    <a:pt x="1390" y="47"/>
                  </a:lnTo>
                  <a:lnTo>
                    <a:pt x="1378" y="37"/>
                  </a:lnTo>
                  <a:lnTo>
                    <a:pt x="1366" y="27"/>
                  </a:lnTo>
                  <a:lnTo>
                    <a:pt x="1353" y="18"/>
                  </a:lnTo>
                  <a:lnTo>
                    <a:pt x="1339" y="13"/>
                  </a:lnTo>
                  <a:lnTo>
                    <a:pt x="1332" y="10"/>
                  </a:lnTo>
                  <a:lnTo>
                    <a:pt x="1323" y="7"/>
                  </a:lnTo>
                  <a:lnTo>
                    <a:pt x="1316" y="4"/>
                  </a:lnTo>
                  <a:lnTo>
                    <a:pt x="1308" y="3"/>
                  </a:lnTo>
                  <a:lnTo>
                    <a:pt x="1301" y="2"/>
                  </a:lnTo>
                  <a:lnTo>
                    <a:pt x="1292" y="0"/>
                  </a:lnTo>
                  <a:lnTo>
                    <a:pt x="1284" y="0"/>
                  </a:lnTo>
                  <a:lnTo>
                    <a:pt x="1277" y="0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35" y="2"/>
                  </a:lnTo>
                  <a:lnTo>
                    <a:pt x="126" y="3"/>
                  </a:lnTo>
                  <a:lnTo>
                    <a:pt x="119" y="4"/>
                  </a:lnTo>
                  <a:lnTo>
                    <a:pt x="111" y="7"/>
                  </a:lnTo>
                  <a:lnTo>
                    <a:pt x="104" y="10"/>
                  </a:lnTo>
                  <a:lnTo>
                    <a:pt x="97" y="13"/>
                  </a:lnTo>
                  <a:lnTo>
                    <a:pt x="83" y="18"/>
                  </a:lnTo>
                  <a:lnTo>
                    <a:pt x="70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8"/>
                  </a:lnTo>
                  <a:lnTo>
                    <a:pt x="26" y="71"/>
                  </a:lnTo>
                  <a:lnTo>
                    <a:pt x="18" y="83"/>
                  </a:lnTo>
                  <a:lnTo>
                    <a:pt x="11" y="97"/>
                  </a:lnTo>
                  <a:lnTo>
                    <a:pt x="8" y="104"/>
                  </a:lnTo>
                  <a:lnTo>
                    <a:pt x="7" y="111"/>
                  </a:lnTo>
                  <a:lnTo>
                    <a:pt x="4" y="120"/>
                  </a:lnTo>
                  <a:lnTo>
                    <a:pt x="3" y="127"/>
                  </a:lnTo>
                  <a:lnTo>
                    <a:pt x="1" y="135"/>
                  </a:lnTo>
                  <a:lnTo>
                    <a:pt x="0" y="142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" y="183"/>
                  </a:lnTo>
                  <a:lnTo>
                    <a:pt x="3" y="192"/>
                  </a:lnTo>
                  <a:lnTo>
                    <a:pt x="4" y="199"/>
                  </a:lnTo>
                  <a:lnTo>
                    <a:pt x="7" y="207"/>
                  </a:lnTo>
                  <a:lnTo>
                    <a:pt x="8" y="214"/>
                  </a:lnTo>
                  <a:lnTo>
                    <a:pt x="11" y="221"/>
                  </a:lnTo>
                  <a:lnTo>
                    <a:pt x="18" y="235"/>
                  </a:lnTo>
                  <a:lnTo>
                    <a:pt x="26" y="248"/>
                  </a:lnTo>
                  <a:lnTo>
                    <a:pt x="35" y="261"/>
                  </a:lnTo>
                  <a:lnTo>
                    <a:pt x="46" y="272"/>
                  </a:lnTo>
                  <a:lnTo>
                    <a:pt x="57" y="283"/>
                  </a:lnTo>
                  <a:lnTo>
                    <a:pt x="69" y="292"/>
                  </a:lnTo>
                  <a:lnTo>
                    <a:pt x="83" y="300"/>
                  </a:lnTo>
                  <a:lnTo>
                    <a:pt x="97" y="307"/>
                  </a:lnTo>
                  <a:lnTo>
                    <a:pt x="104" y="310"/>
                  </a:lnTo>
                  <a:lnTo>
                    <a:pt x="111" y="311"/>
                  </a:lnTo>
                  <a:lnTo>
                    <a:pt x="119" y="314"/>
                  </a:lnTo>
                  <a:lnTo>
                    <a:pt x="126" y="316"/>
                  </a:lnTo>
                  <a:lnTo>
                    <a:pt x="135" y="317"/>
                  </a:lnTo>
                  <a:lnTo>
                    <a:pt x="142" y="318"/>
                  </a:lnTo>
                  <a:lnTo>
                    <a:pt x="150" y="318"/>
                  </a:lnTo>
                  <a:lnTo>
                    <a:pt x="159" y="318"/>
                  </a:lnTo>
                  <a:lnTo>
                    <a:pt x="1277" y="318"/>
                  </a:lnTo>
                  <a:lnTo>
                    <a:pt x="1277" y="31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1060" y="1969"/>
              <a:ext cx="31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휴먼모음T" panose="02030504000101010101" pitchFamily="18" charset="-127"/>
                  <a:ea typeface="휴먼모음T" panose="02030504000101010101" pitchFamily="18" charset="-127"/>
                </a:rPr>
                <a:t>제조회사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 flipH="1">
              <a:off x="2362" y="1328"/>
              <a:ext cx="97" cy="772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2069" y="2233"/>
              <a:ext cx="586" cy="3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069" y="2233"/>
              <a:ext cx="586" cy="319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2108" y="2307"/>
              <a:ext cx="17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74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2239" y="2307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291" y="2307"/>
              <a:ext cx="21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TTL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2108" y="2419"/>
              <a:ext cx="17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40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239" y="2419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2291" y="2419"/>
              <a:ext cx="33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CMOS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069" y="2100"/>
              <a:ext cx="586" cy="159"/>
            </a:xfrm>
            <a:custGeom>
              <a:avLst/>
              <a:gdLst>
                <a:gd name="T0" fmla="*/ 1019 w 1171"/>
                <a:gd name="T1" fmla="*/ 318 h 318"/>
                <a:gd name="T2" fmla="*/ 1036 w 1171"/>
                <a:gd name="T3" fmla="*/ 317 h 318"/>
                <a:gd name="T4" fmla="*/ 1052 w 1171"/>
                <a:gd name="T5" fmla="*/ 314 h 318"/>
                <a:gd name="T6" fmla="*/ 1067 w 1171"/>
                <a:gd name="T7" fmla="*/ 308 h 318"/>
                <a:gd name="T8" fmla="*/ 1088 w 1171"/>
                <a:gd name="T9" fmla="*/ 300 h 318"/>
                <a:gd name="T10" fmla="*/ 1114 w 1171"/>
                <a:gd name="T11" fmla="*/ 281 h 318"/>
                <a:gd name="T12" fmla="*/ 1135 w 1171"/>
                <a:gd name="T13" fmla="*/ 260 h 318"/>
                <a:gd name="T14" fmla="*/ 1152 w 1171"/>
                <a:gd name="T15" fmla="*/ 235 h 318"/>
                <a:gd name="T16" fmla="*/ 1161 w 1171"/>
                <a:gd name="T17" fmla="*/ 214 h 318"/>
                <a:gd name="T18" fmla="*/ 1166 w 1171"/>
                <a:gd name="T19" fmla="*/ 198 h 318"/>
                <a:gd name="T20" fmla="*/ 1170 w 1171"/>
                <a:gd name="T21" fmla="*/ 183 h 318"/>
                <a:gd name="T22" fmla="*/ 1171 w 1171"/>
                <a:gd name="T23" fmla="*/ 167 h 318"/>
                <a:gd name="T24" fmla="*/ 1171 w 1171"/>
                <a:gd name="T25" fmla="*/ 150 h 318"/>
                <a:gd name="T26" fmla="*/ 1170 w 1171"/>
                <a:gd name="T27" fmla="*/ 135 h 318"/>
                <a:gd name="T28" fmla="*/ 1166 w 1171"/>
                <a:gd name="T29" fmla="*/ 119 h 318"/>
                <a:gd name="T30" fmla="*/ 1161 w 1171"/>
                <a:gd name="T31" fmla="*/ 104 h 318"/>
                <a:gd name="T32" fmla="*/ 1152 w 1171"/>
                <a:gd name="T33" fmla="*/ 83 h 318"/>
                <a:gd name="T34" fmla="*/ 1135 w 1171"/>
                <a:gd name="T35" fmla="*/ 58 h 318"/>
                <a:gd name="T36" fmla="*/ 1114 w 1171"/>
                <a:gd name="T37" fmla="*/ 35 h 318"/>
                <a:gd name="T38" fmla="*/ 1088 w 1171"/>
                <a:gd name="T39" fmla="*/ 18 h 318"/>
                <a:gd name="T40" fmla="*/ 1067 w 1171"/>
                <a:gd name="T41" fmla="*/ 8 h 318"/>
                <a:gd name="T42" fmla="*/ 1052 w 1171"/>
                <a:gd name="T43" fmla="*/ 4 h 318"/>
                <a:gd name="T44" fmla="*/ 1036 w 1171"/>
                <a:gd name="T45" fmla="*/ 1 h 318"/>
                <a:gd name="T46" fmla="*/ 1019 w 1171"/>
                <a:gd name="T47" fmla="*/ 0 h 318"/>
                <a:gd name="T48" fmla="*/ 1012 w 1171"/>
                <a:gd name="T49" fmla="*/ 0 h 318"/>
                <a:gd name="T50" fmla="*/ 152 w 1171"/>
                <a:gd name="T51" fmla="*/ 0 h 318"/>
                <a:gd name="T52" fmla="*/ 136 w 1171"/>
                <a:gd name="T53" fmla="*/ 1 h 318"/>
                <a:gd name="T54" fmla="*/ 119 w 1171"/>
                <a:gd name="T55" fmla="*/ 4 h 318"/>
                <a:gd name="T56" fmla="*/ 105 w 1171"/>
                <a:gd name="T57" fmla="*/ 8 h 318"/>
                <a:gd name="T58" fmla="*/ 84 w 1171"/>
                <a:gd name="T59" fmla="*/ 18 h 318"/>
                <a:gd name="T60" fmla="*/ 59 w 1171"/>
                <a:gd name="T61" fmla="*/ 35 h 318"/>
                <a:gd name="T62" fmla="*/ 36 w 1171"/>
                <a:gd name="T63" fmla="*/ 58 h 318"/>
                <a:gd name="T64" fmla="*/ 19 w 1171"/>
                <a:gd name="T65" fmla="*/ 83 h 318"/>
                <a:gd name="T66" fmla="*/ 10 w 1171"/>
                <a:gd name="T67" fmla="*/ 104 h 318"/>
                <a:gd name="T68" fmla="*/ 5 w 1171"/>
                <a:gd name="T69" fmla="*/ 119 h 318"/>
                <a:gd name="T70" fmla="*/ 3 w 1171"/>
                <a:gd name="T71" fmla="*/ 135 h 318"/>
                <a:gd name="T72" fmla="*/ 1 w 1171"/>
                <a:gd name="T73" fmla="*/ 150 h 318"/>
                <a:gd name="T74" fmla="*/ 1 w 1171"/>
                <a:gd name="T75" fmla="*/ 167 h 318"/>
                <a:gd name="T76" fmla="*/ 3 w 1171"/>
                <a:gd name="T77" fmla="*/ 183 h 318"/>
                <a:gd name="T78" fmla="*/ 5 w 1171"/>
                <a:gd name="T79" fmla="*/ 198 h 318"/>
                <a:gd name="T80" fmla="*/ 10 w 1171"/>
                <a:gd name="T81" fmla="*/ 214 h 318"/>
                <a:gd name="T82" fmla="*/ 19 w 1171"/>
                <a:gd name="T83" fmla="*/ 235 h 318"/>
                <a:gd name="T84" fmla="*/ 36 w 1171"/>
                <a:gd name="T85" fmla="*/ 260 h 318"/>
                <a:gd name="T86" fmla="*/ 59 w 1171"/>
                <a:gd name="T87" fmla="*/ 281 h 318"/>
                <a:gd name="T88" fmla="*/ 84 w 1171"/>
                <a:gd name="T89" fmla="*/ 300 h 318"/>
                <a:gd name="T90" fmla="*/ 105 w 1171"/>
                <a:gd name="T91" fmla="*/ 308 h 318"/>
                <a:gd name="T92" fmla="*/ 119 w 1171"/>
                <a:gd name="T93" fmla="*/ 314 h 318"/>
                <a:gd name="T94" fmla="*/ 135 w 1171"/>
                <a:gd name="T95" fmla="*/ 317 h 318"/>
                <a:gd name="T96" fmla="*/ 152 w 1171"/>
                <a:gd name="T97" fmla="*/ 318 h 318"/>
                <a:gd name="T98" fmla="*/ 1012 w 1171"/>
                <a:gd name="T99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1" h="318">
                  <a:moveTo>
                    <a:pt x="1012" y="318"/>
                  </a:moveTo>
                  <a:lnTo>
                    <a:pt x="1019" y="318"/>
                  </a:lnTo>
                  <a:lnTo>
                    <a:pt x="1028" y="318"/>
                  </a:lnTo>
                  <a:lnTo>
                    <a:pt x="1036" y="317"/>
                  </a:lnTo>
                  <a:lnTo>
                    <a:pt x="1043" y="315"/>
                  </a:lnTo>
                  <a:lnTo>
                    <a:pt x="1052" y="314"/>
                  </a:lnTo>
                  <a:lnTo>
                    <a:pt x="1059" y="311"/>
                  </a:lnTo>
                  <a:lnTo>
                    <a:pt x="1067" y="308"/>
                  </a:lnTo>
                  <a:lnTo>
                    <a:pt x="1074" y="305"/>
                  </a:lnTo>
                  <a:lnTo>
                    <a:pt x="1088" y="300"/>
                  </a:lnTo>
                  <a:lnTo>
                    <a:pt x="1101" y="291"/>
                  </a:lnTo>
                  <a:lnTo>
                    <a:pt x="1114" y="281"/>
                  </a:lnTo>
                  <a:lnTo>
                    <a:pt x="1125" y="272"/>
                  </a:lnTo>
                  <a:lnTo>
                    <a:pt x="1135" y="260"/>
                  </a:lnTo>
                  <a:lnTo>
                    <a:pt x="1145" y="248"/>
                  </a:lnTo>
                  <a:lnTo>
                    <a:pt x="1152" y="235"/>
                  </a:lnTo>
                  <a:lnTo>
                    <a:pt x="1159" y="221"/>
                  </a:lnTo>
                  <a:lnTo>
                    <a:pt x="1161" y="214"/>
                  </a:lnTo>
                  <a:lnTo>
                    <a:pt x="1164" y="207"/>
                  </a:lnTo>
                  <a:lnTo>
                    <a:pt x="1166" y="198"/>
                  </a:lnTo>
                  <a:lnTo>
                    <a:pt x="1168" y="191"/>
                  </a:lnTo>
                  <a:lnTo>
                    <a:pt x="1170" y="183"/>
                  </a:lnTo>
                  <a:lnTo>
                    <a:pt x="1170" y="174"/>
                  </a:lnTo>
                  <a:lnTo>
                    <a:pt x="1171" y="167"/>
                  </a:lnTo>
                  <a:lnTo>
                    <a:pt x="1171" y="159"/>
                  </a:lnTo>
                  <a:lnTo>
                    <a:pt x="1171" y="150"/>
                  </a:lnTo>
                  <a:lnTo>
                    <a:pt x="1170" y="142"/>
                  </a:lnTo>
                  <a:lnTo>
                    <a:pt x="1170" y="135"/>
                  </a:lnTo>
                  <a:lnTo>
                    <a:pt x="1168" y="127"/>
                  </a:lnTo>
                  <a:lnTo>
                    <a:pt x="1166" y="119"/>
                  </a:lnTo>
                  <a:lnTo>
                    <a:pt x="1164" y="111"/>
                  </a:lnTo>
                  <a:lnTo>
                    <a:pt x="1161" y="104"/>
                  </a:lnTo>
                  <a:lnTo>
                    <a:pt x="1159" y="97"/>
                  </a:lnTo>
                  <a:lnTo>
                    <a:pt x="1152" y="83"/>
                  </a:lnTo>
                  <a:lnTo>
                    <a:pt x="1145" y="70"/>
                  </a:lnTo>
                  <a:lnTo>
                    <a:pt x="1135" y="58"/>
                  </a:lnTo>
                  <a:lnTo>
                    <a:pt x="1125" y="46"/>
                  </a:lnTo>
                  <a:lnTo>
                    <a:pt x="1114" y="35"/>
                  </a:lnTo>
                  <a:lnTo>
                    <a:pt x="1101" y="27"/>
                  </a:lnTo>
                  <a:lnTo>
                    <a:pt x="1088" y="18"/>
                  </a:lnTo>
                  <a:lnTo>
                    <a:pt x="1074" y="11"/>
                  </a:lnTo>
                  <a:lnTo>
                    <a:pt x="1067" y="8"/>
                  </a:lnTo>
                  <a:lnTo>
                    <a:pt x="1059" y="7"/>
                  </a:lnTo>
                  <a:lnTo>
                    <a:pt x="1052" y="4"/>
                  </a:lnTo>
                  <a:lnTo>
                    <a:pt x="1043" y="3"/>
                  </a:lnTo>
                  <a:lnTo>
                    <a:pt x="1036" y="1"/>
                  </a:lnTo>
                  <a:lnTo>
                    <a:pt x="1028" y="0"/>
                  </a:lnTo>
                  <a:lnTo>
                    <a:pt x="1019" y="0"/>
                  </a:lnTo>
                  <a:lnTo>
                    <a:pt x="1012" y="0"/>
                  </a:lnTo>
                  <a:lnTo>
                    <a:pt x="1012" y="0"/>
                  </a:lnTo>
                  <a:lnTo>
                    <a:pt x="160" y="0"/>
                  </a:lnTo>
                  <a:lnTo>
                    <a:pt x="152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28" y="3"/>
                  </a:lnTo>
                  <a:lnTo>
                    <a:pt x="119" y="4"/>
                  </a:lnTo>
                  <a:lnTo>
                    <a:pt x="112" y="7"/>
                  </a:lnTo>
                  <a:lnTo>
                    <a:pt x="105" y="8"/>
                  </a:lnTo>
                  <a:lnTo>
                    <a:pt x="98" y="11"/>
                  </a:lnTo>
                  <a:lnTo>
                    <a:pt x="84" y="18"/>
                  </a:lnTo>
                  <a:lnTo>
                    <a:pt x="70" y="27"/>
                  </a:lnTo>
                  <a:lnTo>
                    <a:pt x="59" y="35"/>
                  </a:lnTo>
                  <a:lnTo>
                    <a:pt x="48" y="46"/>
                  </a:lnTo>
                  <a:lnTo>
                    <a:pt x="36" y="58"/>
                  </a:lnTo>
                  <a:lnTo>
                    <a:pt x="28" y="69"/>
                  </a:lnTo>
                  <a:lnTo>
                    <a:pt x="19" y="83"/>
                  </a:lnTo>
                  <a:lnTo>
                    <a:pt x="12" y="97"/>
                  </a:lnTo>
                  <a:lnTo>
                    <a:pt x="10" y="104"/>
                  </a:lnTo>
                  <a:lnTo>
                    <a:pt x="7" y="111"/>
                  </a:lnTo>
                  <a:lnTo>
                    <a:pt x="5" y="119"/>
                  </a:lnTo>
                  <a:lnTo>
                    <a:pt x="4" y="127"/>
                  </a:lnTo>
                  <a:lnTo>
                    <a:pt x="3" y="135"/>
                  </a:lnTo>
                  <a:lnTo>
                    <a:pt x="1" y="142"/>
                  </a:lnTo>
                  <a:lnTo>
                    <a:pt x="1" y="150"/>
                  </a:lnTo>
                  <a:lnTo>
                    <a:pt x="0" y="159"/>
                  </a:lnTo>
                  <a:lnTo>
                    <a:pt x="1" y="167"/>
                  </a:lnTo>
                  <a:lnTo>
                    <a:pt x="1" y="174"/>
                  </a:lnTo>
                  <a:lnTo>
                    <a:pt x="3" y="183"/>
                  </a:lnTo>
                  <a:lnTo>
                    <a:pt x="4" y="191"/>
                  </a:lnTo>
                  <a:lnTo>
                    <a:pt x="5" y="198"/>
                  </a:lnTo>
                  <a:lnTo>
                    <a:pt x="7" y="207"/>
                  </a:lnTo>
                  <a:lnTo>
                    <a:pt x="10" y="214"/>
                  </a:lnTo>
                  <a:lnTo>
                    <a:pt x="12" y="221"/>
                  </a:lnTo>
                  <a:lnTo>
                    <a:pt x="19" y="235"/>
                  </a:lnTo>
                  <a:lnTo>
                    <a:pt x="28" y="248"/>
                  </a:lnTo>
                  <a:lnTo>
                    <a:pt x="36" y="260"/>
                  </a:lnTo>
                  <a:lnTo>
                    <a:pt x="48" y="272"/>
                  </a:lnTo>
                  <a:lnTo>
                    <a:pt x="59" y="281"/>
                  </a:lnTo>
                  <a:lnTo>
                    <a:pt x="70" y="291"/>
                  </a:lnTo>
                  <a:lnTo>
                    <a:pt x="84" y="300"/>
                  </a:lnTo>
                  <a:lnTo>
                    <a:pt x="98" y="305"/>
                  </a:lnTo>
                  <a:lnTo>
                    <a:pt x="105" y="308"/>
                  </a:lnTo>
                  <a:lnTo>
                    <a:pt x="112" y="311"/>
                  </a:lnTo>
                  <a:lnTo>
                    <a:pt x="119" y="314"/>
                  </a:lnTo>
                  <a:lnTo>
                    <a:pt x="128" y="315"/>
                  </a:lnTo>
                  <a:lnTo>
                    <a:pt x="135" y="317"/>
                  </a:lnTo>
                  <a:lnTo>
                    <a:pt x="143" y="318"/>
                  </a:lnTo>
                  <a:lnTo>
                    <a:pt x="152" y="318"/>
                  </a:lnTo>
                  <a:lnTo>
                    <a:pt x="160" y="318"/>
                  </a:lnTo>
                  <a:lnTo>
                    <a:pt x="1012" y="318"/>
                  </a:lnTo>
                  <a:lnTo>
                    <a:pt x="1012" y="318"/>
                  </a:lnTo>
                  <a:close/>
                </a:path>
              </a:pathLst>
            </a:cu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069" y="2100"/>
              <a:ext cx="586" cy="159"/>
            </a:xfrm>
            <a:custGeom>
              <a:avLst/>
              <a:gdLst>
                <a:gd name="T0" fmla="*/ 1019 w 1171"/>
                <a:gd name="T1" fmla="*/ 318 h 318"/>
                <a:gd name="T2" fmla="*/ 1036 w 1171"/>
                <a:gd name="T3" fmla="*/ 317 h 318"/>
                <a:gd name="T4" fmla="*/ 1052 w 1171"/>
                <a:gd name="T5" fmla="*/ 314 h 318"/>
                <a:gd name="T6" fmla="*/ 1067 w 1171"/>
                <a:gd name="T7" fmla="*/ 308 h 318"/>
                <a:gd name="T8" fmla="*/ 1088 w 1171"/>
                <a:gd name="T9" fmla="*/ 300 h 318"/>
                <a:gd name="T10" fmla="*/ 1114 w 1171"/>
                <a:gd name="T11" fmla="*/ 281 h 318"/>
                <a:gd name="T12" fmla="*/ 1135 w 1171"/>
                <a:gd name="T13" fmla="*/ 260 h 318"/>
                <a:gd name="T14" fmla="*/ 1152 w 1171"/>
                <a:gd name="T15" fmla="*/ 235 h 318"/>
                <a:gd name="T16" fmla="*/ 1161 w 1171"/>
                <a:gd name="T17" fmla="*/ 214 h 318"/>
                <a:gd name="T18" fmla="*/ 1166 w 1171"/>
                <a:gd name="T19" fmla="*/ 198 h 318"/>
                <a:gd name="T20" fmla="*/ 1170 w 1171"/>
                <a:gd name="T21" fmla="*/ 183 h 318"/>
                <a:gd name="T22" fmla="*/ 1171 w 1171"/>
                <a:gd name="T23" fmla="*/ 167 h 318"/>
                <a:gd name="T24" fmla="*/ 1171 w 1171"/>
                <a:gd name="T25" fmla="*/ 150 h 318"/>
                <a:gd name="T26" fmla="*/ 1170 w 1171"/>
                <a:gd name="T27" fmla="*/ 135 h 318"/>
                <a:gd name="T28" fmla="*/ 1166 w 1171"/>
                <a:gd name="T29" fmla="*/ 119 h 318"/>
                <a:gd name="T30" fmla="*/ 1161 w 1171"/>
                <a:gd name="T31" fmla="*/ 104 h 318"/>
                <a:gd name="T32" fmla="*/ 1152 w 1171"/>
                <a:gd name="T33" fmla="*/ 83 h 318"/>
                <a:gd name="T34" fmla="*/ 1135 w 1171"/>
                <a:gd name="T35" fmla="*/ 58 h 318"/>
                <a:gd name="T36" fmla="*/ 1114 w 1171"/>
                <a:gd name="T37" fmla="*/ 35 h 318"/>
                <a:gd name="T38" fmla="*/ 1088 w 1171"/>
                <a:gd name="T39" fmla="*/ 18 h 318"/>
                <a:gd name="T40" fmla="*/ 1067 w 1171"/>
                <a:gd name="T41" fmla="*/ 8 h 318"/>
                <a:gd name="T42" fmla="*/ 1052 w 1171"/>
                <a:gd name="T43" fmla="*/ 4 h 318"/>
                <a:gd name="T44" fmla="*/ 1036 w 1171"/>
                <a:gd name="T45" fmla="*/ 1 h 318"/>
                <a:gd name="T46" fmla="*/ 1019 w 1171"/>
                <a:gd name="T47" fmla="*/ 0 h 318"/>
                <a:gd name="T48" fmla="*/ 1012 w 1171"/>
                <a:gd name="T49" fmla="*/ 0 h 318"/>
                <a:gd name="T50" fmla="*/ 152 w 1171"/>
                <a:gd name="T51" fmla="*/ 0 h 318"/>
                <a:gd name="T52" fmla="*/ 136 w 1171"/>
                <a:gd name="T53" fmla="*/ 1 h 318"/>
                <a:gd name="T54" fmla="*/ 119 w 1171"/>
                <a:gd name="T55" fmla="*/ 4 h 318"/>
                <a:gd name="T56" fmla="*/ 105 w 1171"/>
                <a:gd name="T57" fmla="*/ 8 h 318"/>
                <a:gd name="T58" fmla="*/ 84 w 1171"/>
                <a:gd name="T59" fmla="*/ 18 h 318"/>
                <a:gd name="T60" fmla="*/ 59 w 1171"/>
                <a:gd name="T61" fmla="*/ 35 h 318"/>
                <a:gd name="T62" fmla="*/ 36 w 1171"/>
                <a:gd name="T63" fmla="*/ 58 h 318"/>
                <a:gd name="T64" fmla="*/ 19 w 1171"/>
                <a:gd name="T65" fmla="*/ 83 h 318"/>
                <a:gd name="T66" fmla="*/ 10 w 1171"/>
                <a:gd name="T67" fmla="*/ 104 h 318"/>
                <a:gd name="T68" fmla="*/ 5 w 1171"/>
                <a:gd name="T69" fmla="*/ 119 h 318"/>
                <a:gd name="T70" fmla="*/ 3 w 1171"/>
                <a:gd name="T71" fmla="*/ 135 h 318"/>
                <a:gd name="T72" fmla="*/ 1 w 1171"/>
                <a:gd name="T73" fmla="*/ 150 h 318"/>
                <a:gd name="T74" fmla="*/ 1 w 1171"/>
                <a:gd name="T75" fmla="*/ 167 h 318"/>
                <a:gd name="T76" fmla="*/ 3 w 1171"/>
                <a:gd name="T77" fmla="*/ 183 h 318"/>
                <a:gd name="T78" fmla="*/ 5 w 1171"/>
                <a:gd name="T79" fmla="*/ 198 h 318"/>
                <a:gd name="T80" fmla="*/ 10 w 1171"/>
                <a:gd name="T81" fmla="*/ 214 h 318"/>
                <a:gd name="T82" fmla="*/ 19 w 1171"/>
                <a:gd name="T83" fmla="*/ 235 h 318"/>
                <a:gd name="T84" fmla="*/ 36 w 1171"/>
                <a:gd name="T85" fmla="*/ 260 h 318"/>
                <a:gd name="T86" fmla="*/ 59 w 1171"/>
                <a:gd name="T87" fmla="*/ 281 h 318"/>
                <a:gd name="T88" fmla="*/ 84 w 1171"/>
                <a:gd name="T89" fmla="*/ 300 h 318"/>
                <a:gd name="T90" fmla="*/ 105 w 1171"/>
                <a:gd name="T91" fmla="*/ 308 h 318"/>
                <a:gd name="T92" fmla="*/ 119 w 1171"/>
                <a:gd name="T93" fmla="*/ 314 h 318"/>
                <a:gd name="T94" fmla="*/ 135 w 1171"/>
                <a:gd name="T95" fmla="*/ 317 h 318"/>
                <a:gd name="T96" fmla="*/ 152 w 1171"/>
                <a:gd name="T97" fmla="*/ 318 h 318"/>
                <a:gd name="T98" fmla="*/ 1012 w 1171"/>
                <a:gd name="T99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1" h="318">
                  <a:moveTo>
                    <a:pt x="1012" y="318"/>
                  </a:moveTo>
                  <a:lnTo>
                    <a:pt x="1019" y="318"/>
                  </a:lnTo>
                  <a:lnTo>
                    <a:pt x="1028" y="318"/>
                  </a:lnTo>
                  <a:lnTo>
                    <a:pt x="1036" y="317"/>
                  </a:lnTo>
                  <a:lnTo>
                    <a:pt x="1043" y="315"/>
                  </a:lnTo>
                  <a:lnTo>
                    <a:pt x="1052" y="314"/>
                  </a:lnTo>
                  <a:lnTo>
                    <a:pt x="1059" y="311"/>
                  </a:lnTo>
                  <a:lnTo>
                    <a:pt x="1067" y="308"/>
                  </a:lnTo>
                  <a:lnTo>
                    <a:pt x="1074" y="305"/>
                  </a:lnTo>
                  <a:lnTo>
                    <a:pt x="1088" y="300"/>
                  </a:lnTo>
                  <a:lnTo>
                    <a:pt x="1101" y="291"/>
                  </a:lnTo>
                  <a:lnTo>
                    <a:pt x="1114" y="281"/>
                  </a:lnTo>
                  <a:lnTo>
                    <a:pt x="1125" y="272"/>
                  </a:lnTo>
                  <a:lnTo>
                    <a:pt x="1135" y="260"/>
                  </a:lnTo>
                  <a:lnTo>
                    <a:pt x="1145" y="248"/>
                  </a:lnTo>
                  <a:lnTo>
                    <a:pt x="1152" y="235"/>
                  </a:lnTo>
                  <a:lnTo>
                    <a:pt x="1159" y="221"/>
                  </a:lnTo>
                  <a:lnTo>
                    <a:pt x="1161" y="214"/>
                  </a:lnTo>
                  <a:lnTo>
                    <a:pt x="1164" y="207"/>
                  </a:lnTo>
                  <a:lnTo>
                    <a:pt x="1166" y="198"/>
                  </a:lnTo>
                  <a:lnTo>
                    <a:pt x="1168" y="191"/>
                  </a:lnTo>
                  <a:lnTo>
                    <a:pt x="1170" y="183"/>
                  </a:lnTo>
                  <a:lnTo>
                    <a:pt x="1170" y="174"/>
                  </a:lnTo>
                  <a:lnTo>
                    <a:pt x="1171" y="167"/>
                  </a:lnTo>
                  <a:lnTo>
                    <a:pt x="1171" y="159"/>
                  </a:lnTo>
                  <a:lnTo>
                    <a:pt x="1171" y="150"/>
                  </a:lnTo>
                  <a:lnTo>
                    <a:pt x="1170" y="142"/>
                  </a:lnTo>
                  <a:lnTo>
                    <a:pt x="1170" y="135"/>
                  </a:lnTo>
                  <a:lnTo>
                    <a:pt x="1168" y="127"/>
                  </a:lnTo>
                  <a:lnTo>
                    <a:pt x="1166" y="119"/>
                  </a:lnTo>
                  <a:lnTo>
                    <a:pt x="1164" y="111"/>
                  </a:lnTo>
                  <a:lnTo>
                    <a:pt x="1161" y="104"/>
                  </a:lnTo>
                  <a:lnTo>
                    <a:pt x="1159" y="97"/>
                  </a:lnTo>
                  <a:lnTo>
                    <a:pt x="1152" y="83"/>
                  </a:lnTo>
                  <a:lnTo>
                    <a:pt x="1145" y="70"/>
                  </a:lnTo>
                  <a:lnTo>
                    <a:pt x="1135" y="58"/>
                  </a:lnTo>
                  <a:lnTo>
                    <a:pt x="1125" y="46"/>
                  </a:lnTo>
                  <a:lnTo>
                    <a:pt x="1114" y="35"/>
                  </a:lnTo>
                  <a:lnTo>
                    <a:pt x="1101" y="27"/>
                  </a:lnTo>
                  <a:lnTo>
                    <a:pt x="1088" y="18"/>
                  </a:lnTo>
                  <a:lnTo>
                    <a:pt x="1074" y="11"/>
                  </a:lnTo>
                  <a:lnTo>
                    <a:pt x="1067" y="8"/>
                  </a:lnTo>
                  <a:lnTo>
                    <a:pt x="1059" y="7"/>
                  </a:lnTo>
                  <a:lnTo>
                    <a:pt x="1052" y="4"/>
                  </a:lnTo>
                  <a:lnTo>
                    <a:pt x="1043" y="3"/>
                  </a:lnTo>
                  <a:lnTo>
                    <a:pt x="1036" y="1"/>
                  </a:lnTo>
                  <a:lnTo>
                    <a:pt x="1028" y="0"/>
                  </a:lnTo>
                  <a:lnTo>
                    <a:pt x="1019" y="0"/>
                  </a:lnTo>
                  <a:lnTo>
                    <a:pt x="1012" y="0"/>
                  </a:lnTo>
                  <a:lnTo>
                    <a:pt x="1012" y="0"/>
                  </a:lnTo>
                  <a:lnTo>
                    <a:pt x="160" y="0"/>
                  </a:lnTo>
                  <a:lnTo>
                    <a:pt x="152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28" y="3"/>
                  </a:lnTo>
                  <a:lnTo>
                    <a:pt x="119" y="4"/>
                  </a:lnTo>
                  <a:lnTo>
                    <a:pt x="112" y="7"/>
                  </a:lnTo>
                  <a:lnTo>
                    <a:pt x="105" y="8"/>
                  </a:lnTo>
                  <a:lnTo>
                    <a:pt x="98" y="11"/>
                  </a:lnTo>
                  <a:lnTo>
                    <a:pt x="84" y="18"/>
                  </a:lnTo>
                  <a:lnTo>
                    <a:pt x="70" y="27"/>
                  </a:lnTo>
                  <a:lnTo>
                    <a:pt x="59" y="35"/>
                  </a:lnTo>
                  <a:lnTo>
                    <a:pt x="48" y="46"/>
                  </a:lnTo>
                  <a:lnTo>
                    <a:pt x="36" y="58"/>
                  </a:lnTo>
                  <a:lnTo>
                    <a:pt x="28" y="69"/>
                  </a:lnTo>
                  <a:lnTo>
                    <a:pt x="19" y="83"/>
                  </a:lnTo>
                  <a:lnTo>
                    <a:pt x="12" y="97"/>
                  </a:lnTo>
                  <a:lnTo>
                    <a:pt x="10" y="104"/>
                  </a:lnTo>
                  <a:lnTo>
                    <a:pt x="7" y="111"/>
                  </a:lnTo>
                  <a:lnTo>
                    <a:pt x="5" y="119"/>
                  </a:lnTo>
                  <a:lnTo>
                    <a:pt x="4" y="127"/>
                  </a:lnTo>
                  <a:lnTo>
                    <a:pt x="3" y="135"/>
                  </a:lnTo>
                  <a:lnTo>
                    <a:pt x="1" y="142"/>
                  </a:lnTo>
                  <a:lnTo>
                    <a:pt x="1" y="150"/>
                  </a:lnTo>
                  <a:lnTo>
                    <a:pt x="0" y="159"/>
                  </a:lnTo>
                  <a:lnTo>
                    <a:pt x="1" y="167"/>
                  </a:lnTo>
                  <a:lnTo>
                    <a:pt x="1" y="174"/>
                  </a:lnTo>
                  <a:lnTo>
                    <a:pt x="3" y="183"/>
                  </a:lnTo>
                  <a:lnTo>
                    <a:pt x="4" y="191"/>
                  </a:lnTo>
                  <a:lnTo>
                    <a:pt x="5" y="198"/>
                  </a:lnTo>
                  <a:lnTo>
                    <a:pt x="7" y="207"/>
                  </a:lnTo>
                  <a:lnTo>
                    <a:pt x="10" y="214"/>
                  </a:lnTo>
                  <a:lnTo>
                    <a:pt x="12" y="221"/>
                  </a:lnTo>
                  <a:lnTo>
                    <a:pt x="19" y="235"/>
                  </a:lnTo>
                  <a:lnTo>
                    <a:pt x="28" y="248"/>
                  </a:lnTo>
                  <a:lnTo>
                    <a:pt x="36" y="260"/>
                  </a:lnTo>
                  <a:lnTo>
                    <a:pt x="48" y="272"/>
                  </a:lnTo>
                  <a:lnTo>
                    <a:pt x="59" y="281"/>
                  </a:lnTo>
                  <a:lnTo>
                    <a:pt x="70" y="291"/>
                  </a:lnTo>
                  <a:lnTo>
                    <a:pt x="84" y="300"/>
                  </a:lnTo>
                  <a:lnTo>
                    <a:pt x="98" y="305"/>
                  </a:lnTo>
                  <a:lnTo>
                    <a:pt x="105" y="308"/>
                  </a:lnTo>
                  <a:lnTo>
                    <a:pt x="112" y="311"/>
                  </a:lnTo>
                  <a:lnTo>
                    <a:pt x="119" y="314"/>
                  </a:lnTo>
                  <a:lnTo>
                    <a:pt x="128" y="315"/>
                  </a:lnTo>
                  <a:lnTo>
                    <a:pt x="135" y="317"/>
                  </a:lnTo>
                  <a:lnTo>
                    <a:pt x="143" y="318"/>
                  </a:lnTo>
                  <a:lnTo>
                    <a:pt x="152" y="318"/>
                  </a:lnTo>
                  <a:lnTo>
                    <a:pt x="160" y="318"/>
                  </a:lnTo>
                  <a:lnTo>
                    <a:pt x="1012" y="318"/>
                  </a:lnTo>
                  <a:lnTo>
                    <a:pt x="1012" y="31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2177" y="2128"/>
              <a:ext cx="31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휴먼모음T" panose="02030504000101010101" pitchFamily="18" charset="-127"/>
                  <a:ea typeface="휴먼모음T" panose="02030504000101010101" pitchFamily="18" charset="-127"/>
                </a:rPr>
                <a:t>시리즈명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>
              <a:off x="2553" y="1328"/>
              <a:ext cx="688" cy="1490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2442" y="2940"/>
              <a:ext cx="2182" cy="1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442" y="2940"/>
              <a:ext cx="2182" cy="1225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495" y="3018"/>
              <a:ext cx="13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S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2583" y="3018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2635" y="3018"/>
              <a:ext cx="93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High Speed Schottky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495" y="3130"/>
              <a:ext cx="1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L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2573" y="3130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2625" y="3130"/>
              <a:ext cx="51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Low Power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495" y="3242"/>
              <a:ext cx="18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LS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2635" y="3242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2687" y="3242"/>
              <a:ext cx="90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Low Power Schottky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2495" y="3355"/>
              <a:ext cx="13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H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2588" y="3355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2641" y="3355"/>
              <a:ext cx="53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High Spees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2495" y="3467"/>
              <a:ext cx="1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F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2578" y="3467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2630" y="3467"/>
              <a:ext cx="22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Fast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2495" y="3579"/>
              <a:ext cx="2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HC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2656" y="3579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2707" y="3579"/>
              <a:ext cx="85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High Speed CMOS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502" y="3579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(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3534" y="3579"/>
              <a:ext cx="8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CMOS compatible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4292" y="3579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)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2495" y="3691"/>
              <a:ext cx="26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HCT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2713" y="3691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2765" y="3691"/>
              <a:ext cx="105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High Speed CMOS TTL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3752" y="3691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(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3783" y="3691"/>
              <a:ext cx="84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LS TTL compatible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4568" y="3691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)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2495" y="3803"/>
              <a:ext cx="20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AC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650" y="3803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2703" y="3803"/>
              <a:ext cx="4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Advanced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2495" y="3915"/>
              <a:ext cx="19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AS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2646" y="3915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2698" y="3915"/>
              <a:ext cx="8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Advanced Schottky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2495" y="4028"/>
              <a:ext cx="25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ALS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2698" y="4028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2750" y="4028"/>
              <a:ext cx="136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Advanced Low Power Schottky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867" y="2818"/>
              <a:ext cx="719" cy="160"/>
            </a:xfrm>
            <a:custGeom>
              <a:avLst/>
              <a:gdLst>
                <a:gd name="T0" fmla="*/ 1285 w 1437"/>
                <a:gd name="T1" fmla="*/ 319 h 319"/>
                <a:gd name="T2" fmla="*/ 1302 w 1437"/>
                <a:gd name="T3" fmla="*/ 317 h 319"/>
                <a:gd name="T4" fmla="*/ 1318 w 1437"/>
                <a:gd name="T5" fmla="*/ 314 h 319"/>
                <a:gd name="T6" fmla="*/ 1332 w 1437"/>
                <a:gd name="T7" fmla="*/ 310 h 319"/>
                <a:gd name="T8" fmla="*/ 1353 w 1437"/>
                <a:gd name="T9" fmla="*/ 300 h 319"/>
                <a:gd name="T10" fmla="*/ 1380 w 1437"/>
                <a:gd name="T11" fmla="*/ 283 h 319"/>
                <a:gd name="T12" fmla="*/ 1401 w 1437"/>
                <a:gd name="T13" fmla="*/ 262 h 319"/>
                <a:gd name="T14" fmla="*/ 1418 w 1437"/>
                <a:gd name="T15" fmla="*/ 235 h 319"/>
                <a:gd name="T16" fmla="*/ 1427 w 1437"/>
                <a:gd name="T17" fmla="*/ 214 h 319"/>
                <a:gd name="T18" fmla="*/ 1432 w 1437"/>
                <a:gd name="T19" fmla="*/ 200 h 319"/>
                <a:gd name="T20" fmla="*/ 1434 w 1437"/>
                <a:gd name="T21" fmla="*/ 184 h 319"/>
                <a:gd name="T22" fmla="*/ 1437 w 1437"/>
                <a:gd name="T23" fmla="*/ 167 h 319"/>
                <a:gd name="T24" fmla="*/ 1437 w 1437"/>
                <a:gd name="T25" fmla="*/ 152 h 319"/>
                <a:gd name="T26" fmla="*/ 1434 w 1437"/>
                <a:gd name="T27" fmla="*/ 135 h 319"/>
                <a:gd name="T28" fmla="*/ 1432 w 1437"/>
                <a:gd name="T29" fmla="*/ 120 h 319"/>
                <a:gd name="T30" fmla="*/ 1427 w 1437"/>
                <a:gd name="T31" fmla="*/ 104 h 319"/>
                <a:gd name="T32" fmla="*/ 1418 w 1437"/>
                <a:gd name="T33" fmla="*/ 83 h 319"/>
                <a:gd name="T34" fmla="*/ 1401 w 1437"/>
                <a:gd name="T35" fmla="*/ 58 h 319"/>
                <a:gd name="T36" fmla="*/ 1380 w 1437"/>
                <a:gd name="T37" fmla="*/ 36 h 319"/>
                <a:gd name="T38" fmla="*/ 1353 w 1437"/>
                <a:gd name="T39" fmla="*/ 20 h 319"/>
                <a:gd name="T40" fmla="*/ 1332 w 1437"/>
                <a:gd name="T41" fmla="*/ 10 h 319"/>
                <a:gd name="T42" fmla="*/ 1318 w 1437"/>
                <a:gd name="T43" fmla="*/ 6 h 319"/>
                <a:gd name="T44" fmla="*/ 1302 w 1437"/>
                <a:gd name="T45" fmla="*/ 1 h 319"/>
                <a:gd name="T46" fmla="*/ 1285 w 1437"/>
                <a:gd name="T47" fmla="*/ 0 h 319"/>
                <a:gd name="T48" fmla="*/ 160 w 1437"/>
                <a:gd name="T49" fmla="*/ 0 h 319"/>
                <a:gd name="T50" fmla="*/ 143 w 1437"/>
                <a:gd name="T51" fmla="*/ 1 h 319"/>
                <a:gd name="T52" fmla="*/ 128 w 1437"/>
                <a:gd name="T53" fmla="*/ 3 h 319"/>
                <a:gd name="T54" fmla="*/ 112 w 1437"/>
                <a:gd name="T55" fmla="*/ 7 h 319"/>
                <a:gd name="T56" fmla="*/ 98 w 1437"/>
                <a:gd name="T57" fmla="*/ 13 h 319"/>
                <a:gd name="T58" fmla="*/ 70 w 1437"/>
                <a:gd name="T59" fmla="*/ 27 h 319"/>
                <a:gd name="T60" fmla="*/ 46 w 1437"/>
                <a:gd name="T61" fmla="*/ 46 h 319"/>
                <a:gd name="T62" fmla="*/ 28 w 1437"/>
                <a:gd name="T63" fmla="*/ 70 h 319"/>
                <a:gd name="T64" fmla="*/ 12 w 1437"/>
                <a:gd name="T65" fmla="*/ 97 h 319"/>
                <a:gd name="T66" fmla="*/ 7 w 1437"/>
                <a:gd name="T67" fmla="*/ 113 h 319"/>
                <a:gd name="T68" fmla="*/ 4 w 1437"/>
                <a:gd name="T69" fmla="*/ 128 h 319"/>
                <a:gd name="T70" fmla="*/ 1 w 1437"/>
                <a:gd name="T71" fmla="*/ 143 h 319"/>
                <a:gd name="T72" fmla="*/ 0 w 1437"/>
                <a:gd name="T73" fmla="*/ 160 h 319"/>
                <a:gd name="T74" fmla="*/ 1 w 1437"/>
                <a:gd name="T75" fmla="*/ 176 h 319"/>
                <a:gd name="T76" fmla="*/ 4 w 1437"/>
                <a:gd name="T77" fmla="*/ 191 h 319"/>
                <a:gd name="T78" fmla="*/ 7 w 1437"/>
                <a:gd name="T79" fmla="*/ 207 h 319"/>
                <a:gd name="T80" fmla="*/ 12 w 1437"/>
                <a:gd name="T81" fmla="*/ 222 h 319"/>
                <a:gd name="T82" fmla="*/ 28 w 1437"/>
                <a:gd name="T83" fmla="*/ 249 h 319"/>
                <a:gd name="T84" fmla="*/ 46 w 1437"/>
                <a:gd name="T85" fmla="*/ 273 h 319"/>
                <a:gd name="T86" fmla="*/ 70 w 1437"/>
                <a:gd name="T87" fmla="*/ 291 h 319"/>
                <a:gd name="T88" fmla="*/ 98 w 1437"/>
                <a:gd name="T89" fmla="*/ 307 h 319"/>
                <a:gd name="T90" fmla="*/ 112 w 1437"/>
                <a:gd name="T91" fmla="*/ 312 h 319"/>
                <a:gd name="T92" fmla="*/ 128 w 1437"/>
                <a:gd name="T93" fmla="*/ 315 h 319"/>
                <a:gd name="T94" fmla="*/ 143 w 1437"/>
                <a:gd name="T95" fmla="*/ 318 h 319"/>
                <a:gd name="T96" fmla="*/ 160 w 1437"/>
                <a:gd name="T97" fmla="*/ 319 h 319"/>
                <a:gd name="T98" fmla="*/ 1278 w 1437"/>
                <a:gd name="T9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7" h="319">
                  <a:moveTo>
                    <a:pt x="1278" y="319"/>
                  </a:moveTo>
                  <a:lnTo>
                    <a:pt x="1285" y="319"/>
                  </a:lnTo>
                  <a:lnTo>
                    <a:pt x="1294" y="318"/>
                  </a:lnTo>
                  <a:lnTo>
                    <a:pt x="1302" y="317"/>
                  </a:lnTo>
                  <a:lnTo>
                    <a:pt x="1309" y="315"/>
                  </a:lnTo>
                  <a:lnTo>
                    <a:pt x="1318" y="314"/>
                  </a:lnTo>
                  <a:lnTo>
                    <a:pt x="1325" y="312"/>
                  </a:lnTo>
                  <a:lnTo>
                    <a:pt x="1332" y="310"/>
                  </a:lnTo>
                  <a:lnTo>
                    <a:pt x="1340" y="307"/>
                  </a:lnTo>
                  <a:lnTo>
                    <a:pt x="1353" y="300"/>
                  </a:lnTo>
                  <a:lnTo>
                    <a:pt x="1367" y="291"/>
                  </a:lnTo>
                  <a:lnTo>
                    <a:pt x="1380" y="283"/>
                  </a:lnTo>
                  <a:lnTo>
                    <a:pt x="1391" y="273"/>
                  </a:lnTo>
                  <a:lnTo>
                    <a:pt x="1401" y="262"/>
                  </a:lnTo>
                  <a:lnTo>
                    <a:pt x="1409" y="249"/>
                  </a:lnTo>
                  <a:lnTo>
                    <a:pt x="1418" y="235"/>
                  </a:lnTo>
                  <a:lnTo>
                    <a:pt x="1425" y="222"/>
                  </a:lnTo>
                  <a:lnTo>
                    <a:pt x="1427" y="214"/>
                  </a:lnTo>
                  <a:lnTo>
                    <a:pt x="1430" y="207"/>
                  </a:lnTo>
                  <a:lnTo>
                    <a:pt x="1432" y="200"/>
                  </a:lnTo>
                  <a:lnTo>
                    <a:pt x="1433" y="191"/>
                  </a:lnTo>
                  <a:lnTo>
                    <a:pt x="1434" y="184"/>
                  </a:lnTo>
                  <a:lnTo>
                    <a:pt x="1436" y="176"/>
                  </a:lnTo>
                  <a:lnTo>
                    <a:pt x="1437" y="167"/>
                  </a:lnTo>
                  <a:lnTo>
                    <a:pt x="1437" y="160"/>
                  </a:lnTo>
                  <a:lnTo>
                    <a:pt x="1437" y="152"/>
                  </a:lnTo>
                  <a:lnTo>
                    <a:pt x="1436" y="143"/>
                  </a:lnTo>
                  <a:lnTo>
                    <a:pt x="1434" y="135"/>
                  </a:lnTo>
                  <a:lnTo>
                    <a:pt x="1433" y="128"/>
                  </a:lnTo>
                  <a:lnTo>
                    <a:pt x="1432" y="120"/>
                  </a:lnTo>
                  <a:lnTo>
                    <a:pt x="1430" y="113"/>
                  </a:lnTo>
                  <a:lnTo>
                    <a:pt x="1427" y="104"/>
                  </a:lnTo>
                  <a:lnTo>
                    <a:pt x="1425" y="97"/>
                  </a:lnTo>
                  <a:lnTo>
                    <a:pt x="1418" y="83"/>
                  </a:lnTo>
                  <a:lnTo>
                    <a:pt x="1409" y="70"/>
                  </a:lnTo>
                  <a:lnTo>
                    <a:pt x="1401" y="58"/>
                  </a:lnTo>
                  <a:lnTo>
                    <a:pt x="1391" y="46"/>
                  </a:lnTo>
                  <a:lnTo>
                    <a:pt x="1380" y="36"/>
                  </a:lnTo>
                  <a:lnTo>
                    <a:pt x="1367" y="27"/>
                  </a:lnTo>
                  <a:lnTo>
                    <a:pt x="1353" y="20"/>
                  </a:lnTo>
                  <a:lnTo>
                    <a:pt x="1340" y="13"/>
                  </a:lnTo>
                  <a:lnTo>
                    <a:pt x="1332" y="10"/>
                  </a:lnTo>
                  <a:lnTo>
                    <a:pt x="1325" y="7"/>
                  </a:lnTo>
                  <a:lnTo>
                    <a:pt x="1318" y="6"/>
                  </a:lnTo>
                  <a:lnTo>
                    <a:pt x="1309" y="3"/>
                  </a:lnTo>
                  <a:lnTo>
                    <a:pt x="1302" y="1"/>
                  </a:lnTo>
                  <a:lnTo>
                    <a:pt x="1294" y="1"/>
                  </a:lnTo>
                  <a:lnTo>
                    <a:pt x="1285" y="0"/>
                  </a:lnTo>
                  <a:lnTo>
                    <a:pt x="1278" y="0"/>
                  </a:lnTo>
                  <a:lnTo>
                    <a:pt x="160" y="0"/>
                  </a:lnTo>
                  <a:lnTo>
                    <a:pt x="152" y="0"/>
                  </a:lnTo>
                  <a:lnTo>
                    <a:pt x="143" y="1"/>
                  </a:lnTo>
                  <a:lnTo>
                    <a:pt x="135" y="1"/>
                  </a:lnTo>
                  <a:lnTo>
                    <a:pt x="128" y="3"/>
                  </a:lnTo>
                  <a:lnTo>
                    <a:pt x="119" y="6"/>
                  </a:lnTo>
                  <a:lnTo>
                    <a:pt x="112" y="7"/>
                  </a:lnTo>
                  <a:lnTo>
                    <a:pt x="105" y="10"/>
                  </a:lnTo>
                  <a:lnTo>
                    <a:pt x="98" y="13"/>
                  </a:lnTo>
                  <a:lnTo>
                    <a:pt x="84" y="20"/>
                  </a:lnTo>
                  <a:lnTo>
                    <a:pt x="70" y="27"/>
                  </a:lnTo>
                  <a:lnTo>
                    <a:pt x="59" y="36"/>
                  </a:lnTo>
                  <a:lnTo>
                    <a:pt x="46" y="46"/>
                  </a:lnTo>
                  <a:lnTo>
                    <a:pt x="36" y="58"/>
                  </a:lnTo>
                  <a:lnTo>
                    <a:pt x="28" y="70"/>
                  </a:lnTo>
                  <a:lnTo>
                    <a:pt x="19" y="83"/>
                  </a:lnTo>
                  <a:lnTo>
                    <a:pt x="12" y="97"/>
                  </a:lnTo>
                  <a:lnTo>
                    <a:pt x="9" y="104"/>
                  </a:lnTo>
                  <a:lnTo>
                    <a:pt x="7" y="113"/>
                  </a:lnTo>
                  <a:lnTo>
                    <a:pt x="5" y="120"/>
                  </a:lnTo>
                  <a:lnTo>
                    <a:pt x="4" y="128"/>
                  </a:lnTo>
                  <a:lnTo>
                    <a:pt x="2" y="135"/>
                  </a:lnTo>
                  <a:lnTo>
                    <a:pt x="1" y="143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0" y="167"/>
                  </a:lnTo>
                  <a:lnTo>
                    <a:pt x="1" y="176"/>
                  </a:lnTo>
                  <a:lnTo>
                    <a:pt x="2" y="184"/>
                  </a:lnTo>
                  <a:lnTo>
                    <a:pt x="4" y="191"/>
                  </a:lnTo>
                  <a:lnTo>
                    <a:pt x="5" y="200"/>
                  </a:lnTo>
                  <a:lnTo>
                    <a:pt x="7" y="207"/>
                  </a:lnTo>
                  <a:lnTo>
                    <a:pt x="9" y="214"/>
                  </a:lnTo>
                  <a:lnTo>
                    <a:pt x="12" y="222"/>
                  </a:lnTo>
                  <a:lnTo>
                    <a:pt x="19" y="235"/>
                  </a:lnTo>
                  <a:lnTo>
                    <a:pt x="28" y="249"/>
                  </a:lnTo>
                  <a:lnTo>
                    <a:pt x="36" y="262"/>
                  </a:lnTo>
                  <a:lnTo>
                    <a:pt x="46" y="273"/>
                  </a:lnTo>
                  <a:lnTo>
                    <a:pt x="59" y="283"/>
                  </a:lnTo>
                  <a:lnTo>
                    <a:pt x="70" y="291"/>
                  </a:lnTo>
                  <a:lnTo>
                    <a:pt x="84" y="300"/>
                  </a:lnTo>
                  <a:lnTo>
                    <a:pt x="98" y="307"/>
                  </a:lnTo>
                  <a:lnTo>
                    <a:pt x="105" y="310"/>
                  </a:lnTo>
                  <a:lnTo>
                    <a:pt x="112" y="312"/>
                  </a:lnTo>
                  <a:lnTo>
                    <a:pt x="119" y="314"/>
                  </a:lnTo>
                  <a:lnTo>
                    <a:pt x="128" y="315"/>
                  </a:lnTo>
                  <a:lnTo>
                    <a:pt x="135" y="317"/>
                  </a:lnTo>
                  <a:lnTo>
                    <a:pt x="143" y="318"/>
                  </a:lnTo>
                  <a:lnTo>
                    <a:pt x="152" y="319"/>
                  </a:lnTo>
                  <a:lnTo>
                    <a:pt x="160" y="319"/>
                  </a:lnTo>
                  <a:lnTo>
                    <a:pt x="160" y="319"/>
                  </a:lnTo>
                  <a:lnTo>
                    <a:pt x="1278" y="319"/>
                  </a:lnTo>
                  <a:lnTo>
                    <a:pt x="1278" y="319"/>
                  </a:lnTo>
                  <a:close/>
                </a:path>
              </a:pathLst>
            </a:cu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867" y="2818"/>
              <a:ext cx="719" cy="160"/>
            </a:xfrm>
            <a:custGeom>
              <a:avLst/>
              <a:gdLst>
                <a:gd name="T0" fmla="*/ 1285 w 1437"/>
                <a:gd name="T1" fmla="*/ 319 h 319"/>
                <a:gd name="T2" fmla="*/ 1302 w 1437"/>
                <a:gd name="T3" fmla="*/ 317 h 319"/>
                <a:gd name="T4" fmla="*/ 1318 w 1437"/>
                <a:gd name="T5" fmla="*/ 314 h 319"/>
                <a:gd name="T6" fmla="*/ 1332 w 1437"/>
                <a:gd name="T7" fmla="*/ 310 h 319"/>
                <a:gd name="T8" fmla="*/ 1353 w 1437"/>
                <a:gd name="T9" fmla="*/ 300 h 319"/>
                <a:gd name="T10" fmla="*/ 1380 w 1437"/>
                <a:gd name="T11" fmla="*/ 283 h 319"/>
                <a:gd name="T12" fmla="*/ 1401 w 1437"/>
                <a:gd name="T13" fmla="*/ 262 h 319"/>
                <a:gd name="T14" fmla="*/ 1418 w 1437"/>
                <a:gd name="T15" fmla="*/ 235 h 319"/>
                <a:gd name="T16" fmla="*/ 1427 w 1437"/>
                <a:gd name="T17" fmla="*/ 214 h 319"/>
                <a:gd name="T18" fmla="*/ 1432 w 1437"/>
                <a:gd name="T19" fmla="*/ 200 h 319"/>
                <a:gd name="T20" fmla="*/ 1434 w 1437"/>
                <a:gd name="T21" fmla="*/ 184 h 319"/>
                <a:gd name="T22" fmla="*/ 1437 w 1437"/>
                <a:gd name="T23" fmla="*/ 167 h 319"/>
                <a:gd name="T24" fmla="*/ 1437 w 1437"/>
                <a:gd name="T25" fmla="*/ 152 h 319"/>
                <a:gd name="T26" fmla="*/ 1434 w 1437"/>
                <a:gd name="T27" fmla="*/ 135 h 319"/>
                <a:gd name="T28" fmla="*/ 1432 w 1437"/>
                <a:gd name="T29" fmla="*/ 120 h 319"/>
                <a:gd name="T30" fmla="*/ 1427 w 1437"/>
                <a:gd name="T31" fmla="*/ 104 h 319"/>
                <a:gd name="T32" fmla="*/ 1418 w 1437"/>
                <a:gd name="T33" fmla="*/ 83 h 319"/>
                <a:gd name="T34" fmla="*/ 1401 w 1437"/>
                <a:gd name="T35" fmla="*/ 58 h 319"/>
                <a:gd name="T36" fmla="*/ 1380 w 1437"/>
                <a:gd name="T37" fmla="*/ 36 h 319"/>
                <a:gd name="T38" fmla="*/ 1353 w 1437"/>
                <a:gd name="T39" fmla="*/ 20 h 319"/>
                <a:gd name="T40" fmla="*/ 1332 w 1437"/>
                <a:gd name="T41" fmla="*/ 10 h 319"/>
                <a:gd name="T42" fmla="*/ 1318 w 1437"/>
                <a:gd name="T43" fmla="*/ 6 h 319"/>
                <a:gd name="T44" fmla="*/ 1302 w 1437"/>
                <a:gd name="T45" fmla="*/ 1 h 319"/>
                <a:gd name="T46" fmla="*/ 1285 w 1437"/>
                <a:gd name="T47" fmla="*/ 0 h 319"/>
                <a:gd name="T48" fmla="*/ 160 w 1437"/>
                <a:gd name="T49" fmla="*/ 0 h 319"/>
                <a:gd name="T50" fmla="*/ 143 w 1437"/>
                <a:gd name="T51" fmla="*/ 1 h 319"/>
                <a:gd name="T52" fmla="*/ 128 w 1437"/>
                <a:gd name="T53" fmla="*/ 3 h 319"/>
                <a:gd name="T54" fmla="*/ 112 w 1437"/>
                <a:gd name="T55" fmla="*/ 7 h 319"/>
                <a:gd name="T56" fmla="*/ 98 w 1437"/>
                <a:gd name="T57" fmla="*/ 13 h 319"/>
                <a:gd name="T58" fmla="*/ 70 w 1437"/>
                <a:gd name="T59" fmla="*/ 27 h 319"/>
                <a:gd name="T60" fmla="*/ 46 w 1437"/>
                <a:gd name="T61" fmla="*/ 46 h 319"/>
                <a:gd name="T62" fmla="*/ 28 w 1437"/>
                <a:gd name="T63" fmla="*/ 70 h 319"/>
                <a:gd name="T64" fmla="*/ 12 w 1437"/>
                <a:gd name="T65" fmla="*/ 97 h 319"/>
                <a:gd name="T66" fmla="*/ 7 w 1437"/>
                <a:gd name="T67" fmla="*/ 113 h 319"/>
                <a:gd name="T68" fmla="*/ 4 w 1437"/>
                <a:gd name="T69" fmla="*/ 128 h 319"/>
                <a:gd name="T70" fmla="*/ 1 w 1437"/>
                <a:gd name="T71" fmla="*/ 143 h 319"/>
                <a:gd name="T72" fmla="*/ 0 w 1437"/>
                <a:gd name="T73" fmla="*/ 160 h 319"/>
                <a:gd name="T74" fmla="*/ 1 w 1437"/>
                <a:gd name="T75" fmla="*/ 176 h 319"/>
                <a:gd name="T76" fmla="*/ 4 w 1437"/>
                <a:gd name="T77" fmla="*/ 191 h 319"/>
                <a:gd name="T78" fmla="*/ 7 w 1437"/>
                <a:gd name="T79" fmla="*/ 207 h 319"/>
                <a:gd name="T80" fmla="*/ 12 w 1437"/>
                <a:gd name="T81" fmla="*/ 222 h 319"/>
                <a:gd name="T82" fmla="*/ 28 w 1437"/>
                <a:gd name="T83" fmla="*/ 249 h 319"/>
                <a:gd name="T84" fmla="*/ 46 w 1437"/>
                <a:gd name="T85" fmla="*/ 273 h 319"/>
                <a:gd name="T86" fmla="*/ 70 w 1437"/>
                <a:gd name="T87" fmla="*/ 291 h 319"/>
                <a:gd name="T88" fmla="*/ 98 w 1437"/>
                <a:gd name="T89" fmla="*/ 307 h 319"/>
                <a:gd name="T90" fmla="*/ 112 w 1437"/>
                <a:gd name="T91" fmla="*/ 312 h 319"/>
                <a:gd name="T92" fmla="*/ 128 w 1437"/>
                <a:gd name="T93" fmla="*/ 315 h 319"/>
                <a:gd name="T94" fmla="*/ 143 w 1437"/>
                <a:gd name="T95" fmla="*/ 318 h 319"/>
                <a:gd name="T96" fmla="*/ 160 w 1437"/>
                <a:gd name="T97" fmla="*/ 319 h 319"/>
                <a:gd name="T98" fmla="*/ 1278 w 1437"/>
                <a:gd name="T9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7" h="319">
                  <a:moveTo>
                    <a:pt x="1278" y="319"/>
                  </a:moveTo>
                  <a:lnTo>
                    <a:pt x="1285" y="319"/>
                  </a:lnTo>
                  <a:lnTo>
                    <a:pt x="1294" y="318"/>
                  </a:lnTo>
                  <a:lnTo>
                    <a:pt x="1302" y="317"/>
                  </a:lnTo>
                  <a:lnTo>
                    <a:pt x="1309" y="315"/>
                  </a:lnTo>
                  <a:lnTo>
                    <a:pt x="1318" y="314"/>
                  </a:lnTo>
                  <a:lnTo>
                    <a:pt x="1325" y="312"/>
                  </a:lnTo>
                  <a:lnTo>
                    <a:pt x="1332" y="310"/>
                  </a:lnTo>
                  <a:lnTo>
                    <a:pt x="1340" y="307"/>
                  </a:lnTo>
                  <a:lnTo>
                    <a:pt x="1353" y="300"/>
                  </a:lnTo>
                  <a:lnTo>
                    <a:pt x="1367" y="291"/>
                  </a:lnTo>
                  <a:lnTo>
                    <a:pt x="1380" y="283"/>
                  </a:lnTo>
                  <a:lnTo>
                    <a:pt x="1391" y="273"/>
                  </a:lnTo>
                  <a:lnTo>
                    <a:pt x="1401" y="262"/>
                  </a:lnTo>
                  <a:lnTo>
                    <a:pt x="1409" y="249"/>
                  </a:lnTo>
                  <a:lnTo>
                    <a:pt x="1418" y="235"/>
                  </a:lnTo>
                  <a:lnTo>
                    <a:pt x="1425" y="222"/>
                  </a:lnTo>
                  <a:lnTo>
                    <a:pt x="1427" y="214"/>
                  </a:lnTo>
                  <a:lnTo>
                    <a:pt x="1430" y="207"/>
                  </a:lnTo>
                  <a:lnTo>
                    <a:pt x="1432" y="200"/>
                  </a:lnTo>
                  <a:lnTo>
                    <a:pt x="1433" y="191"/>
                  </a:lnTo>
                  <a:lnTo>
                    <a:pt x="1434" y="184"/>
                  </a:lnTo>
                  <a:lnTo>
                    <a:pt x="1436" y="176"/>
                  </a:lnTo>
                  <a:lnTo>
                    <a:pt x="1437" y="167"/>
                  </a:lnTo>
                  <a:lnTo>
                    <a:pt x="1437" y="160"/>
                  </a:lnTo>
                  <a:lnTo>
                    <a:pt x="1437" y="152"/>
                  </a:lnTo>
                  <a:lnTo>
                    <a:pt x="1436" y="143"/>
                  </a:lnTo>
                  <a:lnTo>
                    <a:pt x="1434" y="135"/>
                  </a:lnTo>
                  <a:lnTo>
                    <a:pt x="1433" y="128"/>
                  </a:lnTo>
                  <a:lnTo>
                    <a:pt x="1432" y="120"/>
                  </a:lnTo>
                  <a:lnTo>
                    <a:pt x="1430" y="113"/>
                  </a:lnTo>
                  <a:lnTo>
                    <a:pt x="1427" y="104"/>
                  </a:lnTo>
                  <a:lnTo>
                    <a:pt x="1425" y="97"/>
                  </a:lnTo>
                  <a:lnTo>
                    <a:pt x="1418" y="83"/>
                  </a:lnTo>
                  <a:lnTo>
                    <a:pt x="1409" y="70"/>
                  </a:lnTo>
                  <a:lnTo>
                    <a:pt x="1401" y="58"/>
                  </a:lnTo>
                  <a:lnTo>
                    <a:pt x="1391" y="46"/>
                  </a:lnTo>
                  <a:lnTo>
                    <a:pt x="1380" y="36"/>
                  </a:lnTo>
                  <a:lnTo>
                    <a:pt x="1367" y="27"/>
                  </a:lnTo>
                  <a:lnTo>
                    <a:pt x="1353" y="20"/>
                  </a:lnTo>
                  <a:lnTo>
                    <a:pt x="1340" y="13"/>
                  </a:lnTo>
                  <a:lnTo>
                    <a:pt x="1332" y="10"/>
                  </a:lnTo>
                  <a:lnTo>
                    <a:pt x="1325" y="7"/>
                  </a:lnTo>
                  <a:lnTo>
                    <a:pt x="1318" y="6"/>
                  </a:lnTo>
                  <a:lnTo>
                    <a:pt x="1309" y="3"/>
                  </a:lnTo>
                  <a:lnTo>
                    <a:pt x="1302" y="1"/>
                  </a:lnTo>
                  <a:lnTo>
                    <a:pt x="1294" y="1"/>
                  </a:lnTo>
                  <a:lnTo>
                    <a:pt x="1285" y="0"/>
                  </a:lnTo>
                  <a:lnTo>
                    <a:pt x="1278" y="0"/>
                  </a:lnTo>
                  <a:lnTo>
                    <a:pt x="160" y="0"/>
                  </a:lnTo>
                  <a:lnTo>
                    <a:pt x="152" y="0"/>
                  </a:lnTo>
                  <a:lnTo>
                    <a:pt x="143" y="1"/>
                  </a:lnTo>
                  <a:lnTo>
                    <a:pt x="135" y="1"/>
                  </a:lnTo>
                  <a:lnTo>
                    <a:pt x="128" y="3"/>
                  </a:lnTo>
                  <a:lnTo>
                    <a:pt x="119" y="6"/>
                  </a:lnTo>
                  <a:lnTo>
                    <a:pt x="112" y="7"/>
                  </a:lnTo>
                  <a:lnTo>
                    <a:pt x="105" y="10"/>
                  </a:lnTo>
                  <a:lnTo>
                    <a:pt x="98" y="13"/>
                  </a:lnTo>
                  <a:lnTo>
                    <a:pt x="84" y="20"/>
                  </a:lnTo>
                  <a:lnTo>
                    <a:pt x="70" y="27"/>
                  </a:lnTo>
                  <a:lnTo>
                    <a:pt x="59" y="36"/>
                  </a:lnTo>
                  <a:lnTo>
                    <a:pt x="46" y="46"/>
                  </a:lnTo>
                  <a:lnTo>
                    <a:pt x="36" y="58"/>
                  </a:lnTo>
                  <a:lnTo>
                    <a:pt x="28" y="70"/>
                  </a:lnTo>
                  <a:lnTo>
                    <a:pt x="19" y="83"/>
                  </a:lnTo>
                  <a:lnTo>
                    <a:pt x="12" y="97"/>
                  </a:lnTo>
                  <a:lnTo>
                    <a:pt x="9" y="104"/>
                  </a:lnTo>
                  <a:lnTo>
                    <a:pt x="7" y="113"/>
                  </a:lnTo>
                  <a:lnTo>
                    <a:pt x="5" y="120"/>
                  </a:lnTo>
                  <a:lnTo>
                    <a:pt x="4" y="128"/>
                  </a:lnTo>
                  <a:lnTo>
                    <a:pt x="2" y="135"/>
                  </a:lnTo>
                  <a:lnTo>
                    <a:pt x="1" y="143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0" y="167"/>
                  </a:lnTo>
                  <a:lnTo>
                    <a:pt x="1" y="176"/>
                  </a:lnTo>
                  <a:lnTo>
                    <a:pt x="2" y="184"/>
                  </a:lnTo>
                  <a:lnTo>
                    <a:pt x="4" y="191"/>
                  </a:lnTo>
                  <a:lnTo>
                    <a:pt x="5" y="200"/>
                  </a:lnTo>
                  <a:lnTo>
                    <a:pt x="7" y="207"/>
                  </a:lnTo>
                  <a:lnTo>
                    <a:pt x="9" y="214"/>
                  </a:lnTo>
                  <a:lnTo>
                    <a:pt x="12" y="222"/>
                  </a:lnTo>
                  <a:lnTo>
                    <a:pt x="19" y="235"/>
                  </a:lnTo>
                  <a:lnTo>
                    <a:pt x="28" y="249"/>
                  </a:lnTo>
                  <a:lnTo>
                    <a:pt x="36" y="262"/>
                  </a:lnTo>
                  <a:lnTo>
                    <a:pt x="46" y="273"/>
                  </a:lnTo>
                  <a:lnTo>
                    <a:pt x="59" y="283"/>
                  </a:lnTo>
                  <a:lnTo>
                    <a:pt x="70" y="291"/>
                  </a:lnTo>
                  <a:lnTo>
                    <a:pt x="84" y="300"/>
                  </a:lnTo>
                  <a:lnTo>
                    <a:pt x="98" y="307"/>
                  </a:lnTo>
                  <a:lnTo>
                    <a:pt x="105" y="310"/>
                  </a:lnTo>
                  <a:lnTo>
                    <a:pt x="112" y="312"/>
                  </a:lnTo>
                  <a:lnTo>
                    <a:pt x="119" y="314"/>
                  </a:lnTo>
                  <a:lnTo>
                    <a:pt x="128" y="315"/>
                  </a:lnTo>
                  <a:lnTo>
                    <a:pt x="135" y="317"/>
                  </a:lnTo>
                  <a:lnTo>
                    <a:pt x="143" y="318"/>
                  </a:lnTo>
                  <a:lnTo>
                    <a:pt x="152" y="319"/>
                  </a:lnTo>
                  <a:lnTo>
                    <a:pt x="160" y="319"/>
                  </a:lnTo>
                  <a:lnTo>
                    <a:pt x="160" y="319"/>
                  </a:lnTo>
                  <a:lnTo>
                    <a:pt x="1278" y="319"/>
                  </a:lnTo>
                  <a:lnTo>
                    <a:pt x="1278" y="31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3043" y="2846"/>
              <a:ext cx="31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휴먼모음T" panose="02030504000101010101" pitchFamily="18" charset="-127"/>
                  <a:ea typeface="휴먼모음T" panose="02030504000101010101" pitchFamily="18" charset="-127"/>
                </a:rPr>
                <a:t>회로타입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3293" y="2339"/>
              <a:ext cx="1051" cy="160"/>
            </a:xfrm>
            <a:custGeom>
              <a:avLst/>
              <a:gdLst>
                <a:gd name="T0" fmla="*/ 1951 w 2103"/>
                <a:gd name="T1" fmla="*/ 319 h 320"/>
                <a:gd name="T2" fmla="*/ 1968 w 2103"/>
                <a:gd name="T3" fmla="*/ 317 h 320"/>
                <a:gd name="T4" fmla="*/ 1983 w 2103"/>
                <a:gd name="T5" fmla="*/ 314 h 320"/>
                <a:gd name="T6" fmla="*/ 1999 w 2103"/>
                <a:gd name="T7" fmla="*/ 310 h 320"/>
                <a:gd name="T8" fmla="*/ 2020 w 2103"/>
                <a:gd name="T9" fmla="*/ 300 h 320"/>
                <a:gd name="T10" fmla="*/ 2045 w 2103"/>
                <a:gd name="T11" fmla="*/ 283 h 320"/>
                <a:gd name="T12" fmla="*/ 2066 w 2103"/>
                <a:gd name="T13" fmla="*/ 261 h 320"/>
                <a:gd name="T14" fmla="*/ 2083 w 2103"/>
                <a:gd name="T15" fmla="*/ 236 h 320"/>
                <a:gd name="T16" fmla="*/ 2093 w 2103"/>
                <a:gd name="T17" fmla="*/ 214 h 320"/>
                <a:gd name="T18" fmla="*/ 2097 w 2103"/>
                <a:gd name="T19" fmla="*/ 199 h 320"/>
                <a:gd name="T20" fmla="*/ 2101 w 2103"/>
                <a:gd name="T21" fmla="*/ 184 h 320"/>
                <a:gd name="T22" fmla="*/ 2103 w 2103"/>
                <a:gd name="T23" fmla="*/ 168 h 320"/>
                <a:gd name="T24" fmla="*/ 2103 w 2103"/>
                <a:gd name="T25" fmla="*/ 151 h 320"/>
                <a:gd name="T26" fmla="*/ 2101 w 2103"/>
                <a:gd name="T27" fmla="*/ 136 h 320"/>
                <a:gd name="T28" fmla="*/ 2097 w 2103"/>
                <a:gd name="T29" fmla="*/ 120 h 320"/>
                <a:gd name="T30" fmla="*/ 2093 w 2103"/>
                <a:gd name="T31" fmla="*/ 105 h 320"/>
                <a:gd name="T32" fmla="*/ 2083 w 2103"/>
                <a:gd name="T33" fmla="*/ 84 h 320"/>
                <a:gd name="T34" fmla="*/ 2066 w 2103"/>
                <a:gd name="T35" fmla="*/ 58 h 320"/>
                <a:gd name="T36" fmla="*/ 2045 w 2103"/>
                <a:gd name="T37" fmla="*/ 37 h 320"/>
                <a:gd name="T38" fmla="*/ 2020 w 2103"/>
                <a:gd name="T39" fmla="*/ 19 h 320"/>
                <a:gd name="T40" fmla="*/ 1999 w 2103"/>
                <a:gd name="T41" fmla="*/ 10 h 320"/>
                <a:gd name="T42" fmla="*/ 1983 w 2103"/>
                <a:gd name="T43" fmla="*/ 5 h 320"/>
                <a:gd name="T44" fmla="*/ 1968 w 2103"/>
                <a:gd name="T45" fmla="*/ 2 h 320"/>
                <a:gd name="T46" fmla="*/ 1951 w 2103"/>
                <a:gd name="T47" fmla="*/ 0 h 320"/>
                <a:gd name="T48" fmla="*/ 161 w 2103"/>
                <a:gd name="T49" fmla="*/ 0 h 320"/>
                <a:gd name="T50" fmla="*/ 144 w 2103"/>
                <a:gd name="T51" fmla="*/ 0 h 320"/>
                <a:gd name="T52" fmla="*/ 129 w 2103"/>
                <a:gd name="T53" fmla="*/ 3 h 320"/>
                <a:gd name="T54" fmla="*/ 113 w 2103"/>
                <a:gd name="T55" fmla="*/ 8 h 320"/>
                <a:gd name="T56" fmla="*/ 98 w 2103"/>
                <a:gd name="T57" fmla="*/ 13 h 320"/>
                <a:gd name="T58" fmla="*/ 71 w 2103"/>
                <a:gd name="T59" fmla="*/ 27 h 320"/>
                <a:gd name="T60" fmla="*/ 47 w 2103"/>
                <a:gd name="T61" fmla="*/ 47 h 320"/>
                <a:gd name="T62" fmla="*/ 27 w 2103"/>
                <a:gd name="T63" fmla="*/ 71 h 320"/>
                <a:gd name="T64" fmla="*/ 13 w 2103"/>
                <a:gd name="T65" fmla="*/ 98 h 320"/>
                <a:gd name="T66" fmla="*/ 8 w 2103"/>
                <a:gd name="T67" fmla="*/ 112 h 320"/>
                <a:gd name="T68" fmla="*/ 3 w 2103"/>
                <a:gd name="T69" fmla="*/ 127 h 320"/>
                <a:gd name="T70" fmla="*/ 2 w 2103"/>
                <a:gd name="T71" fmla="*/ 143 h 320"/>
                <a:gd name="T72" fmla="*/ 0 w 2103"/>
                <a:gd name="T73" fmla="*/ 160 h 320"/>
                <a:gd name="T74" fmla="*/ 2 w 2103"/>
                <a:gd name="T75" fmla="*/ 176 h 320"/>
                <a:gd name="T76" fmla="*/ 3 w 2103"/>
                <a:gd name="T77" fmla="*/ 192 h 320"/>
                <a:gd name="T78" fmla="*/ 8 w 2103"/>
                <a:gd name="T79" fmla="*/ 207 h 320"/>
                <a:gd name="T80" fmla="*/ 13 w 2103"/>
                <a:gd name="T81" fmla="*/ 222 h 320"/>
                <a:gd name="T82" fmla="*/ 27 w 2103"/>
                <a:gd name="T83" fmla="*/ 250 h 320"/>
                <a:gd name="T84" fmla="*/ 47 w 2103"/>
                <a:gd name="T85" fmla="*/ 272 h 320"/>
                <a:gd name="T86" fmla="*/ 71 w 2103"/>
                <a:gd name="T87" fmla="*/ 292 h 320"/>
                <a:gd name="T88" fmla="*/ 98 w 2103"/>
                <a:gd name="T89" fmla="*/ 307 h 320"/>
                <a:gd name="T90" fmla="*/ 113 w 2103"/>
                <a:gd name="T91" fmla="*/ 312 h 320"/>
                <a:gd name="T92" fmla="*/ 129 w 2103"/>
                <a:gd name="T93" fmla="*/ 316 h 320"/>
                <a:gd name="T94" fmla="*/ 144 w 2103"/>
                <a:gd name="T95" fmla="*/ 319 h 320"/>
                <a:gd name="T96" fmla="*/ 161 w 2103"/>
                <a:gd name="T97" fmla="*/ 320 h 320"/>
                <a:gd name="T98" fmla="*/ 1944 w 2103"/>
                <a:gd name="T99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3" h="320">
                  <a:moveTo>
                    <a:pt x="1944" y="320"/>
                  </a:moveTo>
                  <a:lnTo>
                    <a:pt x="1951" y="319"/>
                  </a:lnTo>
                  <a:lnTo>
                    <a:pt x="1959" y="319"/>
                  </a:lnTo>
                  <a:lnTo>
                    <a:pt x="1968" y="317"/>
                  </a:lnTo>
                  <a:lnTo>
                    <a:pt x="1975" y="316"/>
                  </a:lnTo>
                  <a:lnTo>
                    <a:pt x="1983" y="314"/>
                  </a:lnTo>
                  <a:lnTo>
                    <a:pt x="1990" y="312"/>
                  </a:lnTo>
                  <a:lnTo>
                    <a:pt x="1999" y="310"/>
                  </a:lnTo>
                  <a:lnTo>
                    <a:pt x="2006" y="307"/>
                  </a:lnTo>
                  <a:lnTo>
                    <a:pt x="2020" y="300"/>
                  </a:lnTo>
                  <a:lnTo>
                    <a:pt x="2032" y="292"/>
                  </a:lnTo>
                  <a:lnTo>
                    <a:pt x="2045" y="283"/>
                  </a:lnTo>
                  <a:lnTo>
                    <a:pt x="2056" y="272"/>
                  </a:lnTo>
                  <a:lnTo>
                    <a:pt x="2066" y="261"/>
                  </a:lnTo>
                  <a:lnTo>
                    <a:pt x="2076" y="250"/>
                  </a:lnTo>
                  <a:lnTo>
                    <a:pt x="2083" y="236"/>
                  </a:lnTo>
                  <a:lnTo>
                    <a:pt x="2090" y="222"/>
                  </a:lnTo>
                  <a:lnTo>
                    <a:pt x="2093" y="214"/>
                  </a:lnTo>
                  <a:lnTo>
                    <a:pt x="2096" y="207"/>
                  </a:lnTo>
                  <a:lnTo>
                    <a:pt x="2097" y="199"/>
                  </a:lnTo>
                  <a:lnTo>
                    <a:pt x="2100" y="192"/>
                  </a:lnTo>
                  <a:lnTo>
                    <a:pt x="2101" y="184"/>
                  </a:lnTo>
                  <a:lnTo>
                    <a:pt x="2101" y="176"/>
                  </a:lnTo>
                  <a:lnTo>
                    <a:pt x="2103" y="168"/>
                  </a:lnTo>
                  <a:lnTo>
                    <a:pt x="2103" y="160"/>
                  </a:lnTo>
                  <a:lnTo>
                    <a:pt x="2103" y="151"/>
                  </a:lnTo>
                  <a:lnTo>
                    <a:pt x="2101" y="143"/>
                  </a:lnTo>
                  <a:lnTo>
                    <a:pt x="2101" y="136"/>
                  </a:lnTo>
                  <a:lnTo>
                    <a:pt x="2100" y="127"/>
                  </a:lnTo>
                  <a:lnTo>
                    <a:pt x="2097" y="120"/>
                  </a:lnTo>
                  <a:lnTo>
                    <a:pt x="2096" y="112"/>
                  </a:lnTo>
                  <a:lnTo>
                    <a:pt x="2093" y="105"/>
                  </a:lnTo>
                  <a:lnTo>
                    <a:pt x="2090" y="98"/>
                  </a:lnTo>
                  <a:lnTo>
                    <a:pt x="2083" y="84"/>
                  </a:lnTo>
                  <a:lnTo>
                    <a:pt x="2076" y="71"/>
                  </a:lnTo>
                  <a:lnTo>
                    <a:pt x="2066" y="58"/>
                  </a:lnTo>
                  <a:lnTo>
                    <a:pt x="2056" y="47"/>
                  </a:lnTo>
                  <a:lnTo>
                    <a:pt x="2045" y="37"/>
                  </a:lnTo>
                  <a:lnTo>
                    <a:pt x="2032" y="27"/>
                  </a:lnTo>
                  <a:lnTo>
                    <a:pt x="2020" y="19"/>
                  </a:lnTo>
                  <a:lnTo>
                    <a:pt x="2006" y="13"/>
                  </a:lnTo>
                  <a:lnTo>
                    <a:pt x="1999" y="10"/>
                  </a:lnTo>
                  <a:lnTo>
                    <a:pt x="1990" y="8"/>
                  </a:lnTo>
                  <a:lnTo>
                    <a:pt x="1983" y="5"/>
                  </a:lnTo>
                  <a:lnTo>
                    <a:pt x="1975" y="3"/>
                  </a:lnTo>
                  <a:lnTo>
                    <a:pt x="1968" y="2"/>
                  </a:lnTo>
                  <a:lnTo>
                    <a:pt x="1959" y="0"/>
                  </a:lnTo>
                  <a:lnTo>
                    <a:pt x="1951" y="0"/>
                  </a:lnTo>
                  <a:lnTo>
                    <a:pt x="1944" y="0"/>
                  </a:lnTo>
                  <a:lnTo>
                    <a:pt x="161" y="0"/>
                  </a:lnTo>
                  <a:lnTo>
                    <a:pt x="153" y="0"/>
                  </a:lnTo>
                  <a:lnTo>
                    <a:pt x="144" y="0"/>
                  </a:lnTo>
                  <a:lnTo>
                    <a:pt x="136" y="2"/>
                  </a:lnTo>
                  <a:lnTo>
                    <a:pt x="129" y="3"/>
                  </a:lnTo>
                  <a:lnTo>
                    <a:pt x="120" y="5"/>
                  </a:lnTo>
                  <a:lnTo>
                    <a:pt x="113" y="8"/>
                  </a:lnTo>
                  <a:lnTo>
                    <a:pt x="105" y="10"/>
                  </a:lnTo>
                  <a:lnTo>
                    <a:pt x="98" y="13"/>
                  </a:lnTo>
                  <a:lnTo>
                    <a:pt x="84" y="19"/>
                  </a:lnTo>
                  <a:lnTo>
                    <a:pt x="71" y="27"/>
                  </a:lnTo>
                  <a:lnTo>
                    <a:pt x="58" y="37"/>
                  </a:lnTo>
                  <a:lnTo>
                    <a:pt x="47" y="47"/>
                  </a:lnTo>
                  <a:lnTo>
                    <a:pt x="37" y="58"/>
                  </a:lnTo>
                  <a:lnTo>
                    <a:pt x="27" y="71"/>
                  </a:lnTo>
                  <a:lnTo>
                    <a:pt x="20" y="84"/>
                  </a:lnTo>
                  <a:lnTo>
                    <a:pt x="13" y="98"/>
                  </a:lnTo>
                  <a:lnTo>
                    <a:pt x="10" y="105"/>
                  </a:lnTo>
                  <a:lnTo>
                    <a:pt x="8" y="112"/>
                  </a:lnTo>
                  <a:lnTo>
                    <a:pt x="6" y="120"/>
                  </a:lnTo>
                  <a:lnTo>
                    <a:pt x="3" y="127"/>
                  </a:lnTo>
                  <a:lnTo>
                    <a:pt x="2" y="136"/>
                  </a:lnTo>
                  <a:lnTo>
                    <a:pt x="2" y="143"/>
                  </a:lnTo>
                  <a:lnTo>
                    <a:pt x="0" y="151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2" y="176"/>
                  </a:lnTo>
                  <a:lnTo>
                    <a:pt x="2" y="184"/>
                  </a:lnTo>
                  <a:lnTo>
                    <a:pt x="3" y="192"/>
                  </a:lnTo>
                  <a:lnTo>
                    <a:pt x="6" y="199"/>
                  </a:lnTo>
                  <a:lnTo>
                    <a:pt x="8" y="207"/>
                  </a:lnTo>
                  <a:lnTo>
                    <a:pt x="10" y="214"/>
                  </a:lnTo>
                  <a:lnTo>
                    <a:pt x="13" y="222"/>
                  </a:lnTo>
                  <a:lnTo>
                    <a:pt x="20" y="236"/>
                  </a:lnTo>
                  <a:lnTo>
                    <a:pt x="27" y="250"/>
                  </a:lnTo>
                  <a:lnTo>
                    <a:pt x="37" y="261"/>
                  </a:lnTo>
                  <a:lnTo>
                    <a:pt x="47" y="272"/>
                  </a:lnTo>
                  <a:lnTo>
                    <a:pt x="58" y="283"/>
                  </a:lnTo>
                  <a:lnTo>
                    <a:pt x="71" y="292"/>
                  </a:lnTo>
                  <a:lnTo>
                    <a:pt x="84" y="300"/>
                  </a:lnTo>
                  <a:lnTo>
                    <a:pt x="98" y="307"/>
                  </a:lnTo>
                  <a:lnTo>
                    <a:pt x="105" y="310"/>
                  </a:lnTo>
                  <a:lnTo>
                    <a:pt x="113" y="312"/>
                  </a:lnTo>
                  <a:lnTo>
                    <a:pt x="120" y="314"/>
                  </a:lnTo>
                  <a:lnTo>
                    <a:pt x="129" y="316"/>
                  </a:lnTo>
                  <a:lnTo>
                    <a:pt x="136" y="317"/>
                  </a:lnTo>
                  <a:lnTo>
                    <a:pt x="144" y="319"/>
                  </a:lnTo>
                  <a:lnTo>
                    <a:pt x="153" y="319"/>
                  </a:lnTo>
                  <a:lnTo>
                    <a:pt x="161" y="320"/>
                  </a:lnTo>
                  <a:lnTo>
                    <a:pt x="1944" y="320"/>
                  </a:lnTo>
                  <a:lnTo>
                    <a:pt x="1944" y="320"/>
                  </a:lnTo>
                  <a:close/>
                </a:path>
              </a:pathLst>
            </a:cu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3293" y="2339"/>
              <a:ext cx="1051" cy="160"/>
            </a:xfrm>
            <a:custGeom>
              <a:avLst/>
              <a:gdLst>
                <a:gd name="T0" fmla="*/ 1951 w 2103"/>
                <a:gd name="T1" fmla="*/ 319 h 320"/>
                <a:gd name="T2" fmla="*/ 1968 w 2103"/>
                <a:gd name="T3" fmla="*/ 317 h 320"/>
                <a:gd name="T4" fmla="*/ 1983 w 2103"/>
                <a:gd name="T5" fmla="*/ 314 h 320"/>
                <a:gd name="T6" fmla="*/ 1999 w 2103"/>
                <a:gd name="T7" fmla="*/ 310 h 320"/>
                <a:gd name="T8" fmla="*/ 2020 w 2103"/>
                <a:gd name="T9" fmla="*/ 300 h 320"/>
                <a:gd name="T10" fmla="*/ 2045 w 2103"/>
                <a:gd name="T11" fmla="*/ 283 h 320"/>
                <a:gd name="T12" fmla="*/ 2066 w 2103"/>
                <a:gd name="T13" fmla="*/ 261 h 320"/>
                <a:gd name="T14" fmla="*/ 2083 w 2103"/>
                <a:gd name="T15" fmla="*/ 236 h 320"/>
                <a:gd name="T16" fmla="*/ 2093 w 2103"/>
                <a:gd name="T17" fmla="*/ 214 h 320"/>
                <a:gd name="T18" fmla="*/ 2097 w 2103"/>
                <a:gd name="T19" fmla="*/ 199 h 320"/>
                <a:gd name="T20" fmla="*/ 2101 w 2103"/>
                <a:gd name="T21" fmla="*/ 184 h 320"/>
                <a:gd name="T22" fmla="*/ 2103 w 2103"/>
                <a:gd name="T23" fmla="*/ 168 h 320"/>
                <a:gd name="T24" fmla="*/ 2103 w 2103"/>
                <a:gd name="T25" fmla="*/ 151 h 320"/>
                <a:gd name="T26" fmla="*/ 2101 w 2103"/>
                <a:gd name="T27" fmla="*/ 136 h 320"/>
                <a:gd name="T28" fmla="*/ 2097 w 2103"/>
                <a:gd name="T29" fmla="*/ 120 h 320"/>
                <a:gd name="T30" fmla="*/ 2093 w 2103"/>
                <a:gd name="T31" fmla="*/ 105 h 320"/>
                <a:gd name="T32" fmla="*/ 2083 w 2103"/>
                <a:gd name="T33" fmla="*/ 84 h 320"/>
                <a:gd name="T34" fmla="*/ 2066 w 2103"/>
                <a:gd name="T35" fmla="*/ 58 h 320"/>
                <a:gd name="T36" fmla="*/ 2045 w 2103"/>
                <a:gd name="T37" fmla="*/ 37 h 320"/>
                <a:gd name="T38" fmla="*/ 2020 w 2103"/>
                <a:gd name="T39" fmla="*/ 19 h 320"/>
                <a:gd name="T40" fmla="*/ 1999 w 2103"/>
                <a:gd name="T41" fmla="*/ 10 h 320"/>
                <a:gd name="T42" fmla="*/ 1983 w 2103"/>
                <a:gd name="T43" fmla="*/ 5 h 320"/>
                <a:gd name="T44" fmla="*/ 1968 w 2103"/>
                <a:gd name="T45" fmla="*/ 2 h 320"/>
                <a:gd name="T46" fmla="*/ 1951 w 2103"/>
                <a:gd name="T47" fmla="*/ 0 h 320"/>
                <a:gd name="T48" fmla="*/ 161 w 2103"/>
                <a:gd name="T49" fmla="*/ 0 h 320"/>
                <a:gd name="T50" fmla="*/ 144 w 2103"/>
                <a:gd name="T51" fmla="*/ 0 h 320"/>
                <a:gd name="T52" fmla="*/ 129 w 2103"/>
                <a:gd name="T53" fmla="*/ 3 h 320"/>
                <a:gd name="T54" fmla="*/ 113 w 2103"/>
                <a:gd name="T55" fmla="*/ 8 h 320"/>
                <a:gd name="T56" fmla="*/ 98 w 2103"/>
                <a:gd name="T57" fmla="*/ 13 h 320"/>
                <a:gd name="T58" fmla="*/ 71 w 2103"/>
                <a:gd name="T59" fmla="*/ 27 h 320"/>
                <a:gd name="T60" fmla="*/ 47 w 2103"/>
                <a:gd name="T61" fmla="*/ 47 h 320"/>
                <a:gd name="T62" fmla="*/ 27 w 2103"/>
                <a:gd name="T63" fmla="*/ 71 h 320"/>
                <a:gd name="T64" fmla="*/ 13 w 2103"/>
                <a:gd name="T65" fmla="*/ 98 h 320"/>
                <a:gd name="T66" fmla="*/ 8 w 2103"/>
                <a:gd name="T67" fmla="*/ 112 h 320"/>
                <a:gd name="T68" fmla="*/ 3 w 2103"/>
                <a:gd name="T69" fmla="*/ 127 h 320"/>
                <a:gd name="T70" fmla="*/ 2 w 2103"/>
                <a:gd name="T71" fmla="*/ 143 h 320"/>
                <a:gd name="T72" fmla="*/ 0 w 2103"/>
                <a:gd name="T73" fmla="*/ 160 h 320"/>
                <a:gd name="T74" fmla="*/ 2 w 2103"/>
                <a:gd name="T75" fmla="*/ 176 h 320"/>
                <a:gd name="T76" fmla="*/ 3 w 2103"/>
                <a:gd name="T77" fmla="*/ 192 h 320"/>
                <a:gd name="T78" fmla="*/ 8 w 2103"/>
                <a:gd name="T79" fmla="*/ 207 h 320"/>
                <a:gd name="T80" fmla="*/ 13 w 2103"/>
                <a:gd name="T81" fmla="*/ 222 h 320"/>
                <a:gd name="T82" fmla="*/ 27 w 2103"/>
                <a:gd name="T83" fmla="*/ 250 h 320"/>
                <a:gd name="T84" fmla="*/ 47 w 2103"/>
                <a:gd name="T85" fmla="*/ 272 h 320"/>
                <a:gd name="T86" fmla="*/ 71 w 2103"/>
                <a:gd name="T87" fmla="*/ 292 h 320"/>
                <a:gd name="T88" fmla="*/ 98 w 2103"/>
                <a:gd name="T89" fmla="*/ 307 h 320"/>
                <a:gd name="T90" fmla="*/ 113 w 2103"/>
                <a:gd name="T91" fmla="*/ 312 h 320"/>
                <a:gd name="T92" fmla="*/ 129 w 2103"/>
                <a:gd name="T93" fmla="*/ 316 h 320"/>
                <a:gd name="T94" fmla="*/ 144 w 2103"/>
                <a:gd name="T95" fmla="*/ 319 h 320"/>
                <a:gd name="T96" fmla="*/ 161 w 2103"/>
                <a:gd name="T97" fmla="*/ 320 h 320"/>
                <a:gd name="T98" fmla="*/ 1944 w 2103"/>
                <a:gd name="T99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3" h="320">
                  <a:moveTo>
                    <a:pt x="1944" y="320"/>
                  </a:moveTo>
                  <a:lnTo>
                    <a:pt x="1951" y="319"/>
                  </a:lnTo>
                  <a:lnTo>
                    <a:pt x="1959" y="319"/>
                  </a:lnTo>
                  <a:lnTo>
                    <a:pt x="1968" y="317"/>
                  </a:lnTo>
                  <a:lnTo>
                    <a:pt x="1975" y="316"/>
                  </a:lnTo>
                  <a:lnTo>
                    <a:pt x="1983" y="314"/>
                  </a:lnTo>
                  <a:lnTo>
                    <a:pt x="1990" y="312"/>
                  </a:lnTo>
                  <a:lnTo>
                    <a:pt x="1999" y="310"/>
                  </a:lnTo>
                  <a:lnTo>
                    <a:pt x="2006" y="307"/>
                  </a:lnTo>
                  <a:lnTo>
                    <a:pt x="2020" y="300"/>
                  </a:lnTo>
                  <a:lnTo>
                    <a:pt x="2032" y="292"/>
                  </a:lnTo>
                  <a:lnTo>
                    <a:pt x="2045" y="283"/>
                  </a:lnTo>
                  <a:lnTo>
                    <a:pt x="2056" y="272"/>
                  </a:lnTo>
                  <a:lnTo>
                    <a:pt x="2066" y="261"/>
                  </a:lnTo>
                  <a:lnTo>
                    <a:pt x="2076" y="250"/>
                  </a:lnTo>
                  <a:lnTo>
                    <a:pt x="2083" y="236"/>
                  </a:lnTo>
                  <a:lnTo>
                    <a:pt x="2090" y="222"/>
                  </a:lnTo>
                  <a:lnTo>
                    <a:pt x="2093" y="214"/>
                  </a:lnTo>
                  <a:lnTo>
                    <a:pt x="2096" y="207"/>
                  </a:lnTo>
                  <a:lnTo>
                    <a:pt x="2097" y="199"/>
                  </a:lnTo>
                  <a:lnTo>
                    <a:pt x="2100" y="192"/>
                  </a:lnTo>
                  <a:lnTo>
                    <a:pt x="2101" y="184"/>
                  </a:lnTo>
                  <a:lnTo>
                    <a:pt x="2101" y="176"/>
                  </a:lnTo>
                  <a:lnTo>
                    <a:pt x="2103" y="168"/>
                  </a:lnTo>
                  <a:lnTo>
                    <a:pt x="2103" y="160"/>
                  </a:lnTo>
                  <a:lnTo>
                    <a:pt x="2103" y="151"/>
                  </a:lnTo>
                  <a:lnTo>
                    <a:pt x="2101" y="143"/>
                  </a:lnTo>
                  <a:lnTo>
                    <a:pt x="2101" y="136"/>
                  </a:lnTo>
                  <a:lnTo>
                    <a:pt x="2100" y="127"/>
                  </a:lnTo>
                  <a:lnTo>
                    <a:pt x="2097" y="120"/>
                  </a:lnTo>
                  <a:lnTo>
                    <a:pt x="2096" y="112"/>
                  </a:lnTo>
                  <a:lnTo>
                    <a:pt x="2093" y="105"/>
                  </a:lnTo>
                  <a:lnTo>
                    <a:pt x="2090" y="98"/>
                  </a:lnTo>
                  <a:lnTo>
                    <a:pt x="2083" y="84"/>
                  </a:lnTo>
                  <a:lnTo>
                    <a:pt x="2076" y="71"/>
                  </a:lnTo>
                  <a:lnTo>
                    <a:pt x="2066" y="58"/>
                  </a:lnTo>
                  <a:lnTo>
                    <a:pt x="2056" y="47"/>
                  </a:lnTo>
                  <a:lnTo>
                    <a:pt x="2045" y="37"/>
                  </a:lnTo>
                  <a:lnTo>
                    <a:pt x="2032" y="27"/>
                  </a:lnTo>
                  <a:lnTo>
                    <a:pt x="2020" y="19"/>
                  </a:lnTo>
                  <a:lnTo>
                    <a:pt x="2006" y="13"/>
                  </a:lnTo>
                  <a:lnTo>
                    <a:pt x="1999" y="10"/>
                  </a:lnTo>
                  <a:lnTo>
                    <a:pt x="1990" y="8"/>
                  </a:lnTo>
                  <a:lnTo>
                    <a:pt x="1983" y="5"/>
                  </a:lnTo>
                  <a:lnTo>
                    <a:pt x="1975" y="3"/>
                  </a:lnTo>
                  <a:lnTo>
                    <a:pt x="1968" y="2"/>
                  </a:lnTo>
                  <a:lnTo>
                    <a:pt x="1959" y="0"/>
                  </a:lnTo>
                  <a:lnTo>
                    <a:pt x="1951" y="0"/>
                  </a:lnTo>
                  <a:lnTo>
                    <a:pt x="1944" y="0"/>
                  </a:lnTo>
                  <a:lnTo>
                    <a:pt x="161" y="0"/>
                  </a:lnTo>
                  <a:lnTo>
                    <a:pt x="153" y="0"/>
                  </a:lnTo>
                  <a:lnTo>
                    <a:pt x="144" y="0"/>
                  </a:lnTo>
                  <a:lnTo>
                    <a:pt x="136" y="2"/>
                  </a:lnTo>
                  <a:lnTo>
                    <a:pt x="129" y="3"/>
                  </a:lnTo>
                  <a:lnTo>
                    <a:pt x="120" y="5"/>
                  </a:lnTo>
                  <a:lnTo>
                    <a:pt x="113" y="8"/>
                  </a:lnTo>
                  <a:lnTo>
                    <a:pt x="105" y="10"/>
                  </a:lnTo>
                  <a:lnTo>
                    <a:pt x="98" y="13"/>
                  </a:lnTo>
                  <a:lnTo>
                    <a:pt x="84" y="19"/>
                  </a:lnTo>
                  <a:lnTo>
                    <a:pt x="71" y="27"/>
                  </a:lnTo>
                  <a:lnTo>
                    <a:pt x="58" y="37"/>
                  </a:lnTo>
                  <a:lnTo>
                    <a:pt x="47" y="47"/>
                  </a:lnTo>
                  <a:lnTo>
                    <a:pt x="37" y="58"/>
                  </a:lnTo>
                  <a:lnTo>
                    <a:pt x="27" y="71"/>
                  </a:lnTo>
                  <a:lnTo>
                    <a:pt x="20" y="84"/>
                  </a:lnTo>
                  <a:lnTo>
                    <a:pt x="13" y="98"/>
                  </a:lnTo>
                  <a:lnTo>
                    <a:pt x="10" y="105"/>
                  </a:lnTo>
                  <a:lnTo>
                    <a:pt x="8" y="112"/>
                  </a:lnTo>
                  <a:lnTo>
                    <a:pt x="6" y="120"/>
                  </a:lnTo>
                  <a:lnTo>
                    <a:pt x="3" y="127"/>
                  </a:lnTo>
                  <a:lnTo>
                    <a:pt x="2" y="136"/>
                  </a:lnTo>
                  <a:lnTo>
                    <a:pt x="2" y="143"/>
                  </a:lnTo>
                  <a:lnTo>
                    <a:pt x="0" y="151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2" y="176"/>
                  </a:lnTo>
                  <a:lnTo>
                    <a:pt x="2" y="184"/>
                  </a:lnTo>
                  <a:lnTo>
                    <a:pt x="3" y="192"/>
                  </a:lnTo>
                  <a:lnTo>
                    <a:pt x="6" y="199"/>
                  </a:lnTo>
                  <a:lnTo>
                    <a:pt x="8" y="207"/>
                  </a:lnTo>
                  <a:lnTo>
                    <a:pt x="10" y="214"/>
                  </a:lnTo>
                  <a:lnTo>
                    <a:pt x="13" y="222"/>
                  </a:lnTo>
                  <a:lnTo>
                    <a:pt x="20" y="236"/>
                  </a:lnTo>
                  <a:lnTo>
                    <a:pt x="27" y="250"/>
                  </a:lnTo>
                  <a:lnTo>
                    <a:pt x="37" y="261"/>
                  </a:lnTo>
                  <a:lnTo>
                    <a:pt x="47" y="272"/>
                  </a:lnTo>
                  <a:lnTo>
                    <a:pt x="58" y="283"/>
                  </a:lnTo>
                  <a:lnTo>
                    <a:pt x="71" y="292"/>
                  </a:lnTo>
                  <a:lnTo>
                    <a:pt x="84" y="300"/>
                  </a:lnTo>
                  <a:lnTo>
                    <a:pt x="98" y="307"/>
                  </a:lnTo>
                  <a:lnTo>
                    <a:pt x="105" y="310"/>
                  </a:lnTo>
                  <a:lnTo>
                    <a:pt x="113" y="312"/>
                  </a:lnTo>
                  <a:lnTo>
                    <a:pt x="120" y="314"/>
                  </a:lnTo>
                  <a:lnTo>
                    <a:pt x="129" y="316"/>
                  </a:lnTo>
                  <a:lnTo>
                    <a:pt x="136" y="317"/>
                  </a:lnTo>
                  <a:lnTo>
                    <a:pt x="144" y="319"/>
                  </a:lnTo>
                  <a:lnTo>
                    <a:pt x="153" y="319"/>
                  </a:lnTo>
                  <a:lnTo>
                    <a:pt x="161" y="320"/>
                  </a:lnTo>
                  <a:lnTo>
                    <a:pt x="1944" y="320"/>
                  </a:lnTo>
                  <a:lnTo>
                    <a:pt x="1944" y="3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3374" y="2367"/>
              <a:ext cx="23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기능에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3680" y="2367"/>
              <a:ext cx="1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휴먼모음T" panose="02030504000101010101" pitchFamily="18" charset="-127"/>
                  <a:ea typeface="휴먼모음T" panose="02030504000101010101" pitchFamily="18" charset="-127"/>
                </a:rPr>
                <a:t>따른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3895" y="2367"/>
              <a:ext cx="31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고유번호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35" name="Line 134"/>
            <p:cNvSpPr>
              <a:spLocks noChangeShapeType="1"/>
            </p:cNvSpPr>
            <p:nvPr/>
          </p:nvSpPr>
          <p:spPr bwMode="auto">
            <a:xfrm>
              <a:off x="2638" y="1328"/>
              <a:ext cx="655" cy="1091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3453" y="1701"/>
              <a:ext cx="745" cy="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3453" y="1701"/>
              <a:ext cx="745" cy="425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3480" y="1568"/>
              <a:ext cx="691" cy="160"/>
            </a:xfrm>
            <a:custGeom>
              <a:avLst/>
              <a:gdLst>
                <a:gd name="T0" fmla="*/ 1232 w 1382"/>
                <a:gd name="T1" fmla="*/ 319 h 320"/>
                <a:gd name="T2" fmla="*/ 1247 w 1382"/>
                <a:gd name="T3" fmla="*/ 317 h 320"/>
                <a:gd name="T4" fmla="*/ 1263 w 1382"/>
                <a:gd name="T5" fmla="*/ 314 h 320"/>
                <a:gd name="T6" fmla="*/ 1278 w 1382"/>
                <a:gd name="T7" fmla="*/ 310 h 320"/>
                <a:gd name="T8" fmla="*/ 1299 w 1382"/>
                <a:gd name="T9" fmla="*/ 300 h 320"/>
                <a:gd name="T10" fmla="*/ 1325 w 1382"/>
                <a:gd name="T11" fmla="*/ 283 h 320"/>
                <a:gd name="T12" fmla="*/ 1346 w 1382"/>
                <a:gd name="T13" fmla="*/ 261 h 320"/>
                <a:gd name="T14" fmla="*/ 1364 w 1382"/>
                <a:gd name="T15" fmla="*/ 236 h 320"/>
                <a:gd name="T16" fmla="*/ 1373 w 1382"/>
                <a:gd name="T17" fmla="*/ 214 h 320"/>
                <a:gd name="T18" fmla="*/ 1378 w 1382"/>
                <a:gd name="T19" fmla="*/ 199 h 320"/>
                <a:gd name="T20" fmla="*/ 1381 w 1382"/>
                <a:gd name="T21" fmla="*/ 183 h 320"/>
                <a:gd name="T22" fmla="*/ 1382 w 1382"/>
                <a:gd name="T23" fmla="*/ 168 h 320"/>
                <a:gd name="T24" fmla="*/ 1382 w 1382"/>
                <a:gd name="T25" fmla="*/ 151 h 320"/>
                <a:gd name="T26" fmla="*/ 1381 w 1382"/>
                <a:gd name="T27" fmla="*/ 136 h 320"/>
                <a:gd name="T28" fmla="*/ 1378 w 1382"/>
                <a:gd name="T29" fmla="*/ 120 h 320"/>
                <a:gd name="T30" fmla="*/ 1373 w 1382"/>
                <a:gd name="T31" fmla="*/ 105 h 320"/>
                <a:gd name="T32" fmla="*/ 1364 w 1382"/>
                <a:gd name="T33" fmla="*/ 83 h 320"/>
                <a:gd name="T34" fmla="*/ 1346 w 1382"/>
                <a:gd name="T35" fmla="*/ 58 h 320"/>
                <a:gd name="T36" fmla="*/ 1325 w 1382"/>
                <a:gd name="T37" fmla="*/ 37 h 320"/>
                <a:gd name="T38" fmla="*/ 1299 w 1382"/>
                <a:gd name="T39" fmla="*/ 19 h 320"/>
                <a:gd name="T40" fmla="*/ 1278 w 1382"/>
                <a:gd name="T41" fmla="*/ 10 h 320"/>
                <a:gd name="T42" fmla="*/ 1263 w 1382"/>
                <a:gd name="T43" fmla="*/ 5 h 320"/>
                <a:gd name="T44" fmla="*/ 1247 w 1382"/>
                <a:gd name="T45" fmla="*/ 2 h 320"/>
                <a:gd name="T46" fmla="*/ 1232 w 1382"/>
                <a:gd name="T47" fmla="*/ 0 h 320"/>
                <a:gd name="T48" fmla="*/ 1223 w 1382"/>
                <a:gd name="T49" fmla="*/ 0 h 320"/>
                <a:gd name="T50" fmla="*/ 150 w 1382"/>
                <a:gd name="T51" fmla="*/ 0 h 320"/>
                <a:gd name="T52" fmla="*/ 135 w 1382"/>
                <a:gd name="T53" fmla="*/ 2 h 320"/>
                <a:gd name="T54" fmla="*/ 119 w 1382"/>
                <a:gd name="T55" fmla="*/ 5 h 320"/>
                <a:gd name="T56" fmla="*/ 104 w 1382"/>
                <a:gd name="T57" fmla="*/ 10 h 320"/>
                <a:gd name="T58" fmla="*/ 83 w 1382"/>
                <a:gd name="T59" fmla="*/ 19 h 320"/>
                <a:gd name="T60" fmla="*/ 57 w 1382"/>
                <a:gd name="T61" fmla="*/ 37 h 320"/>
                <a:gd name="T62" fmla="*/ 35 w 1382"/>
                <a:gd name="T63" fmla="*/ 58 h 320"/>
                <a:gd name="T64" fmla="*/ 18 w 1382"/>
                <a:gd name="T65" fmla="*/ 83 h 320"/>
                <a:gd name="T66" fmla="*/ 8 w 1382"/>
                <a:gd name="T67" fmla="*/ 105 h 320"/>
                <a:gd name="T68" fmla="*/ 4 w 1382"/>
                <a:gd name="T69" fmla="*/ 120 h 320"/>
                <a:gd name="T70" fmla="*/ 1 w 1382"/>
                <a:gd name="T71" fmla="*/ 136 h 320"/>
                <a:gd name="T72" fmla="*/ 0 w 1382"/>
                <a:gd name="T73" fmla="*/ 151 h 320"/>
                <a:gd name="T74" fmla="*/ 0 w 1382"/>
                <a:gd name="T75" fmla="*/ 168 h 320"/>
                <a:gd name="T76" fmla="*/ 1 w 1382"/>
                <a:gd name="T77" fmla="*/ 183 h 320"/>
                <a:gd name="T78" fmla="*/ 4 w 1382"/>
                <a:gd name="T79" fmla="*/ 199 h 320"/>
                <a:gd name="T80" fmla="*/ 8 w 1382"/>
                <a:gd name="T81" fmla="*/ 214 h 320"/>
                <a:gd name="T82" fmla="*/ 18 w 1382"/>
                <a:gd name="T83" fmla="*/ 236 h 320"/>
                <a:gd name="T84" fmla="*/ 35 w 1382"/>
                <a:gd name="T85" fmla="*/ 261 h 320"/>
                <a:gd name="T86" fmla="*/ 57 w 1382"/>
                <a:gd name="T87" fmla="*/ 283 h 320"/>
                <a:gd name="T88" fmla="*/ 83 w 1382"/>
                <a:gd name="T89" fmla="*/ 300 h 320"/>
                <a:gd name="T90" fmla="*/ 104 w 1382"/>
                <a:gd name="T91" fmla="*/ 310 h 320"/>
                <a:gd name="T92" fmla="*/ 119 w 1382"/>
                <a:gd name="T93" fmla="*/ 314 h 320"/>
                <a:gd name="T94" fmla="*/ 135 w 1382"/>
                <a:gd name="T95" fmla="*/ 317 h 320"/>
                <a:gd name="T96" fmla="*/ 150 w 1382"/>
                <a:gd name="T97" fmla="*/ 319 h 320"/>
                <a:gd name="T98" fmla="*/ 159 w 1382"/>
                <a:gd name="T99" fmla="*/ 320 h 320"/>
                <a:gd name="T100" fmla="*/ 1223 w 1382"/>
                <a:gd name="T101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82" h="320">
                  <a:moveTo>
                    <a:pt x="1223" y="320"/>
                  </a:moveTo>
                  <a:lnTo>
                    <a:pt x="1232" y="319"/>
                  </a:lnTo>
                  <a:lnTo>
                    <a:pt x="1240" y="319"/>
                  </a:lnTo>
                  <a:lnTo>
                    <a:pt x="1247" y="317"/>
                  </a:lnTo>
                  <a:lnTo>
                    <a:pt x="1256" y="316"/>
                  </a:lnTo>
                  <a:lnTo>
                    <a:pt x="1263" y="314"/>
                  </a:lnTo>
                  <a:lnTo>
                    <a:pt x="1271" y="312"/>
                  </a:lnTo>
                  <a:lnTo>
                    <a:pt x="1278" y="310"/>
                  </a:lnTo>
                  <a:lnTo>
                    <a:pt x="1285" y="307"/>
                  </a:lnTo>
                  <a:lnTo>
                    <a:pt x="1299" y="300"/>
                  </a:lnTo>
                  <a:lnTo>
                    <a:pt x="1312" y="292"/>
                  </a:lnTo>
                  <a:lnTo>
                    <a:pt x="1325" y="283"/>
                  </a:lnTo>
                  <a:lnTo>
                    <a:pt x="1336" y="272"/>
                  </a:lnTo>
                  <a:lnTo>
                    <a:pt x="1346" y="261"/>
                  </a:lnTo>
                  <a:lnTo>
                    <a:pt x="1356" y="250"/>
                  </a:lnTo>
                  <a:lnTo>
                    <a:pt x="1364" y="236"/>
                  </a:lnTo>
                  <a:lnTo>
                    <a:pt x="1370" y="221"/>
                  </a:lnTo>
                  <a:lnTo>
                    <a:pt x="1373" y="214"/>
                  </a:lnTo>
                  <a:lnTo>
                    <a:pt x="1375" y="207"/>
                  </a:lnTo>
                  <a:lnTo>
                    <a:pt x="1378" y="199"/>
                  </a:lnTo>
                  <a:lnTo>
                    <a:pt x="1380" y="192"/>
                  </a:lnTo>
                  <a:lnTo>
                    <a:pt x="1381" y="183"/>
                  </a:lnTo>
                  <a:lnTo>
                    <a:pt x="1382" y="176"/>
                  </a:lnTo>
                  <a:lnTo>
                    <a:pt x="1382" y="168"/>
                  </a:lnTo>
                  <a:lnTo>
                    <a:pt x="1382" y="160"/>
                  </a:lnTo>
                  <a:lnTo>
                    <a:pt x="1382" y="151"/>
                  </a:lnTo>
                  <a:lnTo>
                    <a:pt x="1382" y="143"/>
                  </a:lnTo>
                  <a:lnTo>
                    <a:pt x="1381" y="136"/>
                  </a:lnTo>
                  <a:lnTo>
                    <a:pt x="1380" y="127"/>
                  </a:lnTo>
                  <a:lnTo>
                    <a:pt x="1378" y="120"/>
                  </a:lnTo>
                  <a:lnTo>
                    <a:pt x="1375" y="112"/>
                  </a:lnTo>
                  <a:lnTo>
                    <a:pt x="1373" y="105"/>
                  </a:lnTo>
                  <a:lnTo>
                    <a:pt x="1370" y="98"/>
                  </a:lnTo>
                  <a:lnTo>
                    <a:pt x="1364" y="83"/>
                  </a:lnTo>
                  <a:lnTo>
                    <a:pt x="1356" y="71"/>
                  </a:lnTo>
                  <a:lnTo>
                    <a:pt x="1346" y="58"/>
                  </a:lnTo>
                  <a:lnTo>
                    <a:pt x="1336" y="47"/>
                  </a:lnTo>
                  <a:lnTo>
                    <a:pt x="1325" y="37"/>
                  </a:lnTo>
                  <a:lnTo>
                    <a:pt x="1312" y="27"/>
                  </a:lnTo>
                  <a:lnTo>
                    <a:pt x="1299" y="19"/>
                  </a:lnTo>
                  <a:lnTo>
                    <a:pt x="1285" y="13"/>
                  </a:lnTo>
                  <a:lnTo>
                    <a:pt x="1278" y="10"/>
                  </a:lnTo>
                  <a:lnTo>
                    <a:pt x="1271" y="7"/>
                  </a:lnTo>
                  <a:lnTo>
                    <a:pt x="1263" y="5"/>
                  </a:lnTo>
                  <a:lnTo>
                    <a:pt x="1256" y="3"/>
                  </a:lnTo>
                  <a:lnTo>
                    <a:pt x="1247" y="2"/>
                  </a:lnTo>
                  <a:lnTo>
                    <a:pt x="1240" y="0"/>
                  </a:lnTo>
                  <a:lnTo>
                    <a:pt x="1232" y="0"/>
                  </a:lnTo>
                  <a:lnTo>
                    <a:pt x="1223" y="0"/>
                  </a:lnTo>
                  <a:lnTo>
                    <a:pt x="1223" y="0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35" y="2"/>
                  </a:lnTo>
                  <a:lnTo>
                    <a:pt x="126" y="3"/>
                  </a:lnTo>
                  <a:lnTo>
                    <a:pt x="119" y="5"/>
                  </a:lnTo>
                  <a:lnTo>
                    <a:pt x="111" y="7"/>
                  </a:lnTo>
                  <a:lnTo>
                    <a:pt x="104" y="10"/>
                  </a:lnTo>
                  <a:lnTo>
                    <a:pt x="97" y="13"/>
                  </a:lnTo>
                  <a:lnTo>
                    <a:pt x="83" y="19"/>
                  </a:lnTo>
                  <a:lnTo>
                    <a:pt x="70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8"/>
                  </a:lnTo>
                  <a:lnTo>
                    <a:pt x="26" y="71"/>
                  </a:lnTo>
                  <a:lnTo>
                    <a:pt x="18" y="83"/>
                  </a:lnTo>
                  <a:lnTo>
                    <a:pt x="11" y="98"/>
                  </a:lnTo>
                  <a:lnTo>
                    <a:pt x="8" y="105"/>
                  </a:lnTo>
                  <a:lnTo>
                    <a:pt x="7" y="112"/>
                  </a:lnTo>
                  <a:lnTo>
                    <a:pt x="4" y="120"/>
                  </a:lnTo>
                  <a:lnTo>
                    <a:pt x="2" y="127"/>
                  </a:lnTo>
                  <a:lnTo>
                    <a:pt x="1" y="136"/>
                  </a:lnTo>
                  <a:lnTo>
                    <a:pt x="0" y="143"/>
                  </a:lnTo>
                  <a:lnTo>
                    <a:pt x="0" y="151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" y="183"/>
                  </a:lnTo>
                  <a:lnTo>
                    <a:pt x="2" y="192"/>
                  </a:lnTo>
                  <a:lnTo>
                    <a:pt x="4" y="199"/>
                  </a:lnTo>
                  <a:lnTo>
                    <a:pt x="7" y="207"/>
                  </a:lnTo>
                  <a:lnTo>
                    <a:pt x="8" y="214"/>
                  </a:lnTo>
                  <a:lnTo>
                    <a:pt x="11" y="221"/>
                  </a:lnTo>
                  <a:lnTo>
                    <a:pt x="18" y="236"/>
                  </a:lnTo>
                  <a:lnTo>
                    <a:pt x="26" y="250"/>
                  </a:lnTo>
                  <a:lnTo>
                    <a:pt x="35" y="261"/>
                  </a:lnTo>
                  <a:lnTo>
                    <a:pt x="46" y="272"/>
                  </a:lnTo>
                  <a:lnTo>
                    <a:pt x="57" y="283"/>
                  </a:lnTo>
                  <a:lnTo>
                    <a:pt x="70" y="292"/>
                  </a:lnTo>
                  <a:lnTo>
                    <a:pt x="83" y="300"/>
                  </a:lnTo>
                  <a:lnTo>
                    <a:pt x="97" y="307"/>
                  </a:lnTo>
                  <a:lnTo>
                    <a:pt x="104" y="310"/>
                  </a:lnTo>
                  <a:lnTo>
                    <a:pt x="111" y="312"/>
                  </a:lnTo>
                  <a:lnTo>
                    <a:pt x="119" y="314"/>
                  </a:lnTo>
                  <a:lnTo>
                    <a:pt x="126" y="316"/>
                  </a:lnTo>
                  <a:lnTo>
                    <a:pt x="135" y="317"/>
                  </a:lnTo>
                  <a:lnTo>
                    <a:pt x="142" y="319"/>
                  </a:lnTo>
                  <a:lnTo>
                    <a:pt x="150" y="319"/>
                  </a:lnTo>
                  <a:lnTo>
                    <a:pt x="159" y="320"/>
                  </a:lnTo>
                  <a:lnTo>
                    <a:pt x="159" y="320"/>
                  </a:lnTo>
                  <a:lnTo>
                    <a:pt x="1223" y="320"/>
                  </a:lnTo>
                  <a:lnTo>
                    <a:pt x="1223" y="320"/>
                  </a:lnTo>
                  <a:close/>
                </a:path>
              </a:pathLst>
            </a:cu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480" y="1568"/>
              <a:ext cx="691" cy="160"/>
            </a:xfrm>
            <a:custGeom>
              <a:avLst/>
              <a:gdLst>
                <a:gd name="T0" fmla="*/ 1232 w 1382"/>
                <a:gd name="T1" fmla="*/ 319 h 320"/>
                <a:gd name="T2" fmla="*/ 1247 w 1382"/>
                <a:gd name="T3" fmla="*/ 317 h 320"/>
                <a:gd name="T4" fmla="*/ 1263 w 1382"/>
                <a:gd name="T5" fmla="*/ 314 h 320"/>
                <a:gd name="T6" fmla="*/ 1278 w 1382"/>
                <a:gd name="T7" fmla="*/ 310 h 320"/>
                <a:gd name="T8" fmla="*/ 1299 w 1382"/>
                <a:gd name="T9" fmla="*/ 300 h 320"/>
                <a:gd name="T10" fmla="*/ 1325 w 1382"/>
                <a:gd name="T11" fmla="*/ 283 h 320"/>
                <a:gd name="T12" fmla="*/ 1346 w 1382"/>
                <a:gd name="T13" fmla="*/ 261 h 320"/>
                <a:gd name="T14" fmla="*/ 1364 w 1382"/>
                <a:gd name="T15" fmla="*/ 236 h 320"/>
                <a:gd name="T16" fmla="*/ 1373 w 1382"/>
                <a:gd name="T17" fmla="*/ 214 h 320"/>
                <a:gd name="T18" fmla="*/ 1378 w 1382"/>
                <a:gd name="T19" fmla="*/ 199 h 320"/>
                <a:gd name="T20" fmla="*/ 1381 w 1382"/>
                <a:gd name="T21" fmla="*/ 183 h 320"/>
                <a:gd name="T22" fmla="*/ 1382 w 1382"/>
                <a:gd name="T23" fmla="*/ 168 h 320"/>
                <a:gd name="T24" fmla="*/ 1382 w 1382"/>
                <a:gd name="T25" fmla="*/ 151 h 320"/>
                <a:gd name="T26" fmla="*/ 1381 w 1382"/>
                <a:gd name="T27" fmla="*/ 136 h 320"/>
                <a:gd name="T28" fmla="*/ 1378 w 1382"/>
                <a:gd name="T29" fmla="*/ 120 h 320"/>
                <a:gd name="T30" fmla="*/ 1373 w 1382"/>
                <a:gd name="T31" fmla="*/ 105 h 320"/>
                <a:gd name="T32" fmla="*/ 1364 w 1382"/>
                <a:gd name="T33" fmla="*/ 83 h 320"/>
                <a:gd name="T34" fmla="*/ 1346 w 1382"/>
                <a:gd name="T35" fmla="*/ 58 h 320"/>
                <a:gd name="T36" fmla="*/ 1325 w 1382"/>
                <a:gd name="T37" fmla="*/ 37 h 320"/>
                <a:gd name="T38" fmla="*/ 1299 w 1382"/>
                <a:gd name="T39" fmla="*/ 19 h 320"/>
                <a:gd name="T40" fmla="*/ 1278 w 1382"/>
                <a:gd name="T41" fmla="*/ 10 h 320"/>
                <a:gd name="T42" fmla="*/ 1263 w 1382"/>
                <a:gd name="T43" fmla="*/ 5 h 320"/>
                <a:gd name="T44" fmla="*/ 1247 w 1382"/>
                <a:gd name="T45" fmla="*/ 2 h 320"/>
                <a:gd name="T46" fmla="*/ 1232 w 1382"/>
                <a:gd name="T47" fmla="*/ 0 h 320"/>
                <a:gd name="T48" fmla="*/ 1223 w 1382"/>
                <a:gd name="T49" fmla="*/ 0 h 320"/>
                <a:gd name="T50" fmla="*/ 150 w 1382"/>
                <a:gd name="T51" fmla="*/ 0 h 320"/>
                <a:gd name="T52" fmla="*/ 135 w 1382"/>
                <a:gd name="T53" fmla="*/ 2 h 320"/>
                <a:gd name="T54" fmla="*/ 119 w 1382"/>
                <a:gd name="T55" fmla="*/ 5 h 320"/>
                <a:gd name="T56" fmla="*/ 104 w 1382"/>
                <a:gd name="T57" fmla="*/ 10 h 320"/>
                <a:gd name="T58" fmla="*/ 83 w 1382"/>
                <a:gd name="T59" fmla="*/ 19 h 320"/>
                <a:gd name="T60" fmla="*/ 57 w 1382"/>
                <a:gd name="T61" fmla="*/ 37 h 320"/>
                <a:gd name="T62" fmla="*/ 35 w 1382"/>
                <a:gd name="T63" fmla="*/ 58 h 320"/>
                <a:gd name="T64" fmla="*/ 18 w 1382"/>
                <a:gd name="T65" fmla="*/ 83 h 320"/>
                <a:gd name="T66" fmla="*/ 8 w 1382"/>
                <a:gd name="T67" fmla="*/ 105 h 320"/>
                <a:gd name="T68" fmla="*/ 4 w 1382"/>
                <a:gd name="T69" fmla="*/ 120 h 320"/>
                <a:gd name="T70" fmla="*/ 1 w 1382"/>
                <a:gd name="T71" fmla="*/ 136 h 320"/>
                <a:gd name="T72" fmla="*/ 0 w 1382"/>
                <a:gd name="T73" fmla="*/ 151 h 320"/>
                <a:gd name="T74" fmla="*/ 0 w 1382"/>
                <a:gd name="T75" fmla="*/ 168 h 320"/>
                <a:gd name="T76" fmla="*/ 1 w 1382"/>
                <a:gd name="T77" fmla="*/ 183 h 320"/>
                <a:gd name="T78" fmla="*/ 4 w 1382"/>
                <a:gd name="T79" fmla="*/ 199 h 320"/>
                <a:gd name="T80" fmla="*/ 8 w 1382"/>
                <a:gd name="T81" fmla="*/ 214 h 320"/>
                <a:gd name="T82" fmla="*/ 18 w 1382"/>
                <a:gd name="T83" fmla="*/ 236 h 320"/>
                <a:gd name="T84" fmla="*/ 35 w 1382"/>
                <a:gd name="T85" fmla="*/ 261 h 320"/>
                <a:gd name="T86" fmla="*/ 57 w 1382"/>
                <a:gd name="T87" fmla="*/ 283 h 320"/>
                <a:gd name="T88" fmla="*/ 83 w 1382"/>
                <a:gd name="T89" fmla="*/ 300 h 320"/>
                <a:gd name="T90" fmla="*/ 104 w 1382"/>
                <a:gd name="T91" fmla="*/ 310 h 320"/>
                <a:gd name="T92" fmla="*/ 119 w 1382"/>
                <a:gd name="T93" fmla="*/ 314 h 320"/>
                <a:gd name="T94" fmla="*/ 135 w 1382"/>
                <a:gd name="T95" fmla="*/ 317 h 320"/>
                <a:gd name="T96" fmla="*/ 150 w 1382"/>
                <a:gd name="T97" fmla="*/ 319 h 320"/>
                <a:gd name="T98" fmla="*/ 159 w 1382"/>
                <a:gd name="T99" fmla="*/ 320 h 320"/>
                <a:gd name="T100" fmla="*/ 1223 w 1382"/>
                <a:gd name="T101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82" h="320">
                  <a:moveTo>
                    <a:pt x="1223" y="320"/>
                  </a:moveTo>
                  <a:lnTo>
                    <a:pt x="1232" y="319"/>
                  </a:lnTo>
                  <a:lnTo>
                    <a:pt x="1240" y="319"/>
                  </a:lnTo>
                  <a:lnTo>
                    <a:pt x="1247" y="317"/>
                  </a:lnTo>
                  <a:lnTo>
                    <a:pt x="1256" y="316"/>
                  </a:lnTo>
                  <a:lnTo>
                    <a:pt x="1263" y="314"/>
                  </a:lnTo>
                  <a:lnTo>
                    <a:pt x="1271" y="312"/>
                  </a:lnTo>
                  <a:lnTo>
                    <a:pt x="1278" y="310"/>
                  </a:lnTo>
                  <a:lnTo>
                    <a:pt x="1285" y="307"/>
                  </a:lnTo>
                  <a:lnTo>
                    <a:pt x="1299" y="300"/>
                  </a:lnTo>
                  <a:lnTo>
                    <a:pt x="1312" y="292"/>
                  </a:lnTo>
                  <a:lnTo>
                    <a:pt x="1325" y="283"/>
                  </a:lnTo>
                  <a:lnTo>
                    <a:pt x="1336" y="272"/>
                  </a:lnTo>
                  <a:lnTo>
                    <a:pt x="1346" y="261"/>
                  </a:lnTo>
                  <a:lnTo>
                    <a:pt x="1356" y="250"/>
                  </a:lnTo>
                  <a:lnTo>
                    <a:pt x="1364" y="236"/>
                  </a:lnTo>
                  <a:lnTo>
                    <a:pt x="1370" y="221"/>
                  </a:lnTo>
                  <a:lnTo>
                    <a:pt x="1373" y="214"/>
                  </a:lnTo>
                  <a:lnTo>
                    <a:pt x="1375" y="207"/>
                  </a:lnTo>
                  <a:lnTo>
                    <a:pt x="1378" y="199"/>
                  </a:lnTo>
                  <a:lnTo>
                    <a:pt x="1380" y="192"/>
                  </a:lnTo>
                  <a:lnTo>
                    <a:pt x="1381" y="183"/>
                  </a:lnTo>
                  <a:lnTo>
                    <a:pt x="1382" y="176"/>
                  </a:lnTo>
                  <a:lnTo>
                    <a:pt x="1382" y="168"/>
                  </a:lnTo>
                  <a:lnTo>
                    <a:pt x="1382" y="160"/>
                  </a:lnTo>
                  <a:lnTo>
                    <a:pt x="1382" y="151"/>
                  </a:lnTo>
                  <a:lnTo>
                    <a:pt x="1382" y="143"/>
                  </a:lnTo>
                  <a:lnTo>
                    <a:pt x="1381" y="136"/>
                  </a:lnTo>
                  <a:lnTo>
                    <a:pt x="1380" y="127"/>
                  </a:lnTo>
                  <a:lnTo>
                    <a:pt x="1378" y="120"/>
                  </a:lnTo>
                  <a:lnTo>
                    <a:pt x="1375" y="112"/>
                  </a:lnTo>
                  <a:lnTo>
                    <a:pt x="1373" y="105"/>
                  </a:lnTo>
                  <a:lnTo>
                    <a:pt x="1370" y="98"/>
                  </a:lnTo>
                  <a:lnTo>
                    <a:pt x="1364" y="83"/>
                  </a:lnTo>
                  <a:lnTo>
                    <a:pt x="1356" y="71"/>
                  </a:lnTo>
                  <a:lnTo>
                    <a:pt x="1346" y="58"/>
                  </a:lnTo>
                  <a:lnTo>
                    <a:pt x="1336" y="47"/>
                  </a:lnTo>
                  <a:lnTo>
                    <a:pt x="1325" y="37"/>
                  </a:lnTo>
                  <a:lnTo>
                    <a:pt x="1312" y="27"/>
                  </a:lnTo>
                  <a:lnTo>
                    <a:pt x="1299" y="19"/>
                  </a:lnTo>
                  <a:lnTo>
                    <a:pt x="1285" y="13"/>
                  </a:lnTo>
                  <a:lnTo>
                    <a:pt x="1278" y="10"/>
                  </a:lnTo>
                  <a:lnTo>
                    <a:pt x="1271" y="7"/>
                  </a:lnTo>
                  <a:lnTo>
                    <a:pt x="1263" y="5"/>
                  </a:lnTo>
                  <a:lnTo>
                    <a:pt x="1256" y="3"/>
                  </a:lnTo>
                  <a:lnTo>
                    <a:pt x="1247" y="2"/>
                  </a:lnTo>
                  <a:lnTo>
                    <a:pt x="1240" y="0"/>
                  </a:lnTo>
                  <a:lnTo>
                    <a:pt x="1232" y="0"/>
                  </a:lnTo>
                  <a:lnTo>
                    <a:pt x="1223" y="0"/>
                  </a:lnTo>
                  <a:lnTo>
                    <a:pt x="1223" y="0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35" y="2"/>
                  </a:lnTo>
                  <a:lnTo>
                    <a:pt x="126" y="3"/>
                  </a:lnTo>
                  <a:lnTo>
                    <a:pt x="119" y="5"/>
                  </a:lnTo>
                  <a:lnTo>
                    <a:pt x="111" y="7"/>
                  </a:lnTo>
                  <a:lnTo>
                    <a:pt x="104" y="10"/>
                  </a:lnTo>
                  <a:lnTo>
                    <a:pt x="97" y="13"/>
                  </a:lnTo>
                  <a:lnTo>
                    <a:pt x="83" y="19"/>
                  </a:lnTo>
                  <a:lnTo>
                    <a:pt x="70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8"/>
                  </a:lnTo>
                  <a:lnTo>
                    <a:pt x="26" y="71"/>
                  </a:lnTo>
                  <a:lnTo>
                    <a:pt x="18" y="83"/>
                  </a:lnTo>
                  <a:lnTo>
                    <a:pt x="11" y="98"/>
                  </a:lnTo>
                  <a:lnTo>
                    <a:pt x="8" y="105"/>
                  </a:lnTo>
                  <a:lnTo>
                    <a:pt x="7" y="112"/>
                  </a:lnTo>
                  <a:lnTo>
                    <a:pt x="4" y="120"/>
                  </a:lnTo>
                  <a:lnTo>
                    <a:pt x="2" y="127"/>
                  </a:lnTo>
                  <a:lnTo>
                    <a:pt x="1" y="136"/>
                  </a:lnTo>
                  <a:lnTo>
                    <a:pt x="0" y="143"/>
                  </a:lnTo>
                  <a:lnTo>
                    <a:pt x="0" y="151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" y="183"/>
                  </a:lnTo>
                  <a:lnTo>
                    <a:pt x="2" y="192"/>
                  </a:lnTo>
                  <a:lnTo>
                    <a:pt x="4" y="199"/>
                  </a:lnTo>
                  <a:lnTo>
                    <a:pt x="7" y="207"/>
                  </a:lnTo>
                  <a:lnTo>
                    <a:pt x="8" y="214"/>
                  </a:lnTo>
                  <a:lnTo>
                    <a:pt x="11" y="221"/>
                  </a:lnTo>
                  <a:lnTo>
                    <a:pt x="18" y="236"/>
                  </a:lnTo>
                  <a:lnTo>
                    <a:pt x="26" y="250"/>
                  </a:lnTo>
                  <a:lnTo>
                    <a:pt x="35" y="261"/>
                  </a:lnTo>
                  <a:lnTo>
                    <a:pt x="46" y="272"/>
                  </a:lnTo>
                  <a:lnTo>
                    <a:pt x="57" y="283"/>
                  </a:lnTo>
                  <a:lnTo>
                    <a:pt x="70" y="292"/>
                  </a:lnTo>
                  <a:lnTo>
                    <a:pt x="83" y="300"/>
                  </a:lnTo>
                  <a:lnTo>
                    <a:pt x="97" y="307"/>
                  </a:lnTo>
                  <a:lnTo>
                    <a:pt x="104" y="310"/>
                  </a:lnTo>
                  <a:lnTo>
                    <a:pt x="111" y="312"/>
                  </a:lnTo>
                  <a:lnTo>
                    <a:pt x="119" y="314"/>
                  </a:lnTo>
                  <a:lnTo>
                    <a:pt x="126" y="316"/>
                  </a:lnTo>
                  <a:lnTo>
                    <a:pt x="135" y="317"/>
                  </a:lnTo>
                  <a:lnTo>
                    <a:pt x="142" y="319"/>
                  </a:lnTo>
                  <a:lnTo>
                    <a:pt x="150" y="319"/>
                  </a:lnTo>
                  <a:lnTo>
                    <a:pt x="159" y="320"/>
                  </a:lnTo>
                  <a:lnTo>
                    <a:pt x="159" y="320"/>
                  </a:lnTo>
                  <a:lnTo>
                    <a:pt x="1223" y="320"/>
                  </a:lnTo>
                  <a:lnTo>
                    <a:pt x="1223" y="3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3580" y="1595"/>
              <a:ext cx="23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휴먼모음T" panose="02030504000101010101" pitchFamily="18" charset="-127"/>
                  <a:ea typeface="휴먼모음T" panose="02030504000101010101" pitchFamily="18" charset="-127"/>
                </a:rPr>
                <a:t>패키지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3887" y="1595"/>
              <a:ext cx="1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휴먼모음T" panose="02030504000101010101" pitchFamily="18" charset="-127"/>
                  <a:ea typeface="휴먼모음T" panose="02030504000101010101" pitchFamily="18" charset="-127"/>
                </a:rPr>
                <a:t>외형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3506" y="1745"/>
              <a:ext cx="13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N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3600" y="1745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3652" y="1745"/>
              <a:ext cx="51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Plastic DIP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3506" y="1858"/>
              <a:ext cx="11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J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3579" y="1858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3630" y="1858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Ceramic DIP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3506" y="1969"/>
              <a:ext cx="15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W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3620" y="1969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: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3672" y="1969"/>
              <a:ext cx="44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굴림" pitchFamily="50" charset="-127"/>
                </a:rPr>
                <a:t>Flat Pack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1" name="Line 150"/>
            <p:cNvSpPr>
              <a:spLocks noChangeShapeType="1"/>
            </p:cNvSpPr>
            <p:nvPr/>
          </p:nvSpPr>
          <p:spPr bwMode="auto">
            <a:xfrm>
              <a:off x="2737" y="1328"/>
              <a:ext cx="743" cy="319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39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NOT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버퍼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37016"/>
              </p:ext>
            </p:extLst>
          </p:nvPr>
        </p:nvGraphicFramePr>
        <p:xfrm>
          <a:off x="683568" y="1484784"/>
          <a:ext cx="7587718" cy="2899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2143"/>
                <a:gridCol w="2115235"/>
                <a:gridCol w="306034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스위칭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회로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트랜지스터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회로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IC 7404 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핀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배치도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52897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1" descr="7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0996" y="2114378"/>
            <a:ext cx="2205245" cy="193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408317"/>
              </p:ext>
            </p:extLst>
          </p:nvPr>
        </p:nvGraphicFramePr>
        <p:xfrm>
          <a:off x="800456" y="2621201"/>
          <a:ext cx="2266950" cy="958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Visio" r:id="rId4" imgW="1495227" imgH="616753" progId="Visio.Drawing.11">
                  <p:embed/>
                </p:oleObj>
              </mc:Choice>
              <mc:Fallback>
                <p:oleObj name="Visio" r:id="rId4" imgW="1495227" imgH="61675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456" y="2621201"/>
                        <a:ext cx="2266950" cy="958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47040"/>
              </p:ext>
            </p:extLst>
          </p:nvPr>
        </p:nvGraphicFramePr>
        <p:xfrm>
          <a:off x="3410746" y="2365330"/>
          <a:ext cx="1596302" cy="1470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Visio" r:id="rId6" imgW="1106383" imgH="1018601" progId="Visio.Drawing.11">
                  <p:embed/>
                </p:oleObj>
              </mc:Choice>
              <mc:Fallback>
                <p:oleObj name="Visio" r:id="rId6" imgW="1106383" imgH="101860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10746" y="2365330"/>
                        <a:ext cx="1596302" cy="1470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5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NOT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버퍼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버퍼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버퍼(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는 입력된 신호를 변경하지 않고, 입력된 신호 그대로를 출력하는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단순한 전송을 의미한다.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입력 신호가 1인 경우에는 출력 신호는 1이 되고, 입력 신호가 0인 경우에는 출력 신호는 0이 된다. 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79457"/>
              </p:ext>
            </p:extLst>
          </p:nvPr>
        </p:nvGraphicFramePr>
        <p:xfrm>
          <a:off x="827584" y="2900034"/>
          <a:ext cx="7128793" cy="3702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3512"/>
                <a:gridCol w="676528"/>
                <a:gridCol w="465113"/>
                <a:gridCol w="1943544"/>
                <a:gridCol w="508869"/>
                <a:gridCol w="2371227"/>
              </a:tblGrid>
              <a:tr h="34841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진리표</a:t>
                      </a:r>
                      <a:endParaRPr lang="ko-KR" altLang="en-US" sz="17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5909" marR="85909" marT="42955" marB="429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동작파형</a:t>
                      </a:r>
                      <a:endParaRPr lang="ko-KR" altLang="en-US" sz="17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5909" marR="85909" marT="42955" marB="4295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논리기호</a:t>
                      </a:r>
                      <a:endParaRPr lang="ko-KR" altLang="en-US" sz="17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5909" marR="85909" marT="42955" marB="4295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276654">
                <a:tc gridSpan="2"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909" marR="85909" marT="42955" marB="429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909" marR="85909" marT="42955" marB="4295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909" marR="85909" marT="42955" marB="4295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71819">
                <a:tc gridSpan="6">
                  <a:txBody>
                    <a:bodyPr/>
                    <a:lstStyle/>
                    <a:p>
                      <a:pPr latinLnBrk="1"/>
                      <a:endParaRPr lang="ko-KR" altLang="en-US" sz="600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5909" marR="85909" marT="42955" marB="429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9739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7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논리식</a:t>
                      </a:r>
                      <a:endParaRPr lang="ko-KR" altLang="en-US" sz="17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5909" marR="85909" marT="42955" marB="429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909" marR="85909" marT="42955" marB="4295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700" dirty="0" smtClean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909" marR="85909" marT="42955" marB="429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700" dirty="0" smtClean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909" marR="85909" marT="42955" marB="4295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3638">
                <a:tc rowSpan="3"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909" marR="85909" marT="42955" marB="429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909" marR="85909" marT="42955" marB="4295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909" marR="85909" marT="42955" marB="4295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36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7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IC 7407 </a:t>
                      </a:r>
                      <a:r>
                        <a:rPr kumimoji="0" lang="ko-KR" altLang="en-US" sz="17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핀 배치도</a:t>
                      </a:r>
                    </a:p>
                  </a:txBody>
                  <a:tcPr marL="85909" marR="85909" marT="42955" marB="429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503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909" marR="85909" marT="42955" marB="4295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131832"/>
              </p:ext>
            </p:extLst>
          </p:nvPr>
        </p:nvGraphicFramePr>
        <p:xfrm>
          <a:off x="1075889" y="3369574"/>
          <a:ext cx="1319332" cy="1034970"/>
        </p:xfrm>
        <a:graphic>
          <a:graphicData uri="http://schemas.openxmlformats.org/drawingml/2006/table">
            <a:tbl>
              <a:tblPr/>
              <a:tblGrid>
                <a:gridCol w="659666"/>
                <a:gridCol w="659666"/>
              </a:tblGrid>
              <a:tr h="343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5909" marR="85909" marT="42955" marB="42955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5909" marR="85909" marT="42955" marB="4295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45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5909" marR="85909" marT="42955" marB="42955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5909" marR="85909" marT="42955" marB="4295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5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5909" marR="85909" marT="42955" marB="42955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5909" marR="85909" marT="42955" marB="4295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422838"/>
              </p:ext>
            </p:extLst>
          </p:nvPr>
        </p:nvGraphicFramePr>
        <p:xfrm>
          <a:off x="2842521" y="3426847"/>
          <a:ext cx="2377447" cy="96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6" name="Visio" r:id="rId3" imgW="2134738" imgH="889528" progId="Visio.Drawing.11">
                  <p:embed/>
                </p:oleObj>
              </mc:Choice>
              <mc:Fallback>
                <p:oleObj name="Visio" r:id="rId3" imgW="2134738" imgH="8895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521" y="3426847"/>
                        <a:ext cx="2377447" cy="969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477315"/>
              </p:ext>
            </p:extLst>
          </p:nvPr>
        </p:nvGraphicFramePr>
        <p:xfrm>
          <a:off x="5852536" y="3581809"/>
          <a:ext cx="1756968" cy="65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7" name="Visio" r:id="rId5" imgW="1039084" imgH="389819" progId="Visio.Drawing.11">
                  <p:embed/>
                </p:oleObj>
              </mc:Choice>
              <mc:Fallback>
                <p:oleObj name="Visio" r:id="rId5" imgW="1039084" imgH="38981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536" y="3581809"/>
                        <a:ext cx="1756968" cy="659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306442"/>
              </p:ext>
            </p:extLst>
          </p:nvPr>
        </p:nvGraphicFramePr>
        <p:xfrm>
          <a:off x="2218234" y="4797152"/>
          <a:ext cx="653270" cy="258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name="Equation" r:id="rId7" imgW="355320" imgH="139680" progId="Equation.DSMT4">
                  <p:embed/>
                </p:oleObj>
              </mc:Choice>
              <mc:Fallback>
                <p:oleObj name="Equation" r:id="rId7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234" y="4797152"/>
                        <a:ext cx="653270" cy="2580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5508104" y="4806217"/>
            <a:ext cx="2016224" cy="172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5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NOT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버퍼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상태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tri-state</a:t>
            </a:r>
            <a:r>
              <a:rPr lang="en-US" altLang="ko-KR" dirty="0" smtClean="0"/>
              <a:t>) </a:t>
            </a:r>
            <a:r>
              <a:rPr lang="ko-KR" altLang="en-US" dirty="0" smtClean="0"/>
              <a:t>버퍼</a:t>
            </a:r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출력이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개 레벨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(High, Low,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하이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임피던스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중의 하나를 갖는 논리소자 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26762"/>
              </p:ext>
            </p:extLst>
          </p:nvPr>
        </p:nvGraphicFramePr>
        <p:xfrm>
          <a:off x="683568" y="1988840"/>
          <a:ext cx="8055895" cy="441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085"/>
                <a:gridCol w="2160240"/>
                <a:gridCol w="2205245"/>
                <a:gridCol w="292532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진리표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논리기호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핀 배치도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021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spc="-100" dirty="0" smtClean="0">
                          <a:solidFill>
                            <a:srgbClr val="7030A0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제어</a:t>
                      </a:r>
                      <a:endParaRPr lang="en-US" altLang="ko-KR" sz="1800" spc="-100" dirty="0" smtClean="0">
                        <a:solidFill>
                          <a:srgbClr val="7030A0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spc="-100" dirty="0" smtClean="0">
                          <a:solidFill>
                            <a:srgbClr val="7030A0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입력이</a:t>
                      </a:r>
                      <a:r>
                        <a:rPr lang="en-US" altLang="ko-KR" sz="1800" spc="-100" dirty="0" smtClean="0">
                          <a:solidFill>
                            <a:srgbClr val="7030A0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Low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spc="-100" dirty="0" smtClean="0">
                          <a:solidFill>
                            <a:srgbClr val="7030A0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 때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21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spc="-100" dirty="0" smtClean="0">
                          <a:solidFill>
                            <a:srgbClr val="7030A0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제어</a:t>
                      </a:r>
                      <a:endParaRPr lang="en-US" altLang="ko-KR" sz="1800" spc="-100" dirty="0" smtClean="0">
                        <a:solidFill>
                          <a:srgbClr val="7030A0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spc="-100" dirty="0" smtClean="0">
                          <a:solidFill>
                            <a:srgbClr val="7030A0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입력이</a:t>
                      </a:r>
                      <a:r>
                        <a:rPr lang="en-US" altLang="ko-KR" sz="1800" spc="-100" dirty="0" smtClean="0">
                          <a:solidFill>
                            <a:srgbClr val="7030A0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High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spc="-100" dirty="0" smtClean="0">
                          <a:solidFill>
                            <a:srgbClr val="7030A0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 때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1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697892"/>
                  </p:ext>
                </p:extLst>
              </p:nvPr>
            </p:nvGraphicFramePr>
            <p:xfrm>
              <a:off x="1628673" y="2490670"/>
              <a:ext cx="1828800" cy="175260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609600"/>
                    <a:gridCol w="685800"/>
                  </a:tblGrid>
                  <a:tr h="3349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1" lang="ko-KR" altLang="en-US" sz="17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ko-KR" sz="17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/>
                                        <a:ea typeface="굴림" pitchFamily="50" charset="-127"/>
                                      </a:rPr>
                                      <m:t>𝐸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F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3349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0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0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0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</a:tr>
                  <a:tr h="3349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1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0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1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</a:tr>
                  <a:tr h="3365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0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1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Hi-Z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</a:tr>
                  <a:tr h="3349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1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1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Hi-Z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1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697892"/>
                  </p:ext>
                </p:extLst>
              </p:nvPr>
            </p:nvGraphicFramePr>
            <p:xfrm>
              <a:off x="1628673" y="2490670"/>
              <a:ext cx="1828800" cy="175260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609600"/>
                    <a:gridCol w="685800"/>
                  </a:tblGrid>
                  <a:tr h="3505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88000" t="-3448" r="-115000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F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0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0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0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1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0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1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0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1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Hi-Z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1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1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1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Hi-Z</a:t>
                          </a:r>
                          <a:endParaRPr kumimoji="1" lang="ko-KR" altLang="ko-K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67" descr="1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9163" y="2490670"/>
            <a:ext cx="19647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272690"/>
              </p:ext>
            </p:extLst>
          </p:nvPr>
        </p:nvGraphicFramePr>
        <p:xfrm>
          <a:off x="3788913" y="2885740"/>
          <a:ext cx="1870231" cy="122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4" name="Visio" r:id="rId5" imgW="1039017" imgH="683022" progId="Visio.Drawing.11">
                  <p:embed/>
                </p:oleObj>
              </mc:Choice>
              <mc:Fallback>
                <p:oleObj name="Visio" r:id="rId5" imgW="1039017" imgH="6830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913" y="2885740"/>
                        <a:ext cx="1870231" cy="1229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107293"/>
              </p:ext>
            </p:extLst>
          </p:nvPr>
        </p:nvGraphicFramePr>
        <p:xfrm>
          <a:off x="1628673" y="4531346"/>
          <a:ext cx="1828800" cy="1752600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6858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E</a:t>
                      </a:r>
                      <a:endParaRPr kumimoji="1" lang="ko-KR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Hi-Z</a:t>
                      </a:r>
                      <a:endParaRPr kumimoji="1" lang="ko-KR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Hi-Z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72" descr="1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9163" y="4423204"/>
            <a:ext cx="1942686" cy="180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328668"/>
              </p:ext>
            </p:extLst>
          </p:nvPr>
        </p:nvGraphicFramePr>
        <p:xfrm>
          <a:off x="3788913" y="4759283"/>
          <a:ext cx="1870351" cy="126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Visio" r:id="rId8" imgW="1039084" imgH="702909" progId="Visio.Drawing.11">
                  <p:embed/>
                </p:oleObj>
              </mc:Choice>
              <mc:Fallback>
                <p:oleObj name="Visio" r:id="rId8" imgW="1039084" imgH="7029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913" y="4759283"/>
                        <a:ext cx="1870351" cy="1265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직사각형 10"/>
          <p:cNvSpPr/>
          <p:nvPr/>
        </p:nvSpPr>
        <p:spPr>
          <a:xfrm>
            <a:off x="7970843" y="388434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74125</a:t>
            </a:r>
            <a:endParaRPr lang="ko-KR" altLang="en-US" sz="1800" spc="-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964598" y="583985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74126</a:t>
            </a:r>
            <a:endParaRPr lang="ko-KR" altLang="en-US" sz="1800" spc="-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61491" y="6445494"/>
            <a:ext cx="4582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하이 </a:t>
            </a:r>
            <a:r>
              <a:rPr lang="ko-KR" altLang="en-US" sz="1600" spc="-1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임피던스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: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입력과 출력이 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연결되어 </a:t>
            </a:r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있지 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않은 상태</a:t>
            </a:r>
            <a:endParaRPr lang="ko-KR" altLang="en-US" sz="1600" spc="-1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71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AND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기본 개념</a:t>
            </a:r>
            <a:r>
              <a:rPr lang="en-US" altLang="ko-KR" dirty="0" smtClean="0"/>
              <a:t>(2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입력이 모두 1(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인 경우에만 출력은 1(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 되고, 입력 중에 0(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인 것이 하나라도 있을 경우에는 출력은 0(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 된다.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970296"/>
              </p:ext>
            </p:extLst>
          </p:nvPr>
        </p:nvGraphicFramePr>
        <p:xfrm>
          <a:off x="755576" y="2492896"/>
          <a:ext cx="8010891" cy="2707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246"/>
                <a:gridCol w="3135348"/>
                <a:gridCol w="267029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진리표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동작파형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논리기호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090863"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0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13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142570"/>
              </p:ext>
            </p:extLst>
          </p:nvPr>
        </p:nvGraphicFramePr>
        <p:xfrm>
          <a:off x="983017" y="3099235"/>
          <a:ext cx="1707775" cy="1830706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56477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539001"/>
              </p:ext>
            </p:extLst>
          </p:nvPr>
        </p:nvGraphicFramePr>
        <p:xfrm>
          <a:off x="3230852" y="3166308"/>
          <a:ext cx="2570163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Visio" r:id="rId3" imgW="2134738" imgH="1346972" progId="Visio.Drawing.11">
                  <p:embed/>
                </p:oleObj>
              </mc:Choice>
              <mc:Fallback>
                <p:oleObj name="Visio" r:id="rId3" imgW="2134738" imgH="1346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852" y="3166308"/>
                        <a:ext cx="2570163" cy="160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416165"/>
              </p:ext>
            </p:extLst>
          </p:nvPr>
        </p:nvGraphicFramePr>
        <p:xfrm>
          <a:off x="6471212" y="3054230"/>
          <a:ext cx="1994416" cy="68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Visio" r:id="rId5" imgW="1108009" imgH="383316" progId="Visio.Drawing.11">
                  <p:embed/>
                </p:oleObj>
              </mc:Choice>
              <mc:Fallback>
                <p:oleObj name="Visio" r:id="rId5" imgW="1108009" imgH="3833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1212" y="3054230"/>
                        <a:ext cx="1994416" cy="689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118441"/>
              </p:ext>
            </p:extLst>
          </p:nvPr>
        </p:nvGraphicFramePr>
        <p:xfrm>
          <a:off x="6763815" y="4791739"/>
          <a:ext cx="158591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0" name="Equation" r:id="rId7" imgW="812520" imgH="139680" progId="Equation.DSMT4">
                  <p:embed/>
                </p:oleObj>
              </mc:Choice>
              <mc:Fallback>
                <p:oleObj name="Equation" r:id="rId7" imgW="8125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3815" y="4791739"/>
                        <a:ext cx="1585912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0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AND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회로 표현과 </a:t>
            </a:r>
            <a:r>
              <a:rPr lang="en-US" altLang="ko-KR" dirty="0" smtClean="0"/>
              <a:t>IC</a:t>
            </a:r>
          </a:p>
          <a:p>
            <a:endParaRPr lang="ko-KR" alt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41214"/>
              </p:ext>
            </p:extLst>
          </p:nvPr>
        </p:nvGraphicFramePr>
        <p:xfrm>
          <a:off x="611560" y="1772816"/>
          <a:ext cx="7830870" cy="2887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5295"/>
                <a:gridCol w="2250250"/>
                <a:gridCol w="292532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스위칭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회로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트랜지스터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회로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IC 7408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핀</a:t>
                      </a: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배치도</a:t>
                      </a:r>
                      <a:endParaRPr kumimoji="0" lang="ko-KR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51625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 smtClean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45" descr="74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7165" y="2269957"/>
            <a:ext cx="2560250" cy="223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807699"/>
              </p:ext>
            </p:extLst>
          </p:nvPr>
        </p:nvGraphicFramePr>
        <p:xfrm>
          <a:off x="697155" y="2787515"/>
          <a:ext cx="2524695" cy="12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" name="Visio" r:id="rId4" imgW="1538793" imgH="732820" progId="Visio.Drawing.11">
                  <p:embed/>
                </p:oleObj>
              </mc:Choice>
              <mc:Fallback>
                <p:oleObj name="Visio" r:id="rId4" imgW="1538793" imgH="7328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155" y="2787515"/>
                        <a:ext cx="2524695" cy="120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019600"/>
              </p:ext>
            </p:extLst>
          </p:nvPr>
        </p:nvGraphicFramePr>
        <p:xfrm>
          <a:off x="3617336" y="2389982"/>
          <a:ext cx="1575175" cy="19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Visio" r:id="rId6" imgW="1027054" imgH="1302756" progId="Visio.Drawing.11">
                  <p:embed/>
                </p:oleObj>
              </mc:Choice>
              <mc:Fallback>
                <p:oleObj name="Visio" r:id="rId6" imgW="1027054" imgH="130275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17336" y="2389982"/>
                        <a:ext cx="1575175" cy="199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7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</TotalTime>
  <Words>2253</Words>
  <Application>Microsoft Office PowerPoint</Application>
  <PresentationFormat>화면 슬라이드 쇼(4:3)</PresentationFormat>
  <Paragraphs>1010</Paragraphs>
  <Slides>44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44</vt:i4>
      </vt:variant>
    </vt:vector>
  </HeadingPairs>
  <TitlesOfParts>
    <vt:vector size="63" baseType="lpstr">
      <vt:lpstr>DFKai-SB</vt:lpstr>
      <vt:lpstr>HY견고딕</vt:lpstr>
      <vt:lpstr>HY헤드라인M</vt:lpstr>
      <vt:lpstr>굴림</vt:lpstr>
      <vt:lpstr>돋움</vt:lpstr>
      <vt:lpstr>돋움체</vt:lpstr>
      <vt:lpstr>맑은 고딕</vt:lpstr>
      <vt:lpstr>바탕</vt:lpstr>
      <vt:lpstr>휴먼모음T</vt:lpstr>
      <vt:lpstr>Arial</vt:lpstr>
      <vt:lpstr>Cambria Math</vt:lpstr>
      <vt:lpstr>Helvetica</vt:lpstr>
      <vt:lpstr>Symbol</vt:lpstr>
      <vt:lpstr>Tahoma</vt:lpstr>
      <vt:lpstr>Times New Roman</vt:lpstr>
      <vt:lpstr>Wingdings</vt:lpstr>
      <vt:lpstr>Office 테마</vt:lpstr>
      <vt:lpstr>Visio</vt:lpstr>
      <vt:lpstr>Equation</vt:lpstr>
      <vt:lpstr>Chapter 04. 논리게이트</vt:lpstr>
      <vt:lpstr>PowerPoint 프레젠테이션</vt:lpstr>
      <vt:lpstr>01 논리 레벨</vt:lpstr>
      <vt:lpstr>02 NOT 게이트와 버퍼 게이트</vt:lpstr>
      <vt:lpstr>02 NOT 게이트와 버퍼 게이트</vt:lpstr>
      <vt:lpstr>02 NOT 게이트와 버퍼 게이트</vt:lpstr>
      <vt:lpstr>02 NOT 게이트와 버퍼 게이트</vt:lpstr>
      <vt:lpstr>03 AND 게이트</vt:lpstr>
      <vt:lpstr>03 AND 게이트</vt:lpstr>
      <vt:lpstr>03 AND 게이트</vt:lpstr>
      <vt:lpstr>03 AND 게이트</vt:lpstr>
      <vt:lpstr>04 OR 게이트</vt:lpstr>
      <vt:lpstr>04 OR 게이트</vt:lpstr>
      <vt:lpstr>04 OR 게이트</vt:lpstr>
      <vt:lpstr>04 OR 게이트</vt:lpstr>
      <vt:lpstr>05 NAND 게이트</vt:lpstr>
      <vt:lpstr>05 NAND 게이트</vt:lpstr>
      <vt:lpstr>05 NAND 게이트</vt:lpstr>
      <vt:lpstr>06 NOR 게이트</vt:lpstr>
      <vt:lpstr>06 NOR 게이트</vt:lpstr>
      <vt:lpstr>06 NOR 게이트</vt:lpstr>
      <vt:lpstr>07 XOR(eXclusive-OR) 게이트</vt:lpstr>
      <vt:lpstr>07 XOR(eXclusive-OR) 게이트</vt:lpstr>
      <vt:lpstr>07 XOR(eXclusive-OR) 게이트</vt:lpstr>
      <vt:lpstr>08 XNOR(eXclusive-NOR) 게이트</vt:lpstr>
      <vt:lpstr>08 XNOR(eXclusive-NOR) 게이트</vt:lpstr>
      <vt:lpstr>09 정논리와 부논리</vt:lpstr>
      <vt:lpstr>09 정논리와 부논리</vt:lpstr>
      <vt:lpstr>09 정논리와 부논리</vt:lpstr>
      <vt:lpstr>10 게이트의 전기적 특성</vt:lpstr>
      <vt:lpstr>10 게이트의 전기적 특성</vt:lpstr>
      <vt:lpstr>10 게이트의 전기적 특성</vt:lpstr>
      <vt:lpstr>10 게이트의 전기적 특성</vt:lpstr>
      <vt:lpstr>10 게이트의 전기적 특성</vt:lpstr>
      <vt:lpstr>10 게이트의 전기적 특성</vt:lpstr>
      <vt:lpstr>10 게이트의 전기적 특성</vt:lpstr>
      <vt:lpstr>10 게이트의 전기적 특성</vt:lpstr>
      <vt:lpstr>10 게이트의 전기적 특성</vt:lpstr>
      <vt:lpstr>10 게이트의 전기적 특성</vt:lpstr>
      <vt:lpstr>10 게이트의 전기적 특성</vt:lpstr>
      <vt:lpstr>10 게이트의 전기적 특성</vt:lpstr>
      <vt:lpstr>10 게이트의 전기적 특성</vt:lpstr>
      <vt:lpstr>10 게이트의 전기적 특성</vt:lpstr>
      <vt:lpstr>10 게이트의 전기적 특성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shoh</cp:lastModifiedBy>
  <cp:revision>406</cp:revision>
  <cp:lastPrinted>2017-01-20T07:08:21Z</cp:lastPrinted>
  <dcterms:created xsi:type="dcterms:W3CDTF">2012-07-11T10:23:22Z</dcterms:created>
  <dcterms:modified xsi:type="dcterms:W3CDTF">2017-01-20T07:08:27Z</dcterms:modified>
</cp:coreProperties>
</file>