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414" r:id="rId3"/>
    <p:sldId id="435" r:id="rId4"/>
    <p:sldId id="439" r:id="rId5"/>
    <p:sldId id="437" r:id="rId6"/>
    <p:sldId id="446" r:id="rId7"/>
    <p:sldId id="440" r:id="rId8"/>
    <p:sldId id="445" r:id="rId9"/>
    <p:sldId id="444" r:id="rId10"/>
    <p:sldId id="443" r:id="rId11"/>
    <p:sldId id="442" r:id="rId12"/>
    <p:sldId id="448" r:id="rId13"/>
    <p:sldId id="450" r:id="rId14"/>
    <p:sldId id="449" r:id="rId15"/>
    <p:sldId id="451" r:id="rId16"/>
    <p:sldId id="453" r:id="rId17"/>
    <p:sldId id="454" r:id="rId18"/>
    <p:sldId id="456" r:id="rId19"/>
    <p:sldId id="457" r:id="rId20"/>
    <p:sldId id="458" r:id="rId21"/>
    <p:sldId id="459" r:id="rId22"/>
    <p:sldId id="460" r:id="rId23"/>
    <p:sldId id="461" r:id="rId24"/>
    <p:sldId id="463" r:id="rId25"/>
    <p:sldId id="464" r:id="rId26"/>
    <p:sldId id="465" r:id="rId27"/>
    <p:sldId id="467" r:id="rId28"/>
    <p:sldId id="468" r:id="rId29"/>
    <p:sldId id="469" r:id="rId30"/>
    <p:sldId id="470" r:id="rId31"/>
    <p:sldId id="471" r:id="rId32"/>
    <p:sldId id="472" r:id="rId33"/>
  </p:sldIdLst>
  <p:sldSz cx="9144000" cy="6858000" type="screen4x3"/>
  <p:notesSz cx="9928225" cy="6797675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  <a:srgbClr val="6699FF"/>
    <a:srgbClr val="088228"/>
    <a:srgbClr val="009999"/>
    <a:srgbClr val="648C0C"/>
    <a:srgbClr val="2D7E0C"/>
    <a:srgbClr val="157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26" autoAdjust="0"/>
    <p:restoredTop sz="94160" autoAdjust="0"/>
  </p:normalViewPr>
  <p:slideViewPr>
    <p:cSldViewPr>
      <p:cViewPr varScale="1">
        <p:scale>
          <a:sx n="66" d="100"/>
          <a:sy n="66" d="100"/>
        </p:scale>
        <p:origin x="882" y="72"/>
      </p:cViewPr>
      <p:guideLst>
        <p:guide orient="horz" pos="119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1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248A2-1976-4B74-9C62-41FFF254FADC}" type="datetimeFigureOut">
              <a:rPr lang="ko-KR" altLang="en-US" smtClean="0"/>
              <a:t>2017-01-20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08F17-11E6-4130-B102-957E6F4D7C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302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246BE231-B999-4922-9B29-EF6E82EA01DD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B1E9102B-132B-465D-99FB-4EF29DEAC4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919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76277"/>
            <a:ext cx="5266277" cy="1412763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rgbClr val="1C8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제목 13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16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3" y="980728"/>
            <a:ext cx="3623341" cy="30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9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0"/>
          <p:cNvSpPr/>
          <p:nvPr userDrawn="1"/>
        </p:nvSpPr>
        <p:spPr>
          <a:xfrm>
            <a:off x="252413" y="6118225"/>
            <a:ext cx="8639175" cy="7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제목 13"/>
          <p:cNvSpPr txBox="1">
            <a:spLocks/>
          </p:cNvSpPr>
          <p:nvPr userDrawn="1"/>
        </p:nvSpPr>
        <p:spPr bwMode="auto">
          <a:xfrm>
            <a:off x="1626393" y="2667456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r>
              <a:rPr lang="ko-KR" altLang="en-US" sz="2000" b="1" dirty="0" smtClean="0">
                <a:solidFill>
                  <a:srgbClr val="648C0C"/>
                </a:solidFill>
              </a:rPr>
              <a:t>감사합니다</a:t>
            </a:r>
            <a:r>
              <a:rPr lang="en-US" altLang="ko-KR" sz="2000" b="1" dirty="0" smtClean="0">
                <a:solidFill>
                  <a:srgbClr val="648C0C"/>
                </a:solidFill>
              </a:rPr>
              <a:t> </a:t>
            </a:r>
            <a:r>
              <a:rPr lang="en-US" altLang="ko-KR" sz="2000" b="1" dirty="0" smtClean="0">
                <a:solidFill>
                  <a:srgbClr val="648C0C"/>
                </a:solidFill>
                <a:sym typeface="Wingdings" panose="05000000000000000000" pitchFamily="2" charset="2"/>
              </a:rPr>
              <a:t></a:t>
            </a:r>
            <a:endParaRPr lang="ko-KR" altLang="en-US" sz="2000" b="1" dirty="0">
              <a:solidFill>
                <a:srgbClr val="648C0C"/>
              </a:solidFill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392863"/>
            <a:ext cx="12969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00" y="1156"/>
            <a:ext cx="2600000" cy="2333333"/>
          </a:xfrm>
          <a:prstGeom prst="rect">
            <a:avLst/>
          </a:prstGeom>
        </p:spPr>
      </p:pic>
      <p:sp>
        <p:nvSpPr>
          <p:cNvPr id="6" name="제목 13"/>
          <p:cNvSpPr txBox="1">
            <a:spLocks/>
          </p:cNvSpPr>
          <p:nvPr userDrawn="1"/>
        </p:nvSpPr>
        <p:spPr bwMode="auto">
          <a:xfrm>
            <a:off x="1594375" y="2788465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endParaRPr lang="ko-KR" altLang="en-US" sz="2000" b="1" dirty="0">
              <a:solidFill>
                <a:srgbClr val="648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8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 userDrawn="1"/>
        </p:nvSpPr>
        <p:spPr>
          <a:xfrm>
            <a:off x="320675" y="404813"/>
            <a:ext cx="8497888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609600" y="1052736"/>
            <a:ext cx="7991475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FF0000"/>
              </a:solidFill>
              <a:ea typeface="맑은 고딕" pitchFamily="50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ea typeface="맑은 고딕" pitchFamily="50" charset="-127"/>
              </a:rPr>
              <a:t>[</a:t>
            </a:r>
            <a:r>
              <a:rPr kumimoji="0" lang="ko-KR" altLang="en-US" sz="1400" b="1" dirty="0"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ea typeface="맑은 고딕" pitchFamily="50" charset="-127"/>
              </a:rPr>
              <a:t>]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한빛아카데미㈜에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징역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021388"/>
            <a:ext cx="12969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70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5"/>
          <p:cNvSpPr/>
          <p:nvPr userDrawn="1"/>
        </p:nvSpPr>
        <p:spPr>
          <a:xfrm>
            <a:off x="319088" y="404813"/>
            <a:ext cx="8497887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TextBox 9"/>
          <p:cNvSpPr txBox="1"/>
          <p:nvPr userDrawn="1"/>
        </p:nvSpPr>
        <p:spPr>
          <a:xfrm>
            <a:off x="895400" y="762422"/>
            <a:ext cx="408569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 및 목차</a:t>
            </a:r>
            <a:endParaRPr kumimoji="0" lang="ko-KR" altLang="en-US" sz="2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  <a:cs typeface="Tahoma" pitchFamily="34" charset="0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895400" y="1628800"/>
            <a:ext cx="7408019" cy="4464496"/>
          </a:xfrm>
        </p:spPr>
        <p:txBody>
          <a:bodyPr/>
          <a:lstStyle>
            <a:lvl1pPr marL="0" indent="0">
              <a:lnSpc>
                <a:spcPct val="150000"/>
              </a:lnSpc>
              <a:buFont typeface="+mj-lt"/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981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3000" b="1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5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2200" b="1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8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600"/>
            </a:lvl3pPr>
            <a:lvl4pPr marL="809625" indent="-180975">
              <a:spcAft>
                <a:spcPts val="300"/>
              </a:spcAft>
              <a:buSzPct val="96000"/>
              <a:defRPr sz="1400"/>
            </a:lvl4pPr>
            <a:lvl5pPr marL="990600" indent="-180975">
              <a:defRPr sz="12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35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A9C92E-CF8F-444A-A4AF-C0985F2635DF}" type="datetimeFigureOut">
              <a:rPr lang="ko-KR" altLang="en-US" smtClean="0"/>
              <a:pPr>
                <a:defRPr/>
              </a:pPr>
              <a:t>2017-01-20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F0BCA-CDF9-460D-BF94-3A1E03DEFDA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41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107505" y="980728"/>
            <a:ext cx="4464496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0"/>
          </p:nvPr>
        </p:nvSpPr>
        <p:spPr>
          <a:xfrm>
            <a:off x="4572000" y="1222276"/>
            <a:ext cx="4464496" cy="56631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39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A9C92E-CF8F-444A-A4AF-C0985F2635DF}" type="datetimeFigureOut">
              <a:rPr lang="ko-KR" altLang="en-US"/>
              <a:pPr>
                <a:defRPr/>
              </a:pPr>
              <a:t>2017-01-20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D5DF0BCA-CDF9-460D-BF94-3A1E03DEFDA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5" r:id="rId6"/>
    <p:sldLayoutId id="2147484044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/>
          <a:p>
            <a:r>
              <a:rPr lang="en-US" altLang="ko-KR" b="1" dirty="0" smtClean="0"/>
              <a:t>Chapter 03. </a:t>
            </a:r>
            <a:r>
              <a:rPr lang="ko-KR" altLang="en-US" b="1" dirty="0" smtClean="0"/>
              <a:t>디지털 코드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다양한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 코드들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 dirty="0" smtClean="0"/>
              <a:t> 84-2-1 </a:t>
            </a:r>
            <a:r>
              <a:rPr lang="ko-KR" altLang="en-US" dirty="0" smtClean="0"/>
              <a:t>코드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v"/>
            </a:pP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5904656" cy="4284278"/>
          </a:xfrm>
          <a:prstGeom prst="rect">
            <a:avLst/>
          </a:prstGeom>
        </p:spPr>
      </p:pic>
      <p:sp>
        <p:nvSpPr>
          <p:cNvPr id="6" name="Text Box 128"/>
          <p:cNvSpPr txBox="1">
            <a:spLocks noChangeArrowheads="1"/>
          </p:cNvSpPr>
          <p:nvPr/>
        </p:nvSpPr>
        <p:spPr bwMode="auto">
          <a:xfrm>
            <a:off x="593226" y="5913078"/>
            <a:ext cx="2278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  <a:sym typeface="Wingdings" pitchFamily="2" charset="2"/>
              </a:rPr>
              <a:t> 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자기보수 성질을 가짐</a:t>
            </a:r>
          </a:p>
        </p:txBody>
      </p:sp>
    </p:spTree>
    <p:extLst>
      <p:ext uri="{BB962C8B-B14F-4D97-AF65-F5344CB8AC3E}">
        <p14:creationId xmlns:p14="http://schemas.microsoft.com/office/powerpoint/2010/main" val="18526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다양한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 코드들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비가중치코드</a:t>
            </a:r>
            <a:r>
              <a:rPr lang="en-US" altLang="ko-KR" dirty="0" smtClean="0"/>
              <a:t>(non-weighted code)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굴림" pitchFamily="50" charset="-127"/>
              </a:rPr>
              <a:t>각각의 위치에 해당하는 값이 없는 코드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굴림" pitchFamily="50" charset="-127"/>
              </a:rPr>
              <a:t>데이터 변환과 같은 특수한 용도로 사용되기 위한 코드 (</a:t>
            </a:r>
            <a:r>
              <a:rPr lang="ko-KR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altLang="ko-KR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out-of-5</a:t>
            </a:r>
            <a:r>
              <a:rPr lang="en-US" altLang="ko-KR" dirty="0">
                <a:solidFill>
                  <a:srgbClr val="000000"/>
                </a:solidFill>
                <a:latin typeface="굴림" pitchFamily="50" charset="-127"/>
              </a:rPr>
              <a:t>)</a:t>
            </a:r>
            <a:endParaRPr lang="ko-KR" altLang="en-US" dirty="0">
              <a:solidFill>
                <a:srgbClr val="000000"/>
              </a:solidFill>
              <a:latin typeface="굴림" pitchFamily="50" charset="-127"/>
            </a:endParaRPr>
          </a:p>
          <a:p>
            <a:pPr lvl="1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348880"/>
            <a:ext cx="785252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그레이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코드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그레이</a:t>
            </a:r>
            <a:r>
              <a:rPr lang="ko-KR" altLang="en-US" dirty="0" smtClean="0"/>
              <a:t> 코드</a:t>
            </a:r>
            <a:r>
              <a:rPr lang="en-US" altLang="ko-KR" dirty="0" smtClean="0"/>
              <a:t>(Gray Code)</a:t>
            </a:r>
          </a:p>
          <a:p>
            <a:pPr lvl="1"/>
            <a:r>
              <a:rPr lang="ko-KR" altLang="en-US" spc="-100" dirty="0">
                <a:solidFill>
                  <a:srgbClr val="000000"/>
                </a:solidFill>
                <a:cs typeface="Times New Roman" panose="02020603050405020304" pitchFamily="18" charset="0"/>
              </a:rPr>
              <a:t>가중치가 없는 코드이기 때문에 연산에는 부적당하지만, 아날로그-디지털 변환기나 입출력 장치 코드로 주로 쓰인다.</a:t>
            </a:r>
          </a:p>
          <a:p>
            <a:pPr lvl="1"/>
            <a:r>
              <a:rPr lang="ko-KR" altLang="en-US" spc="-100" dirty="0">
                <a:solidFill>
                  <a:srgbClr val="000000"/>
                </a:solidFill>
                <a:cs typeface="Times New Roman" panose="02020603050405020304" pitchFamily="18" charset="0"/>
              </a:rPr>
              <a:t>연속되는 코드들 간에 하나의 비트만 변화하여 새로운 코드가 된다. </a:t>
            </a:r>
          </a:p>
          <a:p>
            <a:pPr lvl="1"/>
            <a:endParaRPr lang="ko-KR" altLang="en-US" dirty="0"/>
          </a:p>
        </p:txBody>
      </p:sp>
      <p:graphicFrame>
        <p:nvGraphicFramePr>
          <p:cNvPr id="5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543634"/>
              </p:ext>
            </p:extLst>
          </p:nvPr>
        </p:nvGraphicFramePr>
        <p:xfrm>
          <a:off x="827584" y="2780928"/>
          <a:ext cx="6190369" cy="3383871"/>
        </p:xfrm>
        <a:graphic>
          <a:graphicData uri="http://schemas.openxmlformats.org/drawingml/2006/table">
            <a:tbl>
              <a:tblPr/>
              <a:tblGrid>
                <a:gridCol w="839972"/>
                <a:gridCol w="988828"/>
                <a:gridCol w="1261182"/>
                <a:gridCol w="850900"/>
                <a:gridCol w="1033462"/>
                <a:gridCol w="1216025"/>
              </a:tblGrid>
              <a:tr h="4577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10</a:t>
                      </a: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진수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2</a:t>
                      </a: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진 코드 </a:t>
                      </a:r>
                      <a:r>
                        <a:rPr kumimoji="1" lang="en-US" altLang="ko-KR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 </a:t>
                      </a:r>
                      <a:endParaRPr kumimoji="1" lang="ko-KR" altLang="en-US" sz="18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그레이</a:t>
                      </a:r>
                      <a:r>
                        <a:rPr kumimoji="1" lang="en-US" altLang="ko-KR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코드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10</a:t>
                      </a: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진수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2</a:t>
                      </a: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진 코드 </a:t>
                      </a:r>
                      <a:r>
                        <a:rPr kumimoji="1" lang="en-US" altLang="ko-KR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 </a:t>
                      </a:r>
                      <a:endParaRPr kumimoji="1" lang="ko-KR" altLang="en-US" sz="18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spc="-10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그레이</a:t>
                      </a:r>
                      <a:r>
                        <a:rPr kumimoji="1" lang="en-US" altLang="ko-KR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코드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11</a:t>
                      </a:r>
                      <a:r>
                        <a:rPr kumimoji="1" lang="ko-KR" altLang="en-US" sz="1800" b="0" i="0" u="none" strike="noStrike" kern="0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r>
                        <a:rPr kumimoji="1" lang="ko-KR" altLang="en-US" sz="1800" b="0" i="0" u="none" strike="noStrike" kern="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11</a:t>
                      </a: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101</a:t>
                      </a: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240"/>
          <p:cNvSpPr txBox="1">
            <a:spLocks noChangeArrowheads="1"/>
          </p:cNvSpPr>
          <p:nvPr/>
        </p:nvSpPr>
        <p:spPr bwMode="auto">
          <a:xfrm>
            <a:off x="7192577" y="3667343"/>
            <a:ext cx="1882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600" b="1" dirty="0">
                <a:solidFill>
                  <a:srgbClr val="0033CC"/>
                </a:solidFill>
              </a:rPr>
              <a:t>이웃하는 코드간에 </a:t>
            </a:r>
          </a:p>
          <a:p>
            <a:r>
              <a:rPr lang="ko-KR" altLang="en-US" sz="1600" b="1" dirty="0">
                <a:solidFill>
                  <a:srgbClr val="0033CC"/>
                </a:solidFill>
              </a:rPr>
              <a:t>한 비트만 다르다</a:t>
            </a:r>
            <a:r>
              <a:rPr lang="en-US" altLang="ko-KR" sz="1600" b="1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7" name="원호 1"/>
          <p:cNvSpPr/>
          <p:nvPr/>
        </p:nvSpPr>
        <p:spPr>
          <a:xfrm>
            <a:off x="6804035" y="3773703"/>
            <a:ext cx="427833" cy="368299"/>
          </a:xfrm>
          <a:custGeom>
            <a:avLst/>
            <a:gdLst>
              <a:gd name="connsiteX0" fmla="*/ 384571 w 769143"/>
              <a:gd name="connsiteY0" fmla="*/ 0 h 368300"/>
              <a:gd name="connsiteX1" fmla="*/ 631571 w 769143"/>
              <a:gd name="connsiteY1" fmla="*/ 43004 h 368300"/>
              <a:gd name="connsiteX2" fmla="*/ 627101 w 769143"/>
              <a:gd name="connsiteY2" fmla="*/ 327063 h 368300"/>
              <a:gd name="connsiteX3" fmla="*/ 382117 w 769143"/>
              <a:gd name="connsiteY3" fmla="*/ 368296 h 368300"/>
              <a:gd name="connsiteX4" fmla="*/ 384572 w 769143"/>
              <a:gd name="connsiteY4" fmla="*/ 184150 h 368300"/>
              <a:gd name="connsiteX5" fmla="*/ 384571 w 769143"/>
              <a:gd name="connsiteY5" fmla="*/ 0 h 368300"/>
              <a:gd name="connsiteX0" fmla="*/ 384571 w 769143"/>
              <a:gd name="connsiteY0" fmla="*/ 0 h 368300"/>
              <a:gd name="connsiteX1" fmla="*/ 631571 w 769143"/>
              <a:gd name="connsiteY1" fmla="*/ 43004 h 368300"/>
              <a:gd name="connsiteX2" fmla="*/ 627101 w 769143"/>
              <a:gd name="connsiteY2" fmla="*/ 327063 h 368300"/>
              <a:gd name="connsiteX3" fmla="*/ 382117 w 769143"/>
              <a:gd name="connsiteY3" fmla="*/ 368296 h 368300"/>
              <a:gd name="connsiteX0" fmla="*/ 314326 w 698897"/>
              <a:gd name="connsiteY0" fmla="*/ 0 h 368299"/>
              <a:gd name="connsiteX1" fmla="*/ 561326 w 698897"/>
              <a:gd name="connsiteY1" fmla="*/ 43004 h 368299"/>
              <a:gd name="connsiteX2" fmla="*/ 556856 w 698897"/>
              <a:gd name="connsiteY2" fmla="*/ 327063 h 368299"/>
              <a:gd name="connsiteX3" fmla="*/ 311872 w 698897"/>
              <a:gd name="connsiteY3" fmla="*/ 368296 h 368299"/>
              <a:gd name="connsiteX4" fmla="*/ 2 w 698897"/>
              <a:gd name="connsiteY4" fmla="*/ 188913 h 368299"/>
              <a:gd name="connsiteX5" fmla="*/ 314326 w 698897"/>
              <a:gd name="connsiteY5" fmla="*/ 0 h 368299"/>
              <a:gd name="connsiteX0" fmla="*/ 314326 w 698897"/>
              <a:gd name="connsiteY0" fmla="*/ 0 h 368299"/>
              <a:gd name="connsiteX1" fmla="*/ 561326 w 698897"/>
              <a:gd name="connsiteY1" fmla="*/ 43004 h 368299"/>
              <a:gd name="connsiteX2" fmla="*/ 556856 w 698897"/>
              <a:gd name="connsiteY2" fmla="*/ 327063 h 368299"/>
              <a:gd name="connsiteX3" fmla="*/ 311872 w 698897"/>
              <a:gd name="connsiteY3" fmla="*/ 368296 h 36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897" h="368299" stroke="0" extrusionOk="0">
                <a:moveTo>
                  <a:pt x="314326" y="0"/>
                </a:moveTo>
                <a:cubicBezTo>
                  <a:pt x="404651" y="0"/>
                  <a:pt x="492094" y="15224"/>
                  <a:pt x="561326" y="43004"/>
                </a:cubicBezTo>
                <a:cubicBezTo>
                  <a:pt x="746561" y="117330"/>
                  <a:pt x="744409" y="254083"/>
                  <a:pt x="556856" y="327063"/>
                </a:cubicBezTo>
                <a:cubicBezTo>
                  <a:pt x="487648" y="353993"/>
                  <a:pt x="401047" y="368569"/>
                  <a:pt x="311872" y="368296"/>
                </a:cubicBezTo>
                <a:cubicBezTo>
                  <a:pt x="312690" y="306914"/>
                  <a:pt x="-816" y="250295"/>
                  <a:pt x="2" y="188913"/>
                </a:cubicBezTo>
                <a:cubicBezTo>
                  <a:pt x="2" y="127530"/>
                  <a:pt x="314326" y="61383"/>
                  <a:pt x="314326" y="0"/>
                </a:cubicBezTo>
                <a:close/>
              </a:path>
              <a:path w="698897" h="368299" fill="none">
                <a:moveTo>
                  <a:pt x="314326" y="0"/>
                </a:moveTo>
                <a:cubicBezTo>
                  <a:pt x="404651" y="0"/>
                  <a:pt x="492094" y="15224"/>
                  <a:pt x="561326" y="43004"/>
                </a:cubicBezTo>
                <a:cubicBezTo>
                  <a:pt x="746561" y="117330"/>
                  <a:pt x="744409" y="254083"/>
                  <a:pt x="556856" y="327063"/>
                </a:cubicBezTo>
                <a:cubicBezTo>
                  <a:pt x="487648" y="353993"/>
                  <a:pt x="401047" y="368569"/>
                  <a:pt x="311872" y="368296"/>
                </a:cubicBezTo>
              </a:path>
            </a:pathLst>
          </a:cu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원호 1"/>
          <p:cNvSpPr/>
          <p:nvPr/>
        </p:nvSpPr>
        <p:spPr>
          <a:xfrm>
            <a:off x="6804035" y="4142002"/>
            <a:ext cx="427833" cy="368299"/>
          </a:xfrm>
          <a:custGeom>
            <a:avLst/>
            <a:gdLst>
              <a:gd name="connsiteX0" fmla="*/ 384571 w 769143"/>
              <a:gd name="connsiteY0" fmla="*/ 0 h 368300"/>
              <a:gd name="connsiteX1" fmla="*/ 631571 w 769143"/>
              <a:gd name="connsiteY1" fmla="*/ 43004 h 368300"/>
              <a:gd name="connsiteX2" fmla="*/ 627101 w 769143"/>
              <a:gd name="connsiteY2" fmla="*/ 327063 h 368300"/>
              <a:gd name="connsiteX3" fmla="*/ 382117 w 769143"/>
              <a:gd name="connsiteY3" fmla="*/ 368296 h 368300"/>
              <a:gd name="connsiteX4" fmla="*/ 384572 w 769143"/>
              <a:gd name="connsiteY4" fmla="*/ 184150 h 368300"/>
              <a:gd name="connsiteX5" fmla="*/ 384571 w 769143"/>
              <a:gd name="connsiteY5" fmla="*/ 0 h 368300"/>
              <a:gd name="connsiteX0" fmla="*/ 384571 w 769143"/>
              <a:gd name="connsiteY0" fmla="*/ 0 h 368300"/>
              <a:gd name="connsiteX1" fmla="*/ 631571 w 769143"/>
              <a:gd name="connsiteY1" fmla="*/ 43004 h 368300"/>
              <a:gd name="connsiteX2" fmla="*/ 627101 w 769143"/>
              <a:gd name="connsiteY2" fmla="*/ 327063 h 368300"/>
              <a:gd name="connsiteX3" fmla="*/ 382117 w 769143"/>
              <a:gd name="connsiteY3" fmla="*/ 368296 h 368300"/>
              <a:gd name="connsiteX0" fmla="*/ 314326 w 698897"/>
              <a:gd name="connsiteY0" fmla="*/ 0 h 368299"/>
              <a:gd name="connsiteX1" fmla="*/ 561326 w 698897"/>
              <a:gd name="connsiteY1" fmla="*/ 43004 h 368299"/>
              <a:gd name="connsiteX2" fmla="*/ 556856 w 698897"/>
              <a:gd name="connsiteY2" fmla="*/ 327063 h 368299"/>
              <a:gd name="connsiteX3" fmla="*/ 311872 w 698897"/>
              <a:gd name="connsiteY3" fmla="*/ 368296 h 368299"/>
              <a:gd name="connsiteX4" fmla="*/ 2 w 698897"/>
              <a:gd name="connsiteY4" fmla="*/ 188913 h 368299"/>
              <a:gd name="connsiteX5" fmla="*/ 314326 w 698897"/>
              <a:gd name="connsiteY5" fmla="*/ 0 h 368299"/>
              <a:gd name="connsiteX0" fmla="*/ 314326 w 698897"/>
              <a:gd name="connsiteY0" fmla="*/ 0 h 368299"/>
              <a:gd name="connsiteX1" fmla="*/ 561326 w 698897"/>
              <a:gd name="connsiteY1" fmla="*/ 43004 h 368299"/>
              <a:gd name="connsiteX2" fmla="*/ 556856 w 698897"/>
              <a:gd name="connsiteY2" fmla="*/ 327063 h 368299"/>
              <a:gd name="connsiteX3" fmla="*/ 311872 w 698897"/>
              <a:gd name="connsiteY3" fmla="*/ 368296 h 36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897" h="368299" stroke="0" extrusionOk="0">
                <a:moveTo>
                  <a:pt x="314326" y="0"/>
                </a:moveTo>
                <a:cubicBezTo>
                  <a:pt x="404651" y="0"/>
                  <a:pt x="492094" y="15224"/>
                  <a:pt x="561326" y="43004"/>
                </a:cubicBezTo>
                <a:cubicBezTo>
                  <a:pt x="746561" y="117330"/>
                  <a:pt x="744409" y="254083"/>
                  <a:pt x="556856" y="327063"/>
                </a:cubicBezTo>
                <a:cubicBezTo>
                  <a:pt x="487648" y="353993"/>
                  <a:pt x="401047" y="368569"/>
                  <a:pt x="311872" y="368296"/>
                </a:cubicBezTo>
                <a:cubicBezTo>
                  <a:pt x="312690" y="306914"/>
                  <a:pt x="-816" y="250295"/>
                  <a:pt x="2" y="188913"/>
                </a:cubicBezTo>
                <a:cubicBezTo>
                  <a:pt x="2" y="127530"/>
                  <a:pt x="314326" y="61383"/>
                  <a:pt x="314326" y="0"/>
                </a:cubicBezTo>
                <a:close/>
              </a:path>
              <a:path w="698897" h="368299" fill="none">
                <a:moveTo>
                  <a:pt x="314326" y="0"/>
                </a:moveTo>
                <a:cubicBezTo>
                  <a:pt x="404651" y="0"/>
                  <a:pt x="492094" y="15224"/>
                  <a:pt x="561326" y="43004"/>
                </a:cubicBezTo>
                <a:cubicBezTo>
                  <a:pt x="746561" y="117330"/>
                  <a:pt x="744409" y="254083"/>
                  <a:pt x="556856" y="327063"/>
                </a:cubicBezTo>
                <a:cubicBezTo>
                  <a:pt x="487648" y="353993"/>
                  <a:pt x="401047" y="368569"/>
                  <a:pt x="311872" y="368296"/>
                </a:cubicBezTo>
              </a:path>
            </a:pathLst>
          </a:custGeom>
          <a:ln w="19050">
            <a:solidFill>
              <a:schemeClr val="accent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원호 1"/>
          <p:cNvSpPr/>
          <p:nvPr/>
        </p:nvSpPr>
        <p:spPr>
          <a:xfrm>
            <a:off x="6804035" y="4510301"/>
            <a:ext cx="427833" cy="368299"/>
          </a:xfrm>
          <a:custGeom>
            <a:avLst/>
            <a:gdLst>
              <a:gd name="connsiteX0" fmla="*/ 384571 w 769143"/>
              <a:gd name="connsiteY0" fmla="*/ 0 h 368300"/>
              <a:gd name="connsiteX1" fmla="*/ 631571 w 769143"/>
              <a:gd name="connsiteY1" fmla="*/ 43004 h 368300"/>
              <a:gd name="connsiteX2" fmla="*/ 627101 w 769143"/>
              <a:gd name="connsiteY2" fmla="*/ 327063 h 368300"/>
              <a:gd name="connsiteX3" fmla="*/ 382117 w 769143"/>
              <a:gd name="connsiteY3" fmla="*/ 368296 h 368300"/>
              <a:gd name="connsiteX4" fmla="*/ 384572 w 769143"/>
              <a:gd name="connsiteY4" fmla="*/ 184150 h 368300"/>
              <a:gd name="connsiteX5" fmla="*/ 384571 w 769143"/>
              <a:gd name="connsiteY5" fmla="*/ 0 h 368300"/>
              <a:gd name="connsiteX0" fmla="*/ 384571 w 769143"/>
              <a:gd name="connsiteY0" fmla="*/ 0 h 368300"/>
              <a:gd name="connsiteX1" fmla="*/ 631571 w 769143"/>
              <a:gd name="connsiteY1" fmla="*/ 43004 h 368300"/>
              <a:gd name="connsiteX2" fmla="*/ 627101 w 769143"/>
              <a:gd name="connsiteY2" fmla="*/ 327063 h 368300"/>
              <a:gd name="connsiteX3" fmla="*/ 382117 w 769143"/>
              <a:gd name="connsiteY3" fmla="*/ 368296 h 368300"/>
              <a:gd name="connsiteX0" fmla="*/ 314326 w 698897"/>
              <a:gd name="connsiteY0" fmla="*/ 0 h 368299"/>
              <a:gd name="connsiteX1" fmla="*/ 561326 w 698897"/>
              <a:gd name="connsiteY1" fmla="*/ 43004 h 368299"/>
              <a:gd name="connsiteX2" fmla="*/ 556856 w 698897"/>
              <a:gd name="connsiteY2" fmla="*/ 327063 h 368299"/>
              <a:gd name="connsiteX3" fmla="*/ 311872 w 698897"/>
              <a:gd name="connsiteY3" fmla="*/ 368296 h 368299"/>
              <a:gd name="connsiteX4" fmla="*/ 2 w 698897"/>
              <a:gd name="connsiteY4" fmla="*/ 188913 h 368299"/>
              <a:gd name="connsiteX5" fmla="*/ 314326 w 698897"/>
              <a:gd name="connsiteY5" fmla="*/ 0 h 368299"/>
              <a:gd name="connsiteX0" fmla="*/ 314326 w 698897"/>
              <a:gd name="connsiteY0" fmla="*/ 0 h 368299"/>
              <a:gd name="connsiteX1" fmla="*/ 561326 w 698897"/>
              <a:gd name="connsiteY1" fmla="*/ 43004 h 368299"/>
              <a:gd name="connsiteX2" fmla="*/ 556856 w 698897"/>
              <a:gd name="connsiteY2" fmla="*/ 327063 h 368299"/>
              <a:gd name="connsiteX3" fmla="*/ 311872 w 698897"/>
              <a:gd name="connsiteY3" fmla="*/ 368296 h 36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897" h="368299" stroke="0" extrusionOk="0">
                <a:moveTo>
                  <a:pt x="314326" y="0"/>
                </a:moveTo>
                <a:cubicBezTo>
                  <a:pt x="404651" y="0"/>
                  <a:pt x="492094" y="15224"/>
                  <a:pt x="561326" y="43004"/>
                </a:cubicBezTo>
                <a:cubicBezTo>
                  <a:pt x="746561" y="117330"/>
                  <a:pt x="744409" y="254083"/>
                  <a:pt x="556856" y="327063"/>
                </a:cubicBezTo>
                <a:cubicBezTo>
                  <a:pt x="487648" y="353993"/>
                  <a:pt x="401047" y="368569"/>
                  <a:pt x="311872" y="368296"/>
                </a:cubicBezTo>
                <a:cubicBezTo>
                  <a:pt x="312690" y="306914"/>
                  <a:pt x="-816" y="250295"/>
                  <a:pt x="2" y="188913"/>
                </a:cubicBezTo>
                <a:cubicBezTo>
                  <a:pt x="2" y="127530"/>
                  <a:pt x="314326" y="61383"/>
                  <a:pt x="314326" y="0"/>
                </a:cubicBezTo>
                <a:close/>
              </a:path>
              <a:path w="698897" h="368299" fill="none">
                <a:moveTo>
                  <a:pt x="314326" y="0"/>
                </a:moveTo>
                <a:cubicBezTo>
                  <a:pt x="404651" y="0"/>
                  <a:pt x="492094" y="15224"/>
                  <a:pt x="561326" y="43004"/>
                </a:cubicBezTo>
                <a:cubicBezTo>
                  <a:pt x="746561" y="117330"/>
                  <a:pt x="744409" y="254083"/>
                  <a:pt x="556856" y="327063"/>
                </a:cubicBezTo>
                <a:cubicBezTo>
                  <a:pt x="487648" y="353993"/>
                  <a:pt x="401047" y="368569"/>
                  <a:pt x="311872" y="368296"/>
                </a:cubicBezTo>
              </a:path>
            </a:pathLst>
          </a:custGeom>
          <a:ln w="19050">
            <a:solidFill>
              <a:srgbClr val="00FF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원호 1"/>
          <p:cNvSpPr/>
          <p:nvPr/>
        </p:nvSpPr>
        <p:spPr>
          <a:xfrm>
            <a:off x="6804035" y="4878600"/>
            <a:ext cx="427833" cy="368299"/>
          </a:xfrm>
          <a:custGeom>
            <a:avLst/>
            <a:gdLst>
              <a:gd name="connsiteX0" fmla="*/ 384571 w 769143"/>
              <a:gd name="connsiteY0" fmla="*/ 0 h 368300"/>
              <a:gd name="connsiteX1" fmla="*/ 631571 w 769143"/>
              <a:gd name="connsiteY1" fmla="*/ 43004 h 368300"/>
              <a:gd name="connsiteX2" fmla="*/ 627101 w 769143"/>
              <a:gd name="connsiteY2" fmla="*/ 327063 h 368300"/>
              <a:gd name="connsiteX3" fmla="*/ 382117 w 769143"/>
              <a:gd name="connsiteY3" fmla="*/ 368296 h 368300"/>
              <a:gd name="connsiteX4" fmla="*/ 384572 w 769143"/>
              <a:gd name="connsiteY4" fmla="*/ 184150 h 368300"/>
              <a:gd name="connsiteX5" fmla="*/ 384571 w 769143"/>
              <a:gd name="connsiteY5" fmla="*/ 0 h 368300"/>
              <a:gd name="connsiteX0" fmla="*/ 384571 w 769143"/>
              <a:gd name="connsiteY0" fmla="*/ 0 h 368300"/>
              <a:gd name="connsiteX1" fmla="*/ 631571 w 769143"/>
              <a:gd name="connsiteY1" fmla="*/ 43004 h 368300"/>
              <a:gd name="connsiteX2" fmla="*/ 627101 w 769143"/>
              <a:gd name="connsiteY2" fmla="*/ 327063 h 368300"/>
              <a:gd name="connsiteX3" fmla="*/ 382117 w 769143"/>
              <a:gd name="connsiteY3" fmla="*/ 368296 h 368300"/>
              <a:gd name="connsiteX0" fmla="*/ 314326 w 698897"/>
              <a:gd name="connsiteY0" fmla="*/ 0 h 368299"/>
              <a:gd name="connsiteX1" fmla="*/ 561326 w 698897"/>
              <a:gd name="connsiteY1" fmla="*/ 43004 h 368299"/>
              <a:gd name="connsiteX2" fmla="*/ 556856 w 698897"/>
              <a:gd name="connsiteY2" fmla="*/ 327063 h 368299"/>
              <a:gd name="connsiteX3" fmla="*/ 311872 w 698897"/>
              <a:gd name="connsiteY3" fmla="*/ 368296 h 368299"/>
              <a:gd name="connsiteX4" fmla="*/ 2 w 698897"/>
              <a:gd name="connsiteY4" fmla="*/ 188913 h 368299"/>
              <a:gd name="connsiteX5" fmla="*/ 314326 w 698897"/>
              <a:gd name="connsiteY5" fmla="*/ 0 h 368299"/>
              <a:gd name="connsiteX0" fmla="*/ 314326 w 698897"/>
              <a:gd name="connsiteY0" fmla="*/ 0 h 368299"/>
              <a:gd name="connsiteX1" fmla="*/ 561326 w 698897"/>
              <a:gd name="connsiteY1" fmla="*/ 43004 h 368299"/>
              <a:gd name="connsiteX2" fmla="*/ 556856 w 698897"/>
              <a:gd name="connsiteY2" fmla="*/ 327063 h 368299"/>
              <a:gd name="connsiteX3" fmla="*/ 311872 w 698897"/>
              <a:gd name="connsiteY3" fmla="*/ 368296 h 36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897" h="368299" stroke="0" extrusionOk="0">
                <a:moveTo>
                  <a:pt x="314326" y="0"/>
                </a:moveTo>
                <a:cubicBezTo>
                  <a:pt x="404651" y="0"/>
                  <a:pt x="492094" y="15224"/>
                  <a:pt x="561326" y="43004"/>
                </a:cubicBezTo>
                <a:cubicBezTo>
                  <a:pt x="746561" y="117330"/>
                  <a:pt x="744409" y="254083"/>
                  <a:pt x="556856" y="327063"/>
                </a:cubicBezTo>
                <a:cubicBezTo>
                  <a:pt x="487648" y="353993"/>
                  <a:pt x="401047" y="368569"/>
                  <a:pt x="311872" y="368296"/>
                </a:cubicBezTo>
                <a:cubicBezTo>
                  <a:pt x="312690" y="306914"/>
                  <a:pt x="-816" y="250295"/>
                  <a:pt x="2" y="188913"/>
                </a:cubicBezTo>
                <a:cubicBezTo>
                  <a:pt x="2" y="127530"/>
                  <a:pt x="314326" y="61383"/>
                  <a:pt x="314326" y="0"/>
                </a:cubicBezTo>
                <a:close/>
              </a:path>
              <a:path w="698897" h="368299" fill="none">
                <a:moveTo>
                  <a:pt x="314326" y="0"/>
                </a:moveTo>
                <a:cubicBezTo>
                  <a:pt x="404651" y="0"/>
                  <a:pt x="492094" y="15224"/>
                  <a:pt x="561326" y="43004"/>
                </a:cubicBezTo>
                <a:cubicBezTo>
                  <a:pt x="746561" y="117330"/>
                  <a:pt x="744409" y="254083"/>
                  <a:pt x="556856" y="327063"/>
                </a:cubicBezTo>
                <a:cubicBezTo>
                  <a:pt x="487648" y="353993"/>
                  <a:pt x="401047" y="368569"/>
                  <a:pt x="311872" y="368296"/>
                </a:cubicBezTo>
              </a:path>
            </a:pathLst>
          </a:custGeom>
          <a:ln w="19050">
            <a:solidFill>
              <a:schemeClr val="accent2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원호 1"/>
          <p:cNvSpPr/>
          <p:nvPr/>
        </p:nvSpPr>
        <p:spPr>
          <a:xfrm>
            <a:off x="6804035" y="3405404"/>
            <a:ext cx="427833" cy="368299"/>
          </a:xfrm>
          <a:custGeom>
            <a:avLst/>
            <a:gdLst>
              <a:gd name="connsiteX0" fmla="*/ 384571 w 769143"/>
              <a:gd name="connsiteY0" fmla="*/ 0 h 368300"/>
              <a:gd name="connsiteX1" fmla="*/ 631571 w 769143"/>
              <a:gd name="connsiteY1" fmla="*/ 43004 h 368300"/>
              <a:gd name="connsiteX2" fmla="*/ 627101 w 769143"/>
              <a:gd name="connsiteY2" fmla="*/ 327063 h 368300"/>
              <a:gd name="connsiteX3" fmla="*/ 382117 w 769143"/>
              <a:gd name="connsiteY3" fmla="*/ 368296 h 368300"/>
              <a:gd name="connsiteX4" fmla="*/ 384572 w 769143"/>
              <a:gd name="connsiteY4" fmla="*/ 184150 h 368300"/>
              <a:gd name="connsiteX5" fmla="*/ 384571 w 769143"/>
              <a:gd name="connsiteY5" fmla="*/ 0 h 368300"/>
              <a:gd name="connsiteX0" fmla="*/ 384571 w 769143"/>
              <a:gd name="connsiteY0" fmla="*/ 0 h 368300"/>
              <a:gd name="connsiteX1" fmla="*/ 631571 w 769143"/>
              <a:gd name="connsiteY1" fmla="*/ 43004 h 368300"/>
              <a:gd name="connsiteX2" fmla="*/ 627101 w 769143"/>
              <a:gd name="connsiteY2" fmla="*/ 327063 h 368300"/>
              <a:gd name="connsiteX3" fmla="*/ 382117 w 769143"/>
              <a:gd name="connsiteY3" fmla="*/ 368296 h 368300"/>
              <a:gd name="connsiteX0" fmla="*/ 314326 w 698897"/>
              <a:gd name="connsiteY0" fmla="*/ 0 h 368299"/>
              <a:gd name="connsiteX1" fmla="*/ 561326 w 698897"/>
              <a:gd name="connsiteY1" fmla="*/ 43004 h 368299"/>
              <a:gd name="connsiteX2" fmla="*/ 556856 w 698897"/>
              <a:gd name="connsiteY2" fmla="*/ 327063 h 368299"/>
              <a:gd name="connsiteX3" fmla="*/ 311872 w 698897"/>
              <a:gd name="connsiteY3" fmla="*/ 368296 h 368299"/>
              <a:gd name="connsiteX4" fmla="*/ 2 w 698897"/>
              <a:gd name="connsiteY4" fmla="*/ 188913 h 368299"/>
              <a:gd name="connsiteX5" fmla="*/ 314326 w 698897"/>
              <a:gd name="connsiteY5" fmla="*/ 0 h 368299"/>
              <a:gd name="connsiteX0" fmla="*/ 314326 w 698897"/>
              <a:gd name="connsiteY0" fmla="*/ 0 h 368299"/>
              <a:gd name="connsiteX1" fmla="*/ 561326 w 698897"/>
              <a:gd name="connsiteY1" fmla="*/ 43004 h 368299"/>
              <a:gd name="connsiteX2" fmla="*/ 556856 w 698897"/>
              <a:gd name="connsiteY2" fmla="*/ 327063 h 368299"/>
              <a:gd name="connsiteX3" fmla="*/ 311872 w 698897"/>
              <a:gd name="connsiteY3" fmla="*/ 368296 h 36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897" h="368299" stroke="0" extrusionOk="0">
                <a:moveTo>
                  <a:pt x="314326" y="0"/>
                </a:moveTo>
                <a:cubicBezTo>
                  <a:pt x="404651" y="0"/>
                  <a:pt x="492094" y="15224"/>
                  <a:pt x="561326" y="43004"/>
                </a:cubicBezTo>
                <a:cubicBezTo>
                  <a:pt x="746561" y="117330"/>
                  <a:pt x="744409" y="254083"/>
                  <a:pt x="556856" y="327063"/>
                </a:cubicBezTo>
                <a:cubicBezTo>
                  <a:pt x="487648" y="353993"/>
                  <a:pt x="401047" y="368569"/>
                  <a:pt x="311872" y="368296"/>
                </a:cubicBezTo>
                <a:cubicBezTo>
                  <a:pt x="312690" y="306914"/>
                  <a:pt x="-816" y="250295"/>
                  <a:pt x="2" y="188913"/>
                </a:cubicBezTo>
                <a:cubicBezTo>
                  <a:pt x="2" y="127530"/>
                  <a:pt x="314326" y="61383"/>
                  <a:pt x="314326" y="0"/>
                </a:cubicBezTo>
                <a:close/>
              </a:path>
              <a:path w="698897" h="368299" fill="none">
                <a:moveTo>
                  <a:pt x="314326" y="0"/>
                </a:moveTo>
                <a:cubicBezTo>
                  <a:pt x="404651" y="0"/>
                  <a:pt x="492094" y="15224"/>
                  <a:pt x="561326" y="43004"/>
                </a:cubicBezTo>
                <a:cubicBezTo>
                  <a:pt x="746561" y="117330"/>
                  <a:pt x="744409" y="254083"/>
                  <a:pt x="556856" y="327063"/>
                </a:cubicBezTo>
                <a:cubicBezTo>
                  <a:pt x="487648" y="353993"/>
                  <a:pt x="401047" y="368569"/>
                  <a:pt x="311872" y="368296"/>
                </a:cubicBezTo>
              </a:path>
            </a:pathLst>
          </a:custGeom>
          <a:ln w="19050">
            <a:solidFill>
              <a:schemeClr val="accent2">
                <a:lumMod val="40000"/>
                <a:lumOff val="6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원호 1"/>
          <p:cNvSpPr/>
          <p:nvPr/>
        </p:nvSpPr>
        <p:spPr>
          <a:xfrm>
            <a:off x="6804035" y="5246899"/>
            <a:ext cx="427833" cy="368299"/>
          </a:xfrm>
          <a:custGeom>
            <a:avLst/>
            <a:gdLst>
              <a:gd name="connsiteX0" fmla="*/ 384571 w 769143"/>
              <a:gd name="connsiteY0" fmla="*/ 0 h 368300"/>
              <a:gd name="connsiteX1" fmla="*/ 631571 w 769143"/>
              <a:gd name="connsiteY1" fmla="*/ 43004 h 368300"/>
              <a:gd name="connsiteX2" fmla="*/ 627101 w 769143"/>
              <a:gd name="connsiteY2" fmla="*/ 327063 h 368300"/>
              <a:gd name="connsiteX3" fmla="*/ 382117 w 769143"/>
              <a:gd name="connsiteY3" fmla="*/ 368296 h 368300"/>
              <a:gd name="connsiteX4" fmla="*/ 384572 w 769143"/>
              <a:gd name="connsiteY4" fmla="*/ 184150 h 368300"/>
              <a:gd name="connsiteX5" fmla="*/ 384571 w 769143"/>
              <a:gd name="connsiteY5" fmla="*/ 0 h 368300"/>
              <a:gd name="connsiteX0" fmla="*/ 384571 w 769143"/>
              <a:gd name="connsiteY0" fmla="*/ 0 h 368300"/>
              <a:gd name="connsiteX1" fmla="*/ 631571 w 769143"/>
              <a:gd name="connsiteY1" fmla="*/ 43004 h 368300"/>
              <a:gd name="connsiteX2" fmla="*/ 627101 w 769143"/>
              <a:gd name="connsiteY2" fmla="*/ 327063 h 368300"/>
              <a:gd name="connsiteX3" fmla="*/ 382117 w 769143"/>
              <a:gd name="connsiteY3" fmla="*/ 368296 h 368300"/>
              <a:gd name="connsiteX0" fmla="*/ 314326 w 698897"/>
              <a:gd name="connsiteY0" fmla="*/ 0 h 368299"/>
              <a:gd name="connsiteX1" fmla="*/ 561326 w 698897"/>
              <a:gd name="connsiteY1" fmla="*/ 43004 h 368299"/>
              <a:gd name="connsiteX2" fmla="*/ 556856 w 698897"/>
              <a:gd name="connsiteY2" fmla="*/ 327063 h 368299"/>
              <a:gd name="connsiteX3" fmla="*/ 311872 w 698897"/>
              <a:gd name="connsiteY3" fmla="*/ 368296 h 368299"/>
              <a:gd name="connsiteX4" fmla="*/ 2 w 698897"/>
              <a:gd name="connsiteY4" fmla="*/ 188913 h 368299"/>
              <a:gd name="connsiteX5" fmla="*/ 314326 w 698897"/>
              <a:gd name="connsiteY5" fmla="*/ 0 h 368299"/>
              <a:gd name="connsiteX0" fmla="*/ 314326 w 698897"/>
              <a:gd name="connsiteY0" fmla="*/ 0 h 368299"/>
              <a:gd name="connsiteX1" fmla="*/ 561326 w 698897"/>
              <a:gd name="connsiteY1" fmla="*/ 43004 h 368299"/>
              <a:gd name="connsiteX2" fmla="*/ 556856 w 698897"/>
              <a:gd name="connsiteY2" fmla="*/ 327063 h 368299"/>
              <a:gd name="connsiteX3" fmla="*/ 311872 w 698897"/>
              <a:gd name="connsiteY3" fmla="*/ 368296 h 36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897" h="368299" stroke="0" extrusionOk="0">
                <a:moveTo>
                  <a:pt x="314326" y="0"/>
                </a:moveTo>
                <a:cubicBezTo>
                  <a:pt x="404651" y="0"/>
                  <a:pt x="492094" y="15224"/>
                  <a:pt x="561326" y="43004"/>
                </a:cubicBezTo>
                <a:cubicBezTo>
                  <a:pt x="746561" y="117330"/>
                  <a:pt x="744409" y="254083"/>
                  <a:pt x="556856" y="327063"/>
                </a:cubicBezTo>
                <a:cubicBezTo>
                  <a:pt x="487648" y="353993"/>
                  <a:pt x="401047" y="368569"/>
                  <a:pt x="311872" y="368296"/>
                </a:cubicBezTo>
                <a:cubicBezTo>
                  <a:pt x="312690" y="306914"/>
                  <a:pt x="-816" y="250295"/>
                  <a:pt x="2" y="188913"/>
                </a:cubicBezTo>
                <a:cubicBezTo>
                  <a:pt x="2" y="127530"/>
                  <a:pt x="314326" y="61383"/>
                  <a:pt x="314326" y="0"/>
                </a:cubicBezTo>
                <a:close/>
              </a:path>
              <a:path w="698897" h="368299" fill="none">
                <a:moveTo>
                  <a:pt x="314326" y="0"/>
                </a:moveTo>
                <a:cubicBezTo>
                  <a:pt x="404651" y="0"/>
                  <a:pt x="492094" y="15224"/>
                  <a:pt x="561326" y="43004"/>
                </a:cubicBezTo>
                <a:cubicBezTo>
                  <a:pt x="746561" y="117330"/>
                  <a:pt x="744409" y="254083"/>
                  <a:pt x="556856" y="327063"/>
                </a:cubicBezTo>
                <a:cubicBezTo>
                  <a:pt x="487648" y="353993"/>
                  <a:pt x="401047" y="368569"/>
                  <a:pt x="311872" y="368296"/>
                </a:cubicBezTo>
              </a:path>
            </a:pathLst>
          </a:custGeom>
          <a:ln w="19050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62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그레이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코드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 Box 70"/>
          <p:cNvSpPr txBox="1">
            <a:spLocks noChangeArrowheads="1"/>
          </p:cNvSpPr>
          <p:nvPr/>
        </p:nvSpPr>
        <p:spPr bwMode="auto">
          <a:xfrm>
            <a:off x="6342939" y="1375719"/>
            <a:ext cx="1556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&lt;XOR </a:t>
            </a:r>
            <a:r>
              <a:rPr lang="ko-KR" alt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진리표</a:t>
            </a:r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ko-KR" altLang="en-US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578702"/>
              </p:ext>
            </p:extLst>
          </p:nvPr>
        </p:nvGraphicFramePr>
        <p:xfrm>
          <a:off x="395536" y="1412776"/>
          <a:ext cx="4706679" cy="4378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6679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진 코드를 </a:t>
                      </a:r>
                      <a:r>
                        <a:rPr kumimoji="0" lang="ko-KR" altLang="en-US" sz="1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그레이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코드로 변환하는 방법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72613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32917">
                <a:tc>
                  <a:txBody>
                    <a:bodyPr/>
                    <a:lstStyle/>
                    <a:p>
                      <a:pPr latinLnBrk="1"/>
                      <a:endParaRPr lang="ko-KR" altLang="en-US" sz="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0">
                        <a:defRPr/>
                      </a:pPr>
                      <a:r>
                        <a:rPr kumimoji="0" lang="ko-KR" altLang="en-US" sz="1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그레이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 코드를 </a:t>
                      </a:r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진 코드로 변환하는 방법</a:t>
                      </a:r>
                      <a:endParaRPr kumimoji="0" lang="ko-KR" alt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itchFamily="18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77823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822635"/>
              </p:ext>
            </p:extLst>
          </p:nvPr>
        </p:nvGraphicFramePr>
        <p:xfrm>
          <a:off x="1344996" y="1924991"/>
          <a:ext cx="2782507" cy="1411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Visio" r:id="rId3" imgW="1739067" imgH="882051" progId="Visio.Drawing.11">
                  <p:embed/>
                </p:oleObj>
              </mc:Choice>
              <mc:Fallback>
                <p:oleObj name="Visio" r:id="rId3" imgW="1739067" imgH="88205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4996" y="1924991"/>
                        <a:ext cx="2782507" cy="1411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132533"/>
              </p:ext>
            </p:extLst>
          </p:nvPr>
        </p:nvGraphicFramePr>
        <p:xfrm>
          <a:off x="1369184" y="4158603"/>
          <a:ext cx="2734130" cy="1426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Visio" r:id="rId5" imgW="1708831" imgH="891479" progId="Visio.Drawing.11">
                  <p:embed/>
                </p:oleObj>
              </mc:Choice>
              <mc:Fallback>
                <p:oleObj name="Visio" r:id="rId5" imgW="1708831" imgH="89147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9184" y="4158603"/>
                        <a:ext cx="2734130" cy="1426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70"/>
              <p:cNvSpPr txBox="1">
                <a:spLocks noChangeArrowheads="1"/>
              </p:cNvSpPr>
              <p:nvPr/>
            </p:nvSpPr>
            <p:spPr bwMode="auto">
              <a:xfrm>
                <a:off x="6645838" y="3752651"/>
                <a:ext cx="102463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ko-KR" sz="1800" b="0" i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en-US" altLang="ko-KR" sz="1800" b="0" i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ko-KR" sz="1800" b="0" i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ko-KR" sz="1800" b="0" i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⨁</m:t>
                      </m:r>
                      <m:r>
                        <m:rPr>
                          <m:nor/>
                        </m:rPr>
                        <a:rPr lang="en-US" altLang="ko-KR" sz="1800" b="0" i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Cambria Math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ko-KR" altLang="en-US" sz="1800" i="1" dirty="0">
                  <a:solidFill>
                    <a:srgbClr val="7030A0"/>
                  </a:solidFill>
                  <a:latin typeface="Times New Roman" panose="02020603050405020304" pitchFamily="18" charset="0"/>
                  <a:ea typeface="휴먼모음T" panose="02030504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45838" y="3752651"/>
                <a:ext cx="102463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103757"/>
              </p:ext>
            </p:extLst>
          </p:nvPr>
        </p:nvGraphicFramePr>
        <p:xfrm>
          <a:off x="6228184" y="1844824"/>
          <a:ext cx="1830388" cy="1861920"/>
        </p:xfrm>
        <a:graphic>
          <a:graphicData uri="http://schemas.openxmlformats.org/drawingml/2006/table">
            <a:tbl>
              <a:tblPr/>
              <a:tblGrid>
                <a:gridCol w="1023938"/>
                <a:gridCol w="80645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입력</a:t>
                      </a:r>
                    </a:p>
                  </a:txBody>
                  <a:tcPr marL="72000" marR="720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itchFamily="18" charset="-127"/>
                          <a:ea typeface="휴먼모음T" pitchFamily="18" charset="-127"/>
                        </a:rPr>
                        <a:t>출력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A    B</a:t>
                      </a:r>
                    </a:p>
                  </a:txBody>
                  <a:tcPr marL="72000" marR="720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0    0</a:t>
                      </a:r>
                    </a:p>
                  </a:txBody>
                  <a:tcPr marL="72000" marR="720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0    1</a:t>
                      </a:r>
                    </a:p>
                  </a:txBody>
                  <a:tcPr marL="72000" marR="720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1    0</a:t>
                      </a:r>
                    </a:p>
                  </a:txBody>
                  <a:tcPr marL="72000" marR="720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1    1</a:t>
                      </a:r>
                    </a:p>
                  </a:txBody>
                  <a:tcPr marL="72000" marR="72000" marT="18000" marB="180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itchFamily="18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2000" marR="72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9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그레이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코드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그레이</a:t>
            </a:r>
            <a:r>
              <a:rPr lang="ko-KR" altLang="en-US" dirty="0" smtClean="0"/>
              <a:t> 코드 입력장치 적용 예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495098"/>
              </p:ext>
            </p:extLst>
          </p:nvPr>
        </p:nvGraphicFramePr>
        <p:xfrm>
          <a:off x="611560" y="1628800"/>
          <a:ext cx="7258492" cy="49832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758"/>
                <a:gridCol w="3349255"/>
                <a:gridCol w="3487479"/>
              </a:tblGrid>
              <a:tr h="23609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altLang="ko-KR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진</a:t>
                      </a:r>
                      <a:endParaRPr kumimoji="0" lang="en-US" altLang="ko-KR" sz="18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코</a:t>
                      </a:r>
                      <a:endParaRPr kumimoji="0" lang="en-US" altLang="ko-KR" sz="18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ko-KR" altLang="en-US" sz="1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드</a:t>
                      </a:r>
                      <a:endParaRPr kumimoji="0" lang="ko-KR" altLang="en-US" sz="18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54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그</a:t>
                      </a:r>
                      <a:endParaRPr kumimoji="0" lang="en-US" altLang="ko-KR" sz="18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ko-KR" altLang="en-US" sz="1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레</a:t>
                      </a:r>
                      <a:endParaRPr kumimoji="0" lang="en-US" altLang="ko-KR" sz="18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이</a:t>
                      </a:r>
                      <a:endParaRPr kumimoji="0" lang="en-US" altLang="ko-KR" sz="18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코</a:t>
                      </a:r>
                      <a:endParaRPr kumimoji="0" lang="en-US" altLang="ko-KR" sz="18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ko-KR" altLang="en-US" sz="18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드</a:t>
                      </a:r>
                      <a:endParaRPr kumimoji="0" lang="ko-KR" altLang="en-US" sz="18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800236"/>
              </p:ext>
            </p:extLst>
          </p:nvPr>
        </p:nvGraphicFramePr>
        <p:xfrm>
          <a:off x="1245821" y="1714525"/>
          <a:ext cx="2797175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2" name="Visio" r:id="rId3" imgW="2424104" imgH="1925863" progId="Visio.Drawing.11">
                  <p:embed/>
                </p:oleObj>
              </mc:Choice>
              <mc:Fallback>
                <p:oleObj name="Visio" r:id="rId3" imgW="2424104" imgH="19258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5821" y="1714525"/>
                        <a:ext cx="2797175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204783"/>
              </p:ext>
            </p:extLst>
          </p:nvPr>
        </p:nvGraphicFramePr>
        <p:xfrm>
          <a:off x="4774834" y="1711350"/>
          <a:ext cx="2786062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3" name="Visio" r:id="rId5" imgW="2424104" imgH="1925863" progId="Visio.Drawing.11">
                  <p:embed/>
                </p:oleObj>
              </mc:Choice>
              <mc:Fallback>
                <p:oleObj name="Visio" r:id="rId5" imgW="2424104" imgH="19258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834" y="1711350"/>
                        <a:ext cx="2786062" cy="2222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337505"/>
              </p:ext>
            </p:extLst>
          </p:nvPr>
        </p:nvGraphicFramePr>
        <p:xfrm>
          <a:off x="1204546" y="4296461"/>
          <a:ext cx="2800350" cy="223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4" name="Visio" r:id="rId7" imgW="2424104" imgH="1925863" progId="Visio.Drawing.11">
                  <p:embed/>
                </p:oleObj>
              </mc:Choice>
              <mc:Fallback>
                <p:oleObj name="Visio" r:id="rId7" imgW="2424104" imgH="19258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546" y="4296461"/>
                        <a:ext cx="2800350" cy="223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414083"/>
              </p:ext>
            </p:extLst>
          </p:nvPr>
        </p:nvGraphicFramePr>
        <p:xfrm>
          <a:off x="4776421" y="4301223"/>
          <a:ext cx="2771775" cy="221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5" name="Visio" r:id="rId9" imgW="2424104" imgH="1925863" progId="Visio.Drawing.11">
                  <p:embed/>
                </p:oleObj>
              </mc:Choice>
              <mc:Fallback>
                <p:oleObj name="Visio" r:id="rId9" imgW="2424104" imgH="19258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421" y="4301223"/>
                        <a:ext cx="2771775" cy="2211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40296" y="4913421"/>
            <a:ext cx="822325" cy="1069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dirty="0" err="1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그레이</a:t>
            </a:r>
            <a:r>
              <a:rPr kumimoji="0" lang="ko-KR" altLang="en-US" sz="1600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코드는 오차가 </a:t>
            </a:r>
            <a:r>
              <a:rPr kumimoji="0" lang="ko-KR" altLang="en-US" sz="1600" dirty="0" smtClean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적음</a:t>
            </a:r>
            <a:endParaRPr kumimoji="0" lang="ko-KR" altLang="en-US" sz="1600" dirty="0">
              <a:solidFill>
                <a:srgbClr val="C0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Rectangle 196"/>
          <p:cNvSpPr>
            <a:spLocks noChangeArrowheads="1"/>
          </p:cNvSpPr>
          <p:nvPr/>
        </p:nvSpPr>
        <p:spPr bwMode="auto">
          <a:xfrm>
            <a:off x="8162559" y="1624121"/>
            <a:ext cx="455612" cy="2921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ko-KR" sz="1600" dirty="0">
                <a:latin typeface="+mn-ea"/>
                <a:ea typeface="+mn-ea"/>
              </a:rPr>
              <a:t>0</a:t>
            </a:r>
            <a:endParaRPr lang="ko-KR" altLang="ko-KR" sz="1600" dirty="0">
              <a:latin typeface="+mn-ea"/>
              <a:ea typeface="+mn-ea"/>
            </a:endParaRPr>
          </a:p>
        </p:txBody>
      </p:sp>
      <p:sp>
        <p:nvSpPr>
          <p:cNvPr id="11" name="Rectangle 197"/>
          <p:cNvSpPr>
            <a:spLocks noChangeArrowheads="1"/>
          </p:cNvSpPr>
          <p:nvPr/>
        </p:nvSpPr>
        <p:spPr bwMode="auto">
          <a:xfrm>
            <a:off x="8162559" y="2068621"/>
            <a:ext cx="455612" cy="29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ko-KR" sz="1600">
                <a:latin typeface="+mn-ea"/>
                <a:ea typeface="+mn-ea"/>
              </a:rPr>
              <a:t>1</a:t>
            </a:r>
            <a:endParaRPr lang="ko-KR" altLang="ko-KR" sz="1600">
              <a:latin typeface="+mn-ea"/>
              <a:ea typeface="+mn-ea"/>
            </a:endParaRPr>
          </a:p>
        </p:txBody>
      </p:sp>
      <p:sp>
        <p:nvSpPr>
          <p:cNvPr id="12" name="사각형 설명선 11"/>
          <p:cNvSpPr>
            <a:spLocks noChangeArrowheads="1"/>
          </p:cNvSpPr>
          <p:nvPr/>
        </p:nvSpPr>
        <p:spPr bwMode="auto">
          <a:xfrm>
            <a:off x="3407361" y="3140184"/>
            <a:ext cx="792163" cy="323850"/>
          </a:xfrm>
          <a:prstGeom prst="wedgeRectCallout">
            <a:avLst>
              <a:gd name="adj1" fmla="val -47995"/>
              <a:gd name="adj2" fmla="val -134806"/>
            </a:avLst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ko-KR" sz="1600" dirty="0">
                <a:solidFill>
                  <a:srgbClr val="FF0000"/>
                </a:solidFill>
                <a:latin typeface="Arial" pitchFamily="34" charset="0"/>
              </a:rPr>
              <a:t>0011</a:t>
            </a:r>
            <a:endParaRPr lang="ko-KR" altLang="ko-KR" sz="1600" dirty="0"/>
          </a:p>
        </p:txBody>
      </p:sp>
      <p:sp>
        <p:nvSpPr>
          <p:cNvPr id="13" name="사각형 설명선 14"/>
          <p:cNvSpPr>
            <a:spLocks noChangeArrowheads="1"/>
          </p:cNvSpPr>
          <p:nvPr/>
        </p:nvSpPr>
        <p:spPr bwMode="auto">
          <a:xfrm>
            <a:off x="6930976" y="3148439"/>
            <a:ext cx="792163" cy="322263"/>
          </a:xfrm>
          <a:prstGeom prst="wedgeRectCallout">
            <a:avLst>
              <a:gd name="adj1" fmla="val -47995"/>
              <a:gd name="adj2" fmla="val -135222"/>
            </a:avLst>
          </a:prstGeom>
          <a:solidFill>
            <a:srgbClr val="FFC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ko-KR" sz="1600">
                <a:solidFill>
                  <a:srgbClr val="FF0000"/>
                </a:solidFill>
                <a:latin typeface="Arial" pitchFamily="34" charset="0"/>
              </a:rPr>
              <a:t>0111</a:t>
            </a:r>
            <a:endParaRPr lang="ko-KR" altLang="ko-KR" sz="1600"/>
          </a:p>
        </p:txBody>
      </p:sp>
      <p:sp>
        <p:nvSpPr>
          <p:cNvPr id="14" name="사각형 설명선 14"/>
          <p:cNvSpPr/>
          <p:nvPr/>
        </p:nvSpPr>
        <p:spPr>
          <a:xfrm>
            <a:off x="3363546" y="5724317"/>
            <a:ext cx="792163" cy="322262"/>
          </a:xfrm>
          <a:prstGeom prst="wedgeRectCallout">
            <a:avLst>
              <a:gd name="adj1" fmla="val -51570"/>
              <a:gd name="adj2" fmla="val -13202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dirty="0">
                <a:solidFill>
                  <a:srgbClr val="FF0000"/>
                </a:solidFill>
              </a:rPr>
              <a:t>0010</a:t>
            </a:r>
            <a:endParaRPr lang="ko-KR" altLang="ko-KR" sz="1600" dirty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15" name="사각형 설명선 14"/>
          <p:cNvSpPr/>
          <p:nvPr/>
        </p:nvSpPr>
        <p:spPr>
          <a:xfrm>
            <a:off x="6930975" y="5724317"/>
            <a:ext cx="792163" cy="322262"/>
          </a:xfrm>
          <a:prstGeom prst="wedgeRectCallout">
            <a:avLst>
              <a:gd name="adj1" fmla="val -47962"/>
              <a:gd name="adj2" fmla="val -13202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dirty="0">
                <a:solidFill>
                  <a:srgbClr val="FF0000"/>
                </a:solidFill>
              </a:rPr>
              <a:t>0110</a:t>
            </a:r>
            <a:endParaRPr lang="ko-KR" altLang="ko-KR" sz="1600" dirty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16" name="TextBox 35"/>
          <p:cNvSpPr txBox="1">
            <a:spLocks noChangeArrowheads="1"/>
          </p:cNvSpPr>
          <p:nvPr/>
        </p:nvSpPr>
        <p:spPr bwMode="auto">
          <a:xfrm>
            <a:off x="3484196" y="1638409"/>
            <a:ext cx="8338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 dirty="0" smtClean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rPr>
              <a:t>정상</a:t>
            </a:r>
            <a:r>
              <a:rPr kumimoji="0" lang="en-US" altLang="ko-KR" sz="1600" dirty="0" smtClean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rPr>
              <a:t>(3)</a:t>
            </a:r>
            <a:endParaRPr kumimoji="0" lang="ko-KR" altLang="en-US" sz="1600" dirty="0">
              <a:solidFill>
                <a:srgbClr val="3333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36"/>
          <p:cNvSpPr txBox="1">
            <a:spLocks noChangeArrowheads="1"/>
          </p:cNvSpPr>
          <p:nvPr/>
        </p:nvSpPr>
        <p:spPr bwMode="auto">
          <a:xfrm>
            <a:off x="6525846" y="1671746"/>
            <a:ext cx="11432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 dirty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rPr>
              <a:t>에러</a:t>
            </a:r>
            <a:r>
              <a:rPr kumimoji="0" lang="en-US" altLang="ko-KR" sz="1600" dirty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en-US" altLang="ko-KR" sz="1600" dirty="0" smtClean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1600" dirty="0" smtClean="0">
                <a:solidFill>
                  <a:srgbClr val="3333FF"/>
                </a:solidFill>
                <a:latin typeface="맑은 고딕"/>
                <a:ea typeface="맑은 고딕"/>
              </a:rPr>
              <a:t>→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r>
              <a:rPr kumimoji="0" lang="en-US" altLang="ko-KR" sz="1600" dirty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1600" dirty="0">
              <a:solidFill>
                <a:srgbClr val="3333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37"/>
          <p:cNvSpPr txBox="1">
            <a:spLocks noChangeArrowheads="1"/>
          </p:cNvSpPr>
          <p:nvPr/>
        </p:nvSpPr>
        <p:spPr bwMode="auto">
          <a:xfrm>
            <a:off x="3500071" y="4132948"/>
            <a:ext cx="8338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 dirty="0" smtClean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rPr>
              <a:t>정상</a:t>
            </a:r>
            <a:r>
              <a:rPr kumimoji="0" lang="en-US" altLang="ko-KR" sz="1600" dirty="0" smtClean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rPr>
              <a:t>(3)</a:t>
            </a:r>
            <a:endParaRPr kumimoji="0" lang="ko-KR" altLang="en-US" sz="1600" dirty="0">
              <a:solidFill>
                <a:srgbClr val="3333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38"/>
          <p:cNvSpPr txBox="1">
            <a:spLocks noChangeArrowheads="1"/>
          </p:cNvSpPr>
          <p:nvPr/>
        </p:nvSpPr>
        <p:spPr bwMode="auto">
          <a:xfrm>
            <a:off x="6513202" y="4264125"/>
            <a:ext cx="11432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 dirty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rPr>
              <a:t>에러</a:t>
            </a:r>
            <a:r>
              <a:rPr kumimoji="0" lang="en-US" altLang="ko-KR" sz="1600" dirty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en-US" altLang="ko-KR" sz="1600" dirty="0" smtClean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en-US" altLang="ko-KR" sz="1600" dirty="0" smtClean="0">
                <a:solidFill>
                  <a:srgbClr val="3333FF"/>
                </a:solidFill>
                <a:latin typeface="맑은 고딕"/>
                <a:ea typeface="맑은 고딕"/>
              </a:rPr>
              <a:t>→</a:t>
            </a:r>
            <a:r>
              <a:rPr kumimoji="0"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kumimoji="0" lang="en-US" altLang="ko-KR" sz="1600" dirty="0">
                <a:solidFill>
                  <a:srgbClr val="3333FF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1600" dirty="0">
              <a:solidFill>
                <a:srgbClr val="3333FF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32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에러 검출 코드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smtClean="0">
                <a:solidFill>
                  <a:srgbClr val="C00000"/>
                </a:solidFill>
              </a:rPr>
              <a:t>패리티 비트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짝수패리티(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parity)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데이터에서 1의 개수를 짝수 개로 맞춤</a:t>
            </a:r>
          </a:p>
          <a:p>
            <a:pPr lvl="1"/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홀수패리티(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odd parity)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1의 개수를 홀수 개로 맞춤</a:t>
            </a:r>
          </a:p>
          <a:p>
            <a:pPr lvl="1"/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패리티 비트는 데이터 전송과정에서 에러 검사를 위한 </a:t>
            </a:r>
            <a:r>
              <a:rPr lang="ko-K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추가 비트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o-K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패리티는 </a:t>
            </a:r>
            <a:r>
              <a:rPr lang="ko-K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단지 에러 검출만 가능하며, 여러 비트에 에러가 발생할 경우에는 검출이 안될 수도 </a:t>
            </a:r>
            <a:r>
              <a:rPr lang="ko-K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있음</a:t>
            </a:r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ko-K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비트 </a:t>
            </a:r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ASCII </a:t>
            </a:r>
            <a:r>
              <a:rPr lang="ko-K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코드에 패리티 </a:t>
            </a:r>
            <a:r>
              <a:rPr lang="ko-KR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비트를</a:t>
            </a:r>
            <a:r>
              <a:rPr lang="ko-K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추가한 코드</a:t>
            </a:r>
            <a:endParaRPr lang="en-US" altLang="ko-K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167889"/>
            <a:ext cx="5256584" cy="221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에러 검출 코드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병렬 패리티</a:t>
            </a:r>
            <a:r>
              <a:rPr lang="en-US" altLang="ko-KR" dirty="0" smtClean="0"/>
              <a:t>(parallel parity)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패리티를 블록 데이터에 적용해서 가로와 세로 데이터들에 대해서 패리티를 적용하면 에러를 검출하여 그 위치를 찾아 정정할 수 있다.</a:t>
            </a:r>
            <a:r>
              <a:rPr lang="ko-KR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ko-KR" altLang="en-US" dirty="0"/>
          </a:p>
        </p:txBody>
      </p:sp>
      <p:graphicFrame>
        <p:nvGraphicFramePr>
          <p:cNvPr id="4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626352"/>
              </p:ext>
            </p:extLst>
          </p:nvPr>
        </p:nvGraphicFramePr>
        <p:xfrm>
          <a:off x="755576" y="2348880"/>
          <a:ext cx="3810000" cy="2921508"/>
        </p:xfrm>
        <a:graphic>
          <a:graphicData uri="http://schemas.openxmlformats.org/drawingml/2006/table">
            <a:tbl>
              <a:tblPr/>
              <a:tblGrid>
                <a:gridCol w="423863"/>
                <a:gridCol w="422275"/>
                <a:gridCol w="423862"/>
                <a:gridCol w="423863"/>
                <a:gridCol w="422275"/>
                <a:gridCol w="423862"/>
                <a:gridCol w="423863"/>
                <a:gridCol w="422275"/>
                <a:gridCol w="42386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167011"/>
              </p:ext>
            </p:extLst>
          </p:nvPr>
        </p:nvGraphicFramePr>
        <p:xfrm>
          <a:off x="4870376" y="2348880"/>
          <a:ext cx="3810000" cy="2921508"/>
        </p:xfrm>
        <a:graphic>
          <a:graphicData uri="http://schemas.openxmlformats.org/drawingml/2006/table">
            <a:tbl>
              <a:tblPr/>
              <a:tblGrid>
                <a:gridCol w="423863"/>
                <a:gridCol w="422275"/>
                <a:gridCol w="423862"/>
                <a:gridCol w="457200"/>
                <a:gridCol w="388938"/>
                <a:gridCol w="423862"/>
                <a:gridCol w="423863"/>
                <a:gridCol w="422275"/>
                <a:gridCol w="42386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바탕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432"/>
          <p:cNvSpPr>
            <a:spLocks noChangeArrowheads="1"/>
          </p:cNvSpPr>
          <p:nvPr/>
        </p:nvSpPr>
        <p:spPr bwMode="auto">
          <a:xfrm>
            <a:off x="1288976" y="539688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0000"/>
                </a:solidFill>
              </a:rPr>
              <a:t>원래 데이터 블록 </a:t>
            </a:r>
            <a:endParaRPr lang="ko-KR" altLang="en-US" sz="1800" b="1" dirty="0"/>
          </a:p>
        </p:txBody>
      </p:sp>
      <p:sp>
        <p:nvSpPr>
          <p:cNvPr id="7" name="Rectangle 1433"/>
          <p:cNvSpPr>
            <a:spLocks noChangeArrowheads="1"/>
          </p:cNvSpPr>
          <p:nvPr/>
        </p:nvSpPr>
        <p:spPr bwMode="auto">
          <a:xfrm>
            <a:off x="4489376" y="535878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000000"/>
                </a:solidFill>
              </a:rPr>
              <a:t>에러가 발생한 블록 </a:t>
            </a:r>
            <a:endParaRPr lang="ko-KR" altLang="en-US" sz="1800" b="1" dirty="0"/>
          </a:p>
        </p:txBody>
      </p:sp>
      <p:sp>
        <p:nvSpPr>
          <p:cNvPr id="8" name="AutoShape 1434"/>
          <p:cNvSpPr>
            <a:spLocks noChangeArrowheads="1"/>
          </p:cNvSpPr>
          <p:nvPr/>
        </p:nvSpPr>
        <p:spPr bwMode="auto">
          <a:xfrm>
            <a:off x="877814" y="6044580"/>
            <a:ext cx="2293937" cy="711200"/>
          </a:xfrm>
          <a:prstGeom prst="wedgeRoundRectCallout">
            <a:avLst>
              <a:gd name="adj1" fmla="val -34704"/>
              <a:gd name="adj2" fmla="val -154241"/>
              <a:gd name="adj3" fmla="val 16667"/>
            </a:avLst>
          </a:prstGeom>
          <a:solidFill>
            <a:srgbClr val="CCE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800" b="1">
                <a:solidFill>
                  <a:srgbClr val="FF0000"/>
                </a:solidFill>
              </a:rPr>
              <a:t>가로세로 모두 </a:t>
            </a:r>
            <a:r>
              <a:rPr lang="en-US" altLang="ko-KR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o-KR" altLang="en-US" sz="1800" b="1">
                <a:solidFill>
                  <a:srgbClr val="FF0000"/>
                </a:solidFill>
              </a:rPr>
              <a:t>의 개수가 짝수임</a:t>
            </a:r>
          </a:p>
        </p:txBody>
      </p:sp>
      <p:sp>
        <p:nvSpPr>
          <p:cNvPr id="9" name="AutoShape 1435"/>
          <p:cNvSpPr>
            <a:spLocks noChangeArrowheads="1"/>
          </p:cNvSpPr>
          <p:nvPr/>
        </p:nvSpPr>
        <p:spPr bwMode="auto">
          <a:xfrm>
            <a:off x="5284714" y="5803280"/>
            <a:ext cx="2624137" cy="952500"/>
          </a:xfrm>
          <a:prstGeom prst="wedgeRoundRectCallout">
            <a:avLst>
              <a:gd name="adj1" fmla="val 4991"/>
              <a:gd name="adj2" fmla="val -103833"/>
              <a:gd name="adj3" fmla="val 16667"/>
            </a:avLst>
          </a:prstGeom>
          <a:solidFill>
            <a:srgbClr val="CCECFF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o-KR" altLang="en-US" sz="1800" b="1">
                <a:solidFill>
                  <a:srgbClr val="FF0000"/>
                </a:solidFill>
              </a:rPr>
              <a:t>가로세로 회색 부분에 </a:t>
            </a:r>
            <a:r>
              <a:rPr lang="en-US" altLang="ko-KR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o-KR" altLang="en-US" sz="1800" b="1">
                <a:solidFill>
                  <a:srgbClr val="FF0000"/>
                </a:solidFill>
              </a:rPr>
              <a:t>의 개수가 홀수임 </a:t>
            </a:r>
            <a:r>
              <a:rPr lang="en-US" altLang="ko-KR" sz="1800" b="1">
                <a:solidFill>
                  <a:srgbClr val="FF0000"/>
                </a:solidFill>
              </a:rPr>
              <a:t>: </a:t>
            </a:r>
            <a:r>
              <a:rPr lang="ko-KR" altLang="en-US" sz="1800" b="1">
                <a:solidFill>
                  <a:srgbClr val="FF0000"/>
                </a:solidFill>
              </a:rPr>
              <a:t>겹치는 부분 에러</a:t>
            </a:r>
          </a:p>
        </p:txBody>
      </p:sp>
    </p:spTree>
    <p:extLst>
      <p:ext uri="{BB962C8B-B14F-4D97-AF65-F5344CB8AC3E}">
        <p14:creationId xmlns:p14="http://schemas.microsoft.com/office/powerpoint/2010/main" val="17968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에러 검출 코드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데이터 전송 시스템에서 패리티 </a:t>
            </a:r>
            <a:r>
              <a:rPr lang="ko-KR" altLang="en-US" dirty="0" err="1" smtClean="0"/>
              <a:t>비트를</a:t>
            </a:r>
            <a:r>
              <a:rPr lang="ko-KR" altLang="en-US" dirty="0" smtClean="0"/>
              <a:t> 사용한 에러 검출</a:t>
            </a:r>
            <a:endParaRPr lang="en-US" altLang="ko-KR" dirty="0" smtClean="0"/>
          </a:p>
          <a:p>
            <a:pPr lvl="1"/>
            <a:r>
              <a:rPr lang="ko-KR" altLang="en-US" dirty="0">
                <a:solidFill>
                  <a:srgbClr val="000000"/>
                </a:solidFill>
                <a:cs typeface="Times New Roman" pitchFamily="18" charset="0"/>
              </a:rPr>
              <a:t>에러를 검출하기 위하여 </a:t>
            </a:r>
            <a:r>
              <a:rPr lang="ko-KR" altLang="en-US" dirty="0" err="1">
                <a:solidFill>
                  <a:srgbClr val="000000"/>
                </a:solidFill>
                <a:cs typeface="Times New Roman" pitchFamily="18" charset="0"/>
              </a:rPr>
              <a:t>송신측에</a:t>
            </a:r>
            <a:r>
              <a:rPr lang="ko-KR" altLang="en-US" dirty="0">
                <a:solidFill>
                  <a:srgbClr val="000000"/>
                </a:solidFill>
                <a:cs typeface="Times New Roman" pitchFamily="18" charset="0"/>
              </a:rPr>
              <a:t> 패리티 발생기를 구성하고 </a:t>
            </a:r>
            <a:r>
              <a:rPr lang="ko-KR" altLang="en-US" dirty="0" err="1">
                <a:solidFill>
                  <a:srgbClr val="000000"/>
                </a:solidFill>
                <a:cs typeface="Times New Roman" pitchFamily="18" charset="0"/>
              </a:rPr>
              <a:t>수신측에는</a:t>
            </a:r>
            <a:r>
              <a:rPr lang="ko-KR" altLang="en-US" dirty="0">
                <a:solidFill>
                  <a:srgbClr val="000000"/>
                </a:solidFill>
                <a:cs typeface="Times New Roman" pitchFamily="18" charset="0"/>
              </a:rPr>
              <a:t> 패리티 검출기를 구성하여 그 출력을 보고 에러 발생 여부를 판단</a:t>
            </a:r>
            <a:endParaRPr lang="ko-KR" altLang="en-US" sz="2000" b="1" dirty="0">
              <a:solidFill>
                <a:srgbClr val="3333FF"/>
              </a:solidFill>
            </a:endParaRPr>
          </a:p>
          <a:p>
            <a:pPr lvl="1"/>
            <a:endParaRPr lang="ko-KR" altLang="en-US" dirty="0"/>
          </a:p>
        </p:txBody>
      </p:sp>
      <p:pic>
        <p:nvPicPr>
          <p:cNvPr id="4" name="Picture 2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248" y="3501008"/>
            <a:ext cx="7272808" cy="282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337389"/>
              </p:ext>
            </p:extLst>
          </p:nvPr>
        </p:nvGraphicFramePr>
        <p:xfrm>
          <a:off x="2123728" y="2492049"/>
          <a:ext cx="5019675" cy="858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4475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짝수 패리티</a:t>
                      </a:r>
                      <a:endParaRPr kumimoji="0" lang="ko-KR" altLang="en-US" sz="1800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ko-KR" altLang="en-US" sz="1800" dirty="0" smtClean="0"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ko-KR" sz="1800" i="1" dirty="0" smtClean="0"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US" altLang="ko-KR" sz="1800" dirty="0" smtClean="0"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=0(</a:t>
                      </a:r>
                      <a:r>
                        <a:rPr kumimoji="0" lang="ko-KR" altLang="en-US" sz="1800" dirty="0" smtClean="0"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에러 없음</a:t>
                      </a:r>
                      <a:r>
                        <a:rPr kumimoji="0" lang="en-US" altLang="ko-KR" sz="1800" dirty="0" smtClean="0"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kumimoji="0" lang="en-US" altLang="ko-KR" sz="1800" i="1" dirty="0" smtClean="0"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US" altLang="ko-KR" sz="1800" dirty="0" smtClean="0"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=1(</a:t>
                      </a:r>
                      <a:r>
                        <a:rPr kumimoji="0" lang="ko-KR" altLang="en-US" sz="1800" dirty="0" smtClean="0"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에러 발생</a:t>
                      </a:r>
                      <a:r>
                        <a:rPr kumimoji="0" lang="en-US" altLang="ko-KR" sz="1800" dirty="0" smtClean="0"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)</a:t>
                      </a:r>
                      <a:endParaRPr kumimoji="0" lang="ko-KR" altLang="en-US" sz="1800" dirty="0"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100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홀수 패리티</a:t>
                      </a:r>
                      <a:endParaRPr kumimoji="0" lang="ko-KR" altLang="en-US" sz="1800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ko-KR" altLang="en-US" sz="1800" dirty="0" smtClean="0"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ko-KR" sz="1800" i="1" dirty="0" smtClean="0"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US" altLang="ko-KR" sz="1800" dirty="0" smtClean="0"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=1(</a:t>
                      </a:r>
                      <a:r>
                        <a:rPr kumimoji="0" lang="ko-KR" altLang="en-US" sz="1800" dirty="0" smtClean="0"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에러 없음</a:t>
                      </a:r>
                      <a:r>
                        <a:rPr kumimoji="0" lang="en-US" altLang="ko-KR" sz="1800" dirty="0" smtClean="0"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kumimoji="0" lang="en-US" altLang="ko-KR" sz="1800" i="1" dirty="0" smtClean="0"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US" altLang="ko-KR" sz="1800" dirty="0" smtClean="0"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=0(</a:t>
                      </a:r>
                      <a:r>
                        <a:rPr kumimoji="0" lang="ko-KR" altLang="en-US" sz="1800" dirty="0" smtClean="0"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에러 발생</a:t>
                      </a:r>
                      <a:r>
                        <a:rPr kumimoji="0" lang="en-US" altLang="ko-KR" sz="1800" dirty="0" smtClean="0"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)</a:t>
                      </a:r>
                      <a:endParaRPr kumimoji="0" lang="ko-KR" altLang="en-US" sz="1800" dirty="0"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9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에러 검출 코드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</a:rPr>
              <a:t>에러 정정 코드</a:t>
            </a:r>
            <a:r>
              <a:rPr lang="en-US" altLang="ko-KR" dirty="0" smtClean="0">
                <a:solidFill>
                  <a:srgbClr val="C00000"/>
                </a:solidFill>
              </a:rPr>
              <a:t>: </a:t>
            </a:r>
            <a:r>
              <a:rPr lang="ko-KR" altLang="en-US" dirty="0" err="1" smtClean="0">
                <a:solidFill>
                  <a:srgbClr val="C00000"/>
                </a:solidFill>
              </a:rPr>
              <a:t>해밍코드</a:t>
            </a:r>
            <a:r>
              <a:rPr lang="en-US" altLang="ko-KR" dirty="0" smtClean="0">
                <a:solidFill>
                  <a:srgbClr val="C00000"/>
                </a:solidFill>
              </a:rPr>
              <a:t>(Hamming Code)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에러를 정정할 수 있는 코드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추가적으로 많은 비트가 필요하므로 많은 양의 데이터 전달이 필요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데이터 비트와 패리티 비트와의 </a:t>
            </a:r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관계</a:t>
            </a:r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ko-KR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일 때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4-1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 + 1 ≤ 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≤2</a:t>
            </a:r>
            <a:r>
              <a:rPr lang="en-US" altLang="ko-KR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 – 1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이므로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≤ 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≤ 11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따라서 데이터 비트수가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개 이상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개 이하일 때 패리티는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개가 필요하다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패리티 비트의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위치는 앞에서 부터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en-US" altLang="ko-KR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en-US" altLang="ko-KR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en-US" altLang="ko-KR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en-US" altLang="ko-KR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번째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즉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4, 8, 16, …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번째이다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데이터 비트는 나머지 위치에 순서대로 들어간다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endParaRPr lang="en-US" altLang="ko-KR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C00000"/>
                </a:solidFill>
              </a:rPr>
              <a:t>	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4" name="모서리가 둥근 직사각형 3"/>
          <p:cNvSpPr/>
          <p:nvPr/>
        </p:nvSpPr>
        <p:spPr bwMode="auto">
          <a:xfrm>
            <a:off x="849557" y="2883099"/>
            <a:ext cx="3324580" cy="396875"/>
          </a:xfrm>
          <a:prstGeom prst="roundRect">
            <a:avLst/>
          </a:prstGeom>
          <a:solidFill>
            <a:srgbClr val="FFC000"/>
          </a:solidFill>
          <a:ln>
            <a:solidFill>
              <a:srgbClr val="FFE8D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259482"/>
              </p:ext>
            </p:extLst>
          </p:nvPr>
        </p:nvGraphicFramePr>
        <p:xfrm>
          <a:off x="971600" y="2852936"/>
          <a:ext cx="3073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" name="Equation" r:id="rId3" imgW="1536480" imgH="228600" progId="Equation.DSMT4">
                  <p:embed/>
                </p:oleObj>
              </mc:Choice>
              <mc:Fallback>
                <p:oleObj name="Equation" r:id="rId3" imgW="1536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852936"/>
                        <a:ext cx="3073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36096" y="0"/>
            <a:ext cx="3240360" cy="5486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endParaRPr lang="ko-KR" altLang="en-US" sz="3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49557" y="3212976"/>
            <a:ext cx="4495563" cy="4270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altLang="ko-KR" sz="1400" i="1" dirty="0" smtClean="0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cs typeface="Times New Roman" panose="02020603050405020304" pitchFamily="18" charset="0"/>
              </a:rPr>
              <a:t>p</a:t>
            </a:r>
            <a:r>
              <a:rPr lang="ko-KR" altLang="en-US" sz="1400" dirty="0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cs typeface="Times New Roman" panose="02020603050405020304" pitchFamily="18" charset="0"/>
              </a:rPr>
              <a:t>는 패리티 비트의 수, </a:t>
            </a:r>
            <a:r>
              <a:rPr lang="en-US" altLang="ko-KR" sz="1400" i="1" dirty="0" smtClean="0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cs typeface="Times New Roman" panose="02020603050405020304" pitchFamily="18" charset="0"/>
              </a:rPr>
              <a:t>d</a:t>
            </a:r>
            <a:r>
              <a:rPr lang="ko-KR" altLang="en-US" sz="1400" dirty="0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cs typeface="Times New Roman" panose="02020603050405020304" pitchFamily="18" charset="0"/>
              </a:rPr>
              <a:t>는 데이터 비트의 수</a:t>
            </a:r>
            <a:r>
              <a:rPr lang="en-US" altLang="ko-KR" sz="1400" dirty="0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3600" b="1" dirty="0">
                <a:solidFill>
                  <a:srgbClr val="000000"/>
                </a:solidFill>
                <a:latin typeface="+mn-lt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ko-KR" altLang="en-US" sz="3200" dirty="0" smtClean="0">
              <a:latin typeface="+mn-lt"/>
              <a:ea typeface="맑은 고딕" panose="020B0503020000020004" pitchFamily="50" charset="-127"/>
            </a:endParaRPr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456072"/>
              </p:ext>
            </p:extLst>
          </p:nvPr>
        </p:nvGraphicFramePr>
        <p:xfrm>
          <a:off x="4553032" y="3404790"/>
          <a:ext cx="424720" cy="245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Equation" r:id="rId5" imgW="330057" imgH="190417" progId="Equation.DSMT4">
                  <p:embed/>
                </p:oleObj>
              </mc:Choice>
              <mc:Fallback>
                <p:oleObj name="Equation" r:id="rId5" imgW="330057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3032" y="3404790"/>
                        <a:ext cx="424720" cy="2450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69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에러 검출 코드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ko-KR" altLang="en-US" dirty="0" err="1" smtClean="0"/>
              <a:t>해밍코드에서는</a:t>
            </a:r>
            <a:r>
              <a:rPr lang="ko-KR" altLang="en-US" dirty="0" smtClean="0"/>
              <a:t> 짝수 패리티를 사용</a:t>
            </a:r>
            <a:endParaRPr lang="ko-KR" altLang="en-US" dirty="0"/>
          </a:p>
        </p:txBody>
      </p:sp>
      <p:graphicFrame>
        <p:nvGraphicFramePr>
          <p:cNvPr id="6" name="Group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87861"/>
              </p:ext>
            </p:extLst>
          </p:nvPr>
        </p:nvGraphicFramePr>
        <p:xfrm>
          <a:off x="755576" y="1988840"/>
          <a:ext cx="7406208" cy="2194560"/>
        </p:xfrm>
        <a:graphic>
          <a:graphicData uri="http://schemas.openxmlformats.org/drawingml/2006/table">
            <a:tbl>
              <a:tblPr/>
              <a:tblGrid>
                <a:gridCol w="1166958"/>
                <a:gridCol w="519812"/>
                <a:gridCol w="519813"/>
                <a:gridCol w="521311"/>
                <a:gridCol w="518315"/>
                <a:gridCol w="519812"/>
                <a:gridCol w="521311"/>
                <a:gridCol w="519813"/>
                <a:gridCol w="518315"/>
                <a:gridCol w="521311"/>
                <a:gridCol w="519812"/>
                <a:gridCol w="519813"/>
                <a:gridCol w="519812"/>
              </a:tblGrid>
              <a:tr h="3157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비트 위치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7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기호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2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3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4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5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6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7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8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9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10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11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12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7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영역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 2" pitchFamily="18" charset="2"/>
                        </a:rPr>
                        <a:t>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77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영역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영역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289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영역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sym typeface="Wingdings 2" pitchFamily="18" charset="2"/>
                        </a:rPr>
                        <a:t>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5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다양한 디지털 코드를 구분하여 이해할 수 있다</a:t>
            </a:r>
            <a:r>
              <a:rPr lang="en-US" altLang="ko-K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문자와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숫자를 나타내는 코드를 이해할 수 있다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가중치 코드와 비가중치 코드를 이해하고 이를 활용할 수 있다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에러 검출 코드를 이해하고 이를 활용할 수 있다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177800" indent="-177800" latinLnBrk="0">
              <a:lnSpc>
                <a:spcPct val="110000"/>
              </a:lnSpc>
              <a:spcBef>
                <a:spcPct val="30000"/>
              </a:spcBef>
              <a:buClr>
                <a:srgbClr val="808080"/>
              </a:buClr>
              <a:buFont typeface="Arial" pitchFamily="34" charset="0"/>
              <a:buChar char="•"/>
            </a:pPr>
            <a:endParaRPr lang="en-US" altLang="ko-KR" sz="1800" dirty="0" smtClean="0">
              <a:solidFill>
                <a:srgbClr val="808080"/>
              </a:solidFill>
              <a:latin typeface="Helvetica" panose="020B0604020202030204" pitchFamily="34" charset="0"/>
              <a:ea typeface="HY헤드라인M" pitchFamily="18" charset="-127"/>
            </a:endParaRPr>
          </a:p>
          <a:p>
            <a:pPr marL="177800" indent="-177800" latinLnBrk="0">
              <a:lnSpc>
                <a:spcPct val="110000"/>
              </a:lnSpc>
              <a:spcBef>
                <a:spcPct val="30000"/>
              </a:spcBef>
              <a:buClr>
                <a:srgbClr val="808080"/>
              </a:buClr>
              <a:buFont typeface="Arial" pitchFamily="34" charset="0"/>
              <a:buChar char="•"/>
            </a:pPr>
            <a:endParaRPr lang="en-US" altLang="ko-KR" sz="1800" dirty="0" smtClean="0">
              <a:solidFill>
                <a:srgbClr val="808080"/>
              </a:solidFill>
              <a:latin typeface="Helvetica" panose="020B0604020202030204" pitchFamily="34" charset="0"/>
              <a:ea typeface="HY헤드라인M" pitchFamily="18" charset="-127"/>
            </a:endParaRPr>
          </a:p>
          <a:p>
            <a:pPr marL="177800" indent="-177800" latinLnBrk="0">
              <a:lnSpc>
                <a:spcPct val="110000"/>
              </a:lnSpc>
              <a:spcBef>
                <a:spcPct val="30000"/>
              </a:spcBef>
              <a:buClr>
                <a:srgbClr val="808080"/>
              </a:buClr>
              <a:buFont typeface="Arial" pitchFamily="34" charset="0"/>
              <a:buChar char="•"/>
            </a:pPr>
            <a:endParaRPr lang="en-US" altLang="ko-KR" sz="1800" dirty="0" smtClean="0">
              <a:solidFill>
                <a:srgbClr val="808080"/>
              </a:solidFill>
              <a:latin typeface="Helvetica" panose="020B0604020202030204" pitchFamily="34" charset="0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  <a:spcBef>
                <a:spcPct val="30000"/>
              </a:spcBef>
            </a:pP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01. BCD </a:t>
            </a:r>
            <a:r>
              <a:rPr lang="ko-KR" altLang="en-US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코드와 </a:t>
            </a: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초과 코드</a:t>
            </a:r>
          </a:p>
          <a:p>
            <a:pPr marL="177800" indent="-177800" algn="just">
              <a:lnSpc>
                <a:spcPct val="100000"/>
              </a:lnSpc>
              <a:spcBef>
                <a:spcPct val="30000"/>
              </a:spcBef>
            </a:pP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02. </a:t>
            </a:r>
            <a:r>
              <a:rPr lang="ko-KR" altLang="en-US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다양한 2진 코드들</a:t>
            </a:r>
          </a:p>
          <a:p>
            <a:pPr marL="177800" indent="-177800" algn="just">
              <a:lnSpc>
                <a:spcPct val="100000"/>
              </a:lnSpc>
              <a:spcBef>
                <a:spcPct val="30000"/>
              </a:spcBef>
            </a:pP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03. </a:t>
            </a:r>
            <a:r>
              <a:rPr lang="ko-KR" altLang="en-US" sz="18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그레이</a:t>
            </a:r>
            <a:r>
              <a:rPr lang="ko-KR" altLang="en-US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코드</a:t>
            </a:r>
          </a:p>
          <a:p>
            <a:pPr marL="177800" indent="-177800" algn="just">
              <a:lnSpc>
                <a:spcPct val="100000"/>
              </a:lnSpc>
              <a:spcBef>
                <a:spcPct val="30000"/>
              </a:spcBef>
            </a:pP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04. </a:t>
            </a:r>
            <a:r>
              <a:rPr lang="ko-KR" altLang="en-US" sz="18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에러 검출 </a:t>
            </a:r>
            <a:r>
              <a:rPr lang="ko-KR" altLang="en-US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코드</a:t>
            </a:r>
          </a:p>
          <a:p>
            <a:pPr marL="177800" indent="-177800" algn="just">
              <a:lnSpc>
                <a:spcPct val="100000"/>
              </a:lnSpc>
              <a:spcBef>
                <a:spcPct val="30000"/>
              </a:spcBef>
            </a:pP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05. </a:t>
            </a:r>
            <a:r>
              <a:rPr lang="ko-KR" altLang="en-US" sz="18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영숫자</a:t>
            </a:r>
            <a:r>
              <a:rPr lang="ko-KR" altLang="en-US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코드</a:t>
            </a:r>
            <a:endParaRPr lang="en-US" altLang="ko-KR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279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에러 검출 코드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8</a:t>
            </a:r>
            <a:r>
              <a:rPr lang="ko-KR" altLang="en-US" dirty="0" smtClean="0"/>
              <a:t>비트 데이터의 에러 정정 코드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For Example</a:t>
            </a:r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729752"/>
              </p:ext>
            </p:extLst>
          </p:nvPr>
        </p:nvGraphicFramePr>
        <p:xfrm>
          <a:off x="683568" y="1628800"/>
          <a:ext cx="28765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8" name="Equation" r:id="rId3" imgW="1917360" imgH="914400" progId="Equation.3">
                  <p:embed/>
                </p:oleObj>
              </mc:Choice>
              <mc:Fallback>
                <p:oleObj name="Equation" r:id="rId3" imgW="19173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628800"/>
                        <a:ext cx="287655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455937"/>
              </p:ext>
            </p:extLst>
          </p:nvPr>
        </p:nvGraphicFramePr>
        <p:xfrm>
          <a:off x="746860" y="4005064"/>
          <a:ext cx="6664324" cy="731520"/>
        </p:xfrm>
        <a:graphic>
          <a:graphicData uri="http://schemas.openxmlformats.org/drawingml/2006/table">
            <a:tbl>
              <a:tblPr/>
              <a:tblGrid>
                <a:gridCol w="556159"/>
                <a:gridCol w="556159"/>
                <a:gridCol w="556159"/>
                <a:gridCol w="554562"/>
                <a:gridCol w="554562"/>
                <a:gridCol w="556159"/>
                <a:gridCol w="554561"/>
                <a:gridCol w="556159"/>
                <a:gridCol w="556159"/>
                <a:gridCol w="554562"/>
                <a:gridCol w="554561"/>
                <a:gridCol w="554562"/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2</a:t>
                      </a:r>
                      <a:endParaRPr kumimoji="1" lang="ko-KR" alt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3</a:t>
                      </a:r>
                      <a:endParaRPr kumimoji="1" lang="ko-KR" alt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4</a:t>
                      </a:r>
                      <a:endParaRPr kumimoji="1" lang="ko-KR" alt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5</a:t>
                      </a:r>
                      <a:endParaRPr kumimoji="1" lang="ko-KR" alt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6</a:t>
                      </a:r>
                      <a:endParaRPr kumimoji="1" lang="ko-KR" alt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7</a:t>
                      </a:r>
                      <a:endParaRPr kumimoji="1" lang="ko-KR" alt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8</a:t>
                      </a:r>
                      <a:endParaRPr kumimoji="1" lang="ko-KR" alt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9</a:t>
                      </a:r>
                      <a:endParaRPr kumimoji="1" lang="ko-KR" alt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10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11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12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  <a:sym typeface="Wingdings 2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  <a:sym typeface="Wingdings 2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  <a:sym typeface="Wingdings 2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  <a:sym typeface="Wingdings 2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423964"/>
              </p:ext>
            </p:extLst>
          </p:nvPr>
        </p:nvGraphicFramePr>
        <p:xfrm>
          <a:off x="761711" y="4953346"/>
          <a:ext cx="4630738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9" name="Equation" r:id="rId5" imgW="2793960" imgH="774360" progId="Equation.3">
                  <p:embed/>
                </p:oleObj>
              </mc:Choice>
              <mc:Fallback>
                <p:oleObj name="Equation" r:id="rId5" imgW="279396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711" y="4953346"/>
                        <a:ext cx="4630738" cy="1284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29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에러 검출 코드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해밍코드에서</a:t>
            </a:r>
            <a:r>
              <a:rPr lang="ko-KR" altLang="en-US" dirty="0" smtClean="0"/>
              <a:t> 패리티 비트 생성 과정</a:t>
            </a:r>
            <a:endParaRPr lang="en-US" altLang="ko-KR" dirty="0" smtClean="0"/>
          </a:p>
        </p:txBody>
      </p:sp>
      <p:graphicFrame>
        <p:nvGraphicFramePr>
          <p:cNvPr id="4" name="Group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507613"/>
              </p:ext>
            </p:extLst>
          </p:nvPr>
        </p:nvGraphicFramePr>
        <p:xfrm>
          <a:off x="611560" y="1700808"/>
          <a:ext cx="8154987" cy="3378200"/>
        </p:xfrm>
        <a:graphic>
          <a:graphicData uri="http://schemas.openxmlformats.org/drawingml/2006/table">
            <a:tbl>
              <a:tblPr/>
              <a:tblGrid>
                <a:gridCol w="1543050"/>
                <a:gridCol w="550862"/>
                <a:gridCol w="550863"/>
                <a:gridCol w="552450"/>
                <a:gridCol w="549275"/>
                <a:gridCol w="550862"/>
                <a:gridCol w="552450"/>
                <a:gridCol w="550863"/>
                <a:gridCol w="549275"/>
                <a:gridCol w="552450"/>
                <a:gridCol w="550862"/>
                <a:gridCol w="550863"/>
                <a:gridCol w="550862"/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비트위치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기호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2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3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4</a:t>
                      </a:r>
                      <a:endParaRPr kumimoji="1" lang="ko-KR" alt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5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6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7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8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9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10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11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12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원본 데이터 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영역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영역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영역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영역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  <a:sym typeface="Wingdings 2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  <a:sym typeface="Wingdings 2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  <a:sym typeface="Wingdings 2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  <a:sym typeface="Wingdings 2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  <a:sym typeface="Wingdings 2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생성된 코드 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Line 391"/>
          <p:cNvSpPr>
            <a:spLocks noChangeShapeType="1"/>
          </p:cNvSpPr>
          <p:nvPr/>
        </p:nvSpPr>
        <p:spPr bwMode="auto">
          <a:xfrm>
            <a:off x="2441947" y="3120033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Line 392"/>
          <p:cNvSpPr>
            <a:spLocks noChangeShapeType="1"/>
          </p:cNvSpPr>
          <p:nvPr/>
        </p:nvSpPr>
        <p:spPr bwMode="auto">
          <a:xfrm>
            <a:off x="2975347" y="349150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Line 393"/>
          <p:cNvSpPr>
            <a:spLocks noChangeShapeType="1"/>
          </p:cNvSpPr>
          <p:nvPr/>
        </p:nvSpPr>
        <p:spPr bwMode="auto">
          <a:xfrm>
            <a:off x="3518272" y="348515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Line 394"/>
          <p:cNvSpPr>
            <a:spLocks noChangeShapeType="1"/>
          </p:cNvSpPr>
          <p:nvPr/>
        </p:nvSpPr>
        <p:spPr bwMode="auto">
          <a:xfrm>
            <a:off x="4080247" y="388520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Line 395"/>
          <p:cNvSpPr>
            <a:spLocks noChangeShapeType="1"/>
          </p:cNvSpPr>
          <p:nvPr/>
        </p:nvSpPr>
        <p:spPr bwMode="auto">
          <a:xfrm>
            <a:off x="4623172" y="388520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" name="Line 396"/>
          <p:cNvSpPr>
            <a:spLocks noChangeShapeType="1"/>
          </p:cNvSpPr>
          <p:nvPr/>
        </p:nvSpPr>
        <p:spPr bwMode="auto">
          <a:xfrm>
            <a:off x="5185147" y="388838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Line 397"/>
          <p:cNvSpPr>
            <a:spLocks noChangeShapeType="1"/>
          </p:cNvSpPr>
          <p:nvPr/>
        </p:nvSpPr>
        <p:spPr bwMode="auto">
          <a:xfrm>
            <a:off x="5728072" y="387885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2" name="Line 398"/>
          <p:cNvSpPr>
            <a:spLocks noChangeShapeType="1"/>
          </p:cNvSpPr>
          <p:nvPr/>
        </p:nvSpPr>
        <p:spPr bwMode="auto">
          <a:xfrm>
            <a:off x="6270997" y="4269383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Line 399"/>
          <p:cNvSpPr>
            <a:spLocks noChangeShapeType="1"/>
          </p:cNvSpPr>
          <p:nvPr/>
        </p:nvSpPr>
        <p:spPr bwMode="auto">
          <a:xfrm>
            <a:off x="6823447" y="4275733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Line 400"/>
          <p:cNvSpPr>
            <a:spLocks noChangeShapeType="1"/>
          </p:cNvSpPr>
          <p:nvPr/>
        </p:nvSpPr>
        <p:spPr bwMode="auto">
          <a:xfrm>
            <a:off x="7375897" y="4266208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" name="Line 401"/>
          <p:cNvSpPr>
            <a:spLocks noChangeShapeType="1"/>
          </p:cNvSpPr>
          <p:nvPr/>
        </p:nvSpPr>
        <p:spPr bwMode="auto">
          <a:xfrm>
            <a:off x="7928347" y="4266208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" name="Line 402"/>
          <p:cNvSpPr>
            <a:spLocks noChangeShapeType="1"/>
          </p:cNvSpPr>
          <p:nvPr/>
        </p:nvSpPr>
        <p:spPr bwMode="auto">
          <a:xfrm>
            <a:off x="8480797" y="4266208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7" name="Rectangle 407"/>
          <p:cNvSpPr>
            <a:spLocks noChangeArrowheads="1"/>
          </p:cNvSpPr>
          <p:nvPr/>
        </p:nvSpPr>
        <p:spPr bwMode="auto">
          <a:xfrm>
            <a:off x="3808785" y="5828308"/>
            <a:ext cx="2717800" cy="47783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18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생성된 패리티</a:t>
            </a:r>
          </a:p>
        </p:txBody>
      </p:sp>
      <p:cxnSp>
        <p:nvCxnSpPr>
          <p:cNvPr id="18" name="AutoShape 408"/>
          <p:cNvCxnSpPr>
            <a:cxnSpLocks noChangeShapeType="1"/>
            <a:stCxn id="17" idx="0"/>
          </p:cNvCxnSpPr>
          <p:nvPr/>
        </p:nvCxnSpPr>
        <p:spPr bwMode="auto">
          <a:xfrm flipH="1" flipV="1">
            <a:off x="2430835" y="5075833"/>
            <a:ext cx="2736850" cy="752475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</p:cxnSp>
      <p:cxnSp>
        <p:nvCxnSpPr>
          <p:cNvPr id="19" name="AutoShape 409"/>
          <p:cNvCxnSpPr>
            <a:cxnSpLocks noChangeShapeType="1"/>
            <a:stCxn id="17" idx="0"/>
          </p:cNvCxnSpPr>
          <p:nvPr/>
        </p:nvCxnSpPr>
        <p:spPr bwMode="auto">
          <a:xfrm flipH="1" flipV="1">
            <a:off x="2981697" y="5075833"/>
            <a:ext cx="2185988" cy="752475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</p:cxnSp>
      <p:cxnSp>
        <p:nvCxnSpPr>
          <p:cNvPr id="20" name="AutoShape 410"/>
          <p:cNvCxnSpPr>
            <a:cxnSpLocks noChangeShapeType="1"/>
            <a:stCxn id="17" idx="0"/>
          </p:cNvCxnSpPr>
          <p:nvPr/>
        </p:nvCxnSpPr>
        <p:spPr bwMode="auto">
          <a:xfrm flipH="1" flipV="1">
            <a:off x="4083422" y="5075833"/>
            <a:ext cx="1084263" cy="752475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</p:cxnSp>
      <p:cxnSp>
        <p:nvCxnSpPr>
          <p:cNvPr id="21" name="AutoShape 411"/>
          <p:cNvCxnSpPr>
            <a:cxnSpLocks noChangeShapeType="1"/>
            <a:stCxn id="17" idx="0"/>
          </p:cNvCxnSpPr>
          <p:nvPr/>
        </p:nvCxnSpPr>
        <p:spPr bwMode="auto">
          <a:xfrm flipV="1">
            <a:off x="5167685" y="5075833"/>
            <a:ext cx="1119187" cy="752475"/>
          </a:xfrm>
          <a:prstGeom prst="straightConnector1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6285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에러 검출 코드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해밍코드에서</a:t>
            </a:r>
            <a:r>
              <a:rPr lang="ko-KR" altLang="en-US" dirty="0" smtClean="0"/>
              <a:t> 패리티 비트 검사 과정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sz="16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전송된 </a:t>
            </a:r>
            <a:r>
              <a:rPr lang="ko-KR" altLang="en-US" sz="16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데이터 :  010111011110</a:t>
            </a:r>
            <a:endParaRPr lang="en-US" altLang="ko-KR" sz="16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ko-KR" sz="16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ko-KR" sz="16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      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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패리티들을 포함하여 검사 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lvl="1"/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검사된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패리티를 </a:t>
            </a:r>
            <a:r>
              <a:rPr lang="en-US" altLang="ko-KR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ko-KR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ko-K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ko-KR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ko-K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ko-KR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ko-K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ko-KR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순서대로 </a:t>
            </a:r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정렬</a:t>
            </a:r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모든 패리티가 0이면 에러 없음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하나라도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 있으면 에러 발생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결과가 0101이므로 에러 있음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0101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을 10진수로 바꾸면 5이며, 수신된 데이터에서 앞에서 5번째 비트  0101</a:t>
            </a:r>
            <a:r>
              <a:rPr lang="ko-KR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110에 에러가 발생한 것이므로 0101</a:t>
            </a:r>
            <a:r>
              <a:rPr lang="en-US" altLang="ko-KR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1011110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으로 바꾸어 주면 에러가 정정된다. </a:t>
            </a: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 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None/>
            </a:pPr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2" indent="-28575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ko-KR" sz="1600" dirty="0" smtClean="0"/>
          </a:p>
        </p:txBody>
      </p:sp>
      <p:graphicFrame>
        <p:nvGraphicFramePr>
          <p:cNvPr id="22" name="Group 2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713054"/>
              </p:ext>
            </p:extLst>
          </p:nvPr>
        </p:nvGraphicFramePr>
        <p:xfrm>
          <a:off x="683568" y="1916832"/>
          <a:ext cx="6611937" cy="731520"/>
        </p:xfrm>
        <a:graphic>
          <a:graphicData uri="http://schemas.openxmlformats.org/drawingml/2006/table">
            <a:tbl>
              <a:tblPr/>
              <a:tblGrid>
                <a:gridCol w="550862"/>
                <a:gridCol w="550863"/>
                <a:gridCol w="552450"/>
                <a:gridCol w="549275"/>
                <a:gridCol w="550862"/>
                <a:gridCol w="552450"/>
                <a:gridCol w="550863"/>
                <a:gridCol w="549275"/>
                <a:gridCol w="552450"/>
                <a:gridCol w="550862"/>
                <a:gridCol w="550863"/>
                <a:gridCol w="550862"/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</a:t>
                      </a:r>
                      <a:endParaRPr kumimoji="1" lang="ko-KR" alt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2</a:t>
                      </a:r>
                      <a:endParaRPr kumimoji="1" lang="ko-KR" alt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3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4</a:t>
                      </a:r>
                      <a:endParaRPr kumimoji="1" lang="ko-KR" alt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5</a:t>
                      </a:r>
                      <a:endParaRPr kumimoji="1" lang="ko-KR" alt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6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7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8</a:t>
                      </a:r>
                      <a:endParaRPr kumimoji="1" lang="ko-KR" alt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9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10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11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12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Object 2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127932"/>
              </p:ext>
            </p:extLst>
          </p:nvPr>
        </p:nvGraphicFramePr>
        <p:xfrm>
          <a:off x="755576" y="3059013"/>
          <a:ext cx="5545137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Equation" r:id="rId3" imgW="3263760" imgH="774360" progId="Equation.3">
                  <p:embed/>
                </p:oleObj>
              </mc:Choice>
              <mc:Fallback>
                <p:oleObj name="Equation" r:id="rId3" imgW="326376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059013"/>
                        <a:ext cx="5545137" cy="1316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93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에러 검출 코드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해밍코드에서</a:t>
            </a:r>
            <a:r>
              <a:rPr lang="ko-KR" altLang="en-US" dirty="0" smtClean="0"/>
              <a:t> 에러가 발생한 경우 교정</a:t>
            </a:r>
            <a:endParaRPr lang="en-US" altLang="ko-KR" dirty="0" smtClean="0"/>
          </a:p>
        </p:txBody>
      </p:sp>
      <p:graphicFrame>
        <p:nvGraphicFramePr>
          <p:cNvPr id="5" name="Group 5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665042"/>
              </p:ext>
            </p:extLst>
          </p:nvPr>
        </p:nvGraphicFramePr>
        <p:xfrm>
          <a:off x="611560" y="1772816"/>
          <a:ext cx="8158163" cy="2946400"/>
        </p:xfrm>
        <a:graphic>
          <a:graphicData uri="http://schemas.openxmlformats.org/drawingml/2006/table">
            <a:tbl>
              <a:tblPr/>
              <a:tblGrid>
                <a:gridCol w="995363"/>
                <a:gridCol w="550862"/>
                <a:gridCol w="550863"/>
                <a:gridCol w="550862"/>
                <a:gridCol w="552450"/>
                <a:gridCol w="549275"/>
                <a:gridCol w="550863"/>
                <a:gridCol w="552450"/>
                <a:gridCol w="550862"/>
                <a:gridCol w="549275"/>
                <a:gridCol w="552450"/>
                <a:gridCol w="550863"/>
                <a:gridCol w="550862"/>
                <a:gridCol w="550863"/>
              </a:tblGrid>
              <a:tr h="355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비트위치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기호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1" lang="ko-KR" alt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2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3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4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5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6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7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8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9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10</a:t>
                      </a:r>
                      <a:endParaRPr kumimoji="1" lang="ko-KR" altLang="en-US" sz="18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11</a:t>
                      </a:r>
                      <a:endParaRPr kumimoji="1" lang="ko-KR" alt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D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</a:rPr>
                        <a:t>12</a:t>
                      </a:r>
                      <a:endParaRPr kumimoji="1" lang="ko-KR" altLang="en-US" sz="16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명조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Error 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해밍코드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명조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계산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계산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계산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계산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Wingdings 2" pitchFamily="18" charset="2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8100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=0101</a:t>
                      </a:r>
                      <a:r>
                        <a:rPr kumimoji="1" lang="ko-KR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5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: 5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번째 비트에 에러 발생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1 → 0으로 교정 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8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영숫자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코드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ASCII</a:t>
            </a:r>
            <a:r>
              <a:rPr lang="en-US" altLang="ko-KR" sz="2000" dirty="0" smtClean="0">
                <a:solidFill>
                  <a:srgbClr val="C00000"/>
                </a:solidFill>
              </a:rPr>
              <a:t>(American Standard Code for Information Interchange) </a:t>
            </a:r>
            <a:r>
              <a:rPr lang="ko-KR" altLang="en-US" dirty="0" smtClean="0">
                <a:solidFill>
                  <a:srgbClr val="C00000"/>
                </a:solidFill>
              </a:rPr>
              <a:t>코드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미국 국립 표준 연구소(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ANSI)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 제정한 정보 교환용 미국 표준 코드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128가지의 문자를 표현 </a:t>
            </a:r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가능</a:t>
            </a:r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ASCII </a:t>
            </a:r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코드의 구성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pic>
        <p:nvPicPr>
          <p:cNvPr id="4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4205287" cy="1101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6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290800"/>
              </p:ext>
            </p:extLst>
          </p:nvPr>
        </p:nvGraphicFramePr>
        <p:xfrm>
          <a:off x="611560" y="4437112"/>
          <a:ext cx="6096000" cy="183096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parity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72000" marR="72000" marT="46800" marB="468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zone bit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digit bit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778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영문자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A~O(0001~1111)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78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영문자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P~Z(0000~1010)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78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숫자 0~9(0000~1001)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7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영숫자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코드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표준 </a:t>
            </a:r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ASCII </a:t>
            </a:r>
            <a:r>
              <a:rPr lang="ko-KR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코드표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8" name="Group 8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52667"/>
              </p:ext>
            </p:extLst>
          </p:nvPr>
        </p:nvGraphicFramePr>
        <p:xfrm>
          <a:off x="611560" y="1772816"/>
          <a:ext cx="7988300" cy="3535364"/>
        </p:xfrm>
        <a:graphic>
          <a:graphicData uri="http://schemas.openxmlformats.org/drawingml/2006/table">
            <a:tbl>
              <a:tblPr/>
              <a:tblGrid>
                <a:gridCol w="406400"/>
                <a:gridCol w="482600"/>
                <a:gridCol w="508000"/>
                <a:gridCol w="495300"/>
                <a:gridCol w="495300"/>
                <a:gridCol w="495300"/>
                <a:gridCol w="469900"/>
                <a:gridCol w="444500"/>
                <a:gridCol w="457200"/>
                <a:gridCol w="469900"/>
                <a:gridCol w="444500"/>
                <a:gridCol w="469900"/>
                <a:gridCol w="457200"/>
                <a:gridCol w="444500"/>
                <a:gridCol w="469900"/>
                <a:gridCol w="469900"/>
                <a:gridCol w="508000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9050" marR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A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B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C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D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E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F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9050" marR="1905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NUL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SOH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STX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ETX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EOT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ENQ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ACK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BEL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BS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TAB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LF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VT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FF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CR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SO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SI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9050" marR="1905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DLE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DC1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DC2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DC3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DC4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NAK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SYN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ETB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CAN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EM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SUB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ESC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FS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GS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RS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US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9050" marR="1905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!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"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#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$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%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&amp;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'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(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)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*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+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,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-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.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/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9050" marR="1905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0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1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2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3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4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5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6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7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8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9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: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;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=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&gt;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?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9050" marR="1905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@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A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B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C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D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E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F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G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H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I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J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K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L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M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N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O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9050" marR="1905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P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Q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R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S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T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U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V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W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X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Y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Z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[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\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]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^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_</a:t>
                      </a: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9050" marR="1905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`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a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b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c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d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e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f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g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h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i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j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k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ㅣ</a:t>
                      </a: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m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n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o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9050" marR="1905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p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q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r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s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t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u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v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w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x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y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z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{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|</a:t>
                      </a: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}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~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휴먼고딕" charset="-127"/>
                          <a:cs typeface="Times New Roman" pitchFamily="18" charset="0"/>
                        </a:rPr>
                        <a:t>DEL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휴먼고딕" charset="-127"/>
                        <a:cs typeface="Times New Roman" pitchFamily="18" charset="0"/>
                      </a:endParaRPr>
                    </a:p>
                  </a:txBody>
                  <a:tcPr marL="19050" marR="190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0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영숫자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코드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확장 </a:t>
            </a:r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ASCII </a:t>
            </a:r>
            <a:r>
              <a:rPr lang="ko-KR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코드표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5" name="Group 1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467607"/>
              </p:ext>
            </p:extLst>
          </p:nvPr>
        </p:nvGraphicFramePr>
        <p:xfrm>
          <a:off x="611560" y="1700808"/>
          <a:ext cx="7888288" cy="3291840"/>
        </p:xfrm>
        <a:graphic>
          <a:graphicData uri="http://schemas.openxmlformats.org/drawingml/2006/table">
            <a:tbl>
              <a:tblPr/>
              <a:tblGrid>
                <a:gridCol w="464505"/>
                <a:gridCol w="462846"/>
                <a:gridCol w="464505"/>
                <a:gridCol w="464505"/>
                <a:gridCol w="464505"/>
                <a:gridCol w="462845"/>
                <a:gridCol w="464505"/>
                <a:gridCol w="464505"/>
                <a:gridCol w="462846"/>
                <a:gridCol w="464505"/>
                <a:gridCol w="464505"/>
                <a:gridCol w="462845"/>
                <a:gridCol w="464505"/>
                <a:gridCol w="464505"/>
                <a:gridCol w="464505"/>
                <a:gridCol w="462846"/>
                <a:gridCol w="46450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C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D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E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F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Ç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ü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é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â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ä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à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å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ç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ê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ë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è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ï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î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ì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Ä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Å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æ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Æ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ô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ö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ò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û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ù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ÿ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Ö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Ü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¢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£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¥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Pt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f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á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í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ó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ú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ñ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Ñ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ª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º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¿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「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」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½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¼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¡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«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»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░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돋움체" pitchFamily="49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▒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▓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│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┤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╡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╢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╖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╕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╣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║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╗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╝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╜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╛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┐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C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└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┴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┬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├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─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┼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╞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╟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╚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╔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╩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╦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╠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═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╬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╧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D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╨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╤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╥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╙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╘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╒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╓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╫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╪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┘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┌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▮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▄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▌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▐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▀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E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α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β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Γ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π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∑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σ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μ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τ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Φ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Θ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Ω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δ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∞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∅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ε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∩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F</a:t>
                      </a: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≡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±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≥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≤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⌠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⌡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÷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≈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◦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•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∙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√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ⁿ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²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￭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영숫자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코드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표준 </a:t>
            </a:r>
            <a:r>
              <a:rPr lang="en-US" altLang="ko-K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BCD </a:t>
            </a:r>
            <a:r>
              <a:rPr lang="ko-KR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코드</a:t>
            </a:r>
            <a:endParaRPr lang="en-US" altLang="ko-KR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6비트로 하나의 문자를 표현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최대 64문자까지 표현 가능한 코드</a:t>
            </a:r>
            <a:endParaRPr lang="ko-KR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Group 2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893118"/>
              </p:ext>
            </p:extLst>
          </p:nvPr>
        </p:nvGraphicFramePr>
        <p:xfrm>
          <a:off x="803920" y="3222753"/>
          <a:ext cx="6096000" cy="2563179"/>
        </p:xfrm>
        <a:graphic>
          <a:graphicData uri="http://schemas.openxmlformats.org/drawingml/2006/table">
            <a:tbl>
              <a:tblPr/>
              <a:tblGrid>
                <a:gridCol w="871538"/>
                <a:gridCol w="869950"/>
                <a:gridCol w="871537"/>
                <a:gridCol w="869950"/>
                <a:gridCol w="871538"/>
                <a:gridCol w="869950"/>
                <a:gridCol w="871537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parity 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zone bit 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digit bit </a:t>
                      </a:r>
                      <a:endParaRPr kumimoji="1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80975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C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영문자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A~I(0001~1001) 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67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영문자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J~R(0001~1001) 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97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영문자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S~Z(0010~1001) 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81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숫자 0~9(0001~1010) 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67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혼용 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새굴림" pitchFamily="18" charset="-127"/>
                          <a:cs typeface="Times New Roman" pitchFamily="18" charset="0"/>
                        </a:rPr>
                        <a:t>특수문자 및 기타문자 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새굴림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모서리가 둥근 직사각형 4"/>
          <p:cNvSpPr/>
          <p:nvPr/>
        </p:nvSpPr>
        <p:spPr bwMode="auto">
          <a:xfrm>
            <a:off x="755576" y="2564904"/>
            <a:ext cx="3168352" cy="49949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r>
              <a:rPr kumimoji="0" lang="ko-KR" altLang="en-US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코드의</a:t>
            </a:r>
            <a:r>
              <a:rPr kumimoji="0"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구성</a:t>
            </a:r>
          </a:p>
        </p:txBody>
      </p:sp>
    </p:spTree>
    <p:extLst>
      <p:ext uri="{BB962C8B-B14F-4D97-AF65-F5344CB8AC3E}">
        <p14:creationId xmlns:p14="http://schemas.microsoft.com/office/powerpoint/2010/main" val="6865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영숫자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코드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표준 </a:t>
            </a:r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BCD </a:t>
            </a:r>
            <a:r>
              <a:rPr lang="ko-KR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코드표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086078"/>
              </p:ext>
            </p:extLst>
          </p:nvPr>
        </p:nvGraphicFramePr>
        <p:xfrm>
          <a:off x="611560" y="1772816"/>
          <a:ext cx="7874000" cy="2919413"/>
        </p:xfrm>
        <a:graphic>
          <a:graphicData uri="http://schemas.openxmlformats.org/drawingml/2006/table">
            <a:tbl>
              <a:tblPr/>
              <a:tblGrid>
                <a:gridCol w="457200"/>
                <a:gridCol w="1028700"/>
                <a:gridCol w="508000"/>
                <a:gridCol w="1079500"/>
                <a:gridCol w="584200"/>
                <a:gridCol w="1016000"/>
                <a:gridCol w="558800"/>
                <a:gridCol w="1003300"/>
                <a:gridCol w="508000"/>
                <a:gridCol w="1130300"/>
              </a:tblGrid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문자</a:t>
                      </a:r>
                    </a:p>
                  </a:txBody>
                  <a:tcPr marL="19050" marR="0" marT="38100" marB="381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 ZZ8421</a:t>
                      </a:r>
                      <a:endParaRPr kumimoji="1" lang="ko-KR" altLang="en-US" sz="1600" b="1" i="0" u="none" strike="noStrike" kern="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9050" marR="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문자</a:t>
                      </a:r>
                    </a:p>
                  </a:txBody>
                  <a:tcPr marL="19050" marR="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 ZZ8421</a:t>
                      </a:r>
                      <a:endParaRPr kumimoji="1" lang="ko-KR" altLang="en-US" sz="1600" b="1" i="0" u="none" strike="noStrike" kern="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9050" marR="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문자</a:t>
                      </a:r>
                    </a:p>
                  </a:txBody>
                  <a:tcPr marL="19050" marR="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 ZZ8421</a:t>
                      </a:r>
                      <a:endParaRPr kumimoji="1" lang="ko-KR" altLang="en-US" sz="1600" b="1" i="0" u="none" strike="noStrike" kern="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9050" marR="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문자</a:t>
                      </a:r>
                    </a:p>
                  </a:txBody>
                  <a:tcPr marL="19050" marR="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 ZZ8421</a:t>
                      </a:r>
                      <a:endParaRPr kumimoji="1" lang="ko-KR" altLang="en-US" sz="1600" b="1" i="0" u="none" strike="noStrike" kern="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9050" marR="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문자</a:t>
                      </a:r>
                    </a:p>
                  </a:txBody>
                  <a:tcPr marL="19050" marR="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 ZZ8421</a:t>
                      </a:r>
                      <a:endParaRPr kumimoji="1" lang="ko-KR" altLang="en-US" sz="1600" b="1" i="0" u="none" strike="noStrike" kern="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9050" marR="0"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D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E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G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H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I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9050" marR="0" marT="38100" marB="3810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0 110001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0 110010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1 110011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0 110100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1 110101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1 110110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0 110111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0 111000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1 111001</a:t>
                      </a:r>
                    </a:p>
                  </a:txBody>
                  <a:tcPr marL="19050" marR="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J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K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L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M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N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O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P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Q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19050" marR="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1 100001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1 100010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0 100011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1 100100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0 100101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0 100110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1 100111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1 101000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0 101001</a:t>
                      </a:r>
                    </a:p>
                  </a:txBody>
                  <a:tcPr marL="19050" marR="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S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T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U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V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W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X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Y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Z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9050" marR="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1 010010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0 010011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1 010100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0 010101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0 010110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1 010111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1 011000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0 011001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9050" marR="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3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4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5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6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7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8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9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9050" marR="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0 000001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0 000010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1 000011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0 000100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1 000101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1 000110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0 000111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0 001000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1 001001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1 001010</a:t>
                      </a:r>
                    </a:p>
                  </a:txBody>
                  <a:tcPr marL="19050" marR="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&gt;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+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,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)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%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?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-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@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$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9050" marR="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0 001011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1 001100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0 010000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1 011011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0 011100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1 011101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0 011111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1 100001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1 111010</a:t>
                      </a:r>
                      <a:endParaRPr kumimoji="1" lang="ko-KR" altLang="en-US" sz="1600" b="0" i="0" u="none" strike="noStrike" kern="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1 111111</a:t>
                      </a:r>
                    </a:p>
                  </a:txBody>
                  <a:tcPr marL="19050" marR="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6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영숫자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코드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EBCDIC(Extended Binary Coded Decimal Interchange Code) </a:t>
            </a:r>
            <a:r>
              <a:rPr lang="ko-KR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코드</a:t>
            </a:r>
            <a:endParaRPr lang="en-US" altLang="ko-KR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대형 컴퓨터와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계열 컴퓨터에서 많이 사용되고 있는 8비트 코드(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에서 개발)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256종류의 문자 코드를 표현할 수 있는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영숫자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코드</a:t>
            </a:r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sz="2000" b="1" dirty="0">
              <a:solidFill>
                <a:srgbClr val="3333FF"/>
              </a:solidFill>
            </a:endParaRP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639635"/>
              </p:ext>
            </p:extLst>
          </p:nvPr>
        </p:nvGraphicFramePr>
        <p:xfrm>
          <a:off x="755576" y="3267471"/>
          <a:ext cx="4637188" cy="3429000"/>
        </p:xfrm>
        <a:graphic>
          <a:graphicData uri="http://schemas.openxmlformats.org/drawingml/2006/table">
            <a:tbl>
              <a:tblPr/>
              <a:tblGrid>
                <a:gridCol w="792149"/>
                <a:gridCol w="1814230"/>
                <a:gridCol w="715011"/>
                <a:gridCol w="1315798"/>
              </a:tblGrid>
              <a:tr h="227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</a:t>
                      </a:r>
                      <a:r>
                        <a:rPr kumimoji="1" lang="en-US" altLang="ko-KR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</a:t>
                      </a:r>
                      <a:r>
                        <a:rPr kumimoji="1" lang="en-US" altLang="ko-KR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8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b</a:t>
                      </a:r>
                      <a:r>
                        <a:rPr kumimoji="1" lang="en-US" altLang="ko-KR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7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b</a:t>
                      </a:r>
                      <a:r>
                        <a:rPr kumimoji="1" lang="en-US" altLang="ko-KR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6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b</a:t>
                      </a:r>
                      <a:r>
                        <a:rPr kumimoji="1" lang="en-US" altLang="ko-KR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</a:t>
                      </a:r>
                      <a:r>
                        <a:rPr kumimoji="1" lang="en-US" altLang="ko-K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4</a:t>
                      </a: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b</a:t>
                      </a:r>
                      <a:r>
                        <a:rPr kumimoji="1" lang="en-US" altLang="ko-K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3</a:t>
                      </a: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b</a:t>
                      </a:r>
                      <a:r>
                        <a:rPr kumimoji="1" lang="en-US" altLang="ko-K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</a:t>
                      </a: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b</a:t>
                      </a:r>
                      <a:r>
                        <a:rPr kumimoji="1" lang="en-US" altLang="ko-K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패리티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존</a:t>
                      </a: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(zone)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디지트</a:t>
                      </a: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(digit)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27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4100" marR="841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4100" marR="841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4100" marR="841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4100" marR="841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</a:t>
                      </a:r>
                      <a:r>
                        <a:rPr kumimoji="1" lang="en-US" altLang="ko-K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8</a:t>
                      </a: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b</a:t>
                      </a:r>
                      <a:r>
                        <a:rPr kumimoji="1" lang="en-US" altLang="ko-K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7</a:t>
                      </a:r>
                      <a:endParaRPr kumimoji="1" lang="ko-KR" altLang="en-US" sz="15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</a:t>
                      </a:r>
                      <a:r>
                        <a:rPr kumimoji="1" lang="en-US" altLang="ko-K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6</a:t>
                      </a: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b</a:t>
                      </a:r>
                      <a:r>
                        <a:rPr kumimoji="1" lang="en-US" altLang="ko-KR" sz="15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5</a:t>
                      </a:r>
                      <a:endParaRPr kumimoji="1" lang="ko-KR" altLang="en-US" sz="15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0   0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통신제어문자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0   1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특수문자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854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1   0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소문자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0   0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 ~i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8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0   1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j~r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8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1   0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s~z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8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1   1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854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1   1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대문자</a:t>
                      </a: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/</a:t>
                      </a:r>
                      <a:r>
                        <a:rPr kumimoji="1" lang="ko-KR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숫자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0   0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A~I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8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0   1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J~R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8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1   0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S~Z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8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1   1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0~9</a:t>
                      </a:r>
                    </a:p>
                  </a:txBody>
                  <a:tcPr marL="84100" marR="841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모서리가 둥근 직사각형 4"/>
          <p:cNvSpPr/>
          <p:nvPr/>
        </p:nvSpPr>
        <p:spPr bwMode="auto">
          <a:xfrm>
            <a:off x="755576" y="2780928"/>
            <a:ext cx="2448272" cy="36004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r>
              <a:rPr kumimoji="0"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코드의</a:t>
            </a:r>
            <a:r>
              <a:rPr kumimoji="0" lang="en-US" altLang="ko-KR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구성</a:t>
            </a:r>
          </a:p>
        </p:txBody>
      </p:sp>
    </p:spTree>
    <p:extLst>
      <p:ext uri="{BB962C8B-B14F-4D97-AF65-F5344CB8AC3E}">
        <p14:creationId xmlns:p14="http://schemas.microsoft.com/office/powerpoint/2010/main" val="853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BCD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코드와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초과 코드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BCD </a:t>
            </a:r>
            <a:r>
              <a:rPr lang="ko-KR" altLang="en-US" dirty="0" smtClean="0"/>
              <a:t>코드</a:t>
            </a:r>
            <a:r>
              <a:rPr lang="en-US" altLang="ko-KR" sz="2000" dirty="0" smtClean="0"/>
              <a:t>(Binary Coded Decimal Code : 2</a:t>
            </a:r>
            <a:r>
              <a:rPr lang="ko-KR" altLang="en-US" sz="2000" dirty="0" smtClean="0"/>
              <a:t>진화 </a:t>
            </a:r>
            <a:r>
              <a:rPr lang="en-US" altLang="ko-KR" sz="2000" dirty="0" smtClean="0"/>
              <a:t>10</a:t>
            </a:r>
            <a:r>
              <a:rPr lang="ko-KR" altLang="en-US" sz="2000" dirty="0" smtClean="0"/>
              <a:t>진 코드</a:t>
            </a:r>
            <a:r>
              <a:rPr lang="en-US" altLang="ko-KR" sz="2000" dirty="0" smtClean="0"/>
              <a:t>, 8421</a:t>
            </a:r>
            <a:r>
              <a:rPr lang="ko-KR" altLang="en-US" sz="2000" dirty="0" smtClean="0"/>
              <a:t>코드</a:t>
            </a:r>
            <a:r>
              <a:rPr lang="en-US" altLang="ko-KR" sz="2000" dirty="0" smtClean="0"/>
              <a:t>)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BCD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코드는 10진수 0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(0000)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부터 9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(1001)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까지를 2진화한 </a:t>
            </a:r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코드</a:t>
            </a:r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표기는 2진수이지만 의미는 10진수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1010부터 1111까지 6개는 사용하지 </a:t>
            </a:r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않음</a:t>
            </a:r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lvl="1" indent="0"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882688"/>
            <a:ext cx="6359660" cy="356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영숫자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코드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EBCDIC </a:t>
            </a:r>
            <a:r>
              <a:rPr lang="ko-KR" alt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코드표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Group 28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896256"/>
              </p:ext>
            </p:extLst>
          </p:nvPr>
        </p:nvGraphicFramePr>
        <p:xfrm>
          <a:off x="611560" y="1700808"/>
          <a:ext cx="8208914" cy="4248468"/>
        </p:xfrm>
        <a:graphic>
          <a:graphicData uri="http://schemas.openxmlformats.org/drawingml/2006/table">
            <a:tbl>
              <a:tblPr/>
              <a:tblGrid>
                <a:gridCol w="485072"/>
                <a:gridCol w="483518"/>
                <a:gridCol w="570581"/>
                <a:gridCol w="455533"/>
                <a:gridCol w="439985"/>
                <a:gridCol w="424439"/>
                <a:gridCol w="449313"/>
                <a:gridCol w="435321"/>
                <a:gridCol w="439986"/>
                <a:gridCol w="452423"/>
                <a:gridCol w="450868"/>
                <a:gridCol w="453978"/>
                <a:gridCol w="449314"/>
                <a:gridCol w="435321"/>
                <a:gridCol w="452423"/>
                <a:gridCol w="450868"/>
                <a:gridCol w="439986"/>
                <a:gridCol w="439985"/>
              </a:tblGrid>
              <a:tr h="236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16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진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0" marR="18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2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진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0000</a:t>
                      </a:r>
                    </a:p>
                  </a:txBody>
                  <a:tcPr marL="18000" marR="18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0001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0010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0011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0100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0101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0110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0111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1001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1010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1011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1101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1110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1111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0000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NUL</a:t>
                      </a:r>
                    </a:p>
                  </a:txBody>
                  <a:tcPr marL="18000" marR="18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SOH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STX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ETX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HT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DEL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VT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FF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CR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SO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SI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0001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DLE</a:t>
                      </a:r>
                    </a:p>
                  </a:txBody>
                  <a:tcPr marL="18000" marR="18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BS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CAN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EM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IFS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IGS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IRS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IUS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0010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LF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ETB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ESC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ENQ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ACK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BEL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0011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SYN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EOT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NAK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SUB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0100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space</a:t>
                      </a:r>
                    </a:p>
                  </a:txBody>
                  <a:tcPr marL="18000" marR="18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[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(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|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0101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&amp;</a:t>
                      </a:r>
                    </a:p>
                  </a:txBody>
                  <a:tcPr marL="18000" marR="18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!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$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^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0110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8000" marR="18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/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|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,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_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&gt;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0111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`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#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@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‘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=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1001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j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l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q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1010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~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v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w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z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1011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{</a:t>
                      </a:r>
                    </a:p>
                  </a:txBody>
                  <a:tcPr marL="18000" marR="18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G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1101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}</a:t>
                      </a:r>
                    </a:p>
                  </a:txBody>
                  <a:tcPr marL="18000" marR="18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J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K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L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O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Q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R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1110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\</a:t>
                      </a:r>
                    </a:p>
                  </a:txBody>
                  <a:tcPr marL="18000" marR="18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S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T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U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V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W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Y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Z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kern="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1111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8000" marR="1800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돋움체" pitchFamily="49" charset="-127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18000" marR="18000"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5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영숫자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코드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ko-KR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유니코드</a:t>
            </a:r>
            <a:r>
              <a:rPr lang="en-US" altLang="ko-K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(Unicode)</a:t>
            </a:r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ASCII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코드의 한계성을 극복하기 위하여 개발된 인터넷 시대의 표준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유니코드 컨소시엄(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IBM, Novell, Microsoft, DEC, Apple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등)에 의해서 32(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UTF-32), 16(UTF-16), 8bit(UTF-8)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세 가지 기본 코드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미국, 유럽, 동아시아, 아프리카, 아시아 태평양 지역 등의 주요 언어들에 적용될 수 있다.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유니코드는 유럽, 중동, 아시아 등 거의 대부분의 문자를 포함하고 있으며,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만개 이상의 문자로 구성되어 있다.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특히 아시아의 중국, 일본, 한국, 타이완, 베트남, 싱가포르에서 사용하는 표의 문자(한자) 70,207개를 나타낼 수 있다.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구두표시, 수학기호, 전문기호, 기하학적 모양,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딩벳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기호 등을 포함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앞으로도 계속해서 산업계의 요구나 새로운 문자들을 추가하여 나갈 것이다. 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영숫자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코드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ko-KR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한글코드</a:t>
            </a:r>
            <a:endParaRPr lang="en-US" altLang="ko-KR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한글은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ASCII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코드를 기반으로 16비트를 사용하여 하나의 문자를 표현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조합형과 완성형으로 </a:t>
            </a:r>
            <a:r>
              <a:rPr lang="ko-KR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분류</a:t>
            </a:r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ko-KR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>
              <a:solidFill>
                <a:srgbClr val="C00000"/>
              </a:solidFill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987175"/>
              </p:ext>
            </p:extLst>
          </p:nvPr>
        </p:nvGraphicFramePr>
        <p:xfrm>
          <a:off x="755576" y="2420888"/>
          <a:ext cx="7419975" cy="3814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213"/>
                <a:gridCol w="6951762"/>
              </a:tblGrid>
              <a:tr h="2591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조</a:t>
                      </a:r>
                      <a:endParaRPr kumimoji="0" lang="en-US" altLang="ko-KR" sz="1800" dirty="0" smtClean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합</a:t>
                      </a:r>
                      <a:endParaRPr kumimoji="0" lang="en-US" altLang="ko-KR" sz="1800" dirty="0" smtClean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형</a:t>
                      </a:r>
                      <a:endParaRPr kumimoji="0" lang="ko-KR" altLang="en-US" sz="1800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 latinLnBrk="0">
                        <a:spcAft>
                          <a:spcPts val="600"/>
                        </a:spcAft>
                        <a:buClr>
                          <a:srgbClr val="0070C0"/>
                        </a:buClr>
                        <a:buFontTx/>
                        <a:buChar char="•"/>
                      </a:pPr>
                      <a:r>
                        <a:rPr kumimoji="0" lang="ko-KR" altLang="en-US" sz="1800" b="0" spc="-100" baseline="0" dirty="0" smtClean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조합형으로 표현된 한글은 때에 따라서 다른 응용프로그램에서는 사용할 수 없는 문자들이 많다</a:t>
                      </a:r>
                      <a:r>
                        <a:rPr kumimoji="0" lang="en-US" altLang="ko-KR" sz="1800" b="0" spc="-100" baseline="0" dirty="0" smtClean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</a:t>
                      </a:r>
                    </a:p>
                    <a:p>
                      <a:pPr marL="180975" indent="-180975" latinLnBrk="0">
                        <a:buClr>
                          <a:srgbClr val="0070C0"/>
                        </a:buClr>
                        <a:buFontTx/>
                        <a:buChar char="•"/>
                      </a:pPr>
                      <a:r>
                        <a:rPr kumimoji="0" lang="ko-KR" altLang="en-US" sz="1800" b="0" spc="-100" baseline="0" dirty="0" smtClean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조합형은 자음과 모음으로 조합 가능한 모든 한글을 사용할 수 있으며</a:t>
                      </a:r>
                      <a:r>
                        <a:rPr kumimoji="0" lang="en-US" altLang="ko-KR" sz="1800" b="0" spc="-100" baseline="0" dirty="0" smtClean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kumimoji="0" lang="ko-KR" altLang="en-US" sz="1800" b="0" spc="-100" baseline="0" dirty="0" smtClean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심지어 우리나라 고어</a:t>
                      </a:r>
                      <a:r>
                        <a:rPr kumimoji="0" lang="en-US" altLang="ko-KR" sz="1800" b="0" spc="-100" baseline="0" dirty="0" smtClean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(</a:t>
                      </a:r>
                      <a:r>
                        <a:rPr kumimoji="0" lang="ko-KR" altLang="en-US" sz="1800" b="0" spc="-100" baseline="0" dirty="0" smtClean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古語</a:t>
                      </a:r>
                      <a:r>
                        <a:rPr kumimoji="0" lang="en-US" altLang="ko-KR" sz="1800" b="0" spc="-100" baseline="0" dirty="0" smtClean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)</a:t>
                      </a:r>
                      <a:r>
                        <a:rPr kumimoji="0" lang="ko-KR" altLang="en-US" sz="1800" b="0" spc="-100" baseline="0" dirty="0" smtClean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까지 취급할 수 있는 장점이 있으나</a:t>
                      </a:r>
                      <a:r>
                        <a:rPr kumimoji="0" lang="en-US" altLang="ko-KR" sz="1800" b="0" spc="-100" baseline="0" dirty="0" smtClean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, </a:t>
                      </a:r>
                      <a:r>
                        <a:rPr kumimoji="0" lang="ko-KR" altLang="en-US" sz="1800" b="0" spc="-100" baseline="0" dirty="0" smtClean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출력 시 다시 모아 써야 하는 불편이 있다는 것이 단점이다</a:t>
                      </a:r>
                      <a:r>
                        <a:rPr kumimoji="0" lang="en-US" altLang="ko-KR" sz="1800" b="0" spc="-100" baseline="0" dirty="0" smtClean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. </a:t>
                      </a:r>
                      <a:endParaRPr kumimoji="0" lang="ko-KR" altLang="en-US" sz="1800" b="0" spc="-100" baseline="0" dirty="0" smtClean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latinLnBrk="1"/>
                      <a:endParaRPr lang="ko-KR" altLang="en-US" sz="200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30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kumimoji="0"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완성형</a:t>
                      </a:r>
                      <a:endParaRPr kumimoji="0" lang="ko-KR" altLang="en-US" sz="1800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altLang="ko-KR" sz="1800" b="0" kern="1200" spc="-100" baseline="0" dirty="0" smtClean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1987</a:t>
                      </a:r>
                      <a:r>
                        <a:rPr kumimoji="0" lang="ko-KR" altLang="en-US" sz="1800" b="0" kern="1200" spc="-100" baseline="0" dirty="0" smtClean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년 정부가 한국표준으로 정한 것으로 가장 많이 사용되는 한글 음절을 </a:t>
                      </a:r>
                      <a:r>
                        <a:rPr kumimoji="0" lang="en-US" altLang="ko-KR" sz="1800" b="0" kern="1200" spc="-100" baseline="0" dirty="0" smtClean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2 </a:t>
                      </a:r>
                      <a:r>
                        <a:rPr kumimoji="0" lang="ko-KR" altLang="en-US" sz="1800" b="0" kern="1200" spc="-100" baseline="0" dirty="0" smtClean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바이트의 </a:t>
                      </a:r>
                      <a:r>
                        <a:rPr kumimoji="0" lang="en-US" altLang="ko-KR" sz="1800" b="0" kern="1200" spc="-100" baseline="0" dirty="0" smtClean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2</a:t>
                      </a:r>
                      <a:r>
                        <a:rPr kumimoji="0" lang="ko-KR" altLang="en-US" sz="1800" b="0" kern="1200" spc="-100" baseline="0" dirty="0" smtClean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진수와 </a:t>
                      </a:r>
                      <a:r>
                        <a:rPr kumimoji="0" lang="en-US" altLang="ko-KR" sz="1800" b="0" kern="1200" spc="-100" baseline="0" dirty="0" smtClean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1 </a:t>
                      </a:r>
                      <a:r>
                        <a:rPr kumimoji="0" lang="ko-KR" altLang="en-US" sz="1800" b="0" kern="1200" spc="-100" baseline="0" dirty="0" smtClean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대 </a:t>
                      </a:r>
                      <a:r>
                        <a:rPr kumimoji="0" lang="en-US" altLang="ko-KR" sz="1800" b="0" kern="1200" spc="-100" baseline="0" dirty="0" smtClean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1</a:t>
                      </a:r>
                      <a:r>
                        <a:rPr kumimoji="0" lang="ko-KR" altLang="en-US" sz="1800" b="0" kern="1200" spc="-100" baseline="0" dirty="0" smtClean="0">
                          <a:solidFill>
                            <a:schemeClr val="tx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+mn-cs"/>
                        </a:rPr>
                        <a:t>로 대응하여 표현하는 방법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702264"/>
              </p:ext>
            </p:extLst>
          </p:nvPr>
        </p:nvGraphicFramePr>
        <p:xfrm>
          <a:off x="2364233" y="4005064"/>
          <a:ext cx="44148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VISIO" r:id="rId3" imgW="3695700" imgH="723900" progId="Visio.Drawing.11">
                  <p:embed/>
                </p:oleObj>
              </mc:Choice>
              <mc:Fallback>
                <p:oleObj name="VISIO" r:id="rId3" imgW="3695700" imgH="7239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233" y="4005064"/>
                        <a:ext cx="441483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35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BCD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코드와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초과 코드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BCD </a:t>
            </a:r>
            <a:r>
              <a:rPr lang="ko-KR" altLang="en-US" dirty="0" smtClean="0"/>
              <a:t>코드의 연산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계산 결과가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BCD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코드를 벗어나는 즉, </a:t>
            </a:r>
            <a:r>
              <a:rPr lang="ko-KR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(1001)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를 </a:t>
            </a:r>
            <a:r>
              <a:rPr lang="ko-KR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초과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하는 경우에는 계산 결과에 </a:t>
            </a:r>
            <a:r>
              <a:rPr lang="ko-KR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6(0110</a:t>
            </a:r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을 더해준다.</a:t>
            </a:r>
          </a:p>
          <a:p>
            <a:pPr lvl="1"/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827584" y="1617863"/>
            <a:ext cx="3384550" cy="1655762"/>
          </a:xfrm>
          <a:prstGeom prst="roundRect">
            <a:avLst>
              <a:gd name="adj" fmla="val 0"/>
            </a:avLst>
          </a:prstGeom>
          <a:solidFill>
            <a:srgbClr val="FFFF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677746"/>
              </p:ext>
            </p:extLst>
          </p:nvPr>
        </p:nvGraphicFramePr>
        <p:xfrm>
          <a:off x="1918196" y="2149675"/>
          <a:ext cx="11223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5" name="Visio" r:id="rId3" imgW="745517" imgH="604021" progId="Visio.Drawing.11">
                  <p:embed/>
                </p:oleObj>
              </mc:Choice>
              <mc:Fallback>
                <p:oleObj name="Visio" r:id="rId3" imgW="745517" imgH="60402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8196" y="2149675"/>
                        <a:ext cx="1122363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직사각형 10"/>
          <p:cNvSpPr/>
          <p:nvPr/>
        </p:nvSpPr>
        <p:spPr>
          <a:xfrm>
            <a:off x="827584" y="1617863"/>
            <a:ext cx="3384550" cy="3603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10</a:t>
            </a:r>
            <a:r>
              <a:rPr kumimoji="0" lang="ko-KR" altLang="en-US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 덧셈 </a:t>
            </a:r>
            <a:r>
              <a:rPr kumimoji="0"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(6+3=9)</a:t>
            </a:r>
            <a:endParaRPr kumimoji="0" lang="ko-KR" altLang="en-US" sz="1800" dirty="0"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499471" y="1617863"/>
            <a:ext cx="3384550" cy="1655762"/>
          </a:xfrm>
          <a:prstGeom prst="roundRect">
            <a:avLst>
              <a:gd name="adj" fmla="val 0"/>
            </a:avLst>
          </a:prstGeom>
          <a:solidFill>
            <a:srgbClr val="FFFF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499471" y="1617863"/>
            <a:ext cx="3384550" cy="3603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10</a:t>
            </a:r>
            <a:r>
              <a:rPr kumimoji="0" lang="ko-KR" altLang="en-US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진 덧셈 </a:t>
            </a:r>
            <a:r>
              <a:rPr kumimoji="0"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(42+27=69)</a:t>
            </a:r>
            <a:endParaRPr kumimoji="0" lang="ko-KR" altLang="en-US" sz="1800" dirty="0"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051454"/>
              </p:ext>
            </p:extLst>
          </p:nvPr>
        </p:nvGraphicFramePr>
        <p:xfrm>
          <a:off x="5280521" y="2151263"/>
          <a:ext cx="172085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6" name="Visio" r:id="rId5" imgW="1175309" imgH="632358" progId="Visio.Drawing.11">
                  <p:embed/>
                </p:oleObj>
              </mc:Choice>
              <mc:Fallback>
                <p:oleObj name="Visio" r:id="rId5" imgW="1175309" imgH="63235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521" y="2151263"/>
                        <a:ext cx="172085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모서리가 둥근 직사각형 14"/>
          <p:cNvSpPr/>
          <p:nvPr/>
        </p:nvSpPr>
        <p:spPr>
          <a:xfrm>
            <a:off x="827584" y="4401920"/>
            <a:ext cx="3384550" cy="2232025"/>
          </a:xfrm>
          <a:prstGeom prst="roundRect">
            <a:avLst>
              <a:gd name="adj" fmla="val 0"/>
            </a:avLst>
          </a:prstGeom>
          <a:solidFill>
            <a:srgbClr val="FFFF9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27584" y="4401920"/>
            <a:ext cx="3384550" cy="3603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(8+7=15)</a:t>
            </a:r>
            <a:endParaRPr kumimoji="0" lang="ko-KR" altLang="en-US" sz="1800" dirty="0"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569020"/>
              </p:ext>
            </p:extLst>
          </p:nvPr>
        </p:nvGraphicFramePr>
        <p:xfrm>
          <a:off x="1418134" y="4945634"/>
          <a:ext cx="162242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7" name="Visio" r:id="rId7" imgW="1061192" imgH="1003971" progId="Visio.Drawing.11">
                  <p:embed/>
                </p:oleObj>
              </mc:Choice>
              <mc:Fallback>
                <p:oleObj name="Visio" r:id="rId7" imgW="1061192" imgH="10039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134" y="4945634"/>
                        <a:ext cx="1622425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사각형 설명선 7"/>
          <p:cNvSpPr>
            <a:spLocks noChangeArrowheads="1"/>
          </p:cNvSpPr>
          <p:nvPr/>
        </p:nvSpPr>
        <p:spPr bwMode="auto">
          <a:xfrm>
            <a:off x="3203848" y="5839897"/>
            <a:ext cx="520700" cy="296862"/>
          </a:xfrm>
          <a:prstGeom prst="wedgeRectCallout">
            <a:avLst>
              <a:gd name="adj1" fmla="val -88417"/>
              <a:gd name="adj2" fmla="val -15935"/>
            </a:avLst>
          </a:prstGeom>
          <a:solidFill>
            <a:srgbClr val="FFCC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ko-KR" sz="1800" b="1" dirty="0">
                <a:solidFill>
                  <a:srgbClr val="FF0000"/>
                </a:solidFill>
              </a:rPr>
              <a:t>6</a:t>
            </a:r>
            <a:endParaRPr lang="ko-KR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3414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BCD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코드와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초과 코드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초과 코드</a:t>
            </a:r>
            <a:endParaRPr lang="en-US" altLang="ko-KR" dirty="0" smtClean="0"/>
          </a:p>
          <a:p>
            <a:pPr lvl="1"/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BCD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코드(8421코드)로 표현된 값에 3을 더해 준 값으로 나타내는 코드 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자기 보수의 성질</a:t>
            </a:r>
          </a:p>
          <a:p>
            <a:pPr lvl="1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20888"/>
            <a:ext cx="7864522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다양한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 코드들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가중치 코드</a:t>
            </a:r>
            <a:r>
              <a:rPr lang="en-US" altLang="ko-KR" dirty="0" smtClean="0"/>
              <a:t>(Weighted Code)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굴림" pitchFamily="50" charset="-127"/>
              </a:rPr>
              <a:t>그 위치에 따라 정해진 값을 갖는 코드</a:t>
            </a:r>
            <a:endParaRPr lang="ko-KR" altLang="en-US" sz="2000" b="1" dirty="0">
              <a:solidFill>
                <a:srgbClr val="3333FF"/>
              </a:solidFill>
              <a:latin typeface="굴림" pitchFamily="50" charset="-127"/>
            </a:endParaRPr>
          </a:p>
          <a:p>
            <a:pPr lvl="1"/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060848"/>
            <a:ext cx="7669200" cy="413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다양한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 코드들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 dirty="0" smtClean="0"/>
              <a:t> 8421 </a:t>
            </a:r>
            <a:r>
              <a:rPr lang="ko-KR" altLang="en-US" dirty="0" smtClean="0"/>
              <a:t>코드</a:t>
            </a:r>
            <a:r>
              <a:rPr lang="en-US" altLang="ko-KR" dirty="0" smtClean="0"/>
              <a:t>(BCD </a:t>
            </a:r>
            <a:r>
              <a:rPr lang="ko-KR" altLang="en-US" dirty="0" smtClean="0"/>
              <a:t>코드</a:t>
            </a:r>
            <a:r>
              <a:rPr lang="en-US" altLang="ko-KR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56998"/>
            <a:ext cx="5968501" cy="3920068"/>
          </a:xfrm>
          <a:prstGeom prst="rect">
            <a:avLst/>
          </a:prstGeom>
        </p:spPr>
      </p:pic>
      <p:sp>
        <p:nvSpPr>
          <p:cNvPr id="6" name="Text Box 181"/>
          <p:cNvSpPr txBox="1">
            <a:spLocks noChangeArrowheads="1"/>
          </p:cNvSpPr>
          <p:nvPr/>
        </p:nvSpPr>
        <p:spPr bwMode="auto">
          <a:xfrm>
            <a:off x="611560" y="5735535"/>
            <a:ext cx="20890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  <a:sym typeface="Wingdings" pitchFamily="2" charset="2"/>
              </a:rPr>
              <a:t> 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자기보수 성질 없음</a:t>
            </a:r>
          </a:p>
        </p:txBody>
      </p:sp>
    </p:spTree>
    <p:extLst>
      <p:ext uri="{BB962C8B-B14F-4D97-AF65-F5344CB8AC3E}">
        <p14:creationId xmlns:p14="http://schemas.microsoft.com/office/powerpoint/2010/main" val="1071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다양한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 코드들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 dirty="0" smtClean="0"/>
              <a:t> 2421 </a:t>
            </a:r>
            <a:r>
              <a:rPr lang="ko-KR" altLang="en-US" dirty="0" smtClean="0"/>
              <a:t>코드</a:t>
            </a:r>
            <a:endParaRPr lang="en-US" altLang="ko-KR" dirty="0" smtClean="0"/>
          </a:p>
          <a:p>
            <a:pPr>
              <a:buFont typeface="Wingdings" panose="05000000000000000000" pitchFamily="2" charset="2"/>
              <a:buChar char="v"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7560840" cy="4321363"/>
          </a:xfrm>
          <a:prstGeom prst="rect">
            <a:avLst/>
          </a:prstGeom>
        </p:spPr>
      </p:pic>
      <p:sp>
        <p:nvSpPr>
          <p:cNvPr id="5" name="Text Box 232"/>
          <p:cNvSpPr txBox="1">
            <a:spLocks noChangeArrowheads="1"/>
          </p:cNvSpPr>
          <p:nvPr/>
        </p:nvSpPr>
        <p:spPr bwMode="auto">
          <a:xfrm>
            <a:off x="626804" y="6053087"/>
            <a:ext cx="2278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  <a:sym typeface="Wingdings" pitchFamily="2" charset="2"/>
              </a:rPr>
              <a:t> 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자기보수 성질을 가짐</a:t>
            </a:r>
          </a:p>
        </p:txBody>
      </p:sp>
    </p:spTree>
    <p:extLst>
      <p:ext uri="{BB962C8B-B14F-4D97-AF65-F5344CB8AC3E}">
        <p14:creationId xmlns:p14="http://schemas.microsoft.com/office/powerpoint/2010/main" val="33369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다양한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진 코드들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ko-KR" dirty="0" smtClean="0"/>
              <a:t> 5421 </a:t>
            </a:r>
            <a:r>
              <a:rPr lang="ko-KR" altLang="en-US" dirty="0" smtClean="0"/>
              <a:t>코드</a:t>
            </a:r>
            <a:endParaRPr lang="en-US" altLang="ko-KR" dirty="0" smtClean="0"/>
          </a:p>
          <a:p>
            <a:pPr>
              <a:buFont typeface="Wingdings" panose="05000000000000000000" pitchFamily="2" charset="2"/>
              <a:buChar char="v"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95440"/>
            <a:ext cx="7657240" cy="4243184"/>
          </a:xfrm>
          <a:prstGeom prst="rect">
            <a:avLst/>
          </a:prstGeom>
        </p:spPr>
      </p:pic>
      <p:sp>
        <p:nvSpPr>
          <p:cNvPr id="5" name="Text Box 183"/>
          <p:cNvSpPr txBox="1">
            <a:spLocks noChangeArrowheads="1"/>
          </p:cNvSpPr>
          <p:nvPr/>
        </p:nvSpPr>
        <p:spPr bwMode="auto">
          <a:xfrm>
            <a:off x="611560" y="5897093"/>
            <a:ext cx="20890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  <a:sym typeface="Wingdings" pitchFamily="2" charset="2"/>
              </a:rPr>
              <a:t> 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자기보수 성질 없음</a:t>
            </a:r>
          </a:p>
        </p:txBody>
      </p:sp>
    </p:spTree>
    <p:extLst>
      <p:ext uri="{BB962C8B-B14F-4D97-AF65-F5344CB8AC3E}">
        <p14:creationId xmlns:p14="http://schemas.microsoft.com/office/powerpoint/2010/main" val="18272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prstDash val="dash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4366</TotalTime>
  <Words>2426</Words>
  <Application>Microsoft Office PowerPoint</Application>
  <PresentationFormat>화면 슬라이드 쇼(4:3)</PresentationFormat>
  <Paragraphs>1383</Paragraphs>
  <Slides>32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32</vt:i4>
      </vt:variant>
    </vt:vector>
  </HeadingPairs>
  <TitlesOfParts>
    <vt:vector size="54" baseType="lpstr">
      <vt:lpstr>HY견고딕</vt:lpstr>
      <vt:lpstr>HY헤드라인M</vt:lpstr>
      <vt:lpstr>굴림</vt:lpstr>
      <vt:lpstr>돋움</vt:lpstr>
      <vt:lpstr>돋움체</vt:lpstr>
      <vt:lpstr>맑은 고딕</vt:lpstr>
      <vt:lpstr>바탕</vt:lpstr>
      <vt:lpstr>새굴림</vt:lpstr>
      <vt:lpstr>휴먼고딕</vt:lpstr>
      <vt:lpstr>휴먼명조</vt:lpstr>
      <vt:lpstr>휴먼모음T</vt:lpstr>
      <vt:lpstr>Arial</vt:lpstr>
      <vt:lpstr>Cambria Math</vt:lpstr>
      <vt:lpstr>Helvetica</vt:lpstr>
      <vt:lpstr>Tahoma</vt:lpstr>
      <vt:lpstr>Times New Roman</vt:lpstr>
      <vt:lpstr>Wingdings</vt:lpstr>
      <vt:lpstr>Wingdings 2</vt:lpstr>
      <vt:lpstr>Office 테마</vt:lpstr>
      <vt:lpstr>Visio</vt:lpstr>
      <vt:lpstr>Equation</vt:lpstr>
      <vt:lpstr>VISIO</vt:lpstr>
      <vt:lpstr>Chapter 03. 디지털 코드</vt:lpstr>
      <vt:lpstr>PowerPoint 프레젠테이션</vt:lpstr>
      <vt:lpstr>01 BCD 코드와 3초과 코드</vt:lpstr>
      <vt:lpstr>01 BCD 코드와 3초과 코드</vt:lpstr>
      <vt:lpstr>01 BCD 코드와 3초과 코드</vt:lpstr>
      <vt:lpstr>02 다양한 2진 코드들</vt:lpstr>
      <vt:lpstr>02 다양한 2진 코드들</vt:lpstr>
      <vt:lpstr>02 다양한 2진 코드들</vt:lpstr>
      <vt:lpstr>02 다양한 2진 코드들</vt:lpstr>
      <vt:lpstr>02 다양한 2진 코드들</vt:lpstr>
      <vt:lpstr>02 다양한 2진 코드들</vt:lpstr>
      <vt:lpstr>03 그레이 코드</vt:lpstr>
      <vt:lpstr>03 그레이 코드</vt:lpstr>
      <vt:lpstr>03 그레이 코드</vt:lpstr>
      <vt:lpstr>04 에러 검출 코드</vt:lpstr>
      <vt:lpstr>04 에러 검출 코드</vt:lpstr>
      <vt:lpstr>04 에러 검출 코드</vt:lpstr>
      <vt:lpstr>04 에러 검출 코드</vt:lpstr>
      <vt:lpstr>04 에러 검출 코드</vt:lpstr>
      <vt:lpstr>04 에러 검출 코드</vt:lpstr>
      <vt:lpstr>04 에러 검출 코드</vt:lpstr>
      <vt:lpstr>04 에러 검출 코드</vt:lpstr>
      <vt:lpstr>04 에러 검출 코드</vt:lpstr>
      <vt:lpstr>05 영숫자 코드</vt:lpstr>
      <vt:lpstr>05 영숫자 코드</vt:lpstr>
      <vt:lpstr>05 영숫자 코드</vt:lpstr>
      <vt:lpstr>05 영숫자 코드</vt:lpstr>
      <vt:lpstr>05 영숫자 코드</vt:lpstr>
      <vt:lpstr>05 영숫자 코드</vt:lpstr>
      <vt:lpstr>05 영숫자 코드</vt:lpstr>
      <vt:lpstr>05 영숫자 코드</vt:lpstr>
      <vt:lpstr>05 영숫자 코드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김성무</dc:creator>
  <cp:lastModifiedBy>shoh</cp:lastModifiedBy>
  <cp:revision>396</cp:revision>
  <cp:lastPrinted>2017-01-20T07:07:12Z</cp:lastPrinted>
  <dcterms:created xsi:type="dcterms:W3CDTF">2012-07-11T10:23:22Z</dcterms:created>
  <dcterms:modified xsi:type="dcterms:W3CDTF">2017-01-20T07:07:16Z</dcterms:modified>
</cp:coreProperties>
</file>