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14" r:id="rId3"/>
    <p:sldId id="435" r:id="rId4"/>
    <p:sldId id="436" r:id="rId5"/>
    <p:sldId id="438" r:id="rId6"/>
    <p:sldId id="439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3" r:id="rId19"/>
    <p:sldId id="454" r:id="rId20"/>
    <p:sldId id="478" r:id="rId21"/>
    <p:sldId id="479" r:id="rId22"/>
    <p:sldId id="457" r:id="rId23"/>
    <p:sldId id="458" r:id="rId24"/>
    <p:sldId id="460" r:id="rId25"/>
    <p:sldId id="461" r:id="rId26"/>
    <p:sldId id="459" r:id="rId27"/>
    <p:sldId id="463" r:id="rId28"/>
    <p:sldId id="464" r:id="rId29"/>
    <p:sldId id="465" r:id="rId30"/>
    <p:sldId id="466" r:id="rId31"/>
    <p:sldId id="468" r:id="rId32"/>
    <p:sldId id="469" r:id="rId33"/>
    <p:sldId id="470" r:id="rId34"/>
    <p:sldId id="471" r:id="rId35"/>
    <p:sldId id="362" r:id="rId3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160" autoAdjust="0"/>
  </p:normalViewPr>
  <p:slideViewPr>
    <p:cSldViewPr>
      <p:cViewPr varScale="1">
        <p:scale>
          <a:sx n="111" d="100"/>
          <a:sy n="111" d="100"/>
        </p:scale>
        <p:origin x="1446" y="96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2016-02-16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C92E-CF8F-444A-A4AF-C0985F2635DF}" type="datetimeFigureOut">
              <a:rPr lang="ko-KR" altLang="en-US" smtClean="0"/>
              <a:pPr>
                <a:defRPr/>
              </a:pPr>
              <a:t>2016-02-16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A9C92E-CF8F-444A-A4AF-C0985F2635DF}" type="datetimeFigureOut">
              <a:rPr lang="ko-KR" altLang="en-US"/>
              <a:pPr>
                <a:defRPr/>
              </a:pPr>
              <a:t>2016-02-16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02. </a:t>
            </a:r>
            <a:r>
              <a:rPr lang="ko-KR" altLang="en-US" b="1" dirty="0" smtClean="0"/>
              <a:t>수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數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의 체계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3. 10</a:t>
            </a:r>
            <a:r>
              <a:rPr lang="ko-KR" altLang="en-US" dirty="0" smtClean="0">
                <a:solidFill>
                  <a:srgbClr val="C00000"/>
                </a:solidFill>
              </a:rPr>
              <a:t>진수</a:t>
            </a:r>
            <a:r>
              <a:rPr lang="en-US" altLang="ko-KR" dirty="0" smtClean="0">
                <a:solidFill>
                  <a:srgbClr val="C00000"/>
                </a:solidFill>
              </a:rPr>
              <a:t>-16</a:t>
            </a:r>
            <a:r>
              <a:rPr lang="ko-KR" altLang="en-US" dirty="0" smtClean="0">
                <a:solidFill>
                  <a:srgbClr val="C00000"/>
                </a:solidFill>
              </a:rPr>
              <a:t>진수 변환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.6875</a:t>
            </a:r>
            <a:r>
              <a:rPr lang="ko-KR" altLang="en-US" dirty="0"/>
              <a:t>를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진수로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</a:t>
            </a:r>
            <a:r>
              <a:rPr lang="ko-KR" altLang="en-US" dirty="0"/>
              <a:t>을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/>
              <a:t>진수로 변환</a:t>
            </a:r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graphicFrame>
        <p:nvGraphicFramePr>
          <p:cNvPr id="4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95064"/>
              </p:ext>
            </p:extLst>
          </p:nvPr>
        </p:nvGraphicFramePr>
        <p:xfrm>
          <a:off x="3203848" y="3500859"/>
          <a:ext cx="24127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3" imgW="1206360" imgH="215640" progId="Equation.DSMT4">
                  <p:embed/>
                </p:oleObj>
              </mc:Choice>
              <mc:Fallback>
                <p:oleObj name="Equation" r:id="rId3" imgW="1206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500859"/>
                        <a:ext cx="241272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827584" y="1916385"/>
            <a:ext cx="7627938" cy="1512317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814423"/>
              </p:ext>
            </p:extLst>
          </p:nvPr>
        </p:nvGraphicFramePr>
        <p:xfrm>
          <a:off x="945853" y="2060550"/>
          <a:ext cx="729142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Visio" r:id="rId5" imgW="4697334" imgH="834258" progId="Visio.Drawing.11">
                  <p:embed/>
                </p:oleObj>
              </mc:Choice>
              <mc:Fallback>
                <p:oleObj name="Visio" r:id="rId5" imgW="4697334" imgH="8342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5853" y="2060550"/>
                        <a:ext cx="7291427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32718"/>
              </p:ext>
            </p:extLst>
          </p:nvPr>
        </p:nvGraphicFramePr>
        <p:xfrm>
          <a:off x="3203848" y="4797152"/>
          <a:ext cx="24127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7" imgW="1206360" imgH="215640" progId="Equation.DSMT4">
                  <p:embed/>
                </p:oleObj>
              </mc:Choice>
              <mc:Fallback>
                <p:oleObj name="Equation" r:id="rId7" imgW="1206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797152"/>
                        <a:ext cx="241272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아래쪽 화살표 12"/>
          <p:cNvSpPr>
            <a:spLocks noChangeArrowheads="1"/>
          </p:cNvSpPr>
          <p:nvPr/>
        </p:nvSpPr>
        <p:spPr bwMode="auto">
          <a:xfrm>
            <a:off x="4152692" y="5268715"/>
            <a:ext cx="423863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9050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l" latinLnBrk="0"/>
            <a:endParaRPr kumimoji="0" lang="ko-KR" altLang="en-US" sz="16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81932" y="5733256"/>
            <a:ext cx="3002236" cy="64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buClr>
                <a:schemeClr val="accent2"/>
              </a:buClr>
            </a:pPr>
            <a:r>
              <a:rPr kumimoji="0" lang="ko-KR" altLang="en-US" sz="1800" spc="-1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진법의 경우도 같은 방법을 이용하여 변환할 수 있다</a:t>
            </a:r>
            <a:r>
              <a:rPr kumimoji="0" lang="en-US" altLang="ko-KR" sz="1800" spc="-1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kumimoji="0" lang="ko-KR" altLang="en-US" sz="1800" spc="-1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진수</a:t>
            </a:r>
            <a:r>
              <a:rPr lang="en-US" altLang="ko-KR" dirty="0" smtClean="0"/>
              <a:t>-5</a:t>
            </a:r>
            <a:r>
              <a:rPr lang="ko-KR" altLang="en-US" dirty="0" smtClean="0"/>
              <a:t>진수 변환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.6875</a:t>
            </a:r>
            <a:r>
              <a:rPr lang="ko-KR" altLang="en-US" dirty="0"/>
              <a:t>를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o-KR" altLang="en-US" dirty="0"/>
              <a:t>진수로 변환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21680"/>
              </p:ext>
            </p:extLst>
          </p:nvPr>
        </p:nvGraphicFramePr>
        <p:xfrm>
          <a:off x="3131840" y="5950048"/>
          <a:ext cx="304776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3" imgW="1523880" imgH="215640" progId="Equation.DSMT4">
                  <p:embed/>
                </p:oleObj>
              </mc:Choice>
              <mc:Fallback>
                <p:oleObj name="Equation" r:id="rId3" imgW="1523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950048"/>
                        <a:ext cx="304776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827584" y="1916832"/>
            <a:ext cx="7627938" cy="3888581"/>
          </a:xfrm>
          <a:prstGeom prst="roundRect">
            <a:avLst>
              <a:gd name="adj" fmla="val 354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60962"/>
              </p:ext>
            </p:extLst>
          </p:nvPr>
        </p:nvGraphicFramePr>
        <p:xfrm>
          <a:off x="1060755" y="2013372"/>
          <a:ext cx="7179511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Visio" r:id="rId5" imgW="5014904" imgH="2611047" progId="Visio.Drawing.11">
                  <p:embed/>
                </p:oleObj>
              </mc:Choice>
              <mc:Fallback>
                <p:oleObj name="Visio" r:id="rId5" imgW="5014904" imgH="26110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55" y="2013372"/>
                        <a:ext cx="7179511" cy="3744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2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4. 2</a:t>
            </a:r>
            <a:r>
              <a:rPr lang="ko-KR" altLang="en-US" dirty="0" smtClean="0">
                <a:solidFill>
                  <a:srgbClr val="C00000"/>
                </a:solidFill>
              </a:rPr>
              <a:t>진수</a:t>
            </a:r>
            <a:r>
              <a:rPr lang="en-US" altLang="ko-KR" dirty="0" smtClean="0">
                <a:solidFill>
                  <a:srgbClr val="C00000"/>
                </a:solidFill>
              </a:rPr>
              <a:t>-8</a:t>
            </a:r>
            <a:r>
              <a:rPr lang="ko-KR" altLang="en-US" dirty="0" smtClean="0">
                <a:solidFill>
                  <a:srgbClr val="C00000"/>
                </a:solidFill>
              </a:rPr>
              <a:t>진수</a:t>
            </a:r>
            <a:r>
              <a:rPr lang="en-US" altLang="ko-KR" dirty="0" smtClean="0">
                <a:solidFill>
                  <a:srgbClr val="C00000"/>
                </a:solidFill>
              </a:rPr>
              <a:t>-16</a:t>
            </a:r>
            <a:r>
              <a:rPr lang="ko-KR" altLang="en-US" dirty="0" smtClean="0">
                <a:solidFill>
                  <a:srgbClr val="C00000"/>
                </a:solidFill>
              </a:rPr>
              <a:t>진수</a:t>
            </a:r>
            <a:r>
              <a:rPr lang="en-US" altLang="ko-KR" dirty="0" smtClean="0">
                <a:solidFill>
                  <a:srgbClr val="C00000"/>
                </a:solidFill>
              </a:rPr>
              <a:t>-10</a:t>
            </a:r>
            <a:r>
              <a:rPr lang="ko-KR" altLang="en-US" dirty="0" smtClean="0">
                <a:solidFill>
                  <a:srgbClr val="C00000"/>
                </a:solidFill>
              </a:rPr>
              <a:t>진수 상호 변환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25050"/>
              </p:ext>
            </p:extLst>
          </p:nvPr>
        </p:nvGraphicFramePr>
        <p:xfrm>
          <a:off x="627296" y="1700808"/>
          <a:ext cx="3644260" cy="4345710"/>
        </p:xfrm>
        <a:graphic>
          <a:graphicData uri="http://schemas.openxmlformats.org/drawingml/2006/table">
            <a:tbl>
              <a:tblPr/>
              <a:tblGrid>
                <a:gridCol w="911065"/>
                <a:gridCol w="911065"/>
                <a:gridCol w="911065"/>
                <a:gridCol w="911065"/>
              </a:tblGrid>
              <a:tr h="285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10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 </a:t>
                      </a: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4140" marR="84140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</a:t>
                      </a:r>
                    </a:p>
                  </a:txBody>
                  <a:tcPr marL="84140" marR="84140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8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</a:t>
                      </a:r>
                    </a:p>
                  </a:txBody>
                  <a:tcPr marL="84140" marR="84140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16</a:t>
                      </a: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</a:t>
                      </a:r>
                    </a:p>
                  </a:txBody>
                  <a:tcPr marL="84140" marR="84140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0000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0001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0010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0011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0101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0110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1010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1011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1110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2815" marR="82815" marT="16563" marB="1656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1111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spc="10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2815" marR="82815" marT="16563" marB="1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108464"/>
              </p:ext>
            </p:extLst>
          </p:nvPr>
        </p:nvGraphicFramePr>
        <p:xfrm>
          <a:off x="4541351" y="2478410"/>
          <a:ext cx="4128740" cy="247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Visio" r:id="rId3" imgW="3340932" imgH="2008809" progId="Visio.Drawing.11">
                  <p:embed/>
                </p:oleObj>
              </mc:Choice>
              <mc:Fallback>
                <p:oleObj name="Visio" r:id="rId3" imgW="3340932" imgH="20088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51" y="2478410"/>
                        <a:ext cx="4128740" cy="2477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8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상호변환 예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78806" y="3356770"/>
            <a:ext cx="7627937" cy="1389660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3568" y="1772816"/>
            <a:ext cx="7627938" cy="1389437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672896"/>
              </p:ext>
            </p:extLst>
          </p:nvPr>
        </p:nvGraphicFramePr>
        <p:xfrm>
          <a:off x="1097906" y="3418682"/>
          <a:ext cx="604512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3" imgW="3022560" imgH="634680" progId="Equation.DSMT4">
                  <p:embed/>
                </p:oleObj>
              </mc:Choice>
              <mc:Fallback>
                <p:oleObj name="Equation" r:id="rId3" imgW="30225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906" y="3418682"/>
                        <a:ext cx="6045120" cy="1269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88920"/>
              </p:ext>
            </p:extLst>
          </p:nvPr>
        </p:nvGraphicFramePr>
        <p:xfrm>
          <a:off x="1097906" y="1834728"/>
          <a:ext cx="368280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5" imgW="1841400" imgH="634680" progId="Equation.DSMT4">
                  <p:embed/>
                </p:oleObj>
              </mc:Choice>
              <mc:Fallback>
                <p:oleObj name="Equation" r:id="rId5" imgW="18414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906" y="1834728"/>
                        <a:ext cx="3682800" cy="1269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5863581" y="1834731"/>
            <a:ext cx="2376487" cy="72995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진→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진→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kumimoji="0" lang="ko-KR" altLang="en-US" sz="1600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자리씩 나눔</a:t>
            </a:r>
          </a:p>
        </p:txBody>
      </p:sp>
    </p:spTree>
    <p:extLst>
      <p:ext uri="{BB962C8B-B14F-4D97-AF65-F5344CB8AC3E}">
        <p14:creationId xmlns:p14="http://schemas.microsoft.com/office/powerpoint/2010/main" val="25457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상호변환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(Cont’d)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611560" y="3429000"/>
            <a:ext cx="7627937" cy="1440160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11560" y="1628800"/>
            <a:ext cx="7627937" cy="1440160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289970"/>
              </p:ext>
            </p:extLst>
          </p:nvPr>
        </p:nvGraphicFramePr>
        <p:xfrm>
          <a:off x="1021135" y="1714200"/>
          <a:ext cx="320040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3" imgW="1600200" imgH="634680" progId="Equation.DSMT4">
                  <p:embed/>
                </p:oleObj>
              </mc:Choice>
              <mc:Fallback>
                <p:oleObj name="Equation" r:id="rId3" imgW="16002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135" y="1714200"/>
                        <a:ext cx="3200400" cy="1269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701022"/>
              </p:ext>
            </p:extLst>
          </p:nvPr>
        </p:nvGraphicFramePr>
        <p:xfrm>
          <a:off x="1021135" y="3514400"/>
          <a:ext cx="5358960" cy="12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5" imgW="2679480" imgH="634680" progId="Equation.DSMT4">
                  <p:embed/>
                </p:oleObj>
              </mc:Choice>
              <mc:Fallback>
                <p:oleObj name="Equation" r:id="rId5" imgW="26794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135" y="3514400"/>
                        <a:ext cx="5358960" cy="1269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5786810" y="1700238"/>
            <a:ext cx="2376487" cy="75855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kumimoji="0" lang="ko-KR" altLang="en-US" sz="1600" dirty="0">
                <a:solidFill>
                  <a:srgbClr val="3333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자리씩 나눔</a:t>
            </a:r>
          </a:p>
        </p:txBody>
      </p:sp>
    </p:spTree>
    <p:extLst>
      <p:ext uri="{BB962C8B-B14F-4D97-AF65-F5344CB8AC3E}">
        <p14:creationId xmlns:p14="http://schemas.microsoft.com/office/powerpoint/2010/main" val="1654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상호변환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(Cont’d)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11560" y="1700808"/>
            <a:ext cx="7843838" cy="557804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5344"/>
              </p:ext>
            </p:extLst>
          </p:nvPr>
        </p:nvGraphicFramePr>
        <p:xfrm>
          <a:off x="638548" y="1772244"/>
          <a:ext cx="37591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1879560" imgH="215640" progId="Equation.DSMT4">
                  <p:embed/>
                </p:oleObj>
              </mc:Choice>
              <mc:Fallback>
                <p:oleObj name="Equation" r:id="rId3" imgW="1879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48" y="1772244"/>
                        <a:ext cx="3759120" cy="431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606798" y="2683867"/>
            <a:ext cx="7843837" cy="798881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771628"/>
              </p:ext>
            </p:extLst>
          </p:nvPr>
        </p:nvGraphicFramePr>
        <p:xfrm>
          <a:off x="638548" y="2694979"/>
          <a:ext cx="607032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5" imgW="3035160" imgH="215640" progId="Equation.DSMT4">
                  <p:embed/>
                </p:oleObj>
              </mc:Choice>
              <mc:Fallback>
                <p:oleObj name="Equation" r:id="rId5" imgW="3035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48" y="2694979"/>
                        <a:ext cx="6070320" cy="431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모서리가 둥근 직사각형 12"/>
          <p:cNvSpPr/>
          <p:nvPr/>
        </p:nvSpPr>
        <p:spPr>
          <a:xfrm>
            <a:off x="606798" y="3835995"/>
            <a:ext cx="7843837" cy="1008574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87439"/>
              </p:ext>
            </p:extLst>
          </p:nvPr>
        </p:nvGraphicFramePr>
        <p:xfrm>
          <a:off x="638548" y="3948574"/>
          <a:ext cx="764505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7" imgW="4368600" imgH="444240" progId="Equation.DSMT4">
                  <p:embed/>
                </p:oleObj>
              </mc:Choice>
              <mc:Fallback>
                <p:oleObj name="Equation" r:id="rId7" imgW="4368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48" y="3948574"/>
                        <a:ext cx="7645050" cy="777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5431210" y="1772245"/>
            <a:ext cx="2952750" cy="33178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= 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431210" y="3061766"/>
            <a:ext cx="2952750" cy="33178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= 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80816" y="4778892"/>
            <a:ext cx="2088035" cy="8175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자리에 기수의 거듭제곱을 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곱하여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진수로 변환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6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상호변환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(Cont’d)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49733" y="1700808"/>
            <a:ext cx="7843837" cy="1722932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4545"/>
              </p:ext>
            </p:extLst>
          </p:nvPr>
        </p:nvGraphicFramePr>
        <p:xfrm>
          <a:off x="681483" y="1736794"/>
          <a:ext cx="5790960" cy="165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3" imgW="2895480" imgH="825480" progId="Equation.DSMT4">
                  <p:embed/>
                </p:oleObj>
              </mc:Choice>
              <mc:Fallback>
                <p:oleObj name="Equation" r:id="rId3" imgW="28954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83" y="1736794"/>
                        <a:ext cx="5790960" cy="1650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모서리가 둥근 직사각형 19"/>
          <p:cNvSpPr/>
          <p:nvPr/>
        </p:nvSpPr>
        <p:spPr>
          <a:xfrm>
            <a:off x="649733" y="3711772"/>
            <a:ext cx="7843837" cy="1728192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8389"/>
              </p:ext>
            </p:extLst>
          </p:nvPr>
        </p:nvGraphicFramePr>
        <p:xfrm>
          <a:off x="681483" y="3750388"/>
          <a:ext cx="5689440" cy="165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5" imgW="2844720" imgH="825480" progId="Equation.DSMT4">
                  <p:embed/>
                </p:oleObj>
              </mc:Choice>
              <mc:Fallback>
                <p:oleObj name="Equation" r:id="rId5" imgW="28447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83" y="3750388"/>
                        <a:ext cx="5689440" cy="1650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모서리가 둥근 직사각형 21"/>
          <p:cNvSpPr/>
          <p:nvPr/>
        </p:nvSpPr>
        <p:spPr>
          <a:xfrm>
            <a:off x="6122837" y="3140968"/>
            <a:ext cx="2088035" cy="8175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각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자리에 기수의 거듭제곱을 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곱하여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진수로 변환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상호변환 예</a:t>
            </a:r>
            <a:r>
              <a:rPr lang="en-US" altLang="ko-KR" dirty="0"/>
              <a:t>(Cont’d)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539552" y="1628800"/>
            <a:ext cx="7843838" cy="1872109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44315" y="3644926"/>
            <a:ext cx="7843837" cy="1944216"/>
          </a:xfrm>
          <a:prstGeom prst="roundRect">
            <a:avLst>
              <a:gd name="adj" fmla="val 72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02714"/>
              </p:ext>
            </p:extLst>
          </p:nvPr>
        </p:nvGraphicFramePr>
        <p:xfrm>
          <a:off x="718940" y="3771925"/>
          <a:ext cx="7526337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3" imgW="4533840" imgH="1054080" progId="Equation.DSMT4">
                  <p:embed/>
                </p:oleObj>
              </mc:Choice>
              <mc:Fallback>
                <p:oleObj name="Equation" r:id="rId3" imgW="453384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40" y="3771925"/>
                        <a:ext cx="7526337" cy="174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84829"/>
              </p:ext>
            </p:extLst>
          </p:nvPr>
        </p:nvGraphicFramePr>
        <p:xfrm>
          <a:off x="650677" y="1709763"/>
          <a:ext cx="76152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r:id="rId5" imgW="5422900" imgH="1231900" progId="Equation.3">
                  <p:embed/>
                </p:oleObj>
              </mc:Choice>
              <mc:Fallback>
                <p:oleObj r:id="rId5" imgW="5422900" imgH="123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77" y="1709763"/>
                        <a:ext cx="7615238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모서리가 둥근 직사각형 7"/>
          <p:cNvSpPr/>
          <p:nvPr/>
        </p:nvSpPr>
        <p:spPr>
          <a:xfrm>
            <a:off x="5287392" y="1676425"/>
            <a:ext cx="2952750" cy="33178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8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87392" y="3702075"/>
            <a:ext cx="2952750" cy="33178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 → </a:t>
            </a:r>
            <a:r>
              <a:rPr kumimoji="0" lang="en-US" altLang="ko-KR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10</a:t>
            </a:r>
            <a:r>
              <a:rPr kumimoji="0" lang="ko-KR" altLang="en-US" sz="1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</a:t>
            </a:r>
            <a:endParaRPr kumimoji="0" lang="ko-KR" altLang="en-US" sz="1600" dirty="0">
              <a:solidFill>
                <a:srgbClr val="3333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7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1. 2</a:t>
            </a:r>
            <a:r>
              <a:rPr lang="ko-KR" altLang="en-US" dirty="0" smtClean="0">
                <a:solidFill>
                  <a:srgbClr val="C00000"/>
                </a:solidFill>
              </a:rPr>
              <a:t>진 양의 정수 덧셈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0+0=0, 0+1=1, 1+0=1, 1+1=10 (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자리올림 발생)</a:t>
            </a:r>
          </a:p>
          <a:p>
            <a:pPr marL="447675" lvl="2" indent="0"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59300"/>
              </p:ext>
            </p:extLst>
          </p:nvPr>
        </p:nvGraphicFramePr>
        <p:xfrm>
          <a:off x="827584" y="2060848"/>
          <a:ext cx="6096000" cy="345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5992"/>
                <a:gridCol w="216024"/>
                <a:gridCol w="2903984"/>
              </a:tblGrid>
              <a:tr h="370840"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13336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24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512"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4736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40367"/>
              </p:ext>
            </p:extLst>
          </p:nvPr>
        </p:nvGraphicFramePr>
        <p:xfrm>
          <a:off x="1499320" y="2492896"/>
          <a:ext cx="16414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Visio" r:id="rId3" imgW="1191957" imgH="832433" progId="Visio.Drawing.11">
                  <p:embed/>
                </p:oleObj>
              </mc:Choice>
              <mc:Fallback>
                <p:oleObj name="Visio" r:id="rId3" imgW="1191957" imgH="8324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320" y="2492896"/>
                        <a:ext cx="16414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547096"/>
              </p:ext>
            </p:extLst>
          </p:nvPr>
        </p:nvGraphicFramePr>
        <p:xfrm>
          <a:off x="4451648" y="2532583"/>
          <a:ext cx="208756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Visio" r:id="rId5" imgW="1535059" imgH="832433" progId="Visio.Drawing.11">
                  <p:embed/>
                </p:oleObj>
              </mc:Choice>
              <mc:Fallback>
                <p:oleObj name="Visio" r:id="rId5" imgW="1535059" imgH="8324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648" y="2532583"/>
                        <a:ext cx="208756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82332"/>
              </p:ext>
            </p:extLst>
          </p:nvPr>
        </p:nvGraphicFramePr>
        <p:xfrm>
          <a:off x="1505521" y="4371454"/>
          <a:ext cx="1577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Visio" r:id="rId7" imgW="1191957" imgH="832433" progId="Visio.Drawing.11">
                  <p:embed/>
                </p:oleObj>
              </mc:Choice>
              <mc:Fallback>
                <p:oleObj name="Visio" r:id="rId7" imgW="1191957" imgH="8324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21" y="4371454"/>
                        <a:ext cx="157797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6297"/>
              </p:ext>
            </p:extLst>
          </p:nvPr>
        </p:nvGraphicFramePr>
        <p:xfrm>
          <a:off x="4595664" y="4365104"/>
          <a:ext cx="164147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Visio" r:id="rId9" imgW="1191957" imgH="832433" progId="Visio.Drawing.11">
                  <p:embed/>
                </p:oleObj>
              </mc:Choice>
              <mc:Fallback>
                <p:oleObj name="Visio" r:id="rId9" imgW="1191957" imgH="8324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664" y="4365104"/>
                        <a:ext cx="164147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2. 2</a:t>
            </a:r>
            <a:r>
              <a:rPr lang="ko-KR" altLang="en-US" dirty="0" smtClean="0">
                <a:solidFill>
                  <a:srgbClr val="C00000"/>
                </a:solidFill>
              </a:rPr>
              <a:t>진 음의 정수 표현과 보수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최상위비트(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MSB)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부호비트로 사용</a:t>
            </a:r>
          </a:p>
          <a:p>
            <a:pPr lvl="2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양수(+) : 0     음수(</a:t>
            </a:r>
            <a:r>
              <a:rPr lang="ko-KR" altLang="en-US" dirty="0">
                <a:solidFill>
                  <a:srgbClr val="000000"/>
                </a:solidFill>
                <a:latin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1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2진수 음수를 표시하는 방법</a:t>
            </a:r>
          </a:p>
          <a:p>
            <a:pPr lvl="2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부호와 절대치(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sign-magnitude)</a:t>
            </a:r>
          </a:p>
          <a:p>
            <a:pPr lvl="2"/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보수(1'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complement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보수(2’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complement)</a:t>
            </a:r>
          </a:p>
          <a:p>
            <a:pPr lvl="2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7800" indent="-177800" algn="just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2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8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16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 등의 표현 방법을 이해할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algn="just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2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8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16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 등을 상호 변환할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algn="just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진수의 연산과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 음수의 표현 방법을 이해하고 이를 활용할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algn="just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부동소수점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진수를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IEEE 754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표준 방식으로 표현할 수 있다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01. 10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02. 2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03. 8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진수와 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진수</a:t>
            </a: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진법 변환</a:t>
            </a: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05. 2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진수 정수 연산과 보수</a:t>
            </a:r>
          </a:p>
          <a:p>
            <a:pPr marL="177800" indent="-177800" algn="just" latinLnBrk="0">
              <a:lnSpc>
                <a:spcPct val="100000"/>
              </a:lnSpc>
              <a:spcBef>
                <a:spcPct val="30000"/>
              </a:spcBef>
              <a:buClr>
                <a:srgbClr val="C00000"/>
              </a:buClr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06. 2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진 부동소수점수의 표현</a:t>
            </a:r>
            <a:endParaRPr lang="en-US" altLang="ko-KR" sz="1800" spc="-1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sz="18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부호와 </a:t>
            </a:r>
            <a:r>
              <a:rPr lang="ko-KR" altLang="en-US" sz="1800" dirty="0" smtClean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절대치</a:t>
            </a:r>
            <a:endParaRPr lang="en-US" altLang="ko-KR" sz="1800" dirty="0" smtClean="0">
              <a:solidFill>
                <a:srgbClr val="000000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8650" lvl="3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dirty="0">
                <a:cs typeface="Times New Roman" panose="02020603050405020304" pitchFamily="18" charset="0"/>
              </a:rPr>
              <a:t>부호비트만 양수와 음수를 나타내고 나머지 비트들은 같다</a:t>
            </a:r>
            <a:r>
              <a:rPr lang="en-US" altLang="ko-KR" dirty="0" smtClean="0">
                <a:cs typeface="Times New Roman" panose="02020603050405020304" pitchFamily="18" charset="0"/>
              </a:rPr>
              <a:t>.</a:t>
            </a:r>
            <a:endParaRPr lang="en-US" altLang="ko-KR" sz="1600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en-US" altLang="ko-KR" sz="18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18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의 보수로 변환하는 </a:t>
            </a:r>
            <a:r>
              <a:rPr lang="ko-KR" altLang="en-US" sz="1800" dirty="0" smtClean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방법</a:t>
            </a:r>
            <a:endParaRPr lang="en-US" altLang="ko-KR" sz="1800" dirty="0" smtClean="0">
              <a:solidFill>
                <a:srgbClr val="000000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8650" lvl="3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en-US" altLang="ko-KR" dirty="0">
                <a:cs typeface="Times New Roman" panose="02020603050405020304" pitchFamily="18" charset="0"/>
              </a:rPr>
              <a:t>0 → 1, 1 → 0</a:t>
            </a:r>
            <a:r>
              <a:rPr lang="ko-KR" altLang="en-US" dirty="0">
                <a:cs typeface="Times New Roman" panose="02020603050405020304" pitchFamily="18" charset="0"/>
              </a:rPr>
              <a:t>으로 </a:t>
            </a:r>
            <a:r>
              <a:rPr lang="ko-KR" altLang="en-US" dirty="0" smtClean="0">
                <a:cs typeface="Times New Roman" panose="02020603050405020304" pitchFamily="18" charset="0"/>
              </a:rPr>
              <a:t>변환</a:t>
            </a:r>
            <a:endParaRPr lang="en-US" altLang="ko-KR" dirty="0" smtClean="0">
              <a:cs typeface="Times New Roman" panose="02020603050405020304" pitchFamily="18" charset="0"/>
            </a:endParaRPr>
          </a:p>
          <a:p>
            <a:pPr marL="809625" lvl="4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n-US" altLang="ko-KR" dirty="0">
                <a:cs typeface="Times New Roman" panose="02020603050405020304" pitchFamily="18" charset="0"/>
              </a:rPr>
              <a:t>00000011 → 1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= 11111100</a:t>
            </a:r>
            <a:endParaRPr lang="ko-KR" altLang="en-US" dirty="0">
              <a:cs typeface="Times New Roman" panose="02020603050405020304" pitchFamily="18" charset="0"/>
            </a:endParaRPr>
          </a:p>
          <a:p>
            <a:pPr marL="809625" lvl="4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n-US" altLang="ko-KR" dirty="0"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n-US" altLang="ko-KR" sz="1800" dirty="0" smtClean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sz="1800" dirty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의 보수로 변환하는 </a:t>
            </a:r>
            <a:r>
              <a:rPr lang="ko-KR" altLang="en-US" sz="1800" dirty="0" smtClean="0">
                <a:solidFill>
                  <a:srgbClr val="0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방법</a:t>
            </a:r>
            <a:endParaRPr lang="en-US" altLang="ko-KR" sz="1800" dirty="0" smtClean="0">
              <a:solidFill>
                <a:srgbClr val="000000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628650" lvl="3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n-US" altLang="ko-KR" dirty="0">
                <a:cs typeface="Times New Roman" panose="02020603050405020304" pitchFamily="18" charset="0"/>
              </a:rPr>
              <a:t>1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+ 1 = 2</a:t>
            </a:r>
            <a:r>
              <a:rPr lang="ko-KR" altLang="en-US" dirty="0">
                <a:cs typeface="Times New Roman" panose="02020603050405020304" pitchFamily="18" charset="0"/>
              </a:rPr>
              <a:t>의 보수</a:t>
            </a:r>
            <a:endParaRPr lang="en-US" altLang="ko-KR" dirty="0">
              <a:cs typeface="Times New Roman" panose="02020603050405020304" pitchFamily="18" charset="0"/>
            </a:endParaRPr>
          </a:p>
          <a:p>
            <a:pPr marL="809625" lvl="4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n-US" altLang="ko-KR" dirty="0">
                <a:cs typeface="Times New Roman" panose="02020603050405020304" pitchFamily="18" charset="0"/>
              </a:rPr>
              <a:t>00000011 → 2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= 1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+ 1 = 11111100 + 1 = 11111101</a:t>
            </a:r>
          </a:p>
          <a:p>
            <a:pPr marL="809625" lvl="4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r>
              <a:rPr lang="en-US" altLang="ko-KR" dirty="0">
                <a:cs typeface="Times New Roman" panose="02020603050405020304" pitchFamily="18" charset="0"/>
              </a:rPr>
              <a:t>01101100 → 2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= 1</a:t>
            </a:r>
            <a:r>
              <a:rPr lang="ko-KR" altLang="en-US" dirty="0"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cs typeface="Times New Roman" panose="02020603050405020304" pitchFamily="18" charset="0"/>
              </a:rPr>
              <a:t>+ 1 = 10010011 + 1 = 10010100</a:t>
            </a:r>
            <a:endParaRPr lang="ko-KR" altLang="en-US" dirty="0"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en-US" altLang="ko-KR" sz="1800" dirty="0" smtClean="0">
              <a:solidFill>
                <a:srgbClr val="000000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809625" lvl="4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ko-KR" altLang="en-US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n"/>
            </a:pPr>
            <a:endParaRPr lang="ko-KR" altLang="en-US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endParaRPr lang="en-US" altLang="ko-KR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진법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자릿수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보수 : </a:t>
            </a:r>
            <a:r>
              <a:rPr lang="en-US" altLang="ko-KR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i="1" baseline="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1"/>
            <a:endParaRPr lang="en-US" altLang="ko-KR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진법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자릿수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보수 : </a:t>
            </a:r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i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567의 9의 보수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ko-K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567=999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567=432</a:t>
            </a:r>
          </a:p>
          <a:p>
            <a:pPr lvl="2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의 보수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r>
              <a:rPr lang="en-US" altLang="ko-K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567=1000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567=433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1의 보수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00000011=11111111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00000011=11111100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2의 보수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00000011=100000000</a:t>
            </a:r>
            <a:r>
              <a:rPr lang="en-US" altLang="ko-KR" dirty="0" smtClean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00000011=11111101</a:t>
            </a:r>
          </a:p>
          <a:p>
            <a:pPr lvl="2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양수를 보수로 바꾸면 </a:t>
            </a:r>
            <a:r>
              <a:rPr lang="ko-KR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음수</a:t>
            </a:r>
            <a:endParaRPr lang="en-US" altLang="ko-K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음수를 보수로 바꾸면 양수</a:t>
            </a:r>
            <a:endParaRPr lang="en-US" altLang="ko-K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진수와 그 수의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의 보수와의 합은 모든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된다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진수와 그 수의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보수와의 합은 모든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된다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lvl="1" indent="0">
              <a:buNone/>
            </a:pP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자릿수를 벗어나는 비트는 제외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895893"/>
              </p:ext>
            </p:extLst>
          </p:nvPr>
        </p:nvGraphicFramePr>
        <p:xfrm>
          <a:off x="4571652" y="4221088"/>
          <a:ext cx="2016224" cy="6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3" imgW="1054080" imgH="317160" progId="Equation.DSMT4">
                  <p:embed/>
                </p:oleObj>
              </mc:Choice>
              <mc:Fallback>
                <p:oleObj name="Equation" r:id="rId3" imgW="1054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652" y="4221088"/>
                        <a:ext cx="2016224" cy="607296"/>
                      </a:xfrm>
                      <a:prstGeom prst="rect">
                        <a:avLst/>
                      </a:prstGeom>
                      <a:ln w="28575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9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4" name="Rectangle 233"/>
          <p:cNvSpPr>
            <a:spLocks noChangeArrowheads="1"/>
          </p:cNvSpPr>
          <p:nvPr/>
        </p:nvSpPr>
        <p:spPr bwMode="auto">
          <a:xfrm>
            <a:off x="2771800" y="1086190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진수의 표현 방법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가지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(8bit)</a:t>
            </a:r>
            <a:r>
              <a:rPr lang="en-US" altLang="ko-KR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64887"/>
              </p:ext>
            </p:extLst>
          </p:nvPr>
        </p:nvGraphicFramePr>
        <p:xfrm>
          <a:off x="1475655" y="1518240"/>
          <a:ext cx="6408713" cy="515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758"/>
                <a:gridCol w="1565985"/>
                <a:gridCol w="1565985"/>
                <a:gridCol w="1565985"/>
              </a:tblGrid>
              <a:tr h="208523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비트 크기이며</a:t>
                      </a:r>
                      <a:r>
                        <a:rPr lang="en-US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, MSB</a:t>
                      </a: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가 부호비트임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85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부호와 절대치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보수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sz="1600" b="0" kern="100" spc="-50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보수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00000000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defTabSz="895350" latinLnBrk="1">
                        <a:spcAft>
                          <a:spcPts val="0"/>
                        </a:spcAft>
                        <a:tabLst>
                          <a:tab pos="4464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+0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+0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+0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00000001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00000010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00000011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273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01111100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+124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+124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+124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01111101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+125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+125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+125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01111110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+126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+126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+126</a:t>
                      </a:r>
                      <a:endParaRPr lang="ko-KR" sz="1700" kern="100" spc="-5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01111111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10000000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10000001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10000010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10000011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ct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700" kern="100" spc="-5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11111100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11111101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11111110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  <a:tr h="20852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700" kern="0" spc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11111111</a:t>
                      </a:r>
                      <a:endParaRPr lang="ko-KR" sz="1700" kern="0" spc="-50" baseline="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r" latinLnBrk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ko-KR" sz="17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700" kern="100" spc="-5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spc="-5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250825" y="980728"/>
            <a:ext cx="864165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ko-KR" spc="-1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부호와 </a:t>
            </a:r>
            <a:r>
              <a: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절대치의 </a:t>
            </a:r>
            <a:r>
              <a:rPr lang="ko-KR" altLang="en-US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표현</a:t>
            </a:r>
            <a:r>
              <a:rPr lang="en-US" altLang="ko-KR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4bit)</a:t>
            </a:r>
            <a:r>
              <a: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4031245" y="1700808"/>
            <a:ext cx="1182032" cy="3715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o-KR" altLang="en-US" sz="1800" dirty="0"/>
              <a:t>부호 비트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421253"/>
              </p:ext>
            </p:extLst>
          </p:nvPr>
        </p:nvGraphicFramePr>
        <p:xfrm>
          <a:off x="3203848" y="2152872"/>
          <a:ext cx="2376264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95"/>
                <a:gridCol w="257171"/>
                <a:gridCol w="257171"/>
                <a:gridCol w="257171"/>
                <a:gridCol w="257171"/>
                <a:gridCol w="370329"/>
                <a:gridCol w="50405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3850170" y="1886565"/>
            <a:ext cx="231576" cy="275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2"/>
          <p:cNvSpPr txBox="1">
            <a:spLocks/>
          </p:cNvSpPr>
          <p:nvPr/>
        </p:nvSpPr>
        <p:spPr bwMode="auto">
          <a:xfrm>
            <a:off x="250825" y="980728"/>
            <a:ext cx="864165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000" b="1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ko-KR" spc="-1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altLang="ko-KR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pc="-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보수 표현</a:t>
            </a:r>
            <a:r>
              <a:rPr lang="en-US" altLang="ko-KR" spc="-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4bit)</a:t>
            </a:r>
            <a:r>
              <a:rPr lang="ko-KR" altLang="en-US" spc="-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907704" y="1763123"/>
            <a:ext cx="1182032" cy="3715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o-KR" altLang="en-US" sz="1800" dirty="0"/>
              <a:t>부호 비트</a:t>
            </a:r>
          </a:p>
        </p:txBody>
      </p:sp>
      <p:sp>
        <p:nvSpPr>
          <p:cNvPr id="9" name="Line 91"/>
          <p:cNvSpPr>
            <a:spLocks noChangeShapeType="1"/>
          </p:cNvSpPr>
          <p:nvPr/>
        </p:nvSpPr>
        <p:spPr bwMode="auto">
          <a:xfrm flipH="1">
            <a:off x="1731908" y="1931188"/>
            <a:ext cx="231576" cy="275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03871"/>
              </p:ext>
            </p:extLst>
          </p:nvPr>
        </p:nvGraphicFramePr>
        <p:xfrm>
          <a:off x="1115616" y="2208232"/>
          <a:ext cx="241649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423"/>
                <a:gridCol w="257171"/>
                <a:gridCol w="257171"/>
                <a:gridCol w="257171"/>
                <a:gridCol w="257171"/>
                <a:gridCol w="370329"/>
                <a:gridCol w="50405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27376"/>
              </p:ext>
            </p:extLst>
          </p:nvPr>
        </p:nvGraphicFramePr>
        <p:xfrm>
          <a:off x="4932040" y="2199422"/>
          <a:ext cx="1903069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1"/>
                <a:gridCol w="257171"/>
                <a:gridCol w="257171"/>
                <a:gridCol w="257171"/>
                <a:gridCol w="370329"/>
                <a:gridCol w="50405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09"/>
          <p:cNvSpPr txBox="1">
            <a:spLocks noChangeArrowheads="1"/>
          </p:cNvSpPr>
          <p:nvPr/>
        </p:nvSpPr>
        <p:spPr bwMode="auto">
          <a:xfrm>
            <a:off x="3656145" y="4510900"/>
            <a:ext cx="1183635" cy="402291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의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보수</a:t>
            </a:r>
          </a:p>
        </p:txBody>
      </p:sp>
      <p:sp>
        <p:nvSpPr>
          <p:cNvPr id="13" name="왼쪽/오른쪽 화살표 12"/>
          <p:cNvSpPr/>
          <p:nvPr/>
        </p:nvSpPr>
        <p:spPr bwMode="auto">
          <a:xfrm>
            <a:off x="3779910" y="4264113"/>
            <a:ext cx="936104" cy="21602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5220072" y="1763123"/>
            <a:ext cx="1182032" cy="3715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o-KR" altLang="en-US" sz="1800" dirty="0"/>
              <a:t>부호 비트</a:t>
            </a:r>
          </a:p>
        </p:txBody>
      </p:sp>
      <p:sp>
        <p:nvSpPr>
          <p:cNvPr id="15" name="Line 91"/>
          <p:cNvSpPr>
            <a:spLocks noChangeShapeType="1"/>
          </p:cNvSpPr>
          <p:nvPr/>
        </p:nvSpPr>
        <p:spPr bwMode="auto">
          <a:xfrm flipH="1">
            <a:off x="5060504" y="1931188"/>
            <a:ext cx="231576" cy="275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 smtClean="0">
                <a:ea typeface="맑은 고딕" panose="020B0503020000020004" pitchFamily="50" charset="-127"/>
              </a:rPr>
              <a:t>2</a:t>
            </a:r>
            <a:r>
              <a:rPr lang="ko-KR" altLang="en-US" dirty="0" smtClean="0">
                <a:ea typeface="맑은 고딕" panose="020B0503020000020004" pitchFamily="50" charset="-127"/>
              </a:rPr>
              <a:t>의 보수 표현</a:t>
            </a:r>
            <a:r>
              <a:rPr lang="en-US" altLang="ko-KR" dirty="0" smtClean="0">
                <a:ea typeface="맑은 고딕" panose="020B0503020000020004" pitchFamily="50" charset="-127"/>
              </a:rPr>
              <a:t>(4bit)</a:t>
            </a:r>
            <a:endParaRPr lang="ko-KR" altLang="en-US" dirty="0"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907704" y="1772816"/>
            <a:ext cx="1182032" cy="3715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o-KR" altLang="en-US" sz="1800" dirty="0"/>
              <a:t>부호 비트</a:t>
            </a:r>
          </a:p>
        </p:txBody>
      </p:sp>
      <p:sp>
        <p:nvSpPr>
          <p:cNvPr id="17" name="Line 91"/>
          <p:cNvSpPr>
            <a:spLocks noChangeShapeType="1"/>
          </p:cNvSpPr>
          <p:nvPr/>
        </p:nvSpPr>
        <p:spPr bwMode="auto">
          <a:xfrm flipH="1">
            <a:off x="1731908" y="1940881"/>
            <a:ext cx="231576" cy="275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69143"/>
              </p:ext>
            </p:extLst>
          </p:nvPr>
        </p:nvGraphicFramePr>
        <p:xfrm>
          <a:off x="1115616" y="2217925"/>
          <a:ext cx="2416492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423"/>
                <a:gridCol w="257171"/>
                <a:gridCol w="257171"/>
                <a:gridCol w="257171"/>
                <a:gridCol w="257171"/>
                <a:gridCol w="370329"/>
                <a:gridCol w="50405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969"/>
              </p:ext>
            </p:extLst>
          </p:nvPr>
        </p:nvGraphicFramePr>
        <p:xfrm>
          <a:off x="4932040" y="2209115"/>
          <a:ext cx="1903069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71"/>
                <a:gridCol w="257171"/>
                <a:gridCol w="257171"/>
                <a:gridCol w="257171"/>
                <a:gridCol w="370329"/>
                <a:gridCol w="50405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44000" marT="0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 Box 109"/>
          <p:cNvSpPr txBox="1">
            <a:spLocks noChangeArrowheads="1"/>
          </p:cNvSpPr>
          <p:nvPr/>
        </p:nvSpPr>
        <p:spPr bwMode="auto">
          <a:xfrm>
            <a:off x="3676183" y="4520593"/>
            <a:ext cx="1143560" cy="402291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의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보수</a:t>
            </a:r>
          </a:p>
        </p:txBody>
      </p:sp>
      <p:sp>
        <p:nvSpPr>
          <p:cNvPr id="21" name="왼쪽/오른쪽 화살표 20"/>
          <p:cNvSpPr/>
          <p:nvPr/>
        </p:nvSpPr>
        <p:spPr bwMode="auto">
          <a:xfrm>
            <a:off x="3779910" y="4273806"/>
            <a:ext cx="936104" cy="216024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5262176" y="1772816"/>
            <a:ext cx="1182032" cy="3715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ko-KR" altLang="en-US" sz="1800" dirty="0"/>
              <a:t>부호 비트</a:t>
            </a:r>
          </a:p>
        </p:txBody>
      </p:sp>
      <p:sp>
        <p:nvSpPr>
          <p:cNvPr id="23" name="Line 91"/>
          <p:cNvSpPr>
            <a:spLocks noChangeShapeType="1"/>
          </p:cNvSpPr>
          <p:nvPr/>
        </p:nvSpPr>
        <p:spPr bwMode="auto">
          <a:xfrm flipH="1">
            <a:off x="5086380" y="1940881"/>
            <a:ext cx="231576" cy="2754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뺄셈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보수를 취하여 더하면 뺄셈을 수행(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있으면 버림) 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851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7928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879 = 7928+(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879) = 7928+(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0879)</a:t>
            </a:r>
          </a:p>
          <a:p>
            <a:pPr marL="79851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               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  <a:sym typeface="Wingdings"/>
              </a:rPr>
              <a:t> 7928+(10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  <a:sym typeface="Wingdings"/>
              </a:rPr>
              <a:t>4</a:t>
            </a:r>
            <a:r>
              <a:rPr lang="en-US" altLang="ko-KR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  <a:sym typeface="Wingdings"/>
              </a:rPr>
              <a:t>0879) = 7928+9121 = 17049</a:t>
            </a:r>
          </a:p>
          <a:p>
            <a:pPr marL="79851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  <a:sym typeface="Wingdings"/>
              </a:rPr>
              <a:t>                 </a:t>
            </a:r>
            <a:r>
              <a:rPr lang="en-US" altLang="ko-KR" dirty="0">
                <a:solidFill>
                  <a:srgbClr val="00B0F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  <a:sym typeface="Wingdings"/>
              </a:rPr>
              <a:t>7049</a:t>
            </a:r>
            <a:endParaRPr lang="ko-KR" altLang="en-US" dirty="0">
              <a:solidFill>
                <a:srgbClr val="00B0F0"/>
              </a:solidFill>
              <a:latin typeface="Times New Roman" panose="02020603050405020304" pitchFamily="18" charset="0"/>
              <a:ea typeface="휴먼명조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6" name="타원형 설명선 5"/>
          <p:cNvSpPr/>
          <p:nvPr/>
        </p:nvSpPr>
        <p:spPr bwMode="auto">
          <a:xfrm>
            <a:off x="6804248" y="1628800"/>
            <a:ext cx="1741313" cy="418420"/>
          </a:xfrm>
          <a:prstGeom prst="wedgeEllipseCallout">
            <a:avLst>
              <a:gd name="adj1" fmla="val -140845"/>
              <a:gd name="adj2" fmla="val 19612"/>
            </a:avLst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ko-KR" altLang="en-US" sz="1800" spc="-1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자릿수 맞춤</a:t>
            </a:r>
            <a:endParaRPr lang="ko-KR" altLang="en-US" spc="-1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08025" y="5779690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i="1" dirty="0">
                <a:solidFill>
                  <a:srgbClr val="7030A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ko-KR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</a:t>
            </a:r>
            <a:r>
              <a:rPr lang="en-US" altLang="ko-KR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2</a:t>
            </a:r>
            <a:r>
              <a:rPr lang="ko-KR" altLang="ko-KR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보수에 대한</a:t>
            </a:r>
            <a:r>
              <a:rPr lang="en-US" altLang="ko-KR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10</a:t>
            </a:r>
            <a:r>
              <a:rPr lang="ko-KR" altLang="ko-KR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진수의 표현 범위</a:t>
            </a:r>
            <a:endParaRPr lang="ko-KR" altLang="en-US" sz="18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84984"/>
            <a:ext cx="7673674" cy="24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부호 확장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부호 확장이란 늘어난 비트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수만큼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부호를 늘려주는 방법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0" y="2060848"/>
            <a:ext cx="7138395" cy="27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4. 2</a:t>
            </a:r>
            <a:r>
              <a:rPr lang="ko-KR" altLang="en-US" dirty="0" smtClean="0">
                <a:solidFill>
                  <a:srgbClr val="C00000"/>
                </a:solidFill>
              </a:rPr>
              <a:t>의 보수로 표현된 음수를 </a:t>
            </a:r>
            <a:r>
              <a:rPr lang="en-US" altLang="ko-KR" dirty="0" smtClean="0">
                <a:solidFill>
                  <a:srgbClr val="C00000"/>
                </a:solidFill>
              </a:rPr>
              <a:t>10</a:t>
            </a:r>
            <a:r>
              <a:rPr lang="ko-KR" altLang="en-US" dirty="0" smtClean="0">
                <a:solidFill>
                  <a:srgbClr val="C00000"/>
                </a:solidFill>
              </a:rPr>
              <a:t>진수로 변환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2의 보수 10101100을 10진수로 변환하는 경우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93158"/>
              </p:ext>
            </p:extLst>
          </p:nvPr>
        </p:nvGraphicFramePr>
        <p:xfrm>
          <a:off x="755576" y="2060848"/>
          <a:ext cx="7478308" cy="3817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524"/>
                <a:gridCol w="7056784"/>
              </a:tblGrid>
              <a:tr h="1729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첫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번째 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번째 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230777" y="2134783"/>
            <a:ext cx="665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/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MSB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 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이므로 음수이다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 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실제크기는 </a:t>
            </a:r>
            <a:r>
              <a:rPr kumimoji="0" lang="en-US" altLang="ko-KR" sz="1800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128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이다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 </a:t>
            </a:r>
            <a:endParaRPr kumimoji="0"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49827" y="4006247"/>
            <a:ext cx="665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/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의 보수로 바꾸어 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10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진수로 바꾼 다음 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-</a:t>
            </a:r>
            <a:r>
              <a:rPr kumimoji="0"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부호를 붙인다</a:t>
            </a:r>
            <a:r>
              <a:rPr kumimoji="0"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. </a:t>
            </a:r>
            <a:endParaRPr kumimoji="0" lang="ko-KR" altLang="en-US" sz="1800" dirty="0"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94268"/>
              </p:ext>
            </p:extLst>
          </p:nvPr>
        </p:nvGraphicFramePr>
        <p:xfrm>
          <a:off x="1321265" y="2653896"/>
          <a:ext cx="67008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3" imgW="4559300" imgH="685800" progId="Equation.DSMT4">
                  <p:embed/>
                </p:oleObj>
              </mc:Choice>
              <mc:Fallback>
                <p:oleObj name="Equation" r:id="rId3" imgW="45593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265" y="2653896"/>
                        <a:ext cx="6700837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25222"/>
              </p:ext>
            </p:extLst>
          </p:nvPr>
        </p:nvGraphicFramePr>
        <p:xfrm>
          <a:off x="1393123" y="4470589"/>
          <a:ext cx="6305985" cy="127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5" imgW="3835080" imgH="774360" progId="Equation.DSMT4">
                  <p:embed/>
                </p:oleObj>
              </mc:Choice>
              <mc:Fallback>
                <p:oleObj name="Equation" r:id="rId5" imgW="3835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123" y="4470589"/>
                        <a:ext cx="6305985" cy="1273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그룹 13"/>
          <p:cNvGrpSpPr>
            <a:grpSpLocks/>
          </p:cNvGrpSpPr>
          <p:nvPr/>
        </p:nvGrpSpPr>
        <p:grpSpPr bwMode="auto">
          <a:xfrm>
            <a:off x="3049308" y="5429296"/>
            <a:ext cx="3816350" cy="366713"/>
            <a:chOff x="1428728" y="2652290"/>
            <a:chExt cx="3816425" cy="367164"/>
          </a:xfrm>
        </p:grpSpPr>
        <p:sp>
          <p:nvSpPr>
            <p:cNvPr id="10" name="아래쪽 화살표 14"/>
            <p:cNvSpPr>
              <a:spLocks noChangeArrowheads="1"/>
            </p:cNvSpPr>
            <p:nvPr/>
          </p:nvSpPr>
          <p:spPr bwMode="auto">
            <a:xfrm rot="16200000">
              <a:off x="1393657" y="2759962"/>
              <a:ext cx="276641" cy="2064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l" latinLnBrk="0"/>
              <a:endParaRPr kumimoji="0" lang="ko-KR" altLang="en-US" sz="1600"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16057" y="2652290"/>
              <a:ext cx="3629096" cy="367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latinLnBrk="0">
                <a:buClr>
                  <a:schemeClr val="accent2"/>
                </a:buClr>
              </a:pPr>
              <a:r>
                <a:rPr kumimoji="0" lang="en-US" altLang="ko-KR" sz="1800" dirty="0">
                  <a:solidFill>
                    <a:srgbClr val="3333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-</a:t>
              </a:r>
              <a:r>
                <a:rPr kumimoji="0" lang="en-US" altLang="ko-KR" sz="1800" dirty="0">
                  <a:solidFill>
                    <a:srgbClr val="3333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800" dirty="0">
                  <a:solidFill>
                    <a:srgbClr val="3333FF"/>
                  </a:solidFill>
                  <a:latin typeface="맑은 고딕" pitchFamily="50" charset="-127"/>
                  <a:ea typeface="맑은 고딕" pitchFamily="50" charset="-127"/>
                </a:rPr>
                <a:t>부호를 붙이면 </a:t>
              </a:r>
              <a:r>
                <a:rPr kumimoji="0" lang="en-US" altLang="ko-KR" sz="1800" dirty="0">
                  <a:solidFill>
                    <a:srgbClr val="3333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-</a:t>
              </a:r>
              <a:r>
                <a:rPr kumimoji="0" lang="en-US" altLang="ko-KR" sz="1800" dirty="0">
                  <a:solidFill>
                    <a:srgbClr val="3333FF"/>
                  </a:solidFill>
                  <a:latin typeface="맑은 고딕" pitchFamily="50" charset="-127"/>
                  <a:ea typeface="맑은 고딕" pitchFamily="50" charset="-127"/>
                </a:rPr>
                <a:t>84</a:t>
              </a:r>
              <a:endParaRPr kumimoji="0" lang="ko-KR" altLang="en-US" sz="18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8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5. 2</a:t>
            </a:r>
            <a:r>
              <a:rPr lang="ko-KR" altLang="en-US" dirty="0" smtClean="0">
                <a:solidFill>
                  <a:srgbClr val="C00000"/>
                </a:solidFill>
              </a:rPr>
              <a:t>의 보수 연산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57888"/>
              </p:ext>
            </p:extLst>
          </p:nvPr>
        </p:nvGraphicFramePr>
        <p:xfrm>
          <a:off x="467544" y="1575370"/>
          <a:ext cx="8064500" cy="5021982"/>
        </p:xfrm>
        <a:graphic>
          <a:graphicData uri="http://schemas.openxmlformats.org/drawingml/2006/table">
            <a:tbl>
              <a:tblPr/>
              <a:tblGrid>
                <a:gridCol w="2689225"/>
                <a:gridCol w="2687637"/>
                <a:gridCol w="268763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양수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양수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양수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(49+58=107)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작은 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양수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(58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49=9)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작은 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음수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(49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58=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9)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6455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음수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음수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음수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58=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107)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양수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양수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음수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(98+74=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84)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음수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큰 음수 </a:t>
                      </a:r>
                      <a:r>
                        <a:rPr kumimoji="1" lang="en-US" altLang="ko-KR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양수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74=+84)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925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968645"/>
              </p:ext>
            </p:extLst>
          </p:nvPr>
        </p:nvGraphicFramePr>
        <p:xfrm>
          <a:off x="735831" y="2227228"/>
          <a:ext cx="22526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Visio" r:id="rId3" imgW="1534892" imgH="832632" progId="Visio.Drawing.11">
                  <p:embed/>
                </p:oleObj>
              </mc:Choice>
              <mc:Fallback>
                <p:oleObj name="Visio" r:id="rId3" imgW="1534892" imgH="8326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31" y="2227228"/>
                        <a:ext cx="225266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95991"/>
              </p:ext>
            </p:extLst>
          </p:nvPr>
        </p:nvGraphicFramePr>
        <p:xfrm>
          <a:off x="3380606" y="2227228"/>
          <a:ext cx="225266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Visio" r:id="rId5" imgW="1534892" imgH="1175309" progId="Visio.Drawing.11">
                  <p:embed/>
                </p:oleObj>
              </mc:Choice>
              <mc:Fallback>
                <p:oleObj name="Visio" r:id="rId5" imgW="1534892" imgH="1175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606" y="2227228"/>
                        <a:ext cx="2252663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490920"/>
              </p:ext>
            </p:extLst>
          </p:nvPr>
        </p:nvGraphicFramePr>
        <p:xfrm>
          <a:off x="6050781" y="2227228"/>
          <a:ext cx="225266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Visio" r:id="rId7" imgW="1534892" imgH="1175309" progId="Visio.Drawing.11">
                  <p:embed/>
                </p:oleObj>
              </mc:Choice>
              <mc:Fallback>
                <p:oleObj name="Visio" r:id="rId7" imgW="1534892" imgH="1175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781" y="2227228"/>
                        <a:ext cx="2252663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877447"/>
              </p:ext>
            </p:extLst>
          </p:nvPr>
        </p:nvGraphicFramePr>
        <p:xfrm>
          <a:off x="688206" y="4922803"/>
          <a:ext cx="2255838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Visio" r:id="rId9" imgW="1534892" imgH="1175309" progId="Visio.Drawing.11">
                  <p:embed/>
                </p:oleObj>
              </mc:Choice>
              <mc:Fallback>
                <p:oleObj name="Visio" r:id="rId9" imgW="1534892" imgH="1175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06" y="4922803"/>
                        <a:ext cx="2255838" cy="1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88091"/>
              </p:ext>
            </p:extLst>
          </p:nvPr>
        </p:nvGraphicFramePr>
        <p:xfrm>
          <a:off x="3358381" y="4930740"/>
          <a:ext cx="22558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Visio" r:id="rId11" imgW="1534892" imgH="832632" progId="Visio.Drawing.11">
                  <p:embed/>
                </p:oleObj>
              </mc:Choice>
              <mc:Fallback>
                <p:oleObj name="Visio" r:id="rId11" imgW="1534892" imgH="8326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381" y="4930740"/>
                        <a:ext cx="2255838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25222"/>
              </p:ext>
            </p:extLst>
          </p:nvPr>
        </p:nvGraphicFramePr>
        <p:xfrm>
          <a:off x="6084119" y="4924390"/>
          <a:ext cx="225266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Visio" r:id="rId13" imgW="1534892" imgH="1175309" progId="Visio.Drawing.11">
                  <p:embed/>
                </p:oleObj>
              </mc:Choice>
              <mc:Fallback>
                <p:oleObj name="Visio" r:id="rId13" imgW="1534892" imgH="11753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19" y="4924390"/>
                        <a:ext cx="225266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직선 화살표 연결선 10"/>
          <p:cNvCxnSpPr/>
          <p:nvPr/>
        </p:nvCxnSpPr>
        <p:spPr>
          <a:xfrm flipV="1">
            <a:off x="3852094" y="2516153"/>
            <a:ext cx="720725" cy="719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3852094" y="3235290"/>
            <a:ext cx="360362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3780656" y="5251415"/>
            <a:ext cx="719138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3780656" y="5972140"/>
            <a:ext cx="431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307581" y="2947953"/>
            <a:ext cx="688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ko-KR" altLang="en-US" sz="16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서로 같음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226619" y="5684803"/>
            <a:ext cx="687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ko-KR" altLang="en-US" sz="16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서로 다름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320531" y="6511890"/>
            <a:ext cx="1008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overflow</a:t>
            </a:r>
            <a:endParaRPr kumimoji="0" lang="ko-KR" altLang="en-US" sz="1600" dirty="0">
              <a:solidFill>
                <a:srgbClr val="FF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18" name="Line 67"/>
          <p:cNvSpPr>
            <a:spLocks noChangeShapeType="1"/>
          </p:cNvSpPr>
          <p:nvPr/>
        </p:nvSpPr>
        <p:spPr bwMode="auto">
          <a:xfrm flipH="1" flipV="1">
            <a:off x="5004619" y="623756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V="1">
            <a:off x="6084119" y="6237560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8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진수 표현법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진수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기수가 10인 수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4, 5, 6, 7, 8, 9의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개 수로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표현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바빌로니아인 : 60진법을 사용(기원전 4000~3000년)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고대 로마의 기수법에는 5진법을 사용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10진법의 아라비아 숫자는 인도에서 기원전 2세기에 발명</a:t>
            </a:r>
          </a:p>
          <a:p>
            <a:pPr lvl="1"/>
            <a:endParaRPr lang="ko-KR" altLang="en-US" dirty="0">
              <a:latin typeface="굴림" pitchFamily="50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240285"/>
              </p:ext>
            </p:extLst>
          </p:nvPr>
        </p:nvGraphicFramePr>
        <p:xfrm>
          <a:off x="755576" y="2492896"/>
          <a:ext cx="677386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3835080" imgH="406080" progId="Equation.3">
                  <p:embed/>
                </p:oleObj>
              </mc:Choice>
              <mc:Fallback>
                <p:oleObj name="Equation" r:id="rId3" imgW="38350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92896"/>
                        <a:ext cx="6773863" cy="7191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21913" y="4743347"/>
            <a:ext cx="7162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 smtClean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☞ 진법을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나타내는 기본수를 기수(基數, </a:t>
            </a:r>
            <a:r>
              <a:rPr lang="en-US" altLang="ko-KR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radix)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 한다.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10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기수인 수를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10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진법,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2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기수인 수를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 2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진법,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12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기수인 수를 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12</a:t>
            </a:r>
            <a:r>
              <a:rPr lang="ko-KR" altLang="en-US" sz="1600" dirty="0">
                <a:solidFill>
                  <a:srgbClr val="0033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진법이라 한다.</a:t>
            </a:r>
          </a:p>
        </p:txBody>
      </p:sp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진수 정수 연산과 보수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정수의</a:t>
            </a:r>
            <a:r>
              <a:rPr lang="en-US" altLang="ko-KR" dirty="0" smtClean="0"/>
              <a:t> 2</a:t>
            </a:r>
            <a:r>
              <a:rPr lang="ko-KR" altLang="en-US" dirty="0" smtClean="0"/>
              <a:t>의 보수 개념도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577035" y="4961731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98+74는 98에 +방향으로 74칸을 </a:t>
            </a:r>
            <a:r>
              <a:rPr lang="ko-KR" altLang="en-US" sz="1800" spc="-1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이동하면 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-84가 된다.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8603" y="4966712"/>
            <a:ext cx="30931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5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에서 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+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방향으로 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5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칸을 이동하면 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itchFamily="18" charset="0"/>
              </a:rPr>
              <a:t>-6</a:t>
            </a:r>
            <a:r>
              <a:rPr lang="ko-KR" altLang="en-US" sz="18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된다. </a:t>
            </a: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448925"/>
              </p:ext>
            </p:extLst>
          </p:nvPr>
        </p:nvGraphicFramePr>
        <p:xfrm>
          <a:off x="517158" y="1700808"/>
          <a:ext cx="3526511" cy="325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Visio" r:id="rId3" imgW="1959173" imgH="1809293" progId="Visio.Drawing.11">
                  <p:embed/>
                </p:oleObj>
              </mc:Choice>
              <mc:Fallback>
                <p:oleObj name="Visio" r:id="rId3" imgW="1959173" imgH="180929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158" y="1700808"/>
                        <a:ext cx="3526511" cy="3256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4235"/>
              </p:ext>
            </p:extLst>
          </p:nvPr>
        </p:nvGraphicFramePr>
        <p:xfrm>
          <a:off x="4405585" y="1700805"/>
          <a:ext cx="3411810" cy="321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Visio" r:id="rId5" imgW="1895450" imgH="1787835" progId="Visio.Drawing.11">
                  <p:embed/>
                </p:oleObj>
              </mc:Choice>
              <mc:Fallback>
                <p:oleObj name="Visio" r:id="rId5" imgW="1895450" imgH="17878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5585" y="1700805"/>
                        <a:ext cx="3411810" cy="321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0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부동소수점의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컴퓨터의 </a:t>
            </a:r>
            <a:r>
              <a:rPr lang="ko-KR" altLang="en-US" dirty="0"/>
              <a:t>부동소수점수는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IEEE</a:t>
            </a:r>
            <a:r>
              <a:rPr lang="en-US" altLang="ko-KR" dirty="0"/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754</a:t>
            </a:r>
            <a:r>
              <a:rPr lang="ko-KR" altLang="en-US" dirty="0"/>
              <a:t>표준을 따른다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부호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(sign),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지수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(exponent),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가수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(mantissa)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의 세 영역으로 표시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단정도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(single precision)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부동소수점수와 배정도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(double precision)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부동소수점수의 두 가지 표현 방법이 있다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b="1" dirty="0"/>
          </a:p>
          <a:p>
            <a:pPr lvl="1"/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547813" y="2924944"/>
            <a:ext cx="6553200" cy="44132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/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단정도 및 배정도 부동소수점수의 비트 할당</a:t>
            </a: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25597"/>
              </p:ext>
            </p:extLst>
          </p:nvPr>
        </p:nvGraphicFramePr>
        <p:xfrm>
          <a:off x="899591" y="3572644"/>
          <a:ext cx="7849121" cy="2493963"/>
        </p:xfrm>
        <a:graphic>
          <a:graphicData uri="http://schemas.openxmlformats.org/drawingml/2006/table">
            <a:tbl>
              <a:tblPr/>
              <a:tblGrid>
                <a:gridCol w="1090991"/>
                <a:gridCol w="5733350"/>
                <a:gridCol w="102478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IEEE 754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표준 부동소수점수의 비트 할당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바이어스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단정도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부동소수점수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배정도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부동소수점수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1023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29638"/>
              </p:ext>
            </p:extLst>
          </p:nvPr>
        </p:nvGraphicFramePr>
        <p:xfrm>
          <a:off x="2751607" y="4221088"/>
          <a:ext cx="4502758" cy="76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Visio" r:id="rId3" imgW="3277860" imgH="559532" progId="Visio.Drawing.11">
                  <p:embed/>
                </p:oleObj>
              </mc:Choice>
              <mc:Fallback>
                <p:oleObj name="Visio" r:id="rId3" imgW="3277860" imgH="5595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1607" y="4221088"/>
                        <a:ext cx="4502758" cy="7675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55742"/>
              </p:ext>
            </p:extLst>
          </p:nvPr>
        </p:nvGraphicFramePr>
        <p:xfrm>
          <a:off x="2411760" y="5280932"/>
          <a:ext cx="5182452" cy="69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Visio" r:id="rId5" imgW="4210629" imgH="567009" progId="Visio.Drawing.11">
                  <p:embed/>
                </p:oleObj>
              </mc:Choice>
              <mc:Fallback>
                <p:oleObj name="Visio" r:id="rId5" imgW="4210629" imgH="56700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5280932"/>
                        <a:ext cx="5182452" cy="697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0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 부동소수점의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정규화</a:t>
            </a:r>
            <a:r>
              <a:rPr lang="en-US" altLang="ko-KR" dirty="0" smtClean="0"/>
              <a:t>(normalization) : </a:t>
            </a:r>
            <a:r>
              <a:rPr lang="ko-KR" altLang="en-US" dirty="0" smtClean="0"/>
              <a:t>과학적 표기 방법</a:t>
            </a:r>
            <a:endParaRPr lang="en-US" altLang="ko-KR" dirty="0" smtClean="0"/>
          </a:p>
          <a:p>
            <a:pPr lvl="1"/>
            <a:r>
              <a:rPr lang="en-US" altLang="ko-KR" dirty="0"/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진수의 정규화</a:t>
            </a:r>
            <a:r>
              <a:rPr lang="ko-KR" altLang="en-US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endParaRPr lang="en-US" altLang="ko-KR" dirty="0" smtClean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바이어스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(bias) 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지수의 양수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음수를 나타내기 위한 방법</a:t>
            </a:r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IEEE 754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표준에서는 바이어스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127(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단정도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1023(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배정도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을 사용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표현 지수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바이어스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진 지수 값</a:t>
            </a:r>
          </a:p>
          <a:p>
            <a:pPr lvl="2"/>
            <a:endParaRPr lang="ko-KR" altLang="en-US" dirty="0">
              <a:solidFill>
                <a:srgbClr val="0000FF"/>
              </a:solidFill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720177"/>
              </p:ext>
            </p:extLst>
          </p:nvPr>
        </p:nvGraphicFramePr>
        <p:xfrm>
          <a:off x="899593" y="1988840"/>
          <a:ext cx="2736304" cy="105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1803240" imgH="698400" progId="Equation.DSMT4">
                  <p:embed/>
                </p:oleObj>
              </mc:Choice>
              <mc:Fallback>
                <p:oleObj name="Equation" r:id="rId3" imgW="18032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988840"/>
                        <a:ext cx="2736304" cy="105958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48800"/>
              </p:ext>
            </p:extLst>
          </p:nvPr>
        </p:nvGraphicFramePr>
        <p:xfrm>
          <a:off x="877859" y="4495762"/>
          <a:ext cx="7493000" cy="1628776"/>
        </p:xfrm>
        <a:graphic>
          <a:graphicData uri="http://schemas.openxmlformats.org/drawingml/2006/table">
            <a:tbl>
              <a:tblPr/>
              <a:tblGrid>
                <a:gridCol w="1398587"/>
                <a:gridCol w="2795588"/>
                <a:gridCol w="32988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부호 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1</a:t>
                      </a: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지수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(bias</a:t>
                      </a: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127) : 8</a:t>
                      </a: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가수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(1.xxx</a:t>
                      </a:r>
                      <a:r>
                        <a:rPr kumimoji="1" lang="ko-KR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 : 23</a:t>
                      </a: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양수</a:t>
                      </a:r>
                      <a:endParaRPr kumimoji="1" lang="ko-KR" altLang="en-US" sz="1600" b="0" i="0" u="none" strike="noStrike" kern="0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+ 6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01111111</a:t>
                      </a: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+ 00000110)</a:t>
                      </a:r>
                      <a:endParaRPr kumimoji="1" lang="ko-KR" altLang="ko-KR" sz="1600" b="0" i="0" u="none" strike="noStrike" kern="0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ko-KR" altLang="en-US" sz="1600" b="0" i="0" u="none" strike="noStrike" kern="0" cap="none" spc="100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을 생략한 가수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(1.</a:t>
                      </a:r>
                      <a:r>
                        <a:rPr kumimoji="1" lang="en-US" altLang="ko-KR" sz="1600" b="0" i="0" u="none" strike="noStrike" kern="0" cap="none" spc="10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0001011011</a:t>
                      </a:r>
                      <a:r>
                        <a:rPr kumimoji="1" lang="en-US" altLang="ko-KR" sz="1600" b="0" i="0" u="none" strike="noStrike" kern="0" cap="none" spc="100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kumimoji="1" lang="ko-KR" altLang="ko-KR" sz="1600" b="0" i="0" u="none" strike="noStrike" kern="0" cap="none" spc="100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kumimoji="1" lang="ko-KR" altLang="ko-KR" sz="1600" b="0" i="0" u="none" strike="noStrike" kern="0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10000101</a:t>
                      </a:r>
                      <a:endParaRPr kumimoji="1" lang="ko-KR" altLang="ko-KR" sz="1600" b="0" i="0" u="none" strike="noStrike" kern="0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kern="0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00101110110000000000000</a:t>
                      </a:r>
                      <a:endParaRPr kumimoji="1" lang="ko-KR" altLang="ko-KR" sz="1600" b="0" i="0" u="none" strike="noStrike" kern="0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216"/>
          <p:cNvSpPr>
            <a:spLocks noChangeArrowheads="1"/>
          </p:cNvSpPr>
          <p:nvPr/>
        </p:nvSpPr>
        <p:spPr bwMode="auto">
          <a:xfrm>
            <a:off x="4118839" y="6337857"/>
            <a:ext cx="3168650" cy="346075"/>
          </a:xfrm>
          <a:prstGeom prst="wedgeRoundRectCallout">
            <a:avLst>
              <a:gd name="adj1" fmla="val -19787"/>
              <a:gd name="adj2" fmla="val -126607"/>
              <a:gd name="adj3" fmla="val 16667"/>
            </a:avLst>
          </a:prstGeom>
          <a:solidFill>
            <a:srgbClr val="E4E0A7">
              <a:alpha val="50195"/>
            </a:srgb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ko-KR" sz="1800" dirty="0">
                <a:latin typeface="+mn-ea"/>
                <a:ea typeface="+mn-ea"/>
              </a:rPr>
              <a:t>여기에 </a:t>
            </a:r>
            <a:r>
              <a:rPr lang="ko-KR" altLang="en-US" sz="1800" dirty="0">
                <a:latin typeface="+mn-ea"/>
                <a:ea typeface="+mn-ea"/>
              </a:rPr>
              <a:t>“</a:t>
            </a:r>
            <a:r>
              <a:rPr lang="en-US" altLang="ko-KR" sz="1800" dirty="0">
                <a:solidFill>
                  <a:srgbClr val="FF3300"/>
                </a:solidFill>
                <a:latin typeface="+mn-ea"/>
                <a:ea typeface="+mn-ea"/>
              </a:rPr>
              <a:t>1.</a:t>
            </a:r>
            <a:r>
              <a:rPr lang="en-US" altLang="ko-KR" sz="1800" dirty="0">
                <a:latin typeface="+mn-ea"/>
                <a:ea typeface="+mn-ea"/>
              </a:rPr>
              <a:t>”</a:t>
            </a:r>
            <a:r>
              <a:rPr lang="ko-KR" sz="1800" dirty="0">
                <a:latin typeface="+mn-ea"/>
                <a:ea typeface="+mn-ea"/>
              </a:rPr>
              <a:t>이 </a:t>
            </a:r>
            <a:r>
              <a:rPr lang="ko-KR" altLang="en-US" sz="1800" dirty="0" smtClean="0">
                <a:latin typeface="+mn-ea"/>
                <a:ea typeface="+mn-ea"/>
              </a:rPr>
              <a:t>숨</a:t>
            </a:r>
            <a:r>
              <a:rPr lang="ko-KR" sz="1800" dirty="0" smtClean="0">
                <a:latin typeface="+mn-ea"/>
                <a:ea typeface="+mn-ea"/>
              </a:rPr>
              <a:t>어 </a:t>
            </a:r>
            <a:r>
              <a:rPr lang="ko-KR" sz="1800" dirty="0">
                <a:latin typeface="+mn-ea"/>
                <a:ea typeface="+mn-ea"/>
              </a:rPr>
              <a:t>있다</a:t>
            </a:r>
            <a:r>
              <a:rPr lang="en-US" altLang="ko-KR" sz="1800" dirty="0">
                <a:latin typeface="+mn-ea"/>
                <a:ea typeface="+mn-ea"/>
              </a:rPr>
              <a:t>.</a:t>
            </a:r>
            <a:endParaRPr lang="ko-KR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0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부동소수점의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진수 </a:t>
            </a:r>
            <a:r>
              <a:rPr lang="en-US" altLang="ko-KR" dirty="0" smtClean="0">
                <a:solidFill>
                  <a:srgbClr val="FF0000"/>
                </a:solidFill>
              </a:rPr>
              <a:t>-0.2</a:t>
            </a:r>
            <a:r>
              <a:rPr lang="ko-KR" altLang="en-US" dirty="0" smtClean="0"/>
              <a:t>를 단정도 부동소수점으로 표현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진수로 변환하고 정규화한다</a:t>
            </a:r>
            <a:r>
              <a:rPr lang="en-US" altLang="ko-KR" dirty="0"/>
              <a:t>.</a:t>
            </a:r>
            <a:endParaRPr lang="ko-KR" altLang="en-US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28472"/>
              </p:ext>
            </p:extLst>
          </p:nvPr>
        </p:nvGraphicFramePr>
        <p:xfrm>
          <a:off x="899592" y="1988840"/>
          <a:ext cx="434816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2336760" imgH="647640" progId="Equation.DSMT4">
                  <p:embed/>
                </p:oleObj>
              </mc:Choice>
              <mc:Fallback>
                <p:oleObj name="Equation" r:id="rId3" imgW="23367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4348163" cy="12049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4629"/>
              </p:ext>
            </p:extLst>
          </p:nvPr>
        </p:nvGraphicFramePr>
        <p:xfrm>
          <a:off x="873264" y="3717032"/>
          <a:ext cx="7493000" cy="1628776"/>
        </p:xfrm>
        <a:graphic>
          <a:graphicData uri="http://schemas.openxmlformats.org/drawingml/2006/table">
            <a:tbl>
              <a:tblPr/>
              <a:tblGrid>
                <a:gridCol w="1398587"/>
                <a:gridCol w="2795588"/>
                <a:gridCol w="32988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부호 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: 1</a:t>
                      </a: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지수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(bias</a:t>
                      </a: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127) : 8</a:t>
                      </a: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가수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(1.xxx</a:t>
                      </a:r>
                      <a:r>
                        <a:rPr kumimoji="1" lang="ko-KR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 : 23</a:t>
                      </a: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양수</a:t>
                      </a:r>
                      <a:endParaRPr kumimoji="1" lang="ko-KR" altLang="en-US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- 3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01111111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- 00000011)</a:t>
                      </a:r>
                      <a:endParaRPr kumimoji="1" lang="ko-KR" altLang="ko-KR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ko-KR" altLang="en-US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을 생략한 가수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(1.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10011001100110011001100</a:t>
                      </a: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</a:t>
                      </a:r>
                      <a:endParaRPr kumimoji="1" lang="ko-KR" altLang="ko-KR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  <a:endParaRPr kumimoji="1" lang="ko-KR" altLang="ko-KR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01111100</a:t>
                      </a:r>
                      <a:endParaRPr kumimoji="1" lang="ko-KR" altLang="ko-KR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spc="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10011001100110011001100</a:t>
                      </a:r>
                      <a:endParaRPr kumimoji="1" lang="ko-KR" altLang="ko-KR" sz="1600" b="0" i="0" u="none" strike="noStrike" cap="none" spc="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216"/>
          <p:cNvSpPr>
            <a:spLocks noChangeArrowheads="1"/>
          </p:cNvSpPr>
          <p:nvPr/>
        </p:nvSpPr>
        <p:spPr bwMode="auto">
          <a:xfrm>
            <a:off x="4186252" y="5524847"/>
            <a:ext cx="3168650" cy="346075"/>
          </a:xfrm>
          <a:prstGeom prst="wedgeRoundRectCallout">
            <a:avLst>
              <a:gd name="adj1" fmla="val -21591"/>
              <a:gd name="adj2" fmla="val -115597"/>
              <a:gd name="adj3" fmla="val 16667"/>
            </a:avLst>
          </a:prstGeom>
          <a:solidFill>
            <a:srgbClr val="E4E0A7">
              <a:alpha val="50195"/>
            </a:srgb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ko-KR" sz="1800" dirty="0">
                <a:latin typeface="+mn-ea"/>
                <a:ea typeface="+mn-ea"/>
              </a:rPr>
              <a:t>여기에 </a:t>
            </a:r>
            <a:r>
              <a:rPr lang="ko-KR" altLang="en-US" sz="1800" dirty="0">
                <a:latin typeface="+mn-ea"/>
                <a:ea typeface="+mn-ea"/>
              </a:rPr>
              <a:t>“</a:t>
            </a:r>
            <a:r>
              <a:rPr lang="en-US" altLang="ko-KR" sz="1800" dirty="0">
                <a:solidFill>
                  <a:srgbClr val="FF3300"/>
                </a:solidFill>
                <a:latin typeface="+mn-ea"/>
                <a:ea typeface="+mn-ea"/>
              </a:rPr>
              <a:t>1.</a:t>
            </a:r>
            <a:r>
              <a:rPr lang="en-US" altLang="ko-KR" sz="1800" dirty="0">
                <a:latin typeface="+mn-ea"/>
                <a:ea typeface="+mn-ea"/>
              </a:rPr>
              <a:t>”</a:t>
            </a:r>
            <a:r>
              <a:rPr lang="ko-KR" sz="1800" dirty="0">
                <a:latin typeface="+mn-ea"/>
                <a:ea typeface="+mn-ea"/>
              </a:rPr>
              <a:t>이 </a:t>
            </a:r>
            <a:r>
              <a:rPr lang="ko-KR" altLang="en-US" sz="1800" dirty="0" smtClean="0">
                <a:latin typeface="+mn-ea"/>
                <a:ea typeface="+mn-ea"/>
              </a:rPr>
              <a:t>숨</a:t>
            </a:r>
            <a:r>
              <a:rPr lang="ko-KR" sz="1800" dirty="0" smtClean="0">
                <a:latin typeface="+mn-ea"/>
                <a:ea typeface="+mn-ea"/>
              </a:rPr>
              <a:t>어 </a:t>
            </a:r>
            <a:r>
              <a:rPr lang="ko-KR" sz="1800" dirty="0">
                <a:latin typeface="+mn-ea"/>
                <a:ea typeface="+mn-ea"/>
              </a:rPr>
              <a:t>있다</a:t>
            </a:r>
            <a:r>
              <a:rPr lang="en-US" altLang="ko-KR" sz="1800" dirty="0">
                <a:latin typeface="+mn-ea"/>
                <a:ea typeface="+mn-ea"/>
              </a:rPr>
              <a:t>.</a:t>
            </a:r>
            <a:endParaRPr lang="ko-KR" altLang="ko-KR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1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진 부동소수점의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컴퓨터에서의 부동소수점수의 표현 범위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948110" y="4753977"/>
            <a:ext cx="7091363" cy="17176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714228"/>
              </p:ext>
            </p:extLst>
          </p:nvPr>
        </p:nvGraphicFramePr>
        <p:xfrm>
          <a:off x="611560" y="1666290"/>
          <a:ext cx="7921625" cy="2376488"/>
        </p:xfrm>
        <a:graphic>
          <a:graphicData uri="http://schemas.openxmlformats.org/drawingml/2006/table">
            <a:tbl>
              <a:tblPr/>
              <a:tblGrid>
                <a:gridCol w="1584325"/>
                <a:gridCol w="3024188"/>
                <a:gridCol w="3313112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단정도 부동소수점수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배정도 부동소수점수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비정규화된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-149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±(1-2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-23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)ⅹ2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126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~±2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-1074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±(1-2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-52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)ⅹ2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1022</a:t>
                      </a: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정규화된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-126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±(2-2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-23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)ⅹ2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127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-1022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±(2-2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-52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)ⅹ2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1023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~±1.40ⅹ10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±3.40ⅹ10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38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~±4.94ⅹ10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-324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to ±1.798ⅹ10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308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9E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70" descr="그림2-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165598" y="5247690"/>
            <a:ext cx="668178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 bwMode="auto">
          <a:xfrm>
            <a:off x="2349873" y="4526965"/>
            <a:ext cx="3889375" cy="44132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latinLnBrk="0"/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단정도 부동소수점수의 표현 범위</a:t>
            </a:r>
          </a:p>
        </p:txBody>
      </p:sp>
    </p:spTree>
    <p:extLst>
      <p:ext uri="{BB962C8B-B14F-4D97-AF65-F5344CB8AC3E}">
        <p14:creationId xmlns:p14="http://schemas.microsoft.com/office/powerpoint/2010/main" val="1995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진수 표현법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굴림" pitchFamily="50" charset="-127"/>
              </a:rPr>
              <a:t>기수가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굴림" pitchFamily="50" charset="-127"/>
              </a:rPr>
              <a:t>인 수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0, 1 두 개의 수로 표현</a:t>
            </a:r>
            <a:endParaRPr lang="ko-KR" altLang="en-US" dirty="0">
              <a:latin typeface="굴림" pitchFamily="50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80180"/>
              </p:ext>
            </p:extLst>
          </p:nvPr>
        </p:nvGraphicFramePr>
        <p:xfrm>
          <a:off x="779114" y="2420888"/>
          <a:ext cx="75850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수식" r:id="rId3" imgW="4648200" imgH="698500" progId="Equation.3">
                  <p:embed/>
                </p:oleObj>
              </mc:Choice>
              <mc:Fallback>
                <p:oleObj name="수식" r:id="rId3" imgW="46482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14" y="2420888"/>
                        <a:ext cx="7585075" cy="11398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그림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7" y="3803918"/>
            <a:ext cx="3874854" cy="171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83703"/>
            <a:ext cx="2280219" cy="18053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75567" y="5661248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2000" dirty="0">
                <a:solidFill>
                  <a:srgbClr val="0066CC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Punch card</a:t>
            </a:r>
            <a:endParaRPr kumimoji="0" lang="ko-KR" altLang="en-US" sz="2000" dirty="0">
              <a:solidFill>
                <a:srgbClr val="0066CC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2129" y="5661248"/>
            <a:ext cx="1600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ko-KR" sz="2000" dirty="0" smtClean="0">
                <a:solidFill>
                  <a:srgbClr val="0066CC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Core memory</a:t>
            </a:r>
            <a:endParaRPr kumimoji="0" lang="ko-KR" altLang="en-US" sz="2000" dirty="0">
              <a:solidFill>
                <a:srgbClr val="0066CC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진수 표현법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0~7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까지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개의 수로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표현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진수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자리는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진수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자리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200" dirty="0" smtClean="0">
                <a:cs typeface="Times New Roman" panose="02020603050405020304" pitchFamily="18" charset="0"/>
              </a:rPr>
              <a:t>2</a:t>
            </a:r>
            <a:r>
              <a:rPr lang="ko-KR" altLang="en-US" sz="2200" dirty="0" smtClean="0">
                <a:cs typeface="Times New Roman" panose="02020603050405020304" pitchFamily="18" charset="0"/>
              </a:rPr>
              <a:t>진수에 해당하는 </a:t>
            </a:r>
            <a:r>
              <a:rPr lang="en-US" altLang="ko-KR" sz="2200" dirty="0" smtClean="0">
                <a:cs typeface="Times New Roman" panose="02020603050405020304" pitchFamily="18" charset="0"/>
              </a:rPr>
              <a:t>8</a:t>
            </a:r>
            <a:r>
              <a:rPr lang="ko-KR" altLang="en-US" sz="2200" dirty="0" smtClean="0">
                <a:cs typeface="Times New Roman" panose="02020603050405020304" pitchFamily="18" charset="0"/>
              </a:rPr>
              <a:t>진수</a:t>
            </a:r>
            <a:r>
              <a:rPr lang="en-US" altLang="ko-KR" sz="2200" dirty="0" smtClean="0">
                <a:cs typeface="Times New Roman" panose="02020603050405020304" pitchFamily="18" charset="0"/>
              </a:rPr>
              <a:t> </a:t>
            </a:r>
            <a:endParaRPr lang="en-US" altLang="ko-KR" sz="2200" dirty="0">
              <a:cs typeface="Times New Roman" panose="02020603050405020304" pitchFamily="18" charset="0"/>
            </a:endParaRPr>
          </a:p>
          <a:p>
            <a:pPr lvl="1"/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66846"/>
              </p:ext>
            </p:extLst>
          </p:nvPr>
        </p:nvGraphicFramePr>
        <p:xfrm>
          <a:off x="827585" y="1997136"/>
          <a:ext cx="5184575" cy="63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3492360" imgH="431640" progId="Equation.DSMT4">
                  <p:embed/>
                </p:oleObj>
              </mc:Choice>
              <mc:Fallback>
                <p:oleObj name="Equation" r:id="rId3" imgW="3492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1997136"/>
                        <a:ext cx="5184575" cy="63977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111166"/>
              </p:ext>
            </p:extLst>
          </p:nvPr>
        </p:nvGraphicFramePr>
        <p:xfrm>
          <a:off x="4067944" y="2708920"/>
          <a:ext cx="812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393480" imgH="190440" progId="Equation.DSMT4">
                  <p:embed/>
                </p:oleObj>
              </mc:Choice>
              <mc:Fallback>
                <p:oleObj name="Equation" r:id="rId5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2708920"/>
                        <a:ext cx="8128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76619"/>
              </p:ext>
            </p:extLst>
          </p:nvPr>
        </p:nvGraphicFramePr>
        <p:xfrm>
          <a:off x="827585" y="3212976"/>
          <a:ext cx="5760639" cy="85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3606480" imgH="533160" progId="Equation.DSMT4">
                  <p:embed/>
                </p:oleObj>
              </mc:Choice>
              <mc:Fallback>
                <p:oleObj name="Equation" r:id="rId7" imgW="3606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3212976"/>
                        <a:ext cx="5760639" cy="8534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4980839"/>
            <a:ext cx="707197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진수 표현법</a:t>
            </a:r>
            <a:endParaRPr lang="en-US" altLang="ko-KR" dirty="0" smtClean="0"/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0~9</a:t>
            </a:r>
            <a:r>
              <a:rPr lang="en-US" altLang="ko-KR" dirty="0">
                <a:latin typeface="휴먼명조" charset="-127"/>
              </a:rPr>
              <a:t>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A~F</a:t>
            </a:r>
            <a:r>
              <a:rPr lang="ko-KR" altLang="en-US" dirty="0">
                <a:latin typeface="휴먼명조" charset="-127"/>
              </a:rPr>
              <a:t>까지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>
                <a:latin typeface="휴먼명조" charset="-127"/>
              </a:rPr>
              <a:t>개의 기호로 </a:t>
            </a:r>
            <a:r>
              <a:rPr lang="ko-KR" altLang="en-US" dirty="0" smtClean="0">
                <a:latin typeface="휴먼명조" charset="-127"/>
              </a:rPr>
              <a:t>표현</a:t>
            </a:r>
            <a:endParaRPr lang="en-US" altLang="ko-KR" dirty="0" smtClean="0">
              <a:latin typeface="휴먼명조" charset="-127"/>
            </a:endParaRPr>
          </a:p>
          <a:p>
            <a:pPr lvl="1"/>
            <a:endParaRPr lang="en-US" altLang="ko-KR" dirty="0" smtClean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endParaRPr lang="en-US" altLang="ko-KR" dirty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endParaRPr lang="en-US" altLang="ko-KR" dirty="0" smtClean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자리는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자리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endParaRPr lang="ko-KR" altLang="en-US" dirty="0">
              <a:latin typeface="휴먼명조" charset="-127"/>
            </a:endParaRPr>
          </a:p>
          <a:p>
            <a:pPr lvl="1"/>
            <a:endParaRPr lang="en-US" altLang="ko-KR" dirty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endParaRPr lang="en-US" altLang="ko-KR" dirty="0" smtClean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endParaRPr lang="en-US" altLang="ko-KR" dirty="0">
              <a:solidFill>
                <a:srgbClr val="3333FF"/>
              </a:solidFill>
              <a:latin typeface="휴먼명조" charset="-127"/>
              <a:ea typeface="HY헤드라인M" pitchFamily="18" charset="-127"/>
            </a:endParaRPr>
          </a:p>
          <a:p>
            <a:pPr lvl="1"/>
            <a:endParaRPr lang="ko-KR" altLang="en-US" dirty="0">
              <a:solidFill>
                <a:srgbClr val="3333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50705"/>
              </p:ext>
            </p:extLst>
          </p:nvPr>
        </p:nvGraphicFramePr>
        <p:xfrm>
          <a:off x="827584" y="1988840"/>
          <a:ext cx="6480720" cy="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수식" r:id="rId3" imgW="3924000" imgH="431640" progId="Equation.3">
                  <p:embed/>
                </p:oleObj>
              </mc:Choice>
              <mc:Fallback>
                <p:oleObj name="수식" r:id="rId3" imgW="392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6480720" cy="714644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06155"/>
              </p:ext>
            </p:extLst>
          </p:nvPr>
        </p:nvGraphicFramePr>
        <p:xfrm>
          <a:off x="3779912" y="2996952"/>
          <a:ext cx="9445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457200" imgH="190440" progId="Equation.DSMT4">
                  <p:embed/>
                </p:oleObj>
              </mc:Choice>
              <mc:Fallback>
                <p:oleObj name="Equation" r:id="rId5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996952"/>
                        <a:ext cx="9445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487993"/>
              </p:ext>
            </p:extLst>
          </p:nvPr>
        </p:nvGraphicFramePr>
        <p:xfrm>
          <a:off x="827584" y="3440568"/>
          <a:ext cx="6552728" cy="97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7" imgW="3581280" imgH="533160" progId="Equation.DSMT4">
                  <p:embed/>
                </p:oleObj>
              </mc:Choice>
              <mc:Fallback>
                <p:oleObj name="Equation" r:id="rId7" imgW="3581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440568"/>
                        <a:ext cx="6552728" cy="9707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4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48559"/>
              </p:ext>
            </p:extLst>
          </p:nvPr>
        </p:nvGraphicFramePr>
        <p:xfrm>
          <a:off x="827584" y="4653136"/>
          <a:ext cx="6840758" cy="1567322"/>
        </p:xfrm>
        <a:graphic>
          <a:graphicData uri="http://schemas.openxmlformats.org/drawingml/2006/table">
            <a:tbl>
              <a:tblPr/>
              <a:tblGrid>
                <a:gridCol w="872654"/>
                <a:gridCol w="746013"/>
                <a:gridCol w="746013"/>
                <a:gridCol w="746013"/>
                <a:gridCol w="746013"/>
                <a:gridCol w="746013"/>
                <a:gridCol w="746013"/>
                <a:gridCol w="746013"/>
                <a:gridCol w="746013"/>
              </a:tblGrid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10진수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16진수</a:t>
                      </a: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0000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0001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0010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0011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0100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0101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0110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0111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20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10진수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16진수</a:t>
                      </a: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진수</a:t>
                      </a:r>
                    </a:p>
                  </a:txBody>
                  <a:tcPr marL="81951" marR="819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1000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1001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1010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1011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1100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1101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1110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HY헤드라인M" pitchFamily="18" charset="-127"/>
                          <a:cs typeface="Times New Roman" panose="02020603050405020304" pitchFamily="18" charset="0"/>
                        </a:rPr>
                        <a:t>1111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HY헤드라인M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81951" marR="819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200" dirty="0" smtClean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1. 10</a:t>
            </a:r>
            <a:r>
              <a:rPr lang="ko-KR" altLang="en-US" sz="2200" dirty="0" smtClean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</a:t>
            </a:r>
            <a:r>
              <a:rPr lang="en-US" altLang="ko-KR" sz="2200" dirty="0" smtClean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-2</a:t>
            </a:r>
            <a:r>
              <a:rPr lang="ko-KR" altLang="en-US" sz="2200" dirty="0" smtClean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진수 변환</a:t>
            </a:r>
            <a:endParaRPr lang="en-US" altLang="ko-KR" sz="2200" dirty="0" smtClean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dirty="0"/>
              <a:t>정수부분과 소수부분으로 나누어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dirty="0"/>
              <a:t>정수부분은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로 나누고</a:t>
            </a:r>
            <a:r>
              <a:rPr lang="en-US" altLang="ko-KR" dirty="0"/>
              <a:t>, </a:t>
            </a:r>
            <a:r>
              <a:rPr lang="ko-KR" altLang="en-US" dirty="0"/>
              <a:t>소수부분은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를 곱한다</a:t>
            </a:r>
            <a:r>
              <a:rPr lang="en-US" altLang="ko-KR" dirty="0"/>
              <a:t>.</a:t>
            </a: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.6875</a:t>
            </a:r>
            <a:r>
              <a:rPr lang="ko-KR" altLang="en-US" dirty="0"/>
              <a:t>를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진수로 변환</a:t>
            </a:r>
          </a:p>
          <a:p>
            <a:pPr marL="447675" lvl="2" indent="-26670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n"/>
            </a:pPr>
            <a:endParaRPr lang="ko-KR" altLang="en-US" dirty="0" smtClean="0"/>
          </a:p>
          <a:p>
            <a:endParaRPr lang="ko-KR" altLang="en-US" dirty="0"/>
          </a:p>
        </p:txBody>
      </p:sp>
      <p:graphicFrame>
        <p:nvGraphicFramePr>
          <p:cNvPr id="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599400"/>
              </p:ext>
            </p:extLst>
          </p:nvPr>
        </p:nvGraphicFramePr>
        <p:xfrm>
          <a:off x="2977382" y="5806032"/>
          <a:ext cx="322560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1612800" imgH="215640" progId="Equation.DSMT4">
                  <p:embed/>
                </p:oleObj>
              </mc:Choice>
              <mc:Fallback>
                <p:oleObj name="Equation" r:id="rId3" imgW="1612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382" y="5806032"/>
                        <a:ext cx="322560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755576" y="2780928"/>
            <a:ext cx="7345362" cy="2952750"/>
          </a:xfrm>
          <a:prstGeom prst="roundRect">
            <a:avLst>
              <a:gd name="adj" fmla="val 432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50958"/>
              </p:ext>
            </p:extLst>
          </p:nvPr>
        </p:nvGraphicFramePr>
        <p:xfrm>
          <a:off x="909613" y="2901776"/>
          <a:ext cx="7056784" cy="275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Visio" r:id="rId5" imgW="4807549" imgH="1875292" progId="Visio.Drawing.11">
                  <p:embed/>
                </p:oleObj>
              </mc:Choice>
              <mc:Fallback>
                <p:oleObj name="Visio" r:id="rId5" imgW="4807549" imgH="18752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613" y="2901776"/>
                        <a:ext cx="7056784" cy="275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3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</a:t>
            </a:r>
            <a:r>
              <a:rPr lang="ko-KR" altLang="en-US" dirty="0"/>
              <a:t>을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진수로 변환하는 경우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소수부분은 대부분의 경우 정확한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/>
              <a:t>진수로 변환이 안 된다</a:t>
            </a:r>
            <a:r>
              <a:rPr lang="en-US" altLang="ko-KR" dirty="0"/>
              <a:t>.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4450"/>
              </p:ext>
            </p:extLst>
          </p:nvPr>
        </p:nvGraphicFramePr>
        <p:xfrm>
          <a:off x="2051720" y="5661248"/>
          <a:ext cx="495288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2476440" imgH="215640" progId="Equation.DSMT4">
                  <p:embed/>
                </p:oleObj>
              </mc:Choice>
              <mc:Fallback>
                <p:oleObj name="Equation" r:id="rId3" imgW="2476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661248"/>
                        <a:ext cx="495288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611560" y="2420888"/>
            <a:ext cx="8208912" cy="3167930"/>
          </a:xfrm>
          <a:prstGeom prst="roundRect">
            <a:avLst>
              <a:gd name="adj" fmla="val 4526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817361"/>
              </p:ext>
            </p:extLst>
          </p:nvPr>
        </p:nvGraphicFramePr>
        <p:xfrm>
          <a:off x="715849" y="2636489"/>
          <a:ext cx="8009412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Visio" r:id="rId5" imgW="5636931" imgH="2027123" progId="Visio.Drawing.11">
                  <p:embed/>
                </p:oleObj>
              </mc:Choice>
              <mc:Fallback>
                <p:oleObj name="Visio" r:id="rId5" imgW="5636931" imgH="20271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849" y="2636489"/>
                        <a:ext cx="8009412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9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진법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2. 10</a:t>
            </a:r>
            <a:r>
              <a:rPr lang="ko-KR" altLang="en-US" dirty="0" smtClean="0">
                <a:solidFill>
                  <a:srgbClr val="C00000"/>
                </a:solidFill>
              </a:rPr>
              <a:t>진수</a:t>
            </a:r>
            <a:r>
              <a:rPr lang="en-US" altLang="ko-KR" dirty="0" smtClean="0">
                <a:solidFill>
                  <a:srgbClr val="C00000"/>
                </a:solidFill>
              </a:rPr>
              <a:t>-8</a:t>
            </a:r>
            <a:r>
              <a:rPr lang="ko-KR" altLang="en-US" dirty="0" smtClean="0">
                <a:solidFill>
                  <a:srgbClr val="C00000"/>
                </a:solidFill>
              </a:rPr>
              <a:t>진수 변환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진수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.6875</a:t>
            </a:r>
            <a:r>
              <a:rPr lang="ko-KR" altLang="en-US" dirty="0"/>
              <a:t>를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dirty="0"/>
              <a:t>진수로 변환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dirty="0"/>
              <a:t>로 나누고</a:t>
            </a:r>
            <a:r>
              <a:rPr lang="en-US" altLang="ko-KR" dirty="0"/>
              <a:t>, </a:t>
            </a:r>
            <a:r>
              <a:rPr lang="ko-KR" altLang="en-US" dirty="0"/>
              <a:t>곱한다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sz="2000" dirty="0"/>
              <a:t>진수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.6</a:t>
            </a:r>
            <a:r>
              <a:rPr lang="ko-KR" altLang="en-US" sz="2000" dirty="0"/>
              <a:t>을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o-KR" altLang="en-US" sz="2000" dirty="0"/>
              <a:t>진수로 변환</a:t>
            </a:r>
          </a:p>
          <a:p>
            <a:pPr lvl="1"/>
            <a:endParaRPr lang="en-US" altLang="ko-KR" sz="2000" dirty="0"/>
          </a:p>
          <a:p>
            <a:pPr lvl="1"/>
            <a:endParaRPr lang="ko-KR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96963"/>
              </p:ext>
            </p:extLst>
          </p:nvPr>
        </p:nvGraphicFramePr>
        <p:xfrm>
          <a:off x="2916436" y="4293864"/>
          <a:ext cx="248904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" imgW="1244520" imgH="215640" progId="Equation.DSMT4">
                  <p:embed/>
                </p:oleObj>
              </mc:Choice>
              <mc:Fallback>
                <p:oleObj name="Equation" r:id="rId3" imgW="124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436" y="4293864"/>
                        <a:ext cx="2489040" cy="43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755576" y="2349500"/>
            <a:ext cx="6984776" cy="1848184"/>
          </a:xfrm>
          <a:prstGeom prst="roundRect">
            <a:avLst>
              <a:gd name="adj" fmla="val 5280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53263"/>
              </p:ext>
            </p:extLst>
          </p:nvPr>
        </p:nvGraphicFramePr>
        <p:xfrm>
          <a:off x="972220" y="2500238"/>
          <a:ext cx="6576595" cy="163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Visio" r:id="rId5" imgW="4456745" imgH="1090778" progId="Visio.Drawing.11">
                  <p:embed/>
                </p:oleObj>
              </mc:Choice>
              <mc:Fallback>
                <p:oleObj name="Visio" r:id="rId5" imgW="4456745" imgH="109077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2220" y="2500238"/>
                        <a:ext cx="6576595" cy="163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91751"/>
              </p:ext>
            </p:extLst>
          </p:nvPr>
        </p:nvGraphicFramePr>
        <p:xfrm>
          <a:off x="2827516" y="5229200"/>
          <a:ext cx="2666880" cy="43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7" imgW="1333440" imgH="215640" progId="Equation.DSMT4">
                  <p:embed/>
                </p:oleObj>
              </mc:Choice>
              <mc:Fallback>
                <p:oleObj name="Equation" r:id="rId7" imgW="1333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6" y="5229200"/>
                        <a:ext cx="2666880" cy="431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2180</Words>
  <Application>Microsoft Office PowerPoint</Application>
  <PresentationFormat>화면 슬라이드 쇼(4:3)</PresentationFormat>
  <Paragraphs>898</Paragraphs>
  <Slides>35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35</vt:i4>
      </vt:variant>
    </vt:vector>
  </HeadingPairs>
  <TitlesOfParts>
    <vt:vector size="53" baseType="lpstr">
      <vt:lpstr>DFKai-SB</vt:lpstr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Helvetica</vt:lpstr>
      <vt:lpstr>Tahoma</vt:lpstr>
      <vt:lpstr>Times New Roman</vt:lpstr>
      <vt:lpstr>Wingdings</vt:lpstr>
      <vt:lpstr>Office 테마</vt:lpstr>
      <vt:lpstr>Equation</vt:lpstr>
      <vt:lpstr>수식</vt:lpstr>
      <vt:lpstr>Visio</vt:lpstr>
      <vt:lpstr>Microsoft Equation 3.0</vt:lpstr>
      <vt:lpstr>Chapter 02. 수(數)의 체계</vt:lpstr>
      <vt:lpstr>PowerPoint 프레젠테이션</vt:lpstr>
      <vt:lpstr>01 10진수</vt:lpstr>
      <vt:lpstr>02 2진수</vt:lpstr>
      <vt:lpstr>03 8진수와 16진수</vt:lpstr>
      <vt:lpstr>03 8진수와 16진수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04 진법 변환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05 2진수 정수 연산과 보수</vt:lpstr>
      <vt:lpstr>06 2진 부동소수점의 표현</vt:lpstr>
      <vt:lpstr>06 2진 부동소수점의 표현</vt:lpstr>
      <vt:lpstr>06 2진 부동소수점의 표현</vt:lpstr>
      <vt:lpstr>06 2진 부동소수점의 표현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김성무</cp:lastModifiedBy>
  <cp:revision>389</cp:revision>
  <dcterms:created xsi:type="dcterms:W3CDTF">2012-07-11T10:23:22Z</dcterms:created>
  <dcterms:modified xsi:type="dcterms:W3CDTF">2016-02-16T05:43:52Z</dcterms:modified>
</cp:coreProperties>
</file>