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3" r:id="rId11"/>
    <p:sldId id="424" r:id="rId12"/>
    <p:sldId id="425" r:id="rId13"/>
    <p:sldId id="426" r:id="rId14"/>
    <p:sldId id="427" r:id="rId15"/>
    <p:sldId id="428" r:id="rId16"/>
    <p:sldId id="430" r:id="rId17"/>
    <p:sldId id="431" r:id="rId18"/>
    <p:sldId id="432" r:id="rId19"/>
    <p:sldId id="433" r:id="rId20"/>
    <p:sldId id="434" r:id="rId21"/>
    <p:sldId id="435" r:id="rId22"/>
    <p:sldId id="362" r:id="rId23"/>
  </p:sldIdLst>
  <p:sldSz cx="9144000" cy="6858000" type="screen4x3"/>
  <p:notesSz cx="9928225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160" autoAdjust="0"/>
  </p:normalViewPr>
  <p:slideViewPr>
    <p:cSldViewPr>
      <p:cViewPr varScale="1">
        <p:scale>
          <a:sx n="66" d="100"/>
          <a:sy n="66" d="100"/>
        </p:scale>
        <p:origin x="1272" y="72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004E-A1F2-48E1-AD7E-6C16C3D4ED6B}" type="datetimeFigureOut">
              <a:rPr lang="ko-KR" altLang="en-US" smtClean="0"/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DCD8-C421-4F04-9AA8-97B883C64A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578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60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2" y="2204864"/>
            <a:ext cx="5227984" cy="17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chemeClr val="tx1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Chapter 01. </a:t>
            </a:r>
            <a:r>
              <a:rPr lang="ko-KR" altLang="en-US" b="1" dirty="0" smtClean="0"/>
              <a:t>들어가기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 정보의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전자소자를 이용한 논리 표현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57953"/>
              </p:ext>
            </p:extLst>
          </p:nvPr>
        </p:nvGraphicFramePr>
        <p:xfrm>
          <a:off x="755576" y="1700808"/>
          <a:ext cx="7416824" cy="4470941"/>
        </p:xfrm>
        <a:graphic>
          <a:graphicData uri="http://schemas.openxmlformats.org/drawingml/2006/table">
            <a:tbl>
              <a:tblPr/>
              <a:tblGrid>
                <a:gridCol w="2313257"/>
                <a:gridCol w="5103567"/>
              </a:tblGrid>
              <a:tr h="22254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쌍극성</a:t>
                      </a:r>
                      <a:r>
                        <a:rPr kumimoji="0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트랜지스터에 의한 </a:t>
                      </a:r>
                      <a:r>
                        <a:rPr kumimoji="0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스위칭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</a:txBody>
                  <a:tcPr marL="86410" marR="86410" marT="43205" marB="432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410" marR="86410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2245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NMOS </a:t>
                      </a:r>
                      <a:r>
                        <a:rPr kumimoji="0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트랜지스터에 의한 </a:t>
                      </a:r>
                      <a:r>
                        <a:rPr kumimoji="0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스위칭</a:t>
                      </a:r>
                      <a:endParaRPr kumimoji="0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410" marR="86410" marT="43205" marB="432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410" marR="86410" marT="43205" marB="432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31826"/>
              </p:ext>
            </p:extLst>
          </p:nvPr>
        </p:nvGraphicFramePr>
        <p:xfrm>
          <a:off x="3636392" y="1748331"/>
          <a:ext cx="4203865" cy="211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3" imgW="3558877" imgH="1788340" progId="Visio.Drawing.11">
                  <p:embed/>
                </p:oleObj>
              </mc:Choice>
              <mc:Fallback>
                <p:oleObj name="Visio" r:id="rId3" imgW="3558877" imgH="1788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392" y="1748331"/>
                        <a:ext cx="4203865" cy="2112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21637"/>
              </p:ext>
            </p:extLst>
          </p:nvPr>
        </p:nvGraphicFramePr>
        <p:xfrm>
          <a:off x="3635896" y="4005064"/>
          <a:ext cx="4221390" cy="211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5" imgW="3573713" imgH="1791582" progId="Visio.Drawing.11">
                  <p:embed/>
                </p:oleObj>
              </mc:Choice>
              <mc:Fallback>
                <p:oleObj name="Visio" r:id="rId5" imgW="3573713" imgH="17915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005064"/>
                        <a:ext cx="4221390" cy="21162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5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 레벨과 펄스파형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정논리와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부논리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 smtClean="0"/>
              <a:t>양논리</a:t>
            </a:r>
            <a:r>
              <a:rPr lang="ko-KR" altLang="en-US" dirty="0" smtClean="0"/>
              <a:t> 또는 </a:t>
            </a:r>
            <a:r>
              <a:rPr lang="ko-KR" altLang="en-US" dirty="0" err="1" smtClean="0"/>
              <a:t>정논리</a:t>
            </a:r>
            <a:r>
              <a:rPr lang="en-US" altLang="ko-KR" dirty="0" smtClean="0"/>
              <a:t>(positive logic)</a:t>
            </a:r>
          </a:p>
          <a:p>
            <a:pPr lvl="1"/>
            <a:r>
              <a:rPr lang="ko-KR" altLang="en-US" dirty="0" err="1" smtClean="0"/>
              <a:t>음논리</a:t>
            </a:r>
            <a:r>
              <a:rPr lang="ko-KR" altLang="en-US" dirty="0" smtClean="0"/>
              <a:t> 또는 </a:t>
            </a:r>
            <a:r>
              <a:rPr lang="ko-KR" altLang="en-US" dirty="0" err="1" smtClean="0"/>
              <a:t>부논리</a:t>
            </a:r>
            <a:r>
              <a:rPr lang="en-US" altLang="ko-KR" dirty="0" smtClean="0"/>
              <a:t>(negative logic)</a:t>
            </a:r>
          </a:p>
          <a:p>
            <a:pPr lvl="1"/>
            <a:r>
              <a:rPr lang="ko-KR" altLang="en-US" dirty="0" err="1" smtClean="0"/>
              <a:t>정논리와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부논리는</a:t>
            </a:r>
            <a:r>
              <a:rPr lang="ko-KR" altLang="en-US" dirty="0" smtClean="0"/>
              <a:t> 모두 디지털 논리 시스템에서 이용되며</a:t>
            </a:r>
            <a:r>
              <a:rPr lang="en-US" altLang="ko-KR" dirty="0" smtClean="0"/>
              <a:t>,</a:t>
            </a:r>
          </a:p>
          <a:p>
            <a:pPr marL="266700" lvl="1" indent="0"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일반적으로 </a:t>
            </a:r>
            <a:r>
              <a:rPr lang="ko-KR" altLang="en-US" dirty="0" err="1" smtClean="0"/>
              <a:t>정논리를</a:t>
            </a:r>
            <a:r>
              <a:rPr lang="ko-KR" altLang="en-US" dirty="0" smtClean="0"/>
              <a:t> 많이 사용</a:t>
            </a:r>
            <a:endParaRPr lang="en-US" altLang="ko-KR" dirty="0" smtClean="0"/>
          </a:p>
          <a:p>
            <a:pPr marL="266700" lvl="1" indent="0">
              <a:buNone/>
            </a:pPr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97128"/>
              </p:ext>
            </p:extLst>
          </p:nvPr>
        </p:nvGraphicFramePr>
        <p:xfrm>
          <a:off x="755576" y="31409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전압레벨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정논리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부논리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+5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V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High=1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High = 0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V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Low=0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Low = 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논리 레벨과 펄스파형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펄스파형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펄스파형은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Low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상태와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High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상태를 반복하는 전압레벨로 구성 </a:t>
            </a: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기 펄스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(periodic pulse) &amp; </a:t>
            </a:r>
            <a:r>
              <a:rPr lang="ko-KR" altLang="en-US" dirty="0" err="1">
                <a:latin typeface="Times New Roman" pitchFamily="18" charset="0"/>
                <a:ea typeface="맑은 고딕" panose="020B0503020000020004" pitchFamily="50" charset="-127"/>
              </a:rPr>
              <a:t>비주기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 펄스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(non-periodic pulse)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로 </a:t>
            </a:r>
            <a:r>
              <a:rPr lang="ko-KR" altLang="en-US" dirty="0" smtClean="0">
                <a:latin typeface="Times New Roman" pitchFamily="18" charset="0"/>
                <a:ea typeface="맑은 고딕" panose="020B0503020000020004" pitchFamily="50" charset="-127"/>
              </a:rPr>
              <a:t>분류</a:t>
            </a:r>
            <a:endParaRPr lang="en-US" altLang="ko-KR" dirty="0" smtClean="0">
              <a:ea typeface="맑은 고딕" panose="020B0503020000020004" pitchFamily="50" charset="-127"/>
            </a:endParaRPr>
          </a:p>
          <a:p>
            <a:pPr lvl="1"/>
            <a:endParaRPr lang="en-US" altLang="ko-KR" dirty="0">
              <a:latin typeface="Times New Roman" pitchFamily="18" charset="0"/>
              <a:ea typeface="굴림" pitchFamily="50" charset="-127"/>
            </a:endParaRPr>
          </a:p>
          <a:p>
            <a:r>
              <a:rPr lang="ko-KR" altLang="en-US" dirty="0" smtClean="0"/>
              <a:t>이상적인 펄스파형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상적인 주기 펄스는 두 개의 에지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(edge)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로 구성</a:t>
            </a:r>
          </a:p>
          <a:p>
            <a:pPr lvl="1"/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</a:t>
            </a:r>
            <a:r>
              <a:rPr lang="ko-KR" altLang="en-US" dirty="0" err="1">
                <a:latin typeface="Times New Roman" pitchFamily="18" charset="0"/>
                <a:ea typeface="맑은 고딕" panose="020B0503020000020004" pitchFamily="50" charset="-127"/>
              </a:rPr>
              <a:t>딩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 에지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(leading edge) =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상승에지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(rising edge)</a:t>
            </a:r>
          </a:p>
          <a:p>
            <a:pPr lvl="1"/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트</a:t>
            </a:r>
            <a:r>
              <a:rPr lang="ko-KR" altLang="en-US" dirty="0" err="1">
                <a:latin typeface="Times New Roman" pitchFamily="18" charset="0"/>
                <a:ea typeface="맑은 고딕" panose="020B0503020000020004" pitchFamily="50" charset="-127"/>
              </a:rPr>
              <a:t>레일링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 에지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(trailing edge) =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</a:rPr>
              <a:t>하강에지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(falling edge)</a:t>
            </a:r>
            <a:endParaRPr lang="ko-KR" altLang="en-US" dirty="0">
              <a:latin typeface="Times New Roman" pitchFamily="18" charset="0"/>
              <a:ea typeface="맑은 고딕" panose="020B0503020000020004" pitchFamily="50" charset="-127"/>
            </a:endParaRPr>
          </a:p>
          <a:p>
            <a:pPr lvl="1"/>
            <a:endParaRPr lang="ko-KR" altLang="en-US" dirty="0"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6389910" cy="18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8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논리 레벨과 펄스파형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실제적인 펄스파형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상승시간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(rise time) : </a:t>
            </a:r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하강시간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(fall time) :</a:t>
            </a:r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펄스 폭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(pulse width) : </a:t>
            </a:r>
            <a:endParaRPr lang="ko-KR" altLang="en-US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48473"/>
              </p:ext>
            </p:extLst>
          </p:nvPr>
        </p:nvGraphicFramePr>
        <p:xfrm>
          <a:off x="2843808" y="1484784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126720" imgH="190440" progId="Equation.3">
                  <p:embed/>
                </p:oleObj>
              </mc:Choice>
              <mc:Fallback>
                <p:oleObj name="Equation" r:id="rId3" imgW="126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84784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2020"/>
              </p:ext>
            </p:extLst>
          </p:nvPr>
        </p:nvGraphicFramePr>
        <p:xfrm>
          <a:off x="2809577" y="1891680"/>
          <a:ext cx="322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577" y="1891680"/>
                        <a:ext cx="3222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23693"/>
              </p:ext>
            </p:extLst>
          </p:nvPr>
        </p:nvGraphicFramePr>
        <p:xfrm>
          <a:off x="2888258" y="2251720"/>
          <a:ext cx="365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7" imgW="152280" imgH="190440" progId="Equation.3">
                  <p:embed/>
                </p:oleObj>
              </mc:Choice>
              <mc:Fallback>
                <p:oleObj name="Equation" r:id="rId7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258" y="2251720"/>
                        <a:ext cx="365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821933"/>
            <a:ext cx="5688632" cy="29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논리 레벨과 펄스파형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주기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주파수 및 </a:t>
            </a:r>
            <a:r>
              <a:rPr lang="ko-KR" altLang="en-US" dirty="0" err="1" smtClean="0">
                <a:solidFill>
                  <a:srgbClr val="C00000"/>
                </a:solidFill>
              </a:rPr>
              <a:t>듀티</a:t>
            </a:r>
            <a:r>
              <a:rPr lang="ko-KR" altLang="en-US" dirty="0" smtClean="0">
                <a:solidFill>
                  <a:srgbClr val="C00000"/>
                </a:solidFill>
              </a:rPr>
              <a:t> 사이클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643613"/>
            <a:ext cx="7694613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30598" y="1519788"/>
            <a:ext cx="2781300" cy="441325"/>
          </a:xfrm>
          <a:prstGeom prst="roundRect">
            <a:avLst>
              <a:gd name="adj" fmla="val 50000"/>
            </a:avLst>
          </a:prstGeom>
          <a:solidFill>
            <a:srgbClr val="CE568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/>
            <a:r>
              <a:rPr kumimoji="0"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주파수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(frequency)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79835" y="2046838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latinLnBrk="0">
              <a:buClr>
                <a:srgbClr val="0070C0"/>
              </a:buClr>
              <a:buFontTx/>
              <a:buChar char="•"/>
              <a:tabLst>
                <a:tab pos="180975" algn="l"/>
              </a:tabLst>
            </a:pPr>
            <a:r>
              <a:rPr kumimoji="0" lang="ko-KR" altLang="en-US" sz="1600" dirty="0">
                <a:ea typeface="맑은 고딕" panose="020B0503020000020004" pitchFamily="50" charset="-127"/>
              </a:rPr>
              <a:t>주기적인 파형이 </a:t>
            </a:r>
            <a:r>
              <a:rPr kumimoji="0" lang="en-US" altLang="ko-KR" sz="1600" dirty="0">
                <a:ea typeface="맑은 고딕" panose="020B0503020000020004" pitchFamily="50" charset="-127"/>
              </a:rPr>
              <a:t>1</a:t>
            </a:r>
            <a:r>
              <a:rPr kumimoji="0" lang="ko-KR" altLang="en-US" sz="1600" dirty="0">
                <a:ea typeface="맑은 고딕" panose="020B0503020000020004" pitchFamily="50" charset="-127"/>
              </a:rPr>
              <a:t>초 동안에 진동한 횟수를 의미</a:t>
            </a:r>
          </a:p>
          <a:p>
            <a:pPr marL="180975" indent="-180975" latinLnBrk="0">
              <a:buClr>
                <a:srgbClr val="0070C0"/>
              </a:buClr>
              <a:buFontTx/>
              <a:buChar char="•"/>
              <a:tabLst>
                <a:tab pos="180975" algn="l"/>
              </a:tabLst>
            </a:pPr>
            <a:r>
              <a:rPr kumimoji="0" lang="ko-KR" altLang="en-US" sz="1600" dirty="0">
                <a:ea typeface="맑은 고딕" panose="020B0503020000020004" pitchFamily="50" charset="-127"/>
              </a:rPr>
              <a:t>단위는 전파를 처음으로 발견한 독일의 헤르츠의 이름을 따서 헤르츠</a:t>
            </a:r>
            <a:r>
              <a:rPr kumimoji="0" lang="en-US" altLang="ko-KR" sz="1600" dirty="0">
                <a:ea typeface="맑은 고딕" panose="020B0503020000020004" pitchFamily="50" charset="-127"/>
              </a:rPr>
              <a:t>(Hz)</a:t>
            </a:r>
            <a:r>
              <a:rPr kumimoji="0" lang="ko-KR" altLang="en-US" sz="1600" dirty="0">
                <a:ea typeface="맑은 고딕" panose="020B0503020000020004" pitchFamily="50" charset="-127"/>
              </a:rPr>
              <a:t>를 사용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11560" y="3272388"/>
            <a:ext cx="7694613" cy="3266673"/>
          </a:xfrm>
          <a:prstGeom prst="roundRect">
            <a:avLst>
              <a:gd name="adj" fmla="val 133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0598" y="3146975"/>
            <a:ext cx="2781300" cy="441325"/>
          </a:xfrm>
          <a:prstGeom prst="roundRect">
            <a:avLst>
              <a:gd name="adj" fmla="val 50000"/>
            </a:avLst>
          </a:prstGeom>
          <a:solidFill>
            <a:srgbClr val="CE568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/>
            <a:r>
              <a:rPr kumimoji="0"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주기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(Period)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79835" y="3713713"/>
            <a:ext cx="741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latinLnBrk="0">
              <a:buClr>
                <a:srgbClr val="0070C0"/>
              </a:buClr>
              <a:buFontTx/>
              <a:buChar char="•"/>
              <a:tabLst>
                <a:tab pos="180975" algn="l"/>
              </a:tabLst>
            </a:pPr>
            <a:r>
              <a:rPr kumimoji="0" lang="ko-KR" altLang="en-US" sz="1600" dirty="0">
                <a:ea typeface="맑은 고딕" panose="020B0503020000020004" pitchFamily="50" charset="-127"/>
              </a:rPr>
              <a:t>주기적인 파형이 </a:t>
            </a:r>
            <a:r>
              <a:rPr kumimoji="0" lang="en-US" altLang="ko-KR" sz="1600" dirty="0">
                <a:ea typeface="맑은 고딕" panose="020B0503020000020004" pitchFamily="50" charset="-127"/>
              </a:rPr>
              <a:t>1 </a:t>
            </a:r>
            <a:r>
              <a:rPr kumimoji="0" lang="ko-KR" altLang="en-US" sz="1600" dirty="0">
                <a:ea typeface="맑은 고딕" panose="020B0503020000020004" pitchFamily="50" charset="-127"/>
              </a:rPr>
              <a:t>회 반복하는데 걸리는 시간을 의미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123161"/>
            <a:ext cx="5040560" cy="2181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7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주파수와 주기와의 관계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Duty Cycle</a:t>
            </a:r>
            <a:endParaRPr lang="ko-KR" altLang="en-US" dirty="0"/>
          </a:p>
        </p:txBody>
      </p:sp>
      <p:sp>
        <p:nvSpPr>
          <p:cNvPr id="7" name="모서리가 둥근 직사각형 11"/>
          <p:cNvSpPr>
            <a:spLocks noChangeArrowheads="1"/>
          </p:cNvSpPr>
          <p:nvPr/>
        </p:nvSpPr>
        <p:spPr bwMode="auto">
          <a:xfrm>
            <a:off x="611560" y="4149254"/>
            <a:ext cx="6429375" cy="1223962"/>
          </a:xfrm>
          <a:prstGeom prst="roundRect">
            <a:avLst>
              <a:gd name="adj" fmla="val 8209"/>
            </a:avLst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모서리가 둥근 직사각형 4"/>
          <p:cNvSpPr>
            <a:spLocks noChangeArrowheads="1"/>
          </p:cNvSpPr>
          <p:nvPr/>
        </p:nvSpPr>
        <p:spPr bwMode="auto">
          <a:xfrm>
            <a:off x="611560" y="1628800"/>
            <a:ext cx="6429375" cy="1223963"/>
          </a:xfrm>
          <a:prstGeom prst="roundRect">
            <a:avLst>
              <a:gd name="adj" fmla="val 8914"/>
            </a:avLst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논리 레벨과 펄스파형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779912" y="1799706"/>
            <a:ext cx="30956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79912" y="2291831"/>
            <a:ext cx="30956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951660" y="1817713"/>
            <a:ext cx="112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/>
              <a:t>주파수 </a:t>
            </a:r>
            <a:r>
              <a:rPr kumimoji="0" lang="en-US" altLang="ko-KR" sz="1600" b="1" dirty="0"/>
              <a:t>:</a:t>
            </a:r>
            <a:r>
              <a:rPr kumimoji="0" lang="en-US" altLang="ko-KR" sz="1600" b="1" dirty="0">
                <a:ea typeface="맑은 고딕" pitchFamily="50" charset="-127"/>
              </a:rPr>
              <a:t> </a:t>
            </a:r>
            <a:r>
              <a:rPr kumimoji="0" lang="en-US" altLang="ko-KR" sz="1800" b="1" i="1" dirty="0">
                <a:latin typeface="Times New Roman" pitchFamily="18" charset="0"/>
                <a:ea typeface="맑은 고딕" pitchFamily="50" charset="-127"/>
              </a:rPr>
              <a:t>f</a:t>
            </a:r>
            <a:r>
              <a:rPr kumimoji="0" lang="en-US" altLang="ko-KR" sz="1800" b="1" dirty="0">
                <a:latin typeface="Gabriola"/>
                <a:ea typeface="맑은 고딕" pitchFamily="50" charset="-127"/>
              </a:rPr>
              <a:t> </a:t>
            </a:r>
            <a:endParaRPr kumimoji="0" lang="ko-KR" altLang="en-US" sz="1800" b="1" dirty="0">
              <a:latin typeface="Gabriola"/>
              <a:ea typeface="맑은 고딕" pitchFamily="50" charset="-127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958010" y="2301900"/>
            <a:ext cx="1144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/>
              <a:t>주   기 </a:t>
            </a:r>
            <a:r>
              <a:rPr kumimoji="0" lang="en-US" altLang="ko-KR" sz="1600" b="1" dirty="0"/>
              <a:t>: </a:t>
            </a:r>
            <a:r>
              <a:rPr kumimoji="0" lang="en-US" altLang="ko-KR" sz="18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</a:t>
            </a:r>
            <a:endParaRPr kumimoji="0" lang="ko-KR" altLang="en-US" sz="1800" b="1" i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51596"/>
              </p:ext>
            </p:extLst>
          </p:nvPr>
        </p:nvGraphicFramePr>
        <p:xfrm>
          <a:off x="1418010" y="1888229"/>
          <a:ext cx="17208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수식" r:id="rId3" imgW="952087" imgH="380835" progId="Equation.3">
                  <p:embed/>
                </p:oleObj>
              </mc:Choice>
              <mc:Fallback>
                <p:oleObj name="수식" r:id="rId3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010" y="1888229"/>
                        <a:ext cx="172085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7030"/>
              </p:ext>
            </p:extLst>
          </p:nvPr>
        </p:nvGraphicFramePr>
        <p:xfrm>
          <a:off x="2460997" y="4434210"/>
          <a:ext cx="2616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수식" r:id="rId5" imgW="1371600" imgH="342900" progId="Equation.3">
                  <p:embed/>
                </p:oleObj>
              </mc:Choice>
              <mc:Fallback>
                <p:oleObj name="수식" r:id="rId5" imgW="1371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97" y="4434210"/>
                        <a:ext cx="26162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직사각형 11"/>
          <p:cNvSpPr/>
          <p:nvPr/>
        </p:nvSpPr>
        <p:spPr>
          <a:xfrm>
            <a:off x="855997" y="5472161"/>
            <a:ext cx="349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☞ </a:t>
            </a:r>
            <a:r>
              <a:rPr lang="ko-KR" altLang="en-US" sz="1600" dirty="0" err="1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듀티</a:t>
            </a:r>
            <a:r>
              <a:rPr lang="ko-KR" altLang="en-US" sz="16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사이클을 </a:t>
            </a:r>
            <a:r>
              <a:rPr lang="ko-KR" altLang="en-US" sz="16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충격계수라고도 </a:t>
            </a:r>
            <a:r>
              <a:rPr lang="ko-KR" altLang="en-US" sz="16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한다</a:t>
            </a:r>
            <a:r>
              <a:rPr lang="en-US" altLang="ko-KR" sz="16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6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디지털 집적회로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2263" y="1770211"/>
            <a:ext cx="3808412" cy="1225550"/>
          </a:xfrm>
          <a:prstGeom prst="roundRect">
            <a:avLst>
              <a:gd name="adj" fmla="val 10384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23528" y="1200766"/>
            <a:ext cx="3807933" cy="6977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ko-KR" altLang="en-US" sz="1800" dirty="0">
                <a:latin typeface="HY헤드라인M" pitchFamily="18" charset="-127"/>
                <a:ea typeface="HY헤드라인M" pitchFamily="18" charset="-127"/>
              </a:rPr>
              <a:t>조합논리회로</a:t>
            </a:r>
            <a:r>
              <a:rPr kumimoji="0" lang="en-US" altLang="ko-KR" sz="1800" dirty="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800" dirty="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800" dirty="0">
                <a:latin typeface="HY헤드라인M" pitchFamily="18" charset="-127"/>
                <a:ea typeface="HY헤드라인M" pitchFamily="18" charset="-127"/>
              </a:rPr>
              <a:t>(combinational logic circuit)</a:t>
            </a:r>
            <a:endParaRPr kumimoji="0"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8788" y="2041674"/>
            <a:ext cx="35369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latinLnBrk="0">
              <a:buClr>
                <a:srgbClr val="0070C0"/>
              </a:buClr>
              <a:buFontTx/>
              <a:buChar char="•"/>
            </a:pPr>
            <a:r>
              <a:rPr kumimoji="0" lang="ko-KR" altLang="en-US" sz="1600" dirty="0">
                <a:latin typeface="+mj-lt"/>
                <a:ea typeface="맑은 고딕" panose="020B0503020000020004" pitchFamily="50" charset="-127"/>
              </a:rPr>
              <a:t>기본 </a:t>
            </a:r>
            <a:r>
              <a:rPr kumimoji="0" lang="ko-KR" altLang="en-US" sz="1600" dirty="0" err="1">
                <a:latin typeface="+mj-lt"/>
                <a:ea typeface="맑은 고딕" panose="020B0503020000020004" pitchFamily="50" charset="-127"/>
              </a:rPr>
              <a:t>게이트의</a:t>
            </a:r>
            <a:r>
              <a:rPr kumimoji="0" lang="ko-KR" altLang="en-US" sz="1600" dirty="0">
                <a:latin typeface="+mj-lt"/>
                <a:ea typeface="맑은 고딕" panose="020B0503020000020004" pitchFamily="50" charset="-127"/>
              </a:rPr>
              <a:t> 조합으로 구성되는 논리회로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579938" y="1770211"/>
            <a:ext cx="3808412" cy="1225550"/>
          </a:xfrm>
          <a:prstGeom prst="roundRect">
            <a:avLst>
              <a:gd name="adj" fmla="val 10384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580491" y="1200766"/>
            <a:ext cx="3807933" cy="697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순서논리회로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(sequential logic circuit)</a:t>
            </a:r>
            <a:endParaRPr kumimoji="0" lang="ko-KR" altLang="en-US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16463" y="2041674"/>
            <a:ext cx="35274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latinLnBrk="0">
              <a:buClr>
                <a:srgbClr val="0070C0"/>
              </a:buClr>
              <a:buFontTx/>
              <a:buChar char="•"/>
            </a:pPr>
            <a:r>
              <a:rPr kumimoji="0" lang="ko-KR" altLang="en-US" sz="1600" dirty="0">
                <a:ea typeface="맑은 고딕" panose="020B0503020000020004" pitchFamily="50" charset="-127"/>
              </a:rPr>
              <a:t>조합논리회로에 </a:t>
            </a:r>
            <a:r>
              <a:rPr kumimoji="0" lang="ko-KR" altLang="en-US" sz="1600" dirty="0" err="1">
                <a:ea typeface="맑은 고딕" panose="020B0503020000020004" pitchFamily="50" charset="-127"/>
              </a:rPr>
              <a:t>플립플롭</a:t>
            </a:r>
            <a:r>
              <a:rPr kumimoji="0" lang="en-US" altLang="ko-KR" sz="1600" dirty="0">
                <a:ea typeface="맑은 고딕" panose="020B0503020000020004" pitchFamily="50" charset="-127"/>
              </a:rPr>
              <a:t>(flip-flop) </a:t>
            </a:r>
            <a:r>
              <a:rPr kumimoji="0" lang="ko-KR" altLang="en-US" sz="1600" dirty="0">
                <a:ea typeface="맑은 고딕" panose="020B0503020000020004" pitchFamily="50" charset="-127"/>
              </a:rPr>
              <a:t>또는 메모리를 부가한 논리회로</a:t>
            </a:r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2209800" y="3356124"/>
            <a:ext cx="5060950" cy="3097212"/>
            <a:chOff x="3048000" y="3263900"/>
            <a:chExt cx="5060673" cy="3097213"/>
          </a:xfrm>
        </p:grpSpPr>
        <p:pic>
          <p:nvPicPr>
            <p:cNvPr id="11" name="Picture 65" descr="리모콘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3263900"/>
              <a:ext cx="3276600" cy="309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67"/>
            <p:cNvSpPr>
              <a:spLocks noChangeShapeType="1"/>
            </p:cNvSpPr>
            <p:nvPr/>
          </p:nvSpPr>
          <p:spPr bwMode="auto">
            <a:xfrm flipH="1" flipV="1">
              <a:off x="5410200" y="4648200"/>
              <a:ext cx="9144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68"/>
            <p:cNvSpPr>
              <a:spLocks noChangeShapeType="1"/>
            </p:cNvSpPr>
            <p:nvPr/>
          </p:nvSpPr>
          <p:spPr bwMode="auto">
            <a:xfrm flipH="1" flipV="1">
              <a:off x="5867400" y="4191000"/>
              <a:ext cx="8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6705400" y="3962400"/>
              <a:ext cx="14032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600" dirty="0">
                  <a:solidFill>
                    <a:srgbClr val="3333FF"/>
                  </a:solidFill>
                  <a:latin typeface="+mn-ea"/>
                  <a:ea typeface="+mn-ea"/>
                </a:rPr>
                <a:t>조합논리회로</a:t>
              </a:r>
            </a:p>
          </p:txBody>
        </p:sp>
        <p:sp>
          <p:nvSpPr>
            <p:cNvPr id="15" name="Text Box 70"/>
            <p:cNvSpPr txBox="1">
              <a:spLocks noChangeArrowheads="1"/>
            </p:cNvSpPr>
            <p:nvPr/>
          </p:nvSpPr>
          <p:spPr bwMode="auto">
            <a:xfrm>
              <a:off x="6324421" y="5105401"/>
              <a:ext cx="14032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600">
                  <a:solidFill>
                    <a:srgbClr val="3333FF"/>
                  </a:solidFill>
                  <a:latin typeface="+mn-ea"/>
                  <a:ea typeface="+mn-ea"/>
                </a:rPr>
                <a:t>순서논리회로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7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디지털 집적회로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IC </a:t>
            </a:r>
            <a:r>
              <a:rPr lang="ko-KR" altLang="en-US" dirty="0" smtClean="0">
                <a:solidFill>
                  <a:srgbClr val="C00000"/>
                </a:solidFill>
              </a:rPr>
              <a:t>패키지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PCB(Printed Circuit Board)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에 장착하는 방법에 따라</a:t>
            </a:r>
            <a:r>
              <a:rPr lang="ko-KR" altLang="en-US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ko-KR" altLang="en-US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삽입 장착</a:t>
            </a:r>
            <a:r>
              <a:rPr lang="en-US" altLang="ko-KR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(through-hole</a:t>
            </a:r>
            <a:r>
              <a:rPr lang="en-US" altLang="ko-KR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mounted)</a:t>
            </a:r>
            <a:r>
              <a:rPr lang="ko-KR" altLang="en-US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형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과 </a:t>
            </a:r>
            <a:r>
              <a:rPr lang="ko-KR" altLang="en-US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표면 실장</a:t>
            </a:r>
            <a:r>
              <a:rPr lang="en-US" altLang="ko-KR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(surface-mounted)</a:t>
            </a:r>
            <a:r>
              <a:rPr lang="ko-KR" altLang="en-US" b="1" dirty="0">
                <a:solidFill>
                  <a:srgbClr val="0070C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형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으로 구분 </a:t>
            </a:r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삽입 </a:t>
            </a:r>
            <a:r>
              <a:rPr lang="ko-KR" altLang="en-US" dirty="0" err="1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장착형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IC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는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PCB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보드의 구멍에 끼우는 핀을 가지고 있어 뒷면의 도체에 납땜으로 연결할 수 있으며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, DIP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형태를 갖는다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.</a:t>
            </a:r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표면 </a:t>
            </a:r>
            <a:r>
              <a:rPr lang="ko-KR" altLang="en-US" dirty="0" err="1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실장형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IC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는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PCB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표면의 금속 처리된 곳에 직접 납땜 처리 </a:t>
            </a:r>
          </a:p>
          <a:p>
            <a:pPr lvl="1"/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SMD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는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DIP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형태의 논리회로의 크기를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70%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가량 줄이고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무게를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90%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만큼 감소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또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SMD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는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PCB</a:t>
            </a:r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의 제조 가격을 크게 하락 시킴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.</a:t>
            </a:r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pic>
        <p:nvPicPr>
          <p:cNvPr id="4" name="그림 3" descr="G:\한빛\150126_디지털논리회로\14_디지털 논리회로_이미지\본문 최종\논리회로_01장\0111a.e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7098"/>
            <a:ext cx="1800201" cy="14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G:\한빛\150126_디지털논리회로\14_디지털 논리회로_이미지\본문 최종\논리회로_01장\0111b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11252"/>
            <a:ext cx="1860702" cy="14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G:\한빛\150126_디지털논리회로\14_디지털 논리회로_이미지\본문 최종\논리회로_01장\0111c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08089"/>
            <a:ext cx="1667644" cy="149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G:\한빛\150126_디지털논리회로\14_디지털 논리회로_이미지\본문 최종\논리회로_01장\0111d.ep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69099"/>
            <a:ext cx="1728192" cy="153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9728" y="5668016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  <a:ea typeface="휴먼명조" charset="-127"/>
              </a:rPr>
              <a:t>DIP</a:t>
            </a:r>
            <a:endParaRPr lang="ko-KR" altLang="en-US" sz="1600" dirty="0">
              <a:latin typeface="Times New Roman" pitchFamily="18" charset="0"/>
              <a:ea typeface="휴먼명조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45486" y="5668016"/>
            <a:ext cx="1001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latin typeface="Times New Roman" pitchFamily="18" charset="0"/>
                <a:ea typeface="휴먼명조" charset="-127"/>
              </a:rPr>
              <a:t>SOIC</a:t>
            </a:r>
            <a:endParaRPr lang="ko-KR" altLang="en-US" sz="1600" dirty="0">
              <a:latin typeface="Times New Roman" pitchFamily="18" charset="0"/>
              <a:ea typeface="휴먼명조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04301" y="5636078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  <a:ea typeface="휴먼명조" charset="-127"/>
              </a:rPr>
              <a:t>QFP</a:t>
            </a:r>
            <a:endParaRPr lang="ko-KR" altLang="en-US" sz="1600" dirty="0">
              <a:latin typeface="Times New Roman" pitchFamily="18" charset="0"/>
              <a:ea typeface="휴먼명조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74027" y="5636078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latin typeface="Times New Roman" pitchFamily="18" charset="0"/>
                <a:ea typeface="휴먼명조" charset="-127"/>
              </a:rPr>
              <a:t>PLCC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2339752" y="60840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제작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형태에 따른 </a:t>
            </a:r>
            <a:r>
              <a:rPr lang="en-US" altLang="ko-KR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IC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패키지의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종류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23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디지털 집적회로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디지털 시스템의 장점</a:t>
            </a:r>
            <a:endParaRPr lang="en-US" altLang="ko-KR" dirty="0" smtClean="0"/>
          </a:p>
          <a:p>
            <a:pPr lvl="1"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시스템의 소형화 및 경량화</a:t>
            </a:r>
          </a:p>
          <a:p>
            <a:pPr lvl="1"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생산가격의 저렴화</a:t>
            </a:r>
          </a:p>
          <a:p>
            <a:pPr lvl="1"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소비전력의 감소</a:t>
            </a:r>
          </a:p>
          <a:p>
            <a:pPr lvl="1"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동작속도의 고속화</a:t>
            </a:r>
          </a:p>
          <a:p>
            <a:pPr lvl="1"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시스템의 신뢰도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향상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100"/>
              </a:spcAft>
              <a:tabLst>
                <a:tab pos="269875" algn="l"/>
              </a:tabLst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spcAft>
                <a:spcPts val="100"/>
              </a:spcAft>
              <a:buNone/>
              <a:tabLst>
                <a:tab pos="269875" algn="l"/>
              </a:tabLst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집적회로의 분류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>
              <a:spcAft>
                <a:spcPts val="100"/>
              </a:spcAft>
              <a:tabLst>
                <a:tab pos="269875" algn="l"/>
              </a:tabLst>
            </a:pPr>
            <a:r>
              <a:rPr lang="ko-KR" altLang="en-US" dirty="0" smtClean="0"/>
              <a:t>소자 수에 따른 집적회로의 분류</a:t>
            </a:r>
            <a:endParaRPr lang="en-US" altLang="ko-KR" dirty="0" smtClean="0"/>
          </a:p>
          <a:p>
            <a:pPr>
              <a:spcAft>
                <a:spcPts val="100"/>
              </a:spcAft>
              <a:tabLst>
                <a:tab pos="269875" algn="l"/>
              </a:tabLst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spcAft>
                <a:spcPts val="100"/>
              </a:spcAft>
              <a:buNone/>
              <a:tabLst>
                <a:tab pos="269875" algn="l"/>
              </a:tabLst>
            </a:pPr>
            <a:endParaRPr lang="en-US" altLang="ko-KR" dirty="0">
              <a:latin typeface="굴림" pitchFamily="50" charset="-127"/>
              <a:ea typeface="굴림" pitchFamily="50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27864"/>
              </p:ext>
            </p:extLst>
          </p:nvPr>
        </p:nvGraphicFramePr>
        <p:xfrm>
          <a:off x="611560" y="4805246"/>
          <a:ext cx="5832648" cy="177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2916324"/>
              </a:tblGrid>
              <a:tr h="35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SSI(Small Scale IC)</a:t>
                      </a:r>
                      <a:endParaRPr kumimoji="0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kumimoji="0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 이하</a:t>
                      </a: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MSI(Medium Scale IC)</a:t>
                      </a:r>
                      <a:endParaRPr kumimoji="0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 ~ 1,000</a:t>
                      </a:r>
                      <a:r>
                        <a:rPr kumimoji="0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</a:t>
                      </a: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LSI(Large Scale IC)</a:t>
                      </a:r>
                      <a:endParaRPr kumimoji="0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 ~ 10,000</a:t>
                      </a:r>
                      <a:r>
                        <a:rPr kumimoji="0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</a:t>
                      </a: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VLSI(Very Large Scale IC)</a:t>
                      </a:r>
                      <a:endParaRPr kumimoji="0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10,000 ~ 1,000,000</a:t>
                      </a:r>
                      <a:r>
                        <a:rPr kumimoji="0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</a:t>
                      </a: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ULSI(Ultra Large Scale IC)</a:t>
                      </a:r>
                      <a:endParaRPr kumimoji="0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1,000,000 </a:t>
                      </a:r>
                      <a:r>
                        <a:rPr kumimoji="0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 이상</a:t>
                      </a:r>
                    </a:p>
                  </a:txBody>
                  <a:tcPr marL="87490" marR="87490" marT="43745" marB="4374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4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ADC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DAC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5095" y="980728"/>
            <a:ext cx="8641655" cy="5472608"/>
          </a:xfrm>
        </p:spPr>
        <p:txBody>
          <a:bodyPr/>
          <a:lstStyle/>
          <a:p>
            <a:r>
              <a:rPr lang="ko-KR" altLang="en-US" dirty="0" smtClean="0"/>
              <a:t>아날로그</a:t>
            </a:r>
            <a:r>
              <a:rPr lang="en-US" altLang="ko-KR" dirty="0" smtClean="0"/>
              <a:t>-</a:t>
            </a:r>
            <a:r>
              <a:rPr lang="ko-KR" altLang="en-US" dirty="0" smtClean="0"/>
              <a:t>디지털 변환과정의 블록도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1"/>
            <a:ext cx="7416824" cy="11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58969"/>
              </p:ext>
            </p:extLst>
          </p:nvPr>
        </p:nvGraphicFramePr>
        <p:xfrm>
          <a:off x="755576" y="3099806"/>
          <a:ext cx="7663118" cy="306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915"/>
                <a:gridCol w="5960203"/>
              </a:tblGrid>
              <a:tr h="984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표본화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/>
                      </a:r>
                      <a:b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(sampling)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샤논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(Shannon)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표본화 정리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(sampling theorem) : 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신호의 최고 주파수의 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 이상의 빈도로 </a:t>
                      </a:r>
                      <a:r>
                        <a:rPr kumimoji="0" lang="ko-KR" altLang="en-US" sz="14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샘플링하면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샘플링된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데이터로부터 본래 데이터를 재현 가능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사람의 음성인 경우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 동안에 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8000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 샘플링 필요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(2×4KHz=8KHz)</a:t>
                      </a:r>
                      <a:endParaRPr kumimoji="0" lang="ko-KR" altLang="en-US" sz="14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양자화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/>
                      </a:r>
                      <a:b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(quantization)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펄스의 진폭의 크기를 디지털 양으로 변환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과정에서 불가피한 양자화 잡음이 발생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양자화 잡음은 미리 정한 신호레벨의 수를 늘리거나 줄일 수 있으나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데이터의 양이 많아지는 단점이 있다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kumimoji="0" lang="ko-KR" altLang="en-US" sz="14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부호화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/>
                      </a:r>
                      <a:b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(coding)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부호화는 양자화한 값을 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 디지털 부호로 변환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일반적으로 전화 음성에서는 </a:t>
                      </a:r>
                      <a:r>
                        <a:rPr kumimoji="0" lang="en-US" altLang="ko-KR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kumimoji="0" lang="ko-KR" altLang="en-US" sz="14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비트로 부호화 수행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r>
              <a:rPr lang="ko-KR" altLang="en-US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아날로그 신호와 디지털 신호의 개념을 이해할 수 있다</a:t>
            </a:r>
            <a:r>
              <a:rPr lang="en-US" altLang="ko-KR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r>
              <a:rPr lang="ko-KR" altLang="en-US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디지털 정보의 표현방법을 이해하고 이를 활용할 수 있다</a:t>
            </a:r>
            <a:r>
              <a:rPr lang="en-US" altLang="ko-KR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r>
              <a:rPr lang="ko-KR" altLang="en-US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주기적인 파형에서 주파수와 주기의 개념을 이해하고 계산할 수 있다</a:t>
            </a:r>
            <a:r>
              <a:rPr lang="en-US" altLang="ko-KR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r>
              <a:rPr lang="ko-KR" altLang="en-US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디지털 회로의 장점과 단점에 대해 설명할 수 있다</a:t>
            </a:r>
            <a:r>
              <a:rPr lang="en-US" altLang="ko-KR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r>
              <a:rPr lang="en-US" altLang="ko-KR" sz="1800" dirty="0">
                <a:solidFill>
                  <a:srgbClr val="808080"/>
                </a:solidFill>
                <a:latin typeface="Times New Roman" panose="02020603050405020304" pitchFamily="18" charset="0"/>
                <a:ea typeface="HY헤드라인M" pitchFamily="18" charset="-127"/>
              </a:rPr>
              <a:t>ADC</a:t>
            </a:r>
            <a:r>
              <a:rPr lang="ko-KR" altLang="en-US" sz="1800" dirty="0">
                <a:solidFill>
                  <a:srgbClr val="808080"/>
                </a:solidFill>
                <a:latin typeface="Times New Roman" panose="02020603050405020304" pitchFamily="18" charset="0"/>
                <a:ea typeface="HY헤드라인M" pitchFamily="18" charset="-127"/>
              </a:rPr>
              <a:t>와 </a:t>
            </a:r>
            <a:r>
              <a:rPr lang="en-US" altLang="ko-KR" sz="1800" dirty="0">
                <a:solidFill>
                  <a:srgbClr val="808080"/>
                </a:solidFill>
                <a:latin typeface="Times New Roman" panose="02020603050405020304" pitchFamily="18" charset="0"/>
                <a:ea typeface="HY헤드라인M" pitchFamily="18" charset="-127"/>
              </a:rPr>
              <a:t>DAC</a:t>
            </a:r>
            <a:r>
              <a:rPr lang="ko-KR" altLang="en-US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의 개념을 이해할 수 있다</a:t>
            </a:r>
            <a:r>
              <a:rPr lang="en-US" altLang="ko-KR" sz="1800" dirty="0">
                <a:solidFill>
                  <a:srgbClr val="808080"/>
                </a:solidFill>
                <a:latin typeface="Helvetica" panose="020B0604020202030204" pitchFamily="34" charset="0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01. </a:t>
            </a:r>
            <a:r>
              <a:rPr lang="ko-KR" altLang="en-US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디지털과 아날로그</a:t>
            </a:r>
          </a:p>
          <a:p>
            <a:pPr marL="177800" indent="-177800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02. </a:t>
            </a:r>
            <a:r>
              <a:rPr lang="ko-KR" altLang="en-US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디지털 정보의 표현</a:t>
            </a:r>
          </a:p>
          <a:p>
            <a:pPr marL="177800" indent="-177800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03. </a:t>
            </a:r>
            <a:r>
              <a:rPr lang="ko-KR" altLang="en-US" sz="1800" b="1" dirty="0" smtClean="0">
                <a:solidFill>
                  <a:srgbClr val="996633"/>
                </a:solidFill>
                <a:latin typeface="Helvetica" panose="020B0604020202030204" pitchFamily="34" charset="0"/>
              </a:rPr>
              <a:t>논리 레벨과 </a:t>
            </a:r>
            <a:r>
              <a:rPr lang="ko-KR" altLang="en-US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펄스파형</a:t>
            </a:r>
          </a:p>
          <a:p>
            <a:pPr marL="177800" indent="-177800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04. </a:t>
            </a:r>
            <a:r>
              <a:rPr lang="ko-KR" altLang="en-US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디지털 집적회로</a:t>
            </a:r>
          </a:p>
          <a:p>
            <a:pPr marL="177800" indent="-177800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b="1" dirty="0">
                <a:solidFill>
                  <a:srgbClr val="996633"/>
                </a:solidFill>
                <a:latin typeface="Helvetica" panose="020B0604020202030204" pitchFamily="34" charset="0"/>
              </a:rPr>
              <a:t>05. </a:t>
            </a:r>
            <a:r>
              <a:rPr lang="en-US" altLang="ko-KR" sz="1800" b="1" dirty="0">
                <a:solidFill>
                  <a:srgbClr val="996633"/>
                </a:solidFill>
                <a:latin typeface="Times New Roman" panose="02020603050405020304" pitchFamily="18" charset="0"/>
              </a:rPr>
              <a:t>ADC</a:t>
            </a:r>
            <a:r>
              <a:rPr lang="ko-KR" altLang="en-US" sz="1800" b="1" dirty="0">
                <a:solidFill>
                  <a:srgbClr val="996633"/>
                </a:solidFill>
                <a:latin typeface="Times New Roman" panose="02020603050405020304" pitchFamily="18" charset="0"/>
              </a:rPr>
              <a:t>와 </a:t>
            </a:r>
            <a:r>
              <a:rPr lang="en-US" altLang="ko-KR" sz="1800" b="1" dirty="0">
                <a:solidFill>
                  <a:srgbClr val="996633"/>
                </a:solidFill>
                <a:latin typeface="Times New Roman" panose="02020603050405020304" pitchFamily="18" charset="0"/>
              </a:rPr>
              <a:t>DAC</a:t>
            </a: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ADC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DAC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아날로그</a:t>
            </a:r>
            <a:r>
              <a:rPr lang="en-US" altLang="ko-KR" dirty="0" smtClean="0"/>
              <a:t>-</a:t>
            </a:r>
            <a:r>
              <a:rPr lang="ko-KR" altLang="en-US" dirty="0" smtClean="0"/>
              <a:t>디지털 변환과정의 예</a:t>
            </a:r>
            <a:endParaRPr lang="ko-KR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32873"/>
              </p:ext>
            </p:extLst>
          </p:nvPr>
        </p:nvGraphicFramePr>
        <p:xfrm>
          <a:off x="755576" y="1630380"/>
          <a:ext cx="3960440" cy="489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3" imgW="3761232" imgH="4648200" progId="Visio.Drawing.11">
                  <p:embed/>
                </p:oleObj>
              </mc:Choice>
              <mc:Fallback>
                <p:oleObj name="Visio" r:id="rId3" imgW="3761232" imgH="4648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30380"/>
                        <a:ext cx="3960440" cy="4894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664831"/>
            <a:ext cx="2088347" cy="49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ADC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DAC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DAC </a:t>
            </a:r>
            <a:r>
              <a:rPr lang="ko-KR" altLang="en-US" dirty="0" smtClean="0"/>
              <a:t>과정의 예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ADC : Analog-to-Digital Converter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DAC : Digital-to-Analog Converter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395536" y="2858071"/>
            <a:ext cx="8388350" cy="642937"/>
            <a:chOff x="-32" y="3714752"/>
            <a:chExt cx="9144000" cy="8305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3714752"/>
              <a:ext cx="9144000" cy="830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104964" y="3864456"/>
              <a:ext cx="785650" cy="611124"/>
            </a:xfrm>
            <a:prstGeom prst="rect">
              <a:avLst/>
            </a:prstGeom>
            <a:noFill/>
            <a:ln w="317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929716" y="3860355"/>
              <a:ext cx="785650" cy="613176"/>
            </a:xfrm>
            <a:prstGeom prst="rect">
              <a:avLst/>
            </a:prstGeom>
            <a:noFill/>
            <a:ln w="317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303711" y="3688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&lt;CD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오디오 시스템에서의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신호처리과정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디지털과 아날로그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디지털 신호와 아날로그 신호</a:t>
            </a:r>
            <a:r>
              <a:rPr lang="en-US" altLang="ko-KR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모서리가 둥근 직사각형 4"/>
          <p:cNvSpPr>
            <a:spLocks noChangeArrowheads="1"/>
          </p:cNvSpPr>
          <p:nvPr/>
        </p:nvSpPr>
        <p:spPr bwMode="auto">
          <a:xfrm>
            <a:off x="669925" y="2128093"/>
            <a:ext cx="3808413" cy="1300162"/>
          </a:xfrm>
          <a:prstGeom prst="roundRect">
            <a:avLst>
              <a:gd name="adj" fmla="val 10384"/>
            </a:avLst>
          </a:prstGeom>
          <a:solidFill>
            <a:srgbClr val="F6F5E2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71191" y="1558648"/>
            <a:ext cx="3807932" cy="4994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ko-KR" altLang="en-US" sz="1800" dirty="0">
                <a:latin typeface="+mn-lt"/>
                <a:ea typeface="휴먼모음T" pitchFamily="18" charset="-127"/>
              </a:rPr>
              <a:t>아날로그 신호</a:t>
            </a:r>
            <a:r>
              <a:rPr kumimoji="0" lang="en-US" altLang="ko-KR" sz="1800" dirty="0">
                <a:latin typeface="+mn-lt"/>
                <a:ea typeface="휴먼모음T" pitchFamily="18" charset="-127"/>
              </a:rPr>
              <a:t>(Analog Signal)</a:t>
            </a:r>
            <a:endParaRPr kumimoji="0" lang="ko-KR" altLang="en-US" sz="1800" dirty="0">
              <a:latin typeface="+mn-lt"/>
              <a:ea typeface="휴먼모음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06450" y="2281113"/>
            <a:ext cx="3536950" cy="99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latinLnBrk="0">
              <a:spcAft>
                <a:spcPct val="20000"/>
              </a:spcAft>
              <a:buFontTx/>
              <a:buChar char="•"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자연계에서 일어나는 물리적인 양은 시간에 따라 연속적으로 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변화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180975" indent="-180975" latinLnBrk="0">
              <a:buFontTx/>
              <a:buChar char="•"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온도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습도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소리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빛 등은 시간에 따라 연속적인 값을 갖는다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>
            <a:spLocks noChangeArrowheads="1"/>
          </p:cNvSpPr>
          <p:nvPr/>
        </p:nvSpPr>
        <p:spPr bwMode="auto">
          <a:xfrm>
            <a:off x="4927600" y="2128093"/>
            <a:ext cx="3808413" cy="1300162"/>
          </a:xfrm>
          <a:prstGeom prst="roundRect">
            <a:avLst>
              <a:gd name="adj" fmla="val 10384"/>
            </a:avLst>
          </a:prstGeom>
          <a:solidFill>
            <a:srgbClr val="EFECE7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928154" y="1558648"/>
            <a:ext cx="3807933" cy="4994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ko-KR" altLang="en-US" sz="1800" dirty="0">
                <a:latin typeface="+mj-lt"/>
                <a:ea typeface="휴먼모음T" pitchFamily="18" charset="-127"/>
              </a:rPr>
              <a:t>디지털 신호</a:t>
            </a:r>
            <a:r>
              <a:rPr kumimoji="0" lang="en-US" altLang="ko-KR" sz="1800" dirty="0">
                <a:latin typeface="+mj-lt"/>
                <a:ea typeface="휴먼모음T" pitchFamily="18" charset="-127"/>
              </a:rPr>
              <a:t>(Digital Signal)</a:t>
            </a:r>
            <a:endParaRPr kumimoji="0" lang="ko-KR" altLang="en-US" sz="1800" dirty="0">
              <a:latin typeface="+mj-lt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64125" y="2516564"/>
            <a:ext cx="35274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latinLnBrk="0">
              <a:buFontTx/>
              <a:buChar char="•"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분명히 구별되는 두 레벨의 </a:t>
            </a:r>
            <a:r>
              <a:rPr kumimoji="0"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신호값만을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갖는다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>
            <a:spLocks noChangeArrowheads="1"/>
          </p:cNvSpPr>
          <p:nvPr/>
        </p:nvSpPr>
        <p:spPr bwMode="auto">
          <a:xfrm>
            <a:off x="671513" y="3501280"/>
            <a:ext cx="3808412" cy="1585913"/>
          </a:xfrm>
          <a:prstGeom prst="roundRect">
            <a:avLst>
              <a:gd name="adj" fmla="val 10384"/>
            </a:avLst>
          </a:prstGeom>
          <a:solidFill>
            <a:srgbClr val="F6F5E2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모서리가 둥근 직사각형 11"/>
          <p:cNvSpPr>
            <a:spLocks noChangeArrowheads="1"/>
          </p:cNvSpPr>
          <p:nvPr/>
        </p:nvSpPr>
        <p:spPr bwMode="auto">
          <a:xfrm>
            <a:off x="4927600" y="3501280"/>
            <a:ext cx="3810000" cy="1585913"/>
          </a:xfrm>
          <a:prstGeom prst="roundRect">
            <a:avLst>
              <a:gd name="adj" fmla="val 10384"/>
            </a:avLst>
          </a:prstGeom>
          <a:solidFill>
            <a:srgbClr val="EFECE7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모서리가 둥근 직사각형 12"/>
          <p:cNvSpPr>
            <a:spLocks noChangeArrowheads="1"/>
          </p:cNvSpPr>
          <p:nvPr/>
        </p:nvSpPr>
        <p:spPr bwMode="auto">
          <a:xfrm>
            <a:off x="671513" y="5155455"/>
            <a:ext cx="3808412" cy="1585913"/>
          </a:xfrm>
          <a:prstGeom prst="roundRect">
            <a:avLst>
              <a:gd name="adj" fmla="val 10384"/>
            </a:avLst>
          </a:prstGeom>
          <a:solidFill>
            <a:srgbClr val="F6F5E2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모서리가 둥근 직사각형 13"/>
          <p:cNvSpPr>
            <a:spLocks noChangeArrowheads="1"/>
          </p:cNvSpPr>
          <p:nvPr/>
        </p:nvSpPr>
        <p:spPr bwMode="auto">
          <a:xfrm>
            <a:off x="4938464" y="5155455"/>
            <a:ext cx="3810000" cy="1585913"/>
          </a:xfrm>
          <a:prstGeom prst="roundRect">
            <a:avLst>
              <a:gd name="adj" fmla="val 10384"/>
            </a:avLst>
          </a:prstGeom>
          <a:solidFill>
            <a:srgbClr val="EFECE7">
              <a:alpha val="50000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2767" y="3621379"/>
            <a:ext cx="2354783" cy="14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617495"/>
            <a:ext cx="2959727" cy="13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2627784" y="6315918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아날로그 테스터기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876256" y="6237312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디지털 테스터기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464050" y="1626443"/>
            <a:ext cx="461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800" b="1">
                <a:solidFill>
                  <a:srgbClr val="3333FF"/>
                </a:solidFill>
                <a:latin typeface="휴먼모음T" pitchFamily="18" charset="-127"/>
                <a:ea typeface="휴먼모음T" pitchFamily="18" charset="-127"/>
              </a:rPr>
              <a:t>VS</a:t>
            </a:r>
            <a:endParaRPr kumimoji="0" lang="ko-KR" altLang="en-US" sz="1800" b="1">
              <a:solidFill>
                <a:srgbClr val="3333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" name="그림 19" descr="EMB0000101c3bc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26" y="5350166"/>
            <a:ext cx="1029484" cy="122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그림 20" descr="EMB0000101c3bc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20" y="5280134"/>
            <a:ext cx="692193" cy="133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899468" y="4253513"/>
            <a:ext cx="7344940" cy="22714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7560840" cy="548680"/>
          </a:xfrm>
        </p:spPr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디지털과 아날로그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8"/>
            <a:ext cx="8641655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디지털 시스템과 아날로그 시스템</a:t>
            </a: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	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9468" y="1661646"/>
            <a:ext cx="7344940" cy="2271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3568" y="1737325"/>
            <a:ext cx="484188" cy="2155825"/>
          </a:xfrm>
          <a:prstGeom prst="roundRect">
            <a:avLst>
              <a:gd name="adj" fmla="val 50000"/>
            </a:avLst>
          </a:prstGeom>
          <a:solidFill>
            <a:srgbClr val="CE568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/>
            <a:r>
              <a:rPr kumimoji="0" lang="ko-KR" altLang="en-US" sz="1800" b="1" dirty="0" smtClean="0">
                <a:solidFill>
                  <a:schemeClr val="bg1"/>
                </a:solidFill>
                <a:latin typeface="+mj-lt"/>
                <a:ea typeface="휴먼모음T" pitchFamily="18" charset="-127"/>
              </a:rPr>
              <a:t>디지털</a:t>
            </a:r>
            <a:r>
              <a:rPr kumimoji="0" lang="ko-KR" altLang="en-US" sz="1000" b="1" dirty="0" smtClean="0">
                <a:solidFill>
                  <a:schemeClr val="bg1"/>
                </a:solidFill>
                <a:latin typeface="+mj-lt"/>
                <a:ea typeface="휴먼모음T" pitchFamily="18" charset="-127"/>
              </a:rPr>
              <a:t> </a:t>
            </a:r>
            <a:r>
              <a:rPr kumimoji="0" lang="ko-KR" altLang="en-US" sz="1800" b="1" dirty="0" smtClean="0">
                <a:solidFill>
                  <a:schemeClr val="bg1"/>
                </a:solidFill>
                <a:latin typeface="+mj-lt"/>
                <a:ea typeface="휴먼모음T" pitchFamily="18" charset="-127"/>
              </a:rPr>
              <a:t>시스템</a:t>
            </a:r>
            <a:endParaRPr kumimoji="0" lang="ko-KR" altLang="en-US" sz="1800" b="1" dirty="0">
              <a:solidFill>
                <a:schemeClr val="bg1"/>
              </a:solidFill>
              <a:latin typeface="+mj-lt"/>
              <a:ea typeface="휴먼모음T" pitchFamily="18" charset="-127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391669" y="2214254"/>
            <a:ext cx="26042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이산적인 정보를 가공하고 처리해서 최종 목적으로 하는 정보를 출력하는 모든 형태의 장치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4209980" y="2210119"/>
            <a:ext cx="3743721" cy="117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모서리가 둥근 직사각형 17"/>
          <p:cNvSpPr/>
          <p:nvPr/>
        </p:nvSpPr>
        <p:spPr bwMode="auto">
          <a:xfrm>
            <a:off x="713993" y="4221088"/>
            <a:ext cx="484188" cy="2373014"/>
          </a:xfrm>
          <a:prstGeom prst="roundRect">
            <a:avLst>
              <a:gd name="adj" fmla="val 50000"/>
            </a:avLst>
          </a:prstGeom>
          <a:solidFill>
            <a:srgbClr val="CE568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>
              <a:lnSpc>
                <a:spcPts val="2100"/>
              </a:lnSpc>
            </a:pPr>
            <a:r>
              <a:rPr kumimoji="0" lang="ko-KR" altLang="en-US" sz="1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아날로그</a:t>
            </a:r>
            <a:r>
              <a:rPr kumimoji="0" lang="ko-KR" altLang="en-US" sz="1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ko-KR" altLang="en-US" sz="1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시스템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414549" y="4969929"/>
            <a:ext cx="2621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연속적인 정보를 </a:t>
            </a:r>
            <a:r>
              <a:rPr kumimoji="0" lang="ko-KR" altLang="en-US" sz="1600" dirty="0" err="1">
                <a:latin typeface="맑은 고딕" pitchFamily="50" charset="-127"/>
                <a:ea typeface="맑은 고딕" pitchFamily="50" charset="-127"/>
              </a:rPr>
              <a:t>입력받아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 처리해서 연속적인 형태의 정보를 출력하는 시스템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/>
          <a:srcRect l="50911"/>
          <a:stretch>
            <a:fillRect/>
          </a:stretch>
        </p:blipFill>
        <p:spPr bwMode="auto">
          <a:xfrm>
            <a:off x="4209980" y="4788931"/>
            <a:ext cx="3743721" cy="11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디지털과 아날로그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디지털 시스템의 장점</a:t>
            </a:r>
            <a:endParaRPr lang="en-US" altLang="ko-KR" dirty="0" smtClean="0"/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시스템은 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잡음에 강함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시스템은 설계하기가 용이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시스템은 프로그래밍으로 전체 시스템을 제어할 수 있어서 규격이나 사양의 변경에 쉽게 대응할 수 있어서 기능 구현의 유연성을 높일 수 있고 개발기간을 단축시킬 수 있음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시스템에서는 정보를 저장하거나 가공하기가 용이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시스템에서는 정보처리의 정확성과 정밀도를 높일 수 있으며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아날로그 시스템으로는 다루기 어려운 비선형 처리나 다중화 처리 등도 가능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시스템은 전체 시스템 구성을 소형화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저가격화로 할 수 있음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dirty="0" smtClean="0"/>
          </a:p>
          <a:p>
            <a:pPr marL="266700" lvl="1" indent="0">
              <a:buNone/>
            </a:pPr>
            <a:r>
              <a:rPr lang="ko-KR" altLang="en-US" dirty="0" smtClean="0">
                <a:solidFill>
                  <a:srgbClr val="7030A0"/>
                </a:solidFill>
                <a:ea typeface="휴먼모음T" panose="02030504000101010101" pitchFamily="18" charset="-127"/>
              </a:rPr>
              <a:t>▶ 디지털 </a:t>
            </a:r>
            <a:r>
              <a:rPr lang="ko-KR" altLang="en-US" dirty="0">
                <a:solidFill>
                  <a:srgbClr val="7030A0"/>
                </a:solidFill>
                <a:ea typeface="휴먼모음T" panose="02030504000101010101" pitchFamily="18" charset="-127"/>
              </a:rPr>
              <a:t>시스템의 많은 장점으로 인해 기존 아날로그 시스템이나 새로운 시스템의 </a:t>
            </a:r>
            <a:r>
              <a:rPr lang="ko-KR" altLang="en-US" dirty="0" smtClean="0">
                <a:solidFill>
                  <a:srgbClr val="7030A0"/>
                </a:solidFill>
                <a:ea typeface="휴먼모음T" panose="02030504000101010101" pitchFamily="18" charset="-127"/>
              </a:rPr>
              <a:t>대부분은 디지털 </a:t>
            </a:r>
            <a:r>
              <a:rPr lang="ko-KR" altLang="en-US" dirty="0">
                <a:solidFill>
                  <a:srgbClr val="7030A0"/>
                </a:solidFill>
                <a:ea typeface="휴먼모음T" panose="02030504000101010101" pitchFamily="18" charset="-127"/>
              </a:rPr>
              <a:t>시스템으로 구성</a:t>
            </a:r>
          </a:p>
          <a:p>
            <a:pPr marL="266700" lvl="1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13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디지털과 아날로그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아날로그 회로와 디지털 회로의 상호 연결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67" y="1844824"/>
            <a:ext cx="7709769" cy="40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디지털 정보의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디지털 정보의 전압레벨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/>
              <a:t>디지털 정보를 표현하기 위해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진수 체계</a:t>
            </a:r>
            <a:r>
              <a:rPr lang="en-US" altLang="ko-KR" dirty="0" smtClean="0"/>
              <a:t>(binary system)</a:t>
            </a:r>
            <a:r>
              <a:rPr lang="ko-KR" altLang="en-US" dirty="0" smtClean="0"/>
              <a:t>를 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“0”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“1”</a:t>
            </a:r>
            <a:r>
              <a:rPr lang="ko-KR" altLang="en-US" dirty="0" smtClean="0"/>
              <a:t>만의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종류의 </a:t>
            </a:r>
            <a:r>
              <a:rPr lang="ko-KR" altLang="en-US" dirty="0" err="1" smtClean="0"/>
              <a:t>디지트</a:t>
            </a:r>
            <a:r>
              <a:rPr lang="en-US" altLang="ko-KR" dirty="0" smtClean="0"/>
              <a:t>(digit)</a:t>
            </a:r>
            <a:r>
              <a:rPr lang="ko-KR" altLang="en-US" dirty="0" smtClean="0"/>
              <a:t>를 사용</a:t>
            </a:r>
            <a:endParaRPr lang="en-US" altLang="ko-K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406" y="2492896"/>
            <a:ext cx="41332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235886" y="5466710"/>
            <a:ext cx="27430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디지털 </a:t>
            </a:r>
            <a:r>
              <a:rPr lang="ko-KR" altLang="en-US" sz="16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시스템의 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전압레벨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3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 정보의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디지털 정보의 표현 단위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1nibble = 4bit</a:t>
            </a:r>
          </a:p>
          <a:p>
            <a:pPr lvl="1"/>
            <a:r>
              <a:rPr lang="en-US" altLang="ko-KR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1byte = 8bit</a:t>
            </a:r>
          </a:p>
          <a:p>
            <a:pPr lvl="1"/>
            <a:r>
              <a:rPr lang="en-US" altLang="ko-KR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1byte = 1character</a:t>
            </a:r>
          </a:p>
          <a:p>
            <a:pPr lvl="1"/>
            <a:r>
              <a:rPr lang="ko-KR" altLang="en-US" dirty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영어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1byte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로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1 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문자 표현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한글은 </a:t>
            </a:r>
            <a:r>
              <a:rPr lang="en-US" altLang="ko-KR" dirty="0">
                <a:latin typeface="Times New Roman" pitchFamily="18" charset="0"/>
                <a:ea typeface="맑은 고딕" panose="020B0503020000020004" pitchFamily="50" charset="-127"/>
              </a:rPr>
              <a:t>2byte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가 필요</a:t>
            </a:r>
          </a:p>
          <a:p>
            <a:pPr lvl="1"/>
            <a:r>
              <a:rPr lang="en-US" altLang="ko-KR" spc="-100" dirty="0">
                <a:latin typeface="Times New Roman" pitchFamily="18" charset="0"/>
                <a:ea typeface="맑은 고딕" panose="020B0503020000020004" pitchFamily="50" charset="-127"/>
              </a:rPr>
              <a:t>1word : </a:t>
            </a:r>
            <a:r>
              <a:rPr lang="ko-KR" altLang="en-US" spc="-1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특정 </a:t>
            </a:r>
            <a:r>
              <a:rPr lang="en-US" altLang="ko-KR" spc="-100" dirty="0">
                <a:latin typeface="Times New Roman" pitchFamily="18" charset="0"/>
                <a:ea typeface="맑은 고딕" panose="020B0503020000020004" pitchFamily="50" charset="-127"/>
              </a:rPr>
              <a:t>CPU</a:t>
            </a:r>
            <a:r>
              <a:rPr lang="ko-KR" altLang="en-US" spc="-1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에서 취급하는 명령어나 데이터의 길이에 해당하는 비트 수</a:t>
            </a:r>
            <a:r>
              <a:rPr lang="ko-KR" alt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 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52500"/>
            <a:ext cx="6408886" cy="154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978248" y="5367935"/>
            <a:ext cx="71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MSB(most </a:t>
            </a:r>
            <a:r>
              <a:rPr lang="en-US" altLang="ko-KR" sz="1600" b="1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significant bit</a:t>
            </a:r>
            <a:r>
              <a:rPr lang="en-US" altLang="ko-KR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</a:t>
            </a:r>
            <a:r>
              <a:rPr lang="en-US" altLang="ko-KR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최상위비트            </a:t>
            </a:r>
            <a:r>
              <a:rPr lang="en-US" altLang="ko-KR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LSB(least </a:t>
            </a:r>
            <a:r>
              <a:rPr lang="en-US" altLang="ko-KR" sz="1600" b="1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significant bit</a:t>
            </a:r>
            <a:r>
              <a:rPr lang="en-US" altLang="ko-KR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</a:t>
            </a:r>
            <a:r>
              <a:rPr lang="en-US" altLang="ko-KR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최하위비트</a:t>
            </a:r>
            <a:endParaRPr lang="ko-KR" altLang="en-US" sz="1600" dirty="0">
              <a:solidFill>
                <a:srgbClr val="7030A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디지털 정보의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 </a:t>
            </a:r>
            <a:r>
              <a:rPr lang="ko-KR" altLang="en-US" dirty="0" smtClean="0"/>
              <a:t>단위와 </a:t>
            </a:r>
            <a:r>
              <a:rPr lang="en-US" altLang="ko-KR" dirty="0" smtClean="0"/>
              <a:t>IEC </a:t>
            </a:r>
            <a:r>
              <a:rPr lang="ko-KR" altLang="en-US" dirty="0" smtClean="0"/>
              <a:t>단위 비교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41962"/>
              </p:ext>
            </p:extLst>
          </p:nvPr>
        </p:nvGraphicFramePr>
        <p:xfrm>
          <a:off x="611560" y="1628800"/>
          <a:ext cx="8087765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834"/>
                <a:gridCol w="557777"/>
                <a:gridCol w="697221"/>
                <a:gridCol w="1533886"/>
                <a:gridCol w="557777"/>
                <a:gridCol w="697221"/>
                <a:gridCol w="2998049"/>
              </a:tblGrid>
              <a:tr h="43924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a:t>SI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a:t>10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진 단위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a:t>IEC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진 단위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)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값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기호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이름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값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기호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이름 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  <a:cs typeface="Times New Roman" pitchFamily="18" charset="0"/>
                        </a:rPr>
                        <a:t>10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진 변환 크기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k, K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kilo-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3.01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Ki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kibi-</a:t>
                      </a:r>
                      <a:endParaRPr kumimoji="0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1,024</a:t>
                      </a: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6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M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mega-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6.02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Mi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mebi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1,048,576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9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giga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9.03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Gi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gibi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1,073,741,824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12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tera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12.04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Ti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tebi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1,099,511,627,776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15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peta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15.05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Pi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pebi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1,125,899,906,842,624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18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exa-</a:t>
                      </a:r>
                      <a:r>
                        <a:rPr kumimoji="0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18.06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Ei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exbi-</a:t>
                      </a:r>
                      <a:endParaRPr kumimoji="0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1,152,921,504,606,846,976</a:t>
                      </a:r>
                      <a:r>
                        <a:rPr kumimoji="0" lang="en-US" altLang="ko-K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21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Z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zetta-</a:t>
                      </a:r>
                      <a:r>
                        <a:rPr kumimoji="0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70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21.07</a:t>
                      </a:r>
                      <a:endParaRPr kumimoji="0" lang="ko-KR" alt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Zi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zebi</a:t>
                      </a: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-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1,180,591,620,717,411,303,424</a:t>
                      </a:r>
                      <a:r>
                        <a:rPr kumimoji="0" lang="en-US" altLang="ko-K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  <a:tr h="4392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24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yotta-</a:t>
                      </a:r>
                      <a:r>
                        <a:rPr kumimoji="0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=2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80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≃10</a:t>
                      </a:r>
                      <a:r>
                        <a:rPr kumimoji="0" lang="en-US" altLang="ko-KR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24.08</a:t>
                      </a:r>
                      <a:endParaRPr kumimoji="0" lang="ko-KR" altLang="en-US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Yi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yobi-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anose="020B0503020000020004" pitchFamily="50" charset="-127"/>
                        </a:rPr>
                        <a:t>1,208,925,819,614,629,174,706,176</a:t>
                      </a:r>
                      <a:r>
                        <a:rPr kumimoji="0" lang="en-US" altLang="ko-K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</a:t>
                      </a:r>
                      <a:endParaRPr kumimoji="0" lang="ko-KR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0" marR="34857" marT="0" marB="0" anchor="ctr" horzOverflow="overflow"/>
                </a:tc>
              </a:tr>
            </a:tbl>
          </a:graphicData>
        </a:graphic>
      </p:graphicFrame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611560" y="6144514"/>
            <a:ext cx="3609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CC3300"/>
                </a:solidFill>
              </a:rPr>
              <a:t>(</a:t>
            </a:r>
            <a:r>
              <a:rPr lang="ko-KR" altLang="en-US" sz="1400" b="1" dirty="0">
                <a:solidFill>
                  <a:srgbClr val="CC3300"/>
                </a:solidFill>
              </a:rPr>
              <a:t>예</a:t>
            </a:r>
            <a:r>
              <a:rPr lang="en-US" altLang="ko-KR" sz="1400" b="1" dirty="0">
                <a:solidFill>
                  <a:srgbClr val="CC3300"/>
                </a:solidFill>
              </a:rPr>
              <a:t>)  4Mib=4Mebibit,  4MiB=4Mebibyte</a:t>
            </a:r>
          </a:p>
        </p:txBody>
      </p:sp>
    </p:spTree>
    <p:extLst>
      <p:ext uri="{BB962C8B-B14F-4D97-AF65-F5344CB8AC3E}">
        <p14:creationId xmlns:p14="http://schemas.microsoft.com/office/powerpoint/2010/main" val="37176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1041</Words>
  <Application>Microsoft Office PowerPoint</Application>
  <PresentationFormat>화면 슬라이드 쇼(4:3)</PresentationFormat>
  <Paragraphs>234</Paragraphs>
  <Slides>22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39" baseType="lpstr"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Gabriola</vt:lpstr>
      <vt:lpstr>Helvetica</vt:lpstr>
      <vt:lpstr>Tahoma</vt:lpstr>
      <vt:lpstr>Times New Roman</vt:lpstr>
      <vt:lpstr>Wingdings</vt:lpstr>
      <vt:lpstr>Office 테마</vt:lpstr>
      <vt:lpstr>Visio</vt:lpstr>
      <vt:lpstr>Equation</vt:lpstr>
      <vt:lpstr>수식</vt:lpstr>
      <vt:lpstr>Chapter 01. 들어가기</vt:lpstr>
      <vt:lpstr>PowerPoint 프레젠테이션</vt:lpstr>
      <vt:lpstr>01 디지털과 아날로그 </vt:lpstr>
      <vt:lpstr>01 디지털과 아날로그</vt:lpstr>
      <vt:lpstr>01 디지털과 아날로그</vt:lpstr>
      <vt:lpstr>01 디지털과 아날로그</vt:lpstr>
      <vt:lpstr>02 디지털 정보의 표현</vt:lpstr>
      <vt:lpstr>02 디지털 정보의 표현</vt:lpstr>
      <vt:lpstr>02 디지털 정보의 표현</vt:lpstr>
      <vt:lpstr>02 디지털 정보의 표현</vt:lpstr>
      <vt:lpstr>03 논리 레벨과 펄스파형</vt:lpstr>
      <vt:lpstr>03 논리 레벨과 펄스파형</vt:lpstr>
      <vt:lpstr>03 논리 레벨과 펄스파형</vt:lpstr>
      <vt:lpstr>03 논리 레벨과 펄스파형</vt:lpstr>
      <vt:lpstr>03 논리 레벨과 펄스파형</vt:lpstr>
      <vt:lpstr>04 디지털 집적회로</vt:lpstr>
      <vt:lpstr>04 디지털 집적회로</vt:lpstr>
      <vt:lpstr>04 디지털 집적회로</vt:lpstr>
      <vt:lpstr>05 ADC와 DAC</vt:lpstr>
      <vt:lpstr>05 ADC와 DAC</vt:lpstr>
      <vt:lpstr>05 ADC와 DAC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shoh</cp:lastModifiedBy>
  <cp:revision>385</cp:revision>
  <cp:lastPrinted>2017-01-20T07:05:52Z</cp:lastPrinted>
  <dcterms:created xsi:type="dcterms:W3CDTF">2012-07-11T10:23:22Z</dcterms:created>
  <dcterms:modified xsi:type="dcterms:W3CDTF">2017-01-20T07:05:56Z</dcterms:modified>
</cp:coreProperties>
</file>