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307" r:id="rId4"/>
    <p:sldId id="309" r:id="rId5"/>
    <p:sldId id="310" r:id="rId6"/>
    <p:sldId id="311" r:id="rId7"/>
    <p:sldId id="312" r:id="rId8"/>
    <p:sldId id="315" r:id="rId9"/>
    <p:sldId id="314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38" r:id="rId18"/>
    <p:sldId id="339" r:id="rId19"/>
    <p:sldId id="340" r:id="rId20"/>
    <p:sldId id="341" r:id="rId21"/>
    <p:sldId id="342" r:id="rId22"/>
    <p:sldId id="343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2" r:id="rId32"/>
    <p:sldId id="443" r:id="rId33"/>
    <p:sldId id="444" r:id="rId34"/>
    <p:sldId id="445" r:id="rId35"/>
    <p:sldId id="446" r:id="rId36"/>
    <p:sldId id="447" r:id="rId37"/>
    <p:sldId id="448" r:id="rId38"/>
    <p:sldId id="449" r:id="rId39"/>
    <p:sldId id="450" r:id="rId40"/>
    <p:sldId id="451" r:id="rId41"/>
    <p:sldId id="502" r:id="rId42"/>
    <p:sldId id="453" r:id="rId43"/>
    <p:sldId id="454" r:id="rId44"/>
    <p:sldId id="455" r:id="rId45"/>
    <p:sldId id="456" r:id="rId46"/>
    <p:sldId id="457" r:id="rId47"/>
    <p:sldId id="458" r:id="rId48"/>
    <p:sldId id="344" r:id="rId49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2024-01-25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AF74B-42DB-4C14-A832-9B757D75E467}" type="datetimeFigureOut">
              <a:rPr lang="ko-KR" altLang="en-US" smtClean="0"/>
              <a:t>2024-01-25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63A5-169B-4719-9A55-EA87B94D01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075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섹션 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9349" y="144016"/>
            <a:ext cx="1008112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832992" y="764704"/>
            <a:ext cx="3119669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5952662" y="764704"/>
            <a:ext cx="3119669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9072331" y="764704"/>
            <a:ext cx="3119669" cy="0"/>
          </a:xfrm>
          <a:prstGeom prst="line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0" y="764704"/>
            <a:ext cx="3119669" cy="0"/>
          </a:xfrm>
          <a:prstGeom prst="line">
            <a:avLst/>
          </a:prstGeom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/>
          <p:cNvSpPr>
            <a:spLocks noGrp="1"/>
          </p:cNvSpPr>
          <p:nvPr>
            <p:ph idx="10"/>
          </p:nvPr>
        </p:nvSpPr>
        <p:spPr>
          <a:xfrm>
            <a:off x="239350" y="908720"/>
            <a:ext cx="11713301" cy="5688632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n"/>
              <a:defRPr sz="2000" b="0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6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600"/>
            </a:lvl3pPr>
            <a:lvl4pPr marL="809625" indent="-180975">
              <a:spcAft>
                <a:spcPts val="300"/>
              </a:spcAft>
              <a:buSzPct val="96000"/>
              <a:defRPr sz="1400"/>
            </a:lvl4pPr>
            <a:lvl5pPr marL="990600" indent="-180975"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99617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2024-01-25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8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mng.bz/0tIo" TargetMode="Externa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90.png"/><Relationship Id="rId4" Type="http://schemas.openxmlformats.org/officeDocument/2006/relationships/image" Target="../media/image68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8" Type="http://schemas.openxmlformats.org/officeDocument/2006/relationships/image" Target="../media/image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2.png"/><Relationship Id="rId17" Type="http://schemas.openxmlformats.org/officeDocument/2006/relationships/image" Target="../media/image690.png"/><Relationship Id="rId2" Type="http://schemas.openxmlformats.org/officeDocument/2006/relationships/image" Target="../media/image92.png"/><Relationship Id="rId16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670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66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02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실습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1B5A42C-E0AE-4812-A56D-BCA3AD05E68A}"/>
              </a:ext>
            </a:extLst>
          </p:cNvPr>
          <p:cNvSpPr/>
          <p:nvPr/>
        </p:nvSpPr>
        <p:spPr>
          <a:xfrm>
            <a:off x="5542935" y="3705317"/>
            <a:ext cx="4262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I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# inputs </a:t>
            </a:r>
          </a:p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K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# outputs </a:t>
            </a:r>
          </a:p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H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# cells in the hidden layer </a:t>
            </a:r>
          </a:p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C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# cells per a memory </a:t>
            </a:r>
          </a:p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G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total # inputs to the hidden layer </a:t>
            </a:r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(= 4H) 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B97C99B-5BB1-4D8D-A1D3-8C373B919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488" y="457200"/>
            <a:ext cx="7347247" cy="1790687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6D8D427-402E-4B56-85FD-87C31088B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12" y="736600"/>
            <a:ext cx="3762375" cy="51054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3A11F8A-AF4F-4003-87FF-EA50FE801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0260" y="1101733"/>
            <a:ext cx="742950" cy="3905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8AAF875-A913-4CF8-AC9A-7D5998F15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9785" y="1754195"/>
            <a:ext cx="7334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6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1B5A42C-E0AE-4812-A56D-BCA3AD05E68A}"/>
              </a:ext>
            </a:extLst>
          </p:cNvPr>
          <p:cNvSpPr/>
          <p:nvPr/>
        </p:nvSpPr>
        <p:spPr>
          <a:xfrm>
            <a:off x="5542935" y="3705317"/>
            <a:ext cx="4262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I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# inputs </a:t>
            </a:r>
          </a:p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K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# outputs </a:t>
            </a:r>
          </a:p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H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# cells in the hidden layer </a:t>
            </a:r>
          </a:p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C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# cells per a memory </a:t>
            </a:r>
          </a:p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G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total # inputs to the hidden layer </a:t>
            </a:r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(= 4H) 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C35E2DB-8EF4-4FC4-B8B0-2D30BE44B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84" y="902717"/>
            <a:ext cx="7775541" cy="199174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C0845EA-F32C-4A1F-8256-D7123E210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075" y="1207517"/>
            <a:ext cx="3905250" cy="4848225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735EB6B-1FB3-4447-BB04-CFB3D0A97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0092" y="1698562"/>
            <a:ext cx="6953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1B5A42C-E0AE-4812-A56D-BCA3AD05E68A}"/>
              </a:ext>
            </a:extLst>
          </p:cNvPr>
          <p:cNvSpPr/>
          <p:nvPr/>
        </p:nvSpPr>
        <p:spPr>
          <a:xfrm>
            <a:off x="5542935" y="3705317"/>
            <a:ext cx="4262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I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# inputs </a:t>
            </a:r>
          </a:p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K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# outputs </a:t>
            </a:r>
          </a:p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H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# cells in the hidden layer </a:t>
            </a:r>
          </a:p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C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# cells per a memory </a:t>
            </a:r>
          </a:p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G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total # inputs to the hidden layer </a:t>
            </a:r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(= 4H) 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222FA07-BFC6-4F84-8819-7114A047F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97" y="703570"/>
            <a:ext cx="6340230" cy="971785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19ECBA4-46B8-4966-A9D4-AE8E2AF41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162" y="1189462"/>
            <a:ext cx="35718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94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2734" y="454002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6.4. Backward Pass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A55B72D-D576-48EA-BBBB-4EE16086A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67" y="1222398"/>
            <a:ext cx="3657600" cy="518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B30DC1-0E7D-443A-BA97-BA2C9646E00C}"/>
              </a:ext>
            </a:extLst>
          </p:cNvPr>
          <p:cNvSpPr txBox="1"/>
          <p:nvPr/>
        </p:nvSpPr>
        <p:spPr>
          <a:xfrm>
            <a:off x="5363547" y="845117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Loss function: </a:t>
            </a:r>
            <a:r>
              <a:rPr lang="en-US" altLang="ko-KR" b="1" i="1" dirty="0"/>
              <a:t>L</a:t>
            </a:r>
            <a:endParaRPr lang="ko-KR" altLang="en-US" b="1" i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9B56850-3CEC-4DE3-B3B3-C345CA325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096" y="1511126"/>
            <a:ext cx="6238875" cy="8382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64DC219-F483-4A23-8A67-385302116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758" y="2666156"/>
            <a:ext cx="6457950" cy="7810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BE4C927-5B8E-4A94-8217-FB9759B72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6358" y="3541821"/>
            <a:ext cx="6610350" cy="7334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498649E-27CF-48EB-AA91-93CDAB2D0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7433" y="4275246"/>
            <a:ext cx="5629275" cy="67627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2957BBC-C64D-4A90-A888-AB2D38157B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4945" y="5008671"/>
            <a:ext cx="6505575" cy="762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9C8932F7-8D94-456A-8582-D85A4A40805E}"/>
              </a:ext>
            </a:extLst>
          </p:cNvPr>
          <p:cNvSpPr/>
          <p:nvPr/>
        </p:nvSpPr>
        <p:spPr>
          <a:xfrm>
            <a:off x="6746033" y="2666156"/>
            <a:ext cx="1250302" cy="7628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80E96FA-2B9F-4D6A-B227-2A756DCD3847}"/>
              </a:ext>
            </a:extLst>
          </p:cNvPr>
          <p:cNvSpPr/>
          <p:nvPr/>
        </p:nvSpPr>
        <p:spPr>
          <a:xfrm>
            <a:off x="6746033" y="3527112"/>
            <a:ext cx="1250302" cy="7628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07CFB2D-A3DB-4E07-9ACB-89FA96D975CA}"/>
              </a:ext>
            </a:extLst>
          </p:cNvPr>
          <p:cNvSpPr/>
          <p:nvPr/>
        </p:nvSpPr>
        <p:spPr>
          <a:xfrm>
            <a:off x="7611790" y="4239317"/>
            <a:ext cx="1250302" cy="7628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7A12886-18D2-48AC-8E7D-61F49D5135AC}"/>
              </a:ext>
            </a:extLst>
          </p:cNvPr>
          <p:cNvSpPr/>
          <p:nvPr/>
        </p:nvSpPr>
        <p:spPr>
          <a:xfrm>
            <a:off x="6898433" y="5073867"/>
            <a:ext cx="1250302" cy="7628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12369AD-7874-4986-BD3F-CBFFFA5215BE}"/>
              </a:ext>
            </a:extLst>
          </p:cNvPr>
          <p:cNvSpPr/>
          <p:nvPr/>
        </p:nvSpPr>
        <p:spPr>
          <a:xfrm>
            <a:off x="7570237" y="1595694"/>
            <a:ext cx="1250302" cy="7628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97D850-1D67-4E01-A4F3-081C938AD051}"/>
              </a:ext>
            </a:extLst>
          </p:cNvPr>
          <p:cNvSpPr txBox="1"/>
          <p:nvPr/>
        </p:nvSpPr>
        <p:spPr>
          <a:xfrm>
            <a:off x="4704894" y="1231845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/>
              <a:t>Cell Outputs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197443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A55B72D-D576-48EA-BBBB-4EE16086A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53" y="1222398"/>
            <a:ext cx="3657600" cy="5181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A5E993-0F9D-40A8-9148-3CD96F274039}"/>
              </a:ext>
            </a:extLst>
          </p:cNvPr>
          <p:cNvSpPr txBox="1"/>
          <p:nvPr/>
        </p:nvSpPr>
        <p:spPr>
          <a:xfrm>
            <a:off x="4704894" y="1231845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/>
              <a:t>Output Gates</a:t>
            </a:r>
            <a:endParaRPr lang="ko-KR" altLang="en-US" b="1" i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8B74847-42C0-4C96-B475-D9E542CBB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525" y="1677511"/>
            <a:ext cx="5972175" cy="723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A8C7FF-1660-4141-869B-2162862B7D3F}"/>
              </a:ext>
            </a:extLst>
          </p:cNvPr>
          <p:cNvSpPr txBox="1"/>
          <p:nvPr/>
        </p:nvSpPr>
        <p:spPr>
          <a:xfrm>
            <a:off x="4704894" y="2401411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/>
              <a:t>States</a:t>
            </a:r>
            <a:endParaRPr lang="ko-KR" altLang="en-US" b="1" i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22D5520-1CAB-4F3F-ABAA-CE7D2E58B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161" y="2827893"/>
            <a:ext cx="6048375" cy="6667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2F2C491-6CE5-4D1C-BB81-A40A18B9A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7997" y="2966005"/>
            <a:ext cx="723900" cy="39052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37898F0-9B65-4B11-93CA-A64743B29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3651034"/>
            <a:ext cx="5438775" cy="523875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D54E1F09-EF3A-4D12-903C-76CDE9668123}"/>
              </a:ext>
            </a:extLst>
          </p:cNvPr>
          <p:cNvSpPr/>
          <p:nvPr/>
        </p:nvSpPr>
        <p:spPr>
          <a:xfrm>
            <a:off x="7128588" y="2966005"/>
            <a:ext cx="895739" cy="380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0D897CB-22E7-44F4-A9DD-0307C8D62E50}"/>
              </a:ext>
            </a:extLst>
          </p:cNvPr>
          <p:cNvSpPr/>
          <p:nvPr/>
        </p:nvSpPr>
        <p:spPr>
          <a:xfrm>
            <a:off x="6916610" y="3722856"/>
            <a:ext cx="715832" cy="380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7148D59F-50F5-4E89-8A6A-FF2CFF2182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8677" y="4174907"/>
            <a:ext cx="6457950" cy="78105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9804B800-4060-4295-AF52-E808544D555F}"/>
              </a:ext>
            </a:extLst>
          </p:cNvPr>
          <p:cNvSpPr/>
          <p:nvPr/>
        </p:nvSpPr>
        <p:spPr>
          <a:xfrm>
            <a:off x="8220269" y="2966005"/>
            <a:ext cx="830425" cy="3802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02B751C-D818-44C3-B0C7-74CBEAEB135C}"/>
              </a:ext>
            </a:extLst>
          </p:cNvPr>
          <p:cNvSpPr/>
          <p:nvPr/>
        </p:nvSpPr>
        <p:spPr>
          <a:xfrm>
            <a:off x="8437983" y="4219085"/>
            <a:ext cx="1163217" cy="6360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0CC6F457-FA2B-49BB-9FF4-C6302CF946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6277" y="4955957"/>
            <a:ext cx="6610350" cy="733425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DBD6450F-F667-43EF-BEFA-91024096F3DB}"/>
              </a:ext>
            </a:extLst>
          </p:cNvPr>
          <p:cNvSpPr/>
          <p:nvPr/>
        </p:nvSpPr>
        <p:spPr>
          <a:xfrm>
            <a:off x="9237306" y="2966005"/>
            <a:ext cx="727788" cy="309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8A9E8C3-7F84-4022-92C5-0847D5F52A69}"/>
              </a:ext>
            </a:extLst>
          </p:cNvPr>
          <p:cNvSpPr/>
          <p:nvPr/>
        </p:nvSpPr>
        <p:spPr>
          <a:xfrm>
            <a:off x="8437983" y="5000133"/>
            <a:ext cx="1237861" cy="636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0650E1E5-8BD7-43CE-AD0B-3AD91BA63B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1052" y="5735976"/>
            <a:ext cx="6505575" cy="762000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2E1D5D4F-4638-4799-8F42-1B64A4C93103}"/>
              </a:ext>
            </a:extLst>
          </p:cNvPr>
          <p:cNvSpPr/>
          <p:nvPr/>
        </p:nvSpPr>
        <p:spPr>
          <a:xfrm>
            <a:off x="10217020" y="2966005"/>
            <a:ext cx="619516" cy="3090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80B142A-B05B-48A4-AD83-3262A7818873}"/>
              </a:ext>
            </a:extLst>
          </p:cNvPr>
          <p:cNvSpPr/>
          <p:nvPr/>
        </p:nvSpPr>
        <p:spPr>
          <a:xfrm>
            <a:off x="8568612" y="5807936"/>
            <a:ext cx="1032588" cy="6900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255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A55B72D-D576-48EA-BBBB-4EE16086A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67" y="1222398"/>
            <a:ext cx="3657600" cy="5181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B33CF1-60D8-485F-B1BF-8D47C21E0B12}"/>
              </a:ext>
            </a:extLst>
          </p:cNvPr>
          <p:cNvSpPr txBox="1"/>
          <p:nvPr/>
        </p:nvSpPr>
        <p:spPr>
          <a:xfrm>
            <a:off x="5031465" y="1222398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/>
              <a:t>Cells</a:t>
            </a:r>
            <a:endParaRPr lang="ko-KR" altLang="en-US" b="1" i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C76282E-88DD-400F-B37F-FFCECA3AC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184" y="1677372"/>
            <a:ext cx="5391150" cy="666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267859-6EBB-4512-88B3-49A9D2F16185}"/>
              </a:ext>
            </a:extLst>
          </p:cNvPr>
          <p:cNvSpPr txBox="1"/>
          <p:nvPr/>
        </p:nvSpPr>
        <p:spPr>
          <a:xfrm>
            <a:off x="5018396" y="2642850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/>
              <a:t>Forget Gates</a:t>
            </a:r>
            <a:endParaRPr lang="ko-KR" altLang="en-US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286FBE-31CE-437D-9DC6-D5F09917CF6B}"/>
              </a:ext>
            </a:extLst>
          </p:cNvPr>
          <p:cNvSpPr txBox="1"/>
          <p:nvPr/>
        </p:nvSpPr>
        <p:spPr>
          <a:xfrm>
            <a:off x="5031465" y="3994076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/>
              <a:t>Input Gates</a:t>
            </a:r>
            <a:endParaRPr lang="ko-KR" altLang="en-US" i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06EDE6E-C00C-4EC9-A7D5-0B122A531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259" y="3150704"/>
            <a:ext cx="5934075" cy="7048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B0262B1-18F5-42EC-A500-502BD6341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2833" y="4545540"/>
            <a:ext cx="58769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05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CCEC6A6-E394-48EA-B7F5-76FC6C3AA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333" y="304800"/>
            <a:ext cx="5805001" cy="532206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78104BA-891D-47BD-ABFA-B037E6EA8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333" y="5506554"/>
            <a:ext cx="5727601" cy="130626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A55B72D-D576-48EA-BBBB-4EE16086A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67" y="1222398"/>
            <a:ext cx="3657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48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070320-C679-0CD9-2FEB-0885E9D8D8DE}"/>
              </a:ext>
            </a:extLst>
          </p:cNvPr>
          <p:cNvSpPr txBox="1">
            <a:spLocks/>
          </p:cNvSpPr>
          <p:nvPr/>
        </p:nvSpPr>
        <p:spPr>
          <a:xfrm>
            <a:off x="512201" y="383996"/>
            <a:ext cx="10515600" cy="5358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/>
              <a:t>실습</a:t>
            </a:r>
            <a:endParaRPr lang="ko-KR" altLang="en-US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BFEA824-A07B-D47A-9419-84BB0A52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1" y="1038347"/>
            <a:ext cx="1722255" cy="21699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AA2014-E0B6-16A1-B8D1-E75DC6988E8E}"/>
              </a:ext>
            </a:extLst>
          </p:cNvPr>
          <p:cNvSpPr txBox="1"/>
          <p:nvPr/>
        </p:nvSpPr>
        <p:spPr>
          <a:xfrm>
            <a:off x="512200" y="3326806"/>
            <a:ext cx="1442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8</a:t>
            </a:r>
            <a:r>
              <a:rPr lang="ko-KR" altLang="en-US" dirty="0"/>
              <a:t>-</a:t>
            </a:r>
            <a:r>
              <a:rPr lang="en-US" altLang="ko-KR" dirty="0"/>
              <a:t>1</a:t>
            </a:r>
            <a:r>
              <a:rPr lang="ko-KR" altLang="en-US" dirty="0"/>
              <a:t>.py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E70EF7E-CD2D-0F88-EE3B-D3C3F8A8D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776" y="510120"/>
            <a:ext cx="5886450" cy="50577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B7D5202-19E7-357C-1D64-9BB1FE71E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329" y="1874062"/>
            <a:ext cx="4264685" cy="325508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AECFB35-5081-1665-5293-2960DF9BC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57" y="3894081"/>
            <a:ext cx="2117259" cy="247013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DC62309-63EA-F7AC-A1A5-F85EBC7332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385" y="5025985"/>
            <a:ext cx="3058839" cy="158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76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070320-C679-0CD9-2FEB-0885E9D8D8DE}"/>
              </a:ext>
            </a:extLst>
          </p:cNvPr>
          <p:cNvSpPr txBox="1">
            <a:spLocks/>
          </p:cNvSpPr>
          <p:nvPr/>
        </p:nvSpPr>
        <p:spPr>
          <a:xfrm>
            <a:off x="512201" y="383996"/>
            <a:ext cx="10515600" cy="5358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/>
              <a:t>실습</a:t>
            </a:r>
            <a:endParaRPr lang="ko-KR" altLang="en-US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BFEA824-A07B-D47A-9419-84BB0A52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1" y="1038347"/>
            <a:ext cx="1722255" cy="21699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AA2014-E0B6-16A1-B8D1-E75DC6988E8E}"/>
              </a:ext>
            </a:extLst>
          </p:cNvPr>
          <p:cNvSpPr txBox="1"/>
          <p:nvPr/>
        </p:nvSpPr>
        <p:spPr>
          <a:xfrm>
            <a:off x="512200" y="3326806"/>
            <a:ext cx="1442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8</a:t>
            </a:r>
            <a:r>
              <a:rPr lang="ko-KR" altLang="en-US" dirty="0"/>
              <a:t>-</a:t>
            </a:r>
            <a:r>
              <a:rPr lang="en-US" altLang="ko-KR" dirty="0"/>
              <a:t>2</a:t>
            </a:r>
            <a:r>
              <a:rPr lang="ko-KR" altLang="en-US" dirty="0"/>
              <a:t>.py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7741C13-5700-48AF-370E-BE719AB2A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701" y="423862"/>
            <a:ext cx="84201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65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070320-C679-0CD9-2FEB-0885E9D8D8DE}"/>
              </a:ext>
            </a:extLst>
          </p:cNvPr>
          <p:cNvSpPr txBox="1">
            <a:spLocks/>
          </p:cNvSpPr>
          <p:nvPr/>
        </p:nvSpPr>
        <p:spPr>
          <a:xfrm>
            <a:off x="512201" y="383996"/>
            <a:ext cx="10515600" cy="5358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/>
              <a:t>실습</a:t>
            </a:r>
            <a:endParaRPr lang="ko-KR" altLang="en-US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BFEA824-A07B-D47A-9419-84BB0A52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1" y="1038347"/>
            <a:ext cx="1722255" cy="21699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AA2014-E0B6-16A1-B8D1-E75DC6988E8E}"/>
              </a:ext>
            </a:extLst>
          </p:cNvPr>
          <p:cNvSpPr txBox="1"/>
          <p:nvPr/>
        </p:nvSpPr>
        <p:spPr>
          <a:xfrm>
            <a:off x="512200" y="3326806"/>
            <a:ext cx="1442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8</a:t>
            </a:r>
            <a:r>
              <a:rPr lang="ko-KR" altLang="en-US" dirty="0"/>
              <a:t>-</a:t>
            </a:r>
            <a:r>
              <a:rPr lang="en-US" altLang="ko-KR" dirty="0"/>
              <a:t>2</a:t>
            </a:r>
            <a:r>
              <a:rPr lang="ko-KR" altLang="en-US" dirty="0"/>
              <a:t>.py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6F77B69-711D-CA9B-5A19-86759346E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529" y="436508"/>
            <a:ext cx="6810375" cy="554355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CD4DC3E-F0D8-68FD-314B-EE0D4D717C46}"/>
              </a:ext>
            </a:extLst>
          </p:cNvPr>
          <p:cNvSpPr/>
          <p:nvPr/>
        </p:nvSpPr>
        <p:spPr>
          <a:xfrm>
            <a:off x="5983014" y="1395248"/>
            <a:ext cx="3460531" cy="2443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13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err="1"/>
              <a:t>Evalution</a:t>
            </a:r>
            <a:r>
              <a:rPr lang="en-US" altLang="ko-KR" dirty="0"/>
              <a:t> of Classifiers(</a:t>
            </a:r>
            <a:r>
              <a:rPr lang="ko-KR" altLang="en-US" dirty="0"/>
              <a:t>인식기의 성능 평가</a:t>
            </a:r>
            <a:r>
              <a:rPr lang="en-US" altLang="ko-KR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Feed-Forward Neural Networks: Multi-Layer 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CNN(Convolutional Neural Network)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RNN(Recurrent Neural Networks)</a:t>
            </a:r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070320-C679-0CD9-2FEB-0885E9D8D8DE}"/>
              </a:ext>
            </a:extLst>
          </p:cNvPr>
          <p:cNvSpPr txBox="1">
            <a:spLocks/>
          </p:cNvSpPr>
          <p:nvPr/>
        </p:nvSpPr>
        <p:spPr>
          <a:xfrm>
            <a:off x="512201" y="383996"/>
            <a:ext cx="10515600" cy="5358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/>
              <a:t>실습</a:t>
            </a:r>
            <a:endParaRPr lang="ko-KR" altLang="en-US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BFEA824-A07B-D47A-9419-84BB0A52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1" y="1038347"/>
            <a:ext cx="1722255" cy="21699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AA2014-E0B6-16A1-B8D1-E75DC6988E8E}"/>
              </a:ext>
            </a:extLst>
          </p:cNvPr>
          <p:cNvSpPr txBox="1"/>
          <p:nvPr/>
        </p:nvSpPr>
        <p:spPr>
          <a:xfrm>
            <a:off x="512200" y="3326806"/>
            <a:ext cx="1442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8</a:t>
            </a:r>
            <a:r>
              <a:rPr lang="ko-KR" altLang="en-US" dirty="0"/>
              <a:t>-</a:t>
            </a:r>
            <a:r>
              <a:rPr lang="en-US" altLang="ko-KR" dirty="0"/>
              <a:t>2</a:t>
            </a:r>
            <a:r>
              <a:rPr lang="ko-KR" altLang="en-US" dirty="0"/>
              <a:t>.py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0A916F4-988C-943B-DEA9-A847DEF95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814" y="3674412"/>
            <a:ext cx="3896054" cy="279959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044BC9B-A6B4-7521-AF56-4D78A694E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990" y="3756866"/>
            <a:ext cx="3642010" cy="271713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82601A4-8C27-3862-360D-D555743F5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814" y="383996"/>
            <a:ext cx="3779484" cy="304189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CD5F442-578E-A285-7FFE-92FD1416D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786" y="393964"/>
            <a:ext cx="4638675" cy="65722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29E79A9-938B-D6B7-01AB-7CB91872DA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786" y="1318092"/>
            <a:ext cx="1943100" cy="66675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E9F6DBD3-FC58-BDE6-C73A-6D11E44DFD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7809" y="2235079"/>
            <a:ext cx="2638425" cy="752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6BDACF3-61AF-458A-ACE4-8EC7AB00C5F1}"/>
              </a:ext>
            </a:extLst>
          </p:cNvPr>
          <p:cNvSpPr txBox="1"/>
          <p:nvPr/>
        </p:nvSpPr>
        <p:spPr>
          <a:xfrm>
            <a:off x="5343384" y="2412123"/>
            <a:ext cx="2546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?..18-2.py</a:t>
            </a:r>
            <a:r>
              <a:rPr lang="ko-KR" altLang="en-US" sz="1200" dirty="0"/>
              <a:t>는 </a:t>
            </a:r>
            <a:r>
              <a:rPr lang="en-US" altLang="ko-KR" sz="1200" dirty="0"/>
              <a:t>100</a:t>
            </a:r>
            <a:r>
              <a:rPr lang="ko-KR" altLang="en-US" sz="1200" dirty="0"/>
              <a:t> 없는 계산이네</a:t>
            </a:r>
            <a:r>
              <a:rPr lang="en-US" altLang="ko-KR" sz="1200" dirty="0"/>
              <a:t>…</a:t>
            </a:r>
            <a:endParaRPr lang="ko-KR" altLang="en-US" sz="1200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2F8A21E-055B-EAEB-442E-8707D3752CD1}"/>
              </a:ext>
            </a:extLst>
          </p:cNvPr>
          <p:cNvSpPr/>
          <p:nvPr/>
        </p:nvSpPr>
        <p:spPr>
          <a:xfrm>
            <a:off x="5343385" y="2412123"/>
            <a:ext cx="2411280" cy="2535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0121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070320-C679-0CD9-2FEB-0885E9D8D8DE}"/>
              </a:ext>
            </a:extLst>
          </p:cNvPr>
          <p:cNvSpPr txBox="1">
            <a:spLocks/>
          </p:cNvSpPr>
          <p:nvPr/>
        </p:nvSpPr>
        <p:spPr>
          <a:xfrm>
            <a:off x="512201" y="383996"/>
            <a:ext cx="10515600" cy="5358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/>
              <a:t>실습</a:t>
            </a:r>
            <a:endParaRPr lang="ko-KR" altLang="en-US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BFEA824-A07B-D47A-9419-84BB0A52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1" y="1038347"/>
            <a:ext cx="1722255" cy="21699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AA2014-E0B6-16A1-B8D1-E75DC6988E8E}"/>
              </a:ext>
            </a:extLst>
          </p:cNvPr>
          <p:cNvSpPr txBox="1"/>
          <p:nvPr/>
        </p:nvSpPr>
        <p:spPr>
          <a:xfrm>
            <a:off x="512200" y="3326806"/>
            <a:ext cx="1442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8</a:t>
            </a:r>
            <a:r>
              <a:rPr lang="ko-KR" altLang="en-US" dirty="0"/>
              <a:t>-</a:t>
            </a:r>
            <a:r>
              <a:rPr lang="en-US" altLang="ko-KR" dirty="0"/>
              <a:t>3</a:t>
            </a:r>
            <a:r>
              <a:rPr lang="ko-KR" altLang="en-US" dirty="0"/>
              <a:t>.py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AF06FC6-06C1-B26D-AF74-66A8A04DC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876" y="100217"/>
            <a:ext cx="8905875" cy="52578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C793EF6-FBA8-975C-9BFC-C4208937E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421" y="5504133"/>
            <a:ext cx="8386762" cy="125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16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070320-C679-0CD9-2FEB-0885E9D8D8DE}"/>
              </a:ext>
            </a:extLst>
          </p:cNvPr>
          <p:cNvSpPr txBox="1">
            <a:spLocks/>
          </p:cNvSpPr>
          <p:nvPr/>
        </p:nvSpPr>
        <p:spPr>
          <a:xfrm>
            <a:off x="512201" y="383996"/>
            <a:ext cx="10515600" cy="5358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/>
              <a:t>실습</a:t>
            </a:r>
            <a:endParaRPr lang="ko-KR" altLang="en-US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BFEA824-A07B-D47A-9419-84BB0A52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1" y="1038347"/>
            <a:ext cx="1722255" cy="21699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AA2014-E0B6-16A1-B8D1-E75DC6988E8E}"/>
              </a:ext>
            </a:extLst>
          </p:cNvPr>
          <p:cNvSpPr txBox="1"/>
          <p:nvPr/>
        </p:nvSpPr>
        <p:spPr>
          <a:xfrm>
            <a:off x="512200" y="3326806"/>
            <a:ext cx="1442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8</a:t>
            </a:r>
            <a:r>
              <a:rPr lang="ko-KR" altLang="en-US" dirty="0"/>
              <a:t>-</a:t>
            </a:r>
            <a:r>
              <a:rPr lang="en-US" altLang="ko-KR" dirty="0"/>
              <a:t>3</a:t>
            </a:r>
            <a:r>
              <a:rPr lang="ko-KR" altLang="en-US" dirty="0"/>
              <a:t>.py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EB35BAD-764F-08E7-BADF-0636C2501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546" y="138769"/>
            <a:ext cx="8515350" cy="41052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DF4FB3A-5B66-83B2-942D-39CFC9EEE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99" y="5569397"/>
            <a:ext cx="9214921" cy="108162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125F883-C601-5178-F00B-85E4DDE95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716" y="2684683"/>
            <a:ext cx="4383754" cy="343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60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자연어 처리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/>
              <a:t>언어를</a:t>
            </a:r>
            <a:r>
              <a:rPr lang="en-US" altLang="ko-KR" dirty="0"/>
              <a:t> </a:t>
            </a:r>
            <a:r>
              <a:rPr lang="ko-KR" altLang="en-US" dirty="0"/>
              <a:t>사용하는 인간</a:t>
            </a:r>
            <a:endParaRPr lang="en-US" altLang="ko-KR" dirty="0"/>
          </a:p>
          <a:p>
            <a:pPr lvl="1"/>
            <a:r>
              <a:rPr lang="ko-KR" altLang="en-US" dirty="0"/>
              <a:t>다른 동물보다 지능이 월등하다는 증거</a:t>
            </a:r>
            <a:endParaRPr lang="en-US" altLang="ko-KR" dirty="0"/>
          </a:p>
          <a:p>
            <a:pPr lvl="1"/>
            <a:r>
              <a:rPr lang="ko-KR" altLang="en-US" dirty="0"/>
              <a:t>시를 읽고 반응하는 인간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>
              <a:lnSpc>
                <a:spcPct val="100000"/>
              </a:lnSpc>
            </a:pPr>
            <a:r>
              <a:rPr lang="ko-KR" altLang="en-US" dirty="0"/>
              <a:t>자연어 처리</a:t>
            </a:r>
            <a:r>
              <a:rPr lang="en-US" altLang="ko-KR" baseline="-25000" dirty="0"/>
              <a:t>natural language processing(NLP)</a:t>
            </a:r>
          </a:p>
          <a:p>
            <a:pPr lvl="1"/>
            <a:r>
              <a:rPr lang="ko-KR" altLang="en-US" dirty="0"/>
              <a:t>인간이 구사하는 언어를 자동으로 처리하는 인공지능 분야</a:t>
            </a:r>
            <a:endParaRPr lang="en-US" altLang="ko-KR" dirty="0"/>
          </a:p>
          <a:p>
            <a:pPr lvl="1"/>
            <a:r>
              <a:rPr lang="ko-KR" altLang="en-US" dirty="0"/>
              <a:t>다양한 응용</a:t>
            </a:r>
            <a:endParaRPr lang="en-US" altLang="ko-KR" dirty="0"/>
          </a:p>
          <a:p>
            <a:pPr lvl="2"/>
            <a:r>
              <a:rPr lang="ko-KR" altLang="en-US" dirty="0"/>
              <a:t>언어 번역</a:t>
            </a:r>
            <a:r>
              <a:rPr lang="en-US" altLang="ko-KR" dirty="0"/>
              <a:t> </a:t>
            </a:r>
          </a:p>
          <a:p>
            <a:pPr lvl="2"/>
            <a:r>
              <a:rPr lang="ko-KR" altLang="en-US" dirty="0"/>
              <a:t>영화평 댓글 분석하여 흥행 추정</a:t>
            </a:r>
            <a:endParaRPr lang="en-US" altLang="ko-KR" dirty="0"/>
          </a:p>
          <a:p>
            <a:pPr lvl="2"/>
            <a:r>
              <a:rPr lang="ko-KR" altLang="en-US" dirty="0"/>
              <a:t>고객 응대 </a:t>
            </a:r>
            <a:r>
              <a:rPr lang="ko-KR" altLang="en-US" dirty="0" err="1"/>
              <a:t>챗봇</a:t>
            </a:r>
            <a:endParaRPr lang="en-US" altLang="ko-KR" dirty="0"/>
          </a:p>
          <a:p>
            <a:pPr lvl="2"/>
            <a:r>
              <a:rPr lang="ko-KR" altLang="en-US"/>
              <a:t>소설이나 </a:t>
            </a:r>
            <a:r>
              <a:rPr lang="ko-KR" altLang="en-US" dirty="0"/>
              <a:t>시를 쓰는 창작 인공지능 등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marL="266700" lvl="1" indent="0">
              <a:lnSpc>
                <a:spcPct val="150000"/>
              </a:lnSpc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266700" lvl="1" indent="0">
              <a:buNone/>
            </a:pPr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2060848"/>
            <a:ext cx="5905500" cy="13906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4E7B478-3D08-6278-D237-F4C42DE4F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736" y="494437"/>
            <a:ext cx="1722255" cy="21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19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8.5.1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텍스트 데이터에 대한 이해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/>
              <a:t>영화평 </a:t>
            </a:r>
            <a:r>
              <a:rPr lang="ko-KR" altLang="en-US" dirty="0" err="1"/>
              <a:t>데이터셋인</a:t>
            </a:r>
            <a:r>
              <a:rPr lang="ko-KR" altLang="en-US" dirty="0"/>
              <a:t> </a:t>
            </a:r>
            <a:r>
              <a:rPr lang="en-US" altLang="ko-KR" dirty="0"/>
              <a:t>IMDB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예제 문장</a:t>
            </a:r>
            <a:endParaRPr lang="en-US" altLang="ko-KR" dirty="0"/>
          </a:p>
          <a:p>
            <a:pPr lvl="1"/>
            <a:r>
              <a:rPr lang="ko-KR" altLang="en-US" dirty="0"/>
              <a:t>텍스트의 특성이 잘 나타남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>
              <a:lnSpc>
                <a:spcPct val="100000"/>
              </a:lnSpc>
            </a:pPr>
            <a:r>
              <a:rPr lang="ko-KR" altLang="en-US" dirty="0"/>
              <a:t>텍스트 데이터의 특성</a:t>
            </a:r>
            <a:endParaRPr lang="en-US" altLang="ko-KR" dirty="0"/>
          </a:p>
          <a:p>
            <a:pPr lvl="1"/>
            <a:r>
              <a:rPr lang="ko-KR" altLang="en-US" dirty="0"/>
              <a:t>시계열 데이터로서 시간 정보가 있고 샘플 마다 길이가 다르다는 기본 성질</a:t>
            </a:r>
            <a:endParaRPr lang="en-US" altLang="ko-KR" dirty="0"/>
          </a:p>
          <a:p>
            <a:pPr lvl="1"/>
            <a:r>
              <a:rPr lang="ko-KR" altLang="en-US" dirty="0"/>
              <a:t>그 외 독특한 특성</a:t>
            </a:r>
            <a:r>
              <a:rPr lang="en-US" altLang="ko-KR" dirty="0"/>
              <a:t> </a:t>
            </a:r>
          </a:p>
          <a:p>
            <a:pPr lvl="2"/>
            <a:r>
              <a:rPr lang="ko-KR" altLang="en-US" dirty="0"/>
              <a:t>심한 잡음</a:t>
            </a:r>
            <a:endParaRPr lang="en-US" altLang="ko-KR" dirty="0"/>
          </a:p>
          <a:p>
            <a:pPr lvl="2"/>
            <a:r>
              <a:rPr lang="ko-KR" altLang="en-US" dirty="0"/>
              <a:t>형태소 분석 필요</a:t>
            </a:r>
            <a:endParaRPr lang="en-US" altLang="ko-KR" dirty="0"/>
          </a:p>
          <a:p>
            <a:pPr lvl="2"/>
            <a:r>
              <a:rPr lang="ko-KR" altLang="en-US" dirty="0"/>
              <a:t>구문론과 의미론</a:t>
            </a:r>
            <a:endParaRPr lang="en-US" altLang="ko-KR" dirty="0"/>
          </a:p>
          <a:p>
            <a:pPr lvl="2"/>
            <a:r>
              <a:rPr lang="ko-KR" altLang="en-US" dirty="0"/>
              <a:t>다양한 언어 특성</a:t>
            </a:r>
            <a:endParaRPr lang="en-US" altLang="ko-KR" dirty="0"/>
          </a:p>
          <a:p>
            <a:pPr lvl="2"/>
            <a:r>
              <a:rPr lang="ko-KR" altLang="en-US" dirty="0"/>
              <a:t>신경망에 입력하려면 기호를 수치로 변환해야 함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marL="266700" lvl="1" indent="0">
              <a:lnSpc>
                <a:spcPct val="150000"/>
              </a:lnSpc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266700" lvl="1" indent="0">
              <a:buNone/>
            </a:pPr>
            <a:endParaRPr lang="en-US" altLang="ko-KR" dirty="0"/>
          </a:p>
          <a:p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9" y="1700808"/>
            <a:ext cx="781162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59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8.5.1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텍스트 데이터에 대한 이해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 err="1"/>
              <a:t>원핫</a:t>
            </a:r>
            <a:r>
              <a:rPr lang="ko-KR" altLang="en-US" dirty="0"/>
              <a:t> 코드 표현으로 변환하는 절차</a:t>
            </a:r>
            <a:endParaRPr lang="en-US" altLang="ko-KR" dirty="0"/>
          </a:p>
          <a:p>
            <a:pPr lvl="1"/>
            <a:r>
              <a:rPr lang="ko-KR" altLang="en-US" dirty="0"/>
              <a:t>예</a:t>
            </a:r>
            <a:r>
              <a:rPr lang="en-US" altLang="ko-KR" dirty="0"/>
              <a:t>) </a:t>
            </a:r>
            <a:r>
              <a:rPr lang="ko-KR" altLang="en-US" dirty="0"/>
              <a:t>말뭉치</a:t>
            </a:r>
            <a:r>
              <a:rPr lang="en-US" altLang="ko-KR" baseline="-25000" dirty="0"/>
              <a:t>corpus</a:t>
            </a:r>
            <a:r>
              <a:rPr lang="ko-KR" altLang="en-US" dirty="0"/>
              <a:t> 사례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2"/>
            <a:r>
              <a:rPr lang="ko-KR" altLang="en-US" dirty="0"/>
              <a:t>단어</a:t>
            </a:r>
            <a:r>
              <a:rPr lang="en-US" altLang="ko-KR" dirty="0"/>
              <a:t> </a:t>
            </a:r>
            <a:r>
              <a:rPr lang="ko-KR" altLang="en-US" dirty="0"/>
              <a:t>수집</a:t>
            </a:r>
            <a:r>
              <a:rPr lang="en-US" altLang="ko-KR" dirty="0"/>
              <a:t>(</a:t>
            </a:r>
            <a:r>
              <a:rPr lang="ko-KR" altLang="en-US" dirty="0"/>
              <a:t>괄호 속은 빈도수</a:t>
            </a:r>
            <a:r>
              <a:rPr lang="en-US" altLang="ko-KR" dirty="0"/>
              <a:t>)</a:t>
            </a:r>
          </a:p>
          <a:p>
            <a:pPr lvl="3"/>
            <a:r>
              <a:rPr lang="en-US" altLang="ko-KR" dirty="0"/>
              <a:t>Python(3), freshman(2), loves(1), we(1), teach(1), to(1), how(1), popular(1), is(1)</a:t>
            </a:r>
          </a:p>
          <a:p>
            <a:pPr lvl="2"/>
            <a:r>
              <a:rPr lang="ko-KR" altLang="en-US" dirty="0" err="1"/>
              <a:t>파이썬의</a:t>
            </a:r>
            <a:r>
              <a:rPr lang="ko-KR" altLang="en-US" dirty="0"/>
              <a:t> 자료구조인 </a:t>
            </a:r>
            <a:r>
              <a:rPr lang="ko-KR" altLang="en-US" dirty="0" err="1"/>
              <a:t>딕셔너리를</a:t>
            </a:r>
            <a:r>
              <a:rPr lang="ko-KR" altLang="en-US" dirty="0"/>
              <a:t> 이용한 표현</a:t>
            </a:r>
            <a:r>
              <a:rPr lang="en-US" altLang="ko-KR" dirty="0"/>
              <a:t>(</a:t>
            </a:r>
            <a:r>
              <a:rPr lang="ko-KR" altLang="en-US" dirty="0"/>
              <a:t>빈도수에</a:t>
            </a:r>
            <a:r>
              <a:rPr lang="en-US" altLang="ko-KR" dirty="0"/>
              <a:t> </a:t>
            </a:r>
            <a:r>
              <a:rPr lang="ko-KR" altLang="en-US" dirty="0"/>
              <a:t>따른 순위 부여</a:t>
            </a:r>
            <a:r>
              <a:rPr lang="en-US" altLang="ko-KR" dirty="0"/>
              <a:t>)</a:t>
            </a:r>
          </a:p>
          <a:p>
            <a:pPr lvl="3"/>
            <a:r>
              <a:rPr lang="en-US" altLang="ko-KR" dirty="0"/>
              <a:t>{‘python’:1, ‘freshman’:2, ‘loves’:1, ‘we’:1, ‘teach’:1, ‘to’:1, ‘how’:1, ‘popular’:1, ‘is’:1}</a:t>
            </a:r>
          </a:p>
          <a:p>
            <a:pPr lvl="2"/>
            <a:r>
              <a:rPr lang="ko-KR" altLang="en-US" dirty="0"/>
              <a:t>텍스트를 숫자 코드로 변환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marL="266700" lvl="1" indent="0">
              <a:lnSpc>
                <a:spcPct val="150000"/>
              </a:lnSpc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266700" lvl="1" indent="0">
              <a:buNone/>
            </a:pPr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691772"/>
            <a:ext cx="4194026" cy="157658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5085185"/>
            <a:ext cx="5616624" cy="95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59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8.5.1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텍스트 데이터에 대한 이해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/>
              <a:t>원 핫 코드 표현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원 핫 코드의 문제점과 해결책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사전 크기가 크면 원 핫 코드는 희소 벡터가 되어 메모리 낭비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단어 사이의 연관 관계를 반영하지 못함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ko-KR" altLang="en-US" dirty="0"/>
              <a:t>예</a:t>
            </a:r>
            <a:r>
              <a:rPr lang="en-US" altLang="ko-KR" dirty="0"/>
              <a:t>, king</a:t>
            </a:r>
            <a:r>
              <a:rPr lang="ko-KR" altLang="en-US" dirty="0"/>
              <a:t>과 </a:t>
            </a:r>
            <a:r>
              <a:rPr lang="en-US" altLang="ko-KR" dirty="0"/>
              <a:t>queen, bridegroom</a:t>
            </a:r>
            <a:r>
              <a:rPr lang="ko-KR" altLang="en-US" dirty="0"/>
              <a:t>과</a:t>
            </a:r>
            <a:r>
              <a:rPr lang="en-US" altLang="ko-KR" dirty="0"/>
              <a:t> bride</a:t>
            </a:r>
            <a:r>
              <a:rPr lang="ko-KR" altLang="en-US" dirty="0"/>
              <a:t>의 관계 표현 불가능</a:t>
            </a:r>
            <a:endParaRPr lang="en-US" altLang="ko-KR" dirty="0"/>
          </a:p>
          <a:p>
            <a:pPr lvl="1"/>
            <a:r>
              <a:rPr lang="en-US" altLang="ko-KR" dirty="0"/>
              <a:t>8.5.3</a:t>
            </a:r>
            <a:r>
              <a:rPr lang="ko-KR" altLang="en-US" dirty="0"/>
              <a:t>항에서는 현대적인 표현 기법인 단어 </a:t>
            </a:r>
            <a:r>
              <a:rPr lang="ko-KR" altLang="en-US" dirty="0" err="1"/>
              <a:t>임베딩을</a:t>
            </a:r>
            <a:r>
              <a:rPr lang="ko-KR" altLang="en-US" dirty="0"/>
              <a:t> 다룸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marL="266700" lvl="1" indent="0">
              <a:lnSpc>
                <a:spcPct val="150000"/>
              </a:lnSpc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266700" lvl="1" indent="0">
              <a:buNone/>
            </a:pPr>
            <a:endParaRPr lang="en-US" altLang="ko-KR" dirty="0"/>
          </a:p>
          <a:p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628800"/>
            <a:ext cx="785390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55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8.5.2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텍스트 데이터 사례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영화평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데이터셋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IMDB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/>
              <a:t>텐서플로가</a:t>
            </a:r>
            <a:r>
              <a:rPr lang="en-US" altLang="ko-KR" dirty="0"/>
              <a:t> </a:t>
            </a:r>
            <a:r>
              <a:rPr lang="ko-KR" altLang="en-US" dirty="0"/>
              <a:t>제공하는 텍스트 데이터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영화를 평가한 댓글을 모아둔 </a:t>
            </a:r>
            <a:r>
              <a:rPr lang="en-US" altLang="ko-KR" dirty="0"/>
              <a:t>IMDB </a:t>
            </a:r>
            <a:r>
              <a:rPr lang="ko-KR" altLang="en-US" dirty="0" err="1"/>
              <a:t>데이터셋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dirty="0"/>
              <a:t>50000</a:t>
            </a:r>
            <a:r>
              <a:rPr lang="ko-KR" altLang="en-US" dirty="0"/>
              <a:t>개의 댓글을 긍정 평가와 부정 평가로 </a:t>
            </a:r>
            <a:r>
              <a:rPr lang="ko-KR" altLang="en-US" dirty="0" err="1"/>
              <a:t>레이블링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ko-KR" altLang="en-US" dirty="0"/>
              <a:t>감정 분류</a:t>
            </a:r>
            <a:r>
              <a:rPr lang="en-US" altLang="ko-KR" baseline="-25000" dirty="0"/>
              <a:t>sentiment classification</a:t>
            </a:r>
            <a:r>
              <a:rPr lang="ko-KR" altLang="en-US" baseline="-25000" dirty="0"/>
              <a:t> </a:t>
            </a:r>
            <a:r>
              <a:rPr lang="ko-KR" altLang="en-US" dirty="0"/>
              <a:t>문제에 주로 사용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다양한</a:t>
            </a:r>
            <a:r>
              <a:rPr lang="en-US" altLang="ko-KR" dirty="0"/>
              <a:t> </a:t>
            </a:r>
            <a:r>
              <a:rPr lang="ko-KR" altLang="en-US" dirty="0"/>
              <a:t>토픽의 뉴스를 모아둔 </a:t>
            </a:r>
            <a:r>
              <a:rPr lang="en-US" altLang="ko-KR" dirty="0"/>
              <a:t>Reuters </a:t>
            </a:r>
            <a:r>
              <a:rPr lang="ko-KR" altLang="en-US" dirty="0" err="1"/>
              <a:t>데이터셋</a:t>
            </a:r>
            <a:r>
              <a:rPr lang="en-US" altLang="ko-KR" dirty="0"/>
              <a:t> </a:t>
            </a:r>
          </a:p>
          <a:p>
            <a:pPr lvl="2">
              <a:lnSpc>
                <a:spcPct val="150000"/>
              </a:lnSpc>
            </a:pPr>
            <a:r>
              <a:rPr lang="ko-KR" altLang="en-US" dirty="0"/>
              <a:t>로이터</a:t>
            </a:r>
            <a:r>
              <a:rPr lang="en-US" altLang="ko-KR" dirty="0"/>
              <a:t> </a:t>
            </a:r>
            <a:r>
              <a:rPr lang="ko-KR" altLang="en-US" dirty="0"/>
              <a:t>통신의 뉴스 </a:t>
            </a:r>
            <a:r>
              <a:rPr lang="en-US" altLang="ko-KR" dirty="0"/>
              <a:t>11228</a:t>
            </a:r>
            <a:r>
              <a:rPr lang="ko-KR" altLang="en-US" dirty="0"/>
              <a:t>개를 </a:t>
            </a:r>
            <a:r>
              <a:rPr lang="en-US" altLang="ko-KR" dirty="0"/>
              <a:t>46</a:t>
            </a:r>
            <a:r>
              <a:rPr lang="ko-KR" altLang="en-US" dirty="0"/>
              <a:t>개 토픽으로 </a:t>
            </a:r>
            <a:r>
              <a:rPr lang="ko-KR" altLang="en-US" dirty="0" err="1"/>
              <a:t>레이블링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ko-KR" altLang="en-US" dirty="0"/>
              <a:t>토픽 분류 문제에 주로 사용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endParaRPr lang="en-US" altLang="ko-KR" dirty="0"/>
          </a:p>
          <a:p>
            <a:r>
              <a:rPr lang="ko-KR" altLang="en-US" dirty="0"/>
              <a:t>이 절에서는 </a:t>
            </a:r>
            <a:r>
              <a:rPr lang="en-US" altLang="ko-KR" dirty="0"/>
              <a:t>IMDB</a:t>
            </a:r>
            <a:r>
              <a:rPr lang="ko-KR" altLang="en-US" dirty="0"/>
              <a:t>로 프로그래밍 실습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marL="266700" lvl="1" indent="0">
              <a:lnSpc>
                <a:spcPct val="150000"/>
              </a:lnSpc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266700" lvl="1" indent="0">
              <a:buNone/>
            </a:pP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16650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8.5.2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텍스트 데이터 사례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영화평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데이터셋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IMDB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/>
              <a:t>IMDB</a:t>
            </a:r>
            <a:r>
              <a:rPr lang="ko-KR" altLang="en-US" dirty="0"/>
              <a:t>로 실습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u="sng" dirty="0">
                <a:hlinkClick r:id="rId2"/>
              </a:rPr>
              <a:t>http://mng.bz/0tIo</a:t>
            </a:r>
            <a:r>
              <a:rPr lang="ko-KR" altLang="en-US" dirty="0"/>
              <a:t>에 접속하여 원본 데이터 다운로드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소스 프로그램이 있는 폴더에 </a:t>
            </a:r>
            <a:r>
              <a:rPr lang="en-US" altLang="ko-KR" dirty="0"/>
              <a:t>data</a:t>
            </a:r>
            <a:r>
              <a:rPr lang="ko-KR" altLang="en-US" dirty="0"/>
              <a:t>라는 폴더 만들어 거기에 저장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marL="266700" lvl="1" indent="0">
              <a:lnSpc>
                <a:spcPct val="150000"/>
              </a:lnSpc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266700" lvl="1" indent="0">
              <a:buNone/>
            </a:pPr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2636913"/>
            <a:ext cx="8028384" cy="2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11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8.5.2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텍스트 데이터 사례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영화평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데이터셋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IMDB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/>
              <a:t>IMDB </a:t>
            </a:r>
            <a:r>
              <a:rPr lang="ko-KR" altLang="en-US" dirty="0"/>
              <a:t>원본 데이터 살펴보는 </a:t>
            </a:r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8-6]</a:t>
            </a:r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marL="266700" lvl="1" indent="0">
              <a:lnSpc>
                <a:spcPct val="150000"/>
              </a:lnSpc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266700" lvl="1" indent="0">
              <a:buNone/>
            </a:pPr>
            <a:endParaRPr lang="en-US" altLang="ko-KR" dirty="0"/>
          </a:p>
          <a:p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47" y="1564663"/>
            <a:ext cx="7560840" cy="279953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124" y="4364200"/>
            <a:ext cx="7565277" cy="16570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3872" y="2416283"/>
            <a:ext cx="3799798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lvl="2"/>
            <a:r>
              <a:rPr lang="en-US" altLang="ko-KR" sz="1400" dirty="0">
                <a:solidFill>
                  <a:srgbClr val="0000FF"/>
                </a:solidFill>
              </a:rPr>
              <a:t>‘</a:t>
            </a:r>
            <a:r>
              <a:rPr lang="en-US" altLang="ko-KR" sz="1400" dirty="0" err="1">
                <a:solidFill>
                  <a:srgbClr val="0000FF"/>
                </a:solidFill>
              </a:rPr>
              <a:t>neg</a:t>
            </a:r>
            <a:r>
              <a:rPr lang="en-US" altLang="ko-KR" sz="1400" dirty="0">
                <a:solidFill>
                  <a:srgbClr val="0000FF"/>
                </a:solidFill>
              </a:rPr>
              <a:t>’</a:t>
            </a:r>
            <a:r>
              <a:rPr lang="ko-KR" altLang="en-US" sz="1400" dirty="0">
                <a:solidFill>
                  <a:srgbClr val="0000FF"/>
                </a:solidFill>
              </a:rPr>
              <a:t>와</a:t>
            </a:r>
            <a:r>
              <a:rPr lang="en-US" altLang="ko-KR" sz="1400" dirty="0">
                <a:solidFill>
                  <a:srgbClr val="0000FF"/>
                </a:solidFill>
              </a:rPr>
              <a:t> ‘</a:t>
            </a:r>
            <a:r>
              <a:rPr lang="en-US" altLang="ko-KR" sz="1400" dirty="0" err="1">
                <a:solidFill>
                  <a:srgbClr val="0000FF"/>
                </a:solidFill>
              </a:rPr>
              <a:t>pos</a:t>
            </a:r>
            <a:r>
              <a:rPr lang="en-US" altLang="ko-KR" sz="1400" dirty="0">
                <a:solidFill>
                  <a:srgbClr val="0000FF"/>
                </a:solidFill>
              </a:rPr>
              <a:t>’ </a:t>
            </a:r>
            <a:r>
              <a:rPr lang="ko-KR" altLang="en-US" sz="1400" dirty="0">
                <a:solidFill>
                  <a:srgbClr val="0000FF"/>
                </a:solidFill>
              </a:rPr>
              <a:t>폴더 각각에서 데이터를 </a:t>
            </a:r>
            <a:r>
              <a:rPr lang="ko-KR" altLang="en-US" sz="1400" dirty="0" err="1">
                <a:solidFill>
                  <a:srgbClr val="0000FF"/>
                </a:solidFill>
              </a:rPr>
              <a:t>읽어옴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4439816" y="2704316"/>
            <a:ext cx="504056" cy="652677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16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6.1. </a:t>
            </a:r>
            <a:r>
              <a:rPr lang="ko-KR" altLang="en-US" sz="3200" b="1" dirty="0"/>
              <a:t>회귀신경회로망</a:t>
            </a:r>
            <a:r>
              <a:rPr lang="en-US" altLang="ko-KR" sz="3200" b="1" dirty="0"/>
              <a:t>(Recurrent</a:t>
            </a:r>
            <a:r>
              <a:rPr lang="ko-KR" altLang="en-US" sz="3200" b="1" dirty="0"/>
              <a:t> </a:t>
            </a:r>
            <a:r>
              <a:rPr lang="en-US" altLang="ko-KR" sz="3200" b="1" dirty="0"/>
              <a:t>Neural</a:t>
            </a:r>
            <a:r>
              <a:rPr lang="ko-KR" altLang="en-US" sz="3200" b="1" dirty="0"/>
              <a:t> </a:t>
            </a:r>
            <a:r>
              <a:rPr lang="en-US" altLang="ko-KR" sz="3200" b="1" dirty="0"/>
              <a:t>Networks)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D28B34A-5301-4124-9F37-E9F0294CFEA4}"/>
              </a:ext>
            </a:extLst>
          </p:cNvPr>
          <p:cNvGrpSpPr/>
          <p:nvPr/>
        </p:nvGrpSpPr>
        <p:grpSpPr>
          <a:xfrm>
            <a:off x="4157280" y="1641818"/>
            <a:ext cx="3612865" cy="3801375"/>
            <a:chOff x="4065104" y="1605512"/>
            <a:chExt cx="3612865" cy="3801375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78E4DA95-6905-4C05-A9D9-03D82E9195D3}"/>
                </a:ext>
              </a:extLst>
            </p:cNvPr>
            <p:cNvGrpSpPr/>
            <p:nvPr/>
          </p:nvGrpSpPr>
          <p:grpSpPr>
            <a:xfrm>
              <a:off x="4065104" y="1605512"/>
              <a:ext cx="3332922" cy="3801375"/>
              <a:chOff x="4065104" y="1605512"/>
              <a:chExt cx="3332922" cy="3801375"/>
            </a:xfrm>
          </p:grpSpPr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007B5A50-2CFD-4068-AF53-644358106967}"/>
                  </a:ext>
                </a:extLst>
              </p:cNvPr>
              <p:cNvSpPr/>
              <p:nvPr/>
            </p:nvSpPr>
            <p:spPr>
              <a:xfrm>
                <a:off x="4065104" y="5078896"/>
                <a:ext cx="327991" cy="3279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E63CAA30-C4C3-43FD-836F-FFCFC65002E6}"/>
                  </a:ext>
                </a:extLst>
              </p:cNvPr>
              <p:cNvSpPr/>
              <p:nvPr/>
            </p:nvSpPr>
            <p:spPr>
              <a:xfrm>
                <a:off x="4686299" y="5078896"/>
                <a:ext cx="327991" cy="3279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26">
                <a:extLst>
                  <a:ext uri="{FF2B5EF4-FFF2-40B4-BE49-F238E27FC236}">
                    <a16:creationId xmlns:a16="http://schemas.microsoft.com/office/drawing/2014/main" id="{3A9E5834-DD20-43E1-8BB4-2766EBA7B331}"/>
                  </a:ext>
                </a:extLst>
              </p:cNvPr>
              <p:cNvSpPr/>
              <p:nvPr/>
            </p:nvSpPr>
            <p:spPr>
              <a:xfrm>
                <a:off x="7063409" y="5073926"/>
                <a:ext cx="327991" cy="3279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타원 27">
                <a:extLst>
                  <a:ext uri="{FF2B5EF4-FFF2-40B4-BE49-F238E27FC236}">
                    <a16:creationId xmlns:a16="http://schemas.microsoft.com/office/drawing/2014/main" id="{14BE44B9-3588-47D4-939A-AB530252189B}"/>
                  </a:ext>
                </a:extLst>
              </p:cNvPr>
              <p:cNvSpPr/>
              <p:nvPr/>
            </p:nvSpPr>
            <p:spPr>
              <a:xfrm>
                <a:off x="6251712" y="5077353"/>
                <a:ext cx="327991" cy="3279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9" name="직선 연결선 28">
                <a:extLst>
                  <a:ext uri="{FF2B5EF4-FFF2-40B4-BE49-F238E27FC236}">
                    <a16:creationId xmlns:a16="http://schemas.microsoft.com/office/drawing/2014/main" id="{59166BC9-63F8-4F3A-B9A1-5289874CFD81}"/>
                  </a:ext>
                </a:extLst>
              </p:cNvPr>
              <p:cNvCxnSpPr/>
              <p:nvPr/>
            </p:nvCxnSpPr>
            <p:spPr>
              <a:xfrm>
                <a:off x="5212112" y="5237921"/>
                <a:ext cx="844826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직선 화살표 연결선 29">
                <a:extLst>
                  <a:ext uri="{FF2B5EF4-FFF2-40B4-BE49-F238E27FC236}">
                    <a16:creationId xmlns:a16="http://schemas.microsoft.com/office/drawing/2014/main" id="{934E7922-3AEA-4AEE-A356-BECDC6EE6E78}"/>
                  </a:ext>
                </a:extLst>
              </p:cNvPr>
              <p:cNvCxnSpPr>
                <a:stCxn id="25" idx="0"/>
                <a:endCxn id="34" idx="4"/>
              </p:cNvCxnSpPr>
              <p:nvPr/>
            </p:nvCxnSpPr>
            <p:spPr>
              <a:xfrm flipV="1">
                <a:off x="4229100" y="3979727"/>
                <a:ext cx="481658" cy="1099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화살표 연결선 30">
                <a:extLst>
                  <a:ext uri="{FF2B5EF4-FFF2-40B4-BE49-F238E27FC236}">
                    <a16:creationId xmlns:a16="http://schemas.microsoft.com/office/drawing/2014/main" id="{9CAFAF30-92EB-4895-BA17-98FFD3F394D4}"/>
                  </a:ext>
                </a:extLst>
              </p:cNvPr>
              <p:cNvCxnSpPr>
                <a:stCxn id="26" idx="0"/>
                <a:endCxn id="34" idx="4"/>
              </p:cNvCxnSpPr>
              <p:nvPr/>
            </p:nvCxnSpPr>
            <p:spPr>
              <a:xfrm flipH="1" flipV="1">
                <a:off x="4710758" y="3979727"/>
                <a:ext cx="139537" cy="1099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화살표 연결선 31">
                <a:extLst>
                  <a:ext uri="{FF2B5EF4-FFF2-40B4-BE49-F238E27FC236}">
                    <a16:creationId xmlns:a16="http://schemas.microsoft.com/office/drawing/2014/main" id="{A57CAE2C-2EDD-49CD-BBDB-5C8153A99158}"/>
                  </a:ext>
                </a:extLst>
              </p:cNvPr>
              <p:cNvCxnSpPr>
                <a:stCxn id="28" idx="0"/>
              </p:cNvCxnSpPr>
              <p:nvPr/>
            </p:nvCxnSpPr>
            <p:spPr>
              <a:xfrm flipH="1" flipV="1">
                <a:off x="4700508" y="3979728"/>
                <a:ext cx="1715200" cy="10976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화살표 연결선 32">
                <a:extLst>
                  <a:ext uri="{FF2B5EF4-FFF2-40B4-BE49-F238E27FC236}">
                    <a16:creationId xmlns:a16="http://schemas.microsoft.com/office/drawing/2014/main" id="{2B635484-094F-4BEB-B3C0-E6F6AA563819}"/>
                  </a:ext>
                </a:extLst>
              </p:cNvPr>
              <p:cNvCxnSpPr>
                <a:stCxn id="27" idx="0"/>
                <a:endCxn id="34" idx="4"/>
              </p:cNvCxnSpPr>
              <p:nvPr/>
            </p:nvCxnSpPr>
            <p:spPr>
              <a:xfrm flipH="1" flipV="1">
                <a:off x="4710758" y="3979727"/>
                <a:ext cx="2516647" cy="10941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20430594-4DF7-4A50-BF44-8EC807F46C42}"/>
                  </a:ext>
                </a:extLst>
              </p:cNvPr>
              <p:cNvSpPr/>
              <p:nvPr/>
            </p:nvSpPr>
            <p:spPr>
              <a:xfrm>
                <a:off x="4546762" y="3651736"/>
                <a:ext cx="327991" cy="3279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398317F6-93D8-46EF-B2ED-DF7FDFF1AE8C}"/>
                  </a:ext>
                </a:extLst>
              </p:cNvPr>
              <p:cNvSpPr/>
              <p:nvPr/>
            </p:nvSpPr>
            <p:spPr>
              <a:xfrm>
                <a:off x="5597877" y="3643511"/>
                <a:ext cx="327991" cy="3279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DE5AC0D3-A190-4405-973B-48489B340884}"/>
                  </a:ext>
                </a:extLst>
              </p:cNvPr>
              <p:cNvSpPr/>
              <p:nvPr/>
            </p:nvSpPr>
            <p:spPr>
              <a:xfrm>
                <a:off x="5096851" y="3651736"/>
                <a:ext cx="327991" cy="3279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36">
                <a:extLst>
                  <a:ext uri="{FF2B5EF4-FFF2-40B4-BE49-F238E27FC236}">
                    <a16:creationId xmlns:a16="http://schemas.microsoft.com/office/drawing/2014/main" id="{300F48B8-E278-43DC-A72A-877FE9ABC31B}"/>
                  </a:ext>
                </a:extLst>
              </p:cNvPr>
              <p:cNvSpPr/>
              <p:nvPr/>
            </p:nvSpPr>
            <p:spPr>
              <a:xfrm>
                <a:off x="6522144" y="3638541"/>
                <a:ext cx="327991" cy="3279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8" name="직선 연결선 37">
                <a:extLst>
                  <a:ext uri="{FF2B5EF4-FFF2-40B4-BE49-F238E27FC236}">
                    <a16:creationId xmlns:a16="http://schemas.microsoft.com/office/drawing/2014/main" id="{63888B70-A9E0-4295-82AB-081D767F0BEA}"/>
                  </a:ext>
                </a:extLst>
              </p:cNvPr>
              <p:cNvCxnSpPr/>
              <p:nvPr/>
            </p:nvCxnSpPr>
            <p:spPr>
              <a:xfrm>
                <a:off x="6050422" y="3815731"/>
                <a:ext cx="387407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직선 화살표 연결선 38">
                <a:extLst>
                  <a:ext uri="{FF2B5EF4-FFF2-40B4-BE49-F238E27FC236}">
                    <a16:creationId xmlns:a16="http://schemas.microsoft.com/office/drawing/2014/main" id="{3C70440E-FA63-426D-8D78-8BA83F4A7F24}"/>
                  </a:ext>
                </a:extLst>
              </p:cNvPr>
              <p:cNvCxnSpPr>
                <a:stCxn id="25" idx="0"/>
                <a:endCxn id="36" idx="4"/>
              </p:cNvCxnSpPr>
              <p:nvPr/>
            </p:nvCxnSpPr>
            <p:spPr>
              <a:xfrm flipV="1">
                <a:off x="4229100" y="3979727"/>
                <a:ext cx="1031747" cy="1099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화살표 연결선 39">
                <a:extLst>
                  <a:ext uri="{FF2B5EF4-FFF2-40B4-BE49-F238E27FC236}">
                    <a16:creationId xmlns:a16="http://schemas.microsoft.com/office/drawing/2014/main" id="{6428170A-B088-4DC4-A8C2-8B80FB1B7DF8}"/>
                  </a:ext>
                </a:extLst>
              </p:cNvPr>
              <p:cNvCxnSpPr>
                <a:endCxn id="35" idx="4"/>
              </p:cNvCxnSpPr>
              <p:nvPr/>
            </p:nvCxnSpPr>
            <p:spPr>
              <a:xfrm flipV="1">
                <a:off x="4257517" y="3971502"/>
                <a:ext cx="1504356" cy="10831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화살표 연결선 40">
                <a:extLst>
                  <a:ext uri="{FF2B5EF4-FFF2-40B4-BE49-F238E27FC236}">
                    <a16:creationId xmlns:a16="http://schemas.microsoft.com/office/drawing/2014/main" id="{B5AC7D5B-575E-4BD2-8983-212F26F9CDDD}"/>
                  </a:ext>
                </a:extLst>
              </p:cNvPr>
              <p:cNvCxnSpPr>
                <a:stCxn id="25" idx="0"/>
                <a:endCxn id="37" idx="4"/>
              </p:cNvCxnSpPr>
              <p:nvPr/>
            </p:nvCxnSpPr>
            <p:spPr>
              <a:xfrm flipV="1">
                <a:off x="4229100" y="3966532"/>
                <a:ext cx="2457040" cy="111236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화살표 연결선 41">
                <a:extLst>
                  <a:ext uri="{FF2B5EF4-FFF2-40B4-BE49-F238E27FC236}">
                    <a16:creationId xmlns:a16="http://schemas.microsoft.com/office/drawing/2014/main" id="{3E6F1D53-C73F-4171-975A-6EDDBA8E0A09}"/>
                  </a:ext>
                </a:extLst>
              </p:cNvPr>
              <p:cNvCxnSpPr>
                <a:stCxn id="26" idx="0"/>
                <a:endCxn id="36" idx="4"/>
              </p:cNvCxnSpPr>
              <p:nvPr/>
            </p:nvCxnSpPr>
            <p:spPr>
              <a:xfrm flipV="1">
                <a:off x="4850295" y="3979727"/>
                <a:ext cx="410552" cy="1099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화살표 연결선 42">
                <a:extLst>
                  <a:ext uri="{FF2B5EF4-FFF2-40B4-BE49-F238E27FC236}">
                    <a16:creationId xmlns:a16="http://schemas.microsoft.com/office/drawing/2014/main" id="{22FC3D93-D290-41F0-8EE7-27B44A4EEA62}"/>
                  </a:ext>
                </a:extLst>
              </p:cNvPr>
              <p:cNvCxnSpPr>
                <a:stCxn id="26" idx="0"/>
                <a:endCxn id="35" idx="4"/>
              </p:cNvCxnSpPr>
              <p:nvPr/>
            </p:nvCxnSpPr>
            <p:spPr>
              <a:xfrm flipV="1">
                <a:off x="4850295" y="3971502"/>
                <a:ext cx="911578" cy="11073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화살표 연결선 43">
                <a:extLst>
                  <a:ext uri="{FF2B5EF4-FFF2-40B4-BE49-F238E27FC236}">
                    <a16:creationId xmlns:a16="http://schemas.microsoft.com/office/drawing/2014/main" id="{FE2DDC04-E006-48A5-9017-A2340E1D0DF9}"/>
                  </a:ext>
                </a:extLst>
              </p:cNvPr>
              <p:cNvCxnSpPr>
                <a:stCxn id="26" idx="0"/>
                <a:endCxn id="37" idx="4"/>
              </p:cNvCxnSpPr>
              <p:nvPr/>
            </p:nvCxnSpPr>
            <p:spPr>
              <a:xfrm flipV="1">
                <a:off x="4850295" y="3966532"/>
                <a:ext cx="1835845" cy="111236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화살표 연결선 44">
                <a:extLst>
                  <a:ext uri="{FF2B5EF4-FFF2-40B4-BE49-F238E27FC236}">
                    <a16:creationId xmlns:a16="http://schemas.microsoft.com/office/drawing/2014/main" id="{2F85BF9B-DE6F-4829-B60B-41D49753FBE0}"/>
                  </a:ext>
                </a:extLst>
              </p:cNvPr>
              <p:cNvCxnSpPr>
                <a:stCxn id="28" idx="0"/>
                <a:endCxn id="35" idx="4"/>
              </p:cNvCxnSpPr>
              <p:nvPr/>
            </p:nvCxnSpPr>
            <p:spPr>
              <a:xfrm flipH="1" flipV="1">
                <a:off x="5761873" y="3971502"/>
                <a:ext cx="653835" cy="11058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화살표 연결선 45">
                <a:extLst>
                  <a:ext uri="{FF2B5EF4-FFF2-40B4-BE49-F238E27FC236}">
                    <a16:creationId xmlns:a16="http://schemas.microsoft.com/office/drawing/2014/main" id="{2365E242-5CF1-4156-B500-ADB1882AB10C}"/>
                  </a:ext>
                </a:extLst>
              </p:cNvPr>
              <p:cNvCxnSpPr>
                <a:stCxn id="28" idx="0"/>
                <a:endCxn id="37" idx="4"/>
              </p:cNvCxnSpPr>
              <p:nvPr/>
            </p:nvCxnSpPr>
            <p:spPr>
              <a:xfrm flipV="1">
                <a:off x="6415708" y="3966532"/>
                <a:ext cx="270432" cy="11108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화살표 연결선 46">
                <a:extLst>
                  <a:ext uri="{FF2B5EF4-FFF2-40B4-BE49-F238E27FC236}">
                    <a16:creationId xmlns:a16="http://schemas.microsoft.com/office/drawing/2014/main" id="{1C9738F9-1F6A-4458-BFF5-FF52B4E2ED7A}"/>
                  </a:ext>
                </a:extLst>
              </p:cNvPr>
              <p:cNvCxnSpPr>
                <a:stCxn id="28" idx="0"/>
                <a:endCxn id="36" idx="4"/>
              </p:cNvCxnSpPr>
              <p:nvPr/>
            </p:nvCxnSpPr>
            <p:spPr>
              <a:xfrm flipH="1" flipV="1">
                <a:off x="5260847" y="3979727"/>
                <a:ext cx="1154861" cy="10976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화살표 연결선 47">
                <a:extLst>
                  <a:ext uri="{FF2B5EF4-FFF2-40B4-BE49-F238E27FC236}">
                    <a16:creationId xmlns:a16="http://schemas.microsoft.com/office/drawing/2014/main" id="{C8DFBFE0-F7AD-40C3-8108-EA95D32606CF}"/>
                  </a:ext>
                </a:extLst>
              </p:cNvPr>
              <p:cNvCxnSpPr>
                <a:stCxn id="27" idx="0"/>
                <a:endCxn id="36" idx="4"/>
              </p:cNvCxnSpPr>
              <p:nvPr/>
            </p:nvCxnSpPr>
            <p:spPr>
              <a:xfrm flipH="1" flipV="1">
                <a:off x="5260847" y="3979727"/>
                <a:ext cx="1966558" cy="10941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직선 화살표 연결선 48">
                <a:extLst>
                  <a:ext uri="{FF2B5EF4-FFF2-40B4-BE49-F238E27FC236}">
                    <a16:creationId xmlns:a16="http://schemas.microsoft.com/office/drawing/2014/main" id="{6ACF1103-4E16-410C-AA7A-B12E699E4074}"/>
                  </a:ext>
                </a:extLst>
              </p:cNvPr>
              <p:cNvCxnSpPr>
                <a:stCxn id="27" idx="0"/>
                <a:endCxn id="35" idx="4"/>
              </p:cNvCxnSpPr>
              <p:nvPr/>
            </p:nvCxnSpPr>
            <p:spPr>
              <a:xfrm flipH="1" flipV="1">
                <a:off x="5761873" y="3971502"/>
                <a:ext cx="1465532" cy="11024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직선 화살표 연결선 49">
                <a:extLst>
                  <a:ext uri="{FF2B5EF4-FFF2-40B4-BE49-F238E27FC236}">
                    <a16:creationId xmlns:a16="http://schemas.microsoft.com/office/drawing/2014/main" id="{3EE741B3-DA48-4924-BD64-7F968E567A62}"/>
                  </a:ext>
                </a:extLst>
              </p:cNvPr>
              <p:cNvCxnSpPr>
                <a:stCxn id="27" idx="0"/>
                <a:endCxn id="37" idx="4"/>
              </p:cNvCxnSpPr>
              <p:nvPr/>
            </p:nvCxnSpPr>
            <p:spPr>
              <a:xfrm flipH="1" flipV="1">
                <a:off x="6686140" y="3966532"/>
                <a:ext cx="541265" cy="11073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타원 50">
                <a:extLst>
                  <a:ext uri="{FF2B5EF4-FFF2-40B4-BE49-F238E27FC236}">
                    <a16:creationId xmlns:a16="http://schemas.microsoft.com/office/drawing/2014/main" id="{4B1E54A0-B344-4253-B51B-30F944807A90}"/>
                  </a:ext>
                </a:extLst>
              </p:cNvPr>
              <p:cNvSpPr/>
              <p:nvPr/>
            </p:nvSpPr>
            <p:spPr>
              <a:xfrm>
                <a:off x="5422717" y="2045328"/>
                <a:ext cx="327991" cy="3279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2" name="직선 화살표 연결선 51">
                <a:extLst>
                  <a:ext uri="{FF2B5EF4-FFF2-40B4-BE49-F238E27FC236}">
                    <a16:creationId xmlns:a16="http://schemas.microsoft.com/office/drawing/2014/main" id="{C8CD7F4B-2D87-4CE2-A430-A1A637AA1F03}"/>
                  </a:ext>
                </a:extLst>
              </p:cNvPr>
              <p:cNvCxnSpPr>
                <a:endCxn id="51" idx="4"/>
              </p:cNvCxnSpPr>
              <p:nvPr/>
            </p:nvCxnSpPr>
            <p:spPr>
              <a:xfrm flipV="1">
                <a:off x="4710757" y="2373319"/>
                <a:ext cx="875956" cy="12663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화살표 연결선 52">
                <a:extLst>
                  <a:ext uri="{FF2B5EF4-FFF2-40B4-BE49-F238E27FC236}">
                    <a16:creationId xmlns:a16="http://schemas.microsoft.com/office/drawing/2014/main" id="{CE8D2762-9ABA-463E-9722-B2FDFB084B4C}"/>
                  </a:ext>
                </a:extLst>
              </p:cNvPr>
              <p:cNvCxnSpPr>
                <a:endCxn id="51" idx="4"/>
              </p:cNvCxnSpPr>
              <p:nvPr/>
            </p:nvCxnSpPr>
            <p:spPr>
              <a:xfrm flipV="1">
                <a:off x="5280288" y="2373319"/>
                <a:ext cx="306425" cy="12916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화살표 연결선 53">
                <a:extLst>
                  <a:ext uri="{FF2B5EF4-FFF2-40B4-BE49-F238E27FC236}">
                    <a16:creationId xmlns:a16="http://schemas.microsoft.com/office/drawing/2014/main" id="{D0CB2C39-C24B-443E-9F96-7F037A7F843A}"/>
                  </a:ext>
                </a:extLst>
              </p:cNvPr>
              <p:cNvCxnSpPr>
                <a:endCxn id="51" idx="4"/>
              </p:cNvCxnSpPr>
              <p:nvPr/>
            </p:nvCxnSpPr>
            <p:spPr>
              <a:xfrm flipH="1" flipV="1">
                <a:off x="5586713" y="2373319"/>
                <a:ext cx="167918" cy="12712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화살표 연결선 54">
                <a:extLst>
                  <a:ext uri="{FF2B5EF4-FFF2-40B4-BE49-F238E27FC236}">
                    <a16:creationId xmlns:a16="http://schemas.microsoft.com/office/drawing/2014/main" id="{208B27C5-BCD6-4640-AD62-07D9BC476575}"/>
                  </a:ext>
                </a:extLst>
              </p:cNvPr>
              <p:cNvCxnSpPr>
                <a:endCxn id="51" idx="4"/>
              </p:cNvCxnSpPr>
              <p:nvPr/>
            </p:nvCxnSpPr>
            <p:spPr>
              <a:xfrm flipH="1" flipV="1">
                <a:off x="5586713" y="2373319"/>
                <a:ext cx="1099426" cy="12701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A76A7A11-E3B0-421F-BC92-84C5CDBBCA45}"/>
                      </a:ext>
                    </a:extLst>
                  </p:cNvPr>
                  <p:cNvSpPr txBox="1"/>
                  <p:nvPr/>
                </p:nvSpPr>
                <p:spPr>
                  <a:xfrm>
                    <a:off x="7170400" y="3679717"/>
                    <a:ext cx="22762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oMath>
                      </m:oMathPara>
                    </a14:m>
                    <a:endParaRPr lang="ko-KR" altLang="en-US" b="1" dirty="0"/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0400" y="3679717"/>
                    <a:ext cx="227626" cy="276999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18421" r="-21053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E935EA81-A20C-43CD-9A64-922E27D1C717}"/>
                      </a:ext>
                    </a:extLst>
                  </p:cNvPr>
                  <p:cNvSpPr txBox="1"/>
                  <p:nvPr/>
                </p:nvSpPr>
                <p:spPr>
                  <a:xfrm>
                    <a:off x="5484064" y="1605512"/>
                    <a:ext cx="21961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84064" y="1605512"/>
                    <a:ext cx="219611" cy="27699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9444" r="-16667" b="-28261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" name="구부러진 연결선 7">
              <a:extLst>
                <a:ext uri="{FF2B5EF4-FFF2-40B4-BE49-F238E27FC236}">
                  <a16:creationId xmlns:a16="http://schemas.microsoft.com/office/drawing/2014/main" id="{1FAB0561-171C-4E21-BFDD-19E02623F60B}"/>
                </a:ext>
              </a:extLst>
            </p:cNvPr>
            <p:cNvCxnSpPr>
              <a:stCxn id="35" idx="0"/>
              <a:endCxn id="36" idx="0"/>
            </p:cNvCxnSpPr>
            <p:nvPr/>
          </p:nvCxnSpPr>
          <p:spPr>
            <a:xfrm rot="16200000" flipH="1" flipV="1">
              <a:off x="5507247" y="3397110"/>
              <a:ext cx="8225" cy="501026"/>
            </a:xfrm>
            <a:prstGeom prst="curvedConnector3">
              <a:avLst>
                <a:gd name="adj1" fmla="val -277933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구부러진 연결선 14">
              <a:extLst>
                <a:ext uri="{FF2B5EF4-FFF2-40B4-BE49-F238E27FC236}">
                  <a16:creationId xmlns:a16="http://schemas.microsoft.com/office/drawing/2014/main" id="{7761298D-FD23-4726-92B9-C8DF1DC3788E}"/>
                </a:ext>
              </a:extLst>
            </p:cNvPr>
            <p:cNvCxnSpPr>
              <a:stCxn id="35" idx="0"/>
              <a:endCxn id="37" idx="0"/>
            </p:cNvCxnSpPr>
            <p:nvPr/>
          </p:nvCxnSpPr>
          <p:spPr>
            <a:xfrm rot="5400000" flipH="1" flipV="1">
              <a:off x="6221521" y="3178893"/>
              <a:ext cx="4970" cy="924267"/>
            </a:xfrm>
            <a:prstGeom prst="curvedConnector3">
              <a:avLst>
                <a:gd name="adj1" fmla="val 4699598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구부러진 연결선 16">
              <a:extLst>
                <a:ext uri="{FF2B5EF4-FFF2-40B4-BE49-F238E27FC236}">
                  <a16:creationId xmlns:a16="http://schemas.microsoft.com/office/drawing/2014/main" id="{316F29FE-FB50-4295-B8A1-8A4F6A22513C}"/>
                </a:ext>
              </a:extLst>
            </p:cNvPr>
            <p:cNvCxnSpPr>
              <a:stCxn id="37" idx="3"/>
              <a:endCxn id="35" idx="5"/>
            </p:cNvCxnSpPr>
            <p:nvPr/>
          </p:nvCxnSpPr>
          <p:spPr>
            <a:xfrm rot="5400000">
              <a:off x="6221521" y="3574813"/>
              <a:ext cx="4970" cy="692342"/>
            </a:xfrm>
            <a:prstGeom prst="curvedConnector3">
              <a:avLst>
                <a:gd name="adj1" fmla="val 3266258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구부러진 연결선 21">
              <a:extLst>
                <a:ext uri="{FF2B5EF4-FFF2-40B4-BE49-F238E27FC236}">
                  <a16:creationId xmlns:a16="http://schemas.microsoft.com/office/drawing/2014/main" id="{AE86419E-8898-495F-BE99-86BBF570B6CF}"/>
                </a:ext>
              </a:extLst>
            </p:cNvPr>
            <p:cNvCxnSpPr>
              <a:stCxn id="35" idx="1"/>
              <a:endCxn id="35" idx="7"/>
            </p:cNvCxnSpPr>
            <p:nvPr/>
          </p:nvCxnSpPr>
          <p:spPr>
            <a:xfrm rot="5400000" flipH="1" flipV="1">
              <a:off x="5761872" y="3575582"/>
              <a:ext cx="12700" cy="231925"/>
            </a:xfrm>
            <a:prstGeom prst="curvedConnector3">
              <a:avLst>
                <a:gd name="adj1" fmla="val 217821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구부러진 연결선 23">
              <a:extLst>
                <a:ext uri="{FF2B5EF4-FFF2-40B4-BE49-F238E27FC236}">
                  <a16:creationId xmlns:a16="http://schemas.microsoft.com/office/drawing/2014/main" id="{3B5A9515-E2F8-45C0-AF82-D0FB4E3EE02C}"/>
                </a:ext>
              </a:extLst>
            </p:cNvPr>
            <p:cNvCxnSpPr>
              <a:stCxn id="36" idx="5"/>
              <a:endCxn id="35" idx="3"/>
            </p:cNvCxnSpPr>
            <p:nvPr/>
          </p:nvCxnSpPr>
          <p:spPr>
            <a:xfrm rot="5400000" flipH="1" flipV="1">
              <a:off x="5507246" y="3793031"/>
              <a:ext cx="8225" cy="269101"/>
            </a:xfrm>
            <a:prstGeom prst="curvedConnector3">
              <a:avLst>
                <a:gd name="adj1" fmla="val -70482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EE00C25-0CA3-4976-AC86-3F67C084DDD3}"/>
                    </a:ext>
                  </a:extLst>
                </p:cNvPr>
                <p:cNvSpPr txBox="1"/>
                <p:nvPr/>
              </p:nvSpPr>
              <p:spPr>
                <a:xfrm>
                  <a:off x="5822582" y="3098731"/>
                  <a:ext cx="283347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2582" y="3098731"/>
                  <a:ext cx="283347" cy="29931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4894" r="-8511" b="-2653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BB8CACA-81E0-4D6E-86B3-6D0ECDFE3DCF}"/>
                    </a:ext>
                  </a:extLst>
                </p:cNvPr>
                <p:cNvSpPr txBox="1"/>
                <p:nvPr/>
              </p:nvSpPr>
              <p:spPr>
                <a:xfrm>
                  <a:off x="7463167" y="5099421"/>
                  <a:ext cx="2148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3167" y="5099421"/>
                  <a:ext cx="214802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333" r="-8333" b="-444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5278E8D9-289E-4BD4-9880-92D391F1D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242" y="5964925"/>
            <a:ext cx="5419725" cy="561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AE7E9E-D597-4996-AAC6-8D338C015962}"/>
              </a:ext>
            </a:extLst>
          </p:cNvPr>
          <p:cNvSpPr txBox="1"/>
          <p:nvPr/>
        </p:nvSpPr>
        <p:spPr>
          <a:xfrm>
            <a:off x="1147665" y="1222310"/>
            <a:ext cx="1032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시계열 데이터</a:t>
            </a:r>
            <a:r>
              <a:rPr lang="en-US" altLang="ko-KR" dirty="0"/>
              <a:t>(time series data): </a:t>
            </a:r>
            <a:r>
              <a:rPr lang="ko-KR" altLang="en-US" dirty="0"/>
              <a:t>시간에 따라 변하는 데이터  </a:t>
            </a:r>
            <a:r>
              <a:rPr lang="en-US" altLang="ko-KR" dirty="0"/>
              <a:t>(</a:t>
            </a:r>
            <a:r>
              <a:rPr lang="ko-KR" altLang="en-US" dirty="0"/>
              <a:t>주가</a:t>
            </a:r>
            <a:r>
              <a:rPr lang="en-US" altLang="ko-KR" dirty="0"/>
              <a:t>, </a:t>
            </a:r>
            <a:r>
              <a:rPr lang="ko-KR" altLang="en-US" dirty="0"/>
              <a:t>유가</a:t>
            </a:r>
            <a:r>
              <a:rPr lang="en-US" altLang="ko-KR" dirty="0"/>
              <a:t>, </a:t>
            </a:r>
            <a:r>
              <a:rPr lang="ko-KR" altLang="en-US" dirty="0"/>
              <a:t>심전도</a:t>
            </a:r>
            <a:r>
              <a:rPr lang="en-US" altLang="ko-KR" dirty="0"/>
              <a:t>, </a:t>
            </a:r>
            <a:r>
              <a:rPr lang="ko-KR" altLang="en-US" dirty="0"/>
              <a:t>음성</a:t>
            </a:r>
            <a:r>
              <a:rPr lang="en-US" altLang="ko-KR" dirty="0"/>
              <a:t>..)</a:t>
            </a:r>
          </a:p>
          <a:p>
            <a:r>
              <a:rPr lang="ko-KR" altLang="en-US" dirty="0"/>
              <a:t>보편적 근사화 이론의 시계열 데이터에 대한 적용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EFB5A71-1814-4C16-809C-EA511B0703A3}"/>
              </a:ext>
            </a:extLst>
          </p:cNvPr>
          <p:cNvSpPr txBox="1"/>
          <p:nvPr/>
        </p:nvSpPr>
        <p:spPr>
          <a:xfrm>
            <a:off x="772749" y="5595593"/>
            <a:ext cx="813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은닉 노드의 회귀 연결</a:t>
            </a:r>
            <a:r>
              <a:rPr lang="en-US" altLang="ko-KR" dirty="0"/>
              <a:t>(Recurrent connection for hidden nodes)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9638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8.5.2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텍스트 데이터 사례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영화평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데이터셋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IMDB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196753"/>
            <a:ext cx="8100590" cy="36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53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8.5.2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텍스트 데이터 사례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영화평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데이터셋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IMDB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/>
              <a:t>텐서플로가</a:t>
            </a:r>
            <a:r>
              <a:rPr lang="ko-KR" altLang="en-US" dirty="0"/>
              <a:t> 제공하는 </a:t>
            </a:r>
            <a:r>
              <a:rPr lang="en-US" altLang="ko-KR" dirty="0"/>
              <a:t>IMDB</a:t>
            </a:r>
          </a:p>
          <a:p>
            <a:pPr lvl="1"/>
            <a:r>
              <a:rPr lang="ko-KR" altLang="en-US" dirty="0" err="1"/>
              <a:t>텐서플로는</a:t>
            </a:r>
            <a:r>
              <a:rPr lang="ko-KR" altLang="en-US" dirty="0"/>
              <a:t> 쓰기</a:t>
            </a:r>
            <a:r>
              <a:rPr lang="en-US" altLang="ko-KR" dirty="0"/>
              <a:t> </a:t>
            </a:r>
            <a:r>
              <a:rPr lang="ko-KR" altLang="en-US" dirty="0"/>
              <a:t>좋게 가공한 </a:t>
            </a:r>
            <a:r>
              <a:rPr lang="en-US" altLang="ko-KR" dirty="0"/>
              <a:t>IMDB </a:t>
            </a:r>
            <a:r>
              <a:rPr lang="ko-KR" altLang="en-US" dirty="0" err="1"/>
              <a:t>데이터셋을</a:t>
            </a:r>
            <a:r>
              <a:rPr lang="ko-KR" altLang="en-US" dirty="0"/>
              <a:t> 제공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marL="266700" lvl="1" indent="0">
              <a:lnSpc>
                <a:spcPct val="150000"/>
              </a:lnSpc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266700" lvl="1" indent="0">
              <a:buNone/>
            </a:pPr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9" y="1708536"/>
            <a:ext cx="6525939" cy="4778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6758" y="5932347"/>
            <a:ext cx="2196244" cy="3572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상위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빈도 </a:t>
            </a:r>
            <a:r>
              <a:rPr lang="en-US" altLang="ko-KR" sz="1400" dirty="0">
                <a:solidFill>
                  <a:srgbClr val="0000FF"/>
                </a:solidFill>
              </a:rPr>
              <a:t>20</a:t>
            </a:r>
            <a:r>
              <a:rPr lang="ko-KR" altLang="en-US" sz="1400" dirty="0">
                <a:solidFill>
                  <a:srgbClr val="0000FF"/>
                </a:solidFill>
              </a:rPr>
              <a:t>개 단어 출력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4F3F7C0-2E55-DBEC-39FD-664F960C6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545" y="1062037"/>
            <a:ext cx="60388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72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198" y="1241376"/>
            <a:ext cx="8195605" cy="452197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8.5.2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텍스트 데이터 사례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영화평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데이터셋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IMDB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 flipH="1">
            <a:off x="3143672" y="1180747"/>
            <a:ext cx="216024" cy="290345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55640" y="884096"/>
            <a:ext cx="3312368" cy="3572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훈련 집합과 테스트 집합의 크기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0380" y="1340769"/>
            <a:ext cx="2304256" cy="3572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훈련 집합의 첫 번째 샘플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6096000" y="1637324"/>
            <a:ext cx="72009" cy="386391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 flipV="1">
            <a:off x="6168008" y="5588428"/>
            <a:ext cx="216024" cy="274314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84032" y="5833783"/>
            <a:ext cx="1872208" cy="3572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상위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빈도 </a:t>
            </a:r>
            <a:r>
              <a:rPr lang="en-US" altLang="ko-KR" sz="1400" dirty="0">
                <a:solidFill>
                  <a:srgbClr val="0000FF"/>
                </a:solidFill>
              </a:rPr>
              <a:t>20</a:t>
            </a:r>
            <a:r>
              <a:rPr lang="ko-KR" altLang="en-US" sz="1400" dirty="0">
                <a:solidFill>
                  <a:srgbClr val="0000FF"/>
                </a:solidFill>
              </a:rPr>
              <a:t>개 단어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364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8.5.3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단어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임베딩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/>
              <a:t>텍스트 데이터를 신경망에 입력하고 표현하는 방법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 err="1"/>
              <a:t>원핫</a:t>
            </a:r>
            <a:r>
              <a:rPr lang="ko-KR" altLang="en-US" dirty="0"/>
              <a:t> 코드 </a:t>
            </a:r>
            <a:r>
              <a:rPr lang="en-US" altLang="ko-KR" dirty="0"/>
              <a:t>– </a:t>
            </a:r>
            <a:r>
              <a:rPr lang="ko-KR" altLang="en-US" dirty="0"/>
              <a:t>몇 가지 단점이 있음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대안은 단어 </a:t>
            </a:r>
            <a:r>
              <a:rPr lang="ko-KR" altLang="en-US" dirty="0" err="1"/>
              <a:t>임베딩</a:t>
            </a:r>
            <a:r>
              <a:rPr lang="en-US" altLang="ko-KR" baseline="-25000" dirty="0"/>
              <a:t>word embedding</a:t>
            </a:r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marL="266700" lvl="1" indent="0">
              <a:lnSpc>
                <a:spcPct val="150000"/>
              </a:lnSpc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266700" lvl="1" indent="0">
              <a:buNone/>
            </a:pPr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4F95B1B-877E-80CE-3475-A00C5C25B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10" y="1923393"/>
            <a:ext cx="8292539" cy="440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76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8.5.3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단어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임베딩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/>
              <a:t>단어 </a:t>
            </a:r>
            <a:r>
              <a:rPr lang="ko-KR" altLang="en-US" dirty="0" err="1"/>
              <a:t>임베딩이란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단어를 </a:t>
            </a:r>
            <a:r>
              <a:rPr lang="ko-KR" altLang="en-US" dirty="0" err="1"/>
              <a:t>저차원</a:t>
            </a:r>
            <a:r>
              <a:rPr lang="ko-KR" altLang="en-US" dirty="0"/>
              <a:t> 공간의 벡터로 표현하는 기법</a:t>
            </a:r>
            <a:endParaRPr lang="en-US" altLang="ko-KR" dirty="0"/>
          </a:p>
          <a:p>
            <a:pPr lvl="2"/>
            <a:r>
              <a:rPr lang="ko-KR" altLang="en-US" dirty="0"/>
              <a:t>보통 수백 차원을 사용</a:t>
            </a:r>
            <a:endParaRPr lang="en-US" altLang="ko-KR" dirty="0"/>
          </a:p>
          <a:p>
            <a:pPr lvl="2"/>
            <a:r>
              <a:rPr lang="ko-KR" altLang="en-US" dirty="0"/>
              <a:t>밀집 벡터임</a:t>
            </a:r>
            <a:endParaRPr lang="en-US" altLang="ko-KR" dirty="0"/>
          </a:p>
          <a:p>
            <a:pPr lvl="2"/>
            <a:r>
              <a:rPr lang="ko-KR" altLang="en-US" dirty="0"/>
              <a:t>단어의 의미를 표현</a:t>
            </a:r>
            <a:endParaRPr lang="en-US" altLang="ko-KR" dirty="0"/>
          </a:p>
          <a:p>
            <a:pPr lvl="2"/>
            <a:r>
              <a:rPr lang="ko-KR" altLang="en-US" dirty="0"/>
              <a:t>신경망 학습을 통해 알아냄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marL="266700" lvl="1" indent="0">
              <a:lnSpc>
                <a:spcPct val="150000"/>
              </a:lnSpc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266700" lvl="1" indent="0">
              <a:buNone/>
            </a:pPr>
            <a:endParaRPr lang="en-US" altLang="ko-KR" dirty="0"/>
          </a:p>
          <a:p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908721"/>
            <a:ext cx="2592288" cy="236123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7" y="3213716"/>
            <a:ext cx="7146342" cy="151142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577" y="4941169"/>
            <a:ext cx="7415361" cy="149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06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129" y="2214207"/>
            <a:ext cx="7589288" cy="20895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8.5.3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단어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임베딩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/>
              <a:t>단어 </a:t>
            </a:r>
            <a:r>
              <a:rPr lang="ko-KR" altLang="en-US" dirty="0" err="1"/>
              <a:t>임베딩</a:t>
            </a:r>
            <a:r>
              <a:rPr lang="ko-KR" altLang="en-US" dirty="0"/>
              <a:t> 공간에서 다층 </a:t>
            </a:r>
            <a:r>
              <a:rPr lang="ko-KR" altLang="en-US" dirty="0" err="1"/>
              <a:t>퍼셉트론으로</a:t>
            </a:r>
            <a:r>
              <a:rPr lang="ko-KR" altLang="en-US" dirty="0"/>
              <a:t> </a:t>
            </a:r>
            <a:r>
              <a:rPr lang="en-US" altLang="ko-KR" dirty="0"/>
              <a:t>IMDB </a:t>
            </a:r>
            <a:r>
              <a:rPr lang="ko-KR" altLang="en-US" dirty="0"/>
              <a:t>인식 </a:t>
            </a:r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8-7(b)]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단어</a:t>
            </a:r>
            <a:r>
              <a:rPr lang="en-US" altLang="ko-KR" dirty="0"/>
              <a:t> </a:t>
            </a:r>
            <a:r>
              <a:rPr lang="ko-KR" altLang="en-US" dirty="0" err="1"/>
              <a:t>임베딩</a:t>
            </a:r>
            <a:r>
              <a:rPr lang="ko-KR" altLang="en-US" dirty="0"/>
              <a:t> 기술을 이용하여 </a:t>
            </a:r>
            <a:r>
              <a:rPr lang="en-US" altLang="ko-KR" dirty="0"/>
              <a:t>IMDB</a:t>
            </a:r>
            <a:r>
              <a:rPr lang="ko-KR" altLang="en-US" dirty="0"/>
              <a:t>의 샘플을 긍정과 부정으로 분류</a:t>
            </a:r>
            <a:endParaRPr lang="en-US" altLang="ko-KR" dirty="0"/>
          </a:p>
          <a:p>
            <a:pPr marL="266700" lvl="1" indent="0">
              <a:lnSpc>
                <a:spcPct val="150000"/>
              </a:lnSpc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266700" lvl="1" indent="0">
              <a:buNone/>
            </a:pPr>
            <a:endParaRPr lang="en-US" altLang="ko-KR" dirty="0"/>
          </a:p>
          <a:p>
            <a:endParaRPr lang="en-US" altLang="ko-KR" dirty="0"/>
          </a:p>
        </p:txBody>
      </p:sp>
      <p:cxnSp>
        <p:nvCxnSpPr>
          <p:cNvPr id="5" name="직선 화살표 연결선 4"/>
          <p:cNvCxnSpPr/>
          <p:nvPr/>
        </p:nvCxnSpPr>
        <p:spPr>
          <a:xfrm flipV="1">
            <a:off x="7680176" y="3991734"/>
            <a:ext cx="288032" cy="382713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1824" y="4230430"/>
            <a:ext cx="5112568" cy="7827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샘플의 크기를 </a:t>
            </a:r>
            <a:r>
              <a:rPr lang="en-US" altLang="ko-KR" sz="1400" dirty="0" err="1">
                <a:solidFill>
                  <a:srgbClr val="0000FF"/>
                </a:solidFill>
              </a:rPr>
              <a:t>sample_siz</a:t>
            </a:r>
            <a:r>
              <a:rPr lang="en-US" altLang="ko-KR" sz="1400" dirty="0">
                <a:solidFill>
                  <a:srgbClr val="0000FF"/>
                </a:solidFill>
              </a:rPr>
              <a:t>(512)</a:t>
            </a:r>
            <a:r>
              <a:rPr lang="ko-KR" altLang="en-US" sz="1400" dirty="0">
                <a:solidFill>
                  <a:srgbClr val="0000FF"/>
                </a:solidFill>
              </a:rPr>
              <a:t>로 고정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512</a:t>
            </a:r>
            <a:r>
              <a:rPr lang="ko-KR" altLang="en-US" sz="1400" dirty="0">
                <a:solidFill>
                  <a:srgbClr val="0000FF"/>
                </a:solidFill>
              </a:rPr>
              <a:t>보다 작은 샘플은 </a:t>
            </a:r>
            <a:r>
              <a:rPr lang="en-US" altLang="ko-KR" sz="1400" dirty="0" err="1">
                <a:solidFill>
                  <a:srgbClr val="0000FF"/>
                </a:solidFill>
              </a:rPr>
              <a:t>pad_sequences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함수가 특수 문자로 채움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12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841" y="1293133"/>
            <a:ext cx="5688632" cy="525572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154" y="950913"/>
            <a:ext cx="5688632" cy="346675"/>
          </a:xfrm>
          <a:prstGeom prst="rect">
            <a:avLst/>
          </a:prstGeom>
        </p:spPr>
      </p:pic>
      <p:cxnSp>
        <p:nvCxnSpPr>
          <p:cNvPr id="4" name="직선 화살표 연결선 3"/>
          <p:cNvCxnSpPr/>
          <p:nvPr/>
        </p:nvCxnSpPr>
        <p:spPr>
          <a:xfrm flipH="1">
            <a:off x="4655840" y="967135"/>
            <a:ext cx="360040" cy="325999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93590" y="709323"/>
            <a:ext cx="3145846" cy="60043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Embedding </a:t>
            </a:r>
            <a:r>
              <a:rPr lang="ko-KR" altLang="en-US" sz="1400" dirty="0">
                <a:solidFill>
                  <a:srgbClr val="0000FF"/>
                </a:solidFill>
              </a:rPr>
              <a:t>함수는 </a:t>
            </a:r>
            <a:r>
              <a:rPr lang="en-US" altLang="ko-KR" sz="1400" dirty="0" err="1">
                <a:solidFill>
                  <a:srgbClr val="0000FF"/>
                </a:solidFill>
              </a:rPr>
              <a:t>input_dim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차원을 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en-US" altLang="ko-KR" sz="1400" dirty="0" err="1">
                <a:solidFill>
                  <a:srgbClr val="0000FF"/>
                </a:solidFill>
              </a:rPr>
              <a:t>output_dim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차원으로 축소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7761" y="1425169"/>
            <a:ext cx="4340607" cy="3572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 err="1">
                <a:solidFill>
                  <a:srgbClr val="0000FF"/>
                </a:solidFill>
              </a:rPr>
              <a:t>input_length</a:t>
            </a:r>
            <a:r>
              <a:rPr lang="en-US" altLang="ko-KR" sz="1400" dirty="0">
                <a:solidFill>
                  <a:srgbClr val="0000FF"/>
                </a:solidFill>
              </a:rPr>
              <a:t>*</a:t>
            </a:r>
            <a:r>
              <a:rPr lang="en-US" altLang="ko-KR" sz="1400" dirty="0" err="1">
                <a:solidFill>
                  <a:srgbClr val="0000FF"/>
                </a:solidFill>
              </a:rPr>
              <a:t>output_dim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구조의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 err="1">
                <a:solidFill>
                  <a:srgbClr val="0000FF"/>
                </a:solidFill>
              </a:rPr>
              <a:t>텐서를</a:t>
            </a:r>
            <a:r>
              <a:rPr lang="ko-KR" altLang="en-US" sz="1400" dirty="0">
                <a:solidFill>
                  <a:srgbClr val="0000FF"/>
                </a:solidFill>
              </a:rPr>
              <a:t> 일렬로 펼침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4727848" y="1628800"/>
            <a:ext cx="360040" cy="144016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04995" y="2798853"/>
            <a:ext cx="3816424" cy="64049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0(</a:t>
            </a:r>
            <a:r>
              <a:rPr lang="ko-KR" altLang="en-US" sz="1400" dirty="0">
                <a:solidFill>
                  <a:srgbClr val="0000FF"/>
                </a:solidFill>
              </a:rPr>
              <a:t>부정</a:t>
            </a:r>
            <a:r>
              <a:rPr lang="en-US" altLang="ko-KR" sz="1400" dirty="0">
                <a:solidFill>
                  <a:srgbClr val="0000FF"/>
                </a:solidFill>
              </a:rPr>
              <a:t>) </a:t>
            </a:r>
            <a:r>
              <a:rPr lang="ko-KR" altLang="en-US" sz="1400" dirty="0">
                <a:solidFill>
                  <a:srgbClr val="0000FF"/>
                </a:solidFill>
              </a:rPr>
              <a:t>또는 </a:t>
            </a:r>
            <a:r>
              <a:rPr lang="en-US" altLang="ko-KR" sz="1400" dirty="0">
                <a:solidFill>
                  <a:srgbClr val="0000FF"/>
                </a:solidFill>
              </a:rPr>
              <a:t>1(</a:t>
            </a:r>
            <a:r>
              <a:rPr lang="ko-KR" altLang="en-US" sz="1400" dirty="0">
                <a:solidFill>
                  <a:srgbClr val="0000FF"/>
                </a:solidFill>
              </a:rPr>
              <a:t>긍정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ko-KR" altLang="en-US" sz="1400" dirty="0">
                <a:solidFill>
                  <a:srgbClr val="0000FF"/>
                </a:solidFill>
              </a:rPr>
              <a:t>로 분류하므로 출력 노드는 </a:t>
            </a:r>
            <a:r>
              <a:rPr lang="en-US" altLang="ko-KR" sz="1400" dirty="0">
                <a:solidFill>
                  <a:srgbClr val="0000FF"/>
                </a:solidFill>
              </a:rPr>
              <a:t>1</a:t>
            </a:r>
            <a:r>
              <a:rPr lang="ko-KR" altLang="en-US" sz="1400" dirty="0">
                <a:solidFill>
                  <a:srgbClr val="0000FF"/>
                </a:solidFill>
              </a:rPr>
              <a:t>개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ko-KR" altLang="en-US" sz="1400" dirty="0">
                <a:solidFill>
                  <a:srgbClr val="0000FF"/>
                </a:solidFill>
              </a:rPr>
              <a:t>손실 함수는 </a:t>
            </a:r>
            <a:r>
              <a:rPr lang="en-US" altLang="ko-KR" sz="1400" dirty="0" err="1">
                <a:solidFill>
                  <a:srgbClr val="0000FF"/>
                </a:solidFill>
              </a:rPr>
              <a:t>binary_crossentropy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 flipH="1" flipV="1">
            <a:off x="4511824" y="2193688"/>
            <a:ext cx="1080120" cy="731257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 flipV="1">
            <a:off x="5512840" y="2387616"/>
            <a:ext cx="79104" cy="537329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8.5.3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단어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임베딩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99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658" y="3128826"/>
            <a:ext cx="4662470" cy="361590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658" y="871337"/>
            <a:ext cx="4662470" cy="227329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8.5.3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단어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임베딩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 flipH="1">
            <a:off x="5861974" y="2348881"/>
            <a:ext cx="90010" cy="251709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20471" y="2089765"/>
            <a:ext cx="3816424" cy="3572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모델의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구조 </a:t>
            </a:r>
            <a:r>
              <a:rPr lang="en-US" altLang="ko-KR" sz="1400" dirty="0">
                <a:solidFill>
                  <a:srgbClr val="0000FF"/>
                </a:solidFill>
              </a:rPr>
              <a:t>Embedding-Flatten-Dense-Dense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 flipH="1">
            <a:off x="4118884" y="4565951"/>
            <a:ext cx="248924" cy="382618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67808" y="4264899"/>
            <a:ext cx="2358212" cy="3572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테스트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집합에 대한 </a:t>
            </a:r>
            <a:r>
              <a:rPr lang="ko-KR" altLang="en-US" sz="1400" dirty="0" err="1">
                <a:solidFill>
                  <a:srgbClr val="0000FF"/>
                </a:solidFill>
              </a:rPr>
              <a:t>정확률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84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8.5.4 LSTM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으로 인식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조기 멈춤 적용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/>
              <a:t>LSTM</a:t>
            </a:r>
            <a:r>
              <a:rPr lang="ko-KR" altLang="en-US" dirty="0"/>
              <a:t>을 사용하는 </a:t>
            </a:r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8-8]</a:t>
            </a:r>
          </a:p>
          <a:p>
            <a:pPr lvl="1"/>
            <a:r>
              <a:rPr lang="ko-KR" altLang="en-US" dirty="0"/>
              <a:t>시계열 정보를 반영</a:t>
            </a:r>
            <a:r>
              <a:rPr lang="en-US" altLang="ko-KR" dirty="0"/>
              <a:t>([</a:t>
            </a:r>
            <a:r>
              <a:rPr lang="ko-KR" altLang="en-US" dirty="0"/>
              <a:t>프로그램 </a:t>
            </a:r>
            <a:r>
              <a:rPr lang="en-US" altLang="ko-KR" dirty="0"/>
              <a:t>8-7]</a:t>
            </a:r>
            <a:r>
              <a:rPr lang="ko-KR" altLang="en-US" dirty="0"/>
              <a:t>은 단지 단어 </a:t>
            </a:r>
            <a:r>
              <a:rPr lang="ko-KR" altLang="en-US" dirty="0" err="1"/>
              <a:t>임베딩에</a:t>
            </a:r>
            <a:r>
              <a:rPr lang="ko-KR" altLang="en-US" dirty="0"/>
              <a:t> 다층 </a:t>
            </a:r>
            <a:r>
              <a:rPr lang="ko-KR" altLang="en-US" dirty="0" err="1"/>
              <a:t>퍼셉트론을</a:t>
            </a:r>
            <a:r>
              <a:rPr lang="ko-KR" altLang="en-US" dirty="0"/>
              <a:t> 적용하여 </a:t>
            </a:r>
            <a:r>
              <a:rPr lang="ko-KR" altLang="en-US" dirty="0" err="1"/>
              <a:t>시계열</a:t>
            </a:r>
            <a:r>
              <a:rPr lang="ko-KR" altLang="en-US" dirty="0"/>
              <a:t> 정보를 이용하지 못함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조기 멈춤 적용</a:t>
            </a:r>
            <a:r>
              <a:rPr lang="en-US" altLang="ko-KR" dirty="0"/>
              <a:t>([</a:t>
            </a:r>
            <a:r>
              <a:rPr lang="ko-KR" altLang="en-US" dirty="0"/>
              <a:t>프로그램 </a:t>
            </a:r>
            <a:r>
              <a:rPr lang="en-US" altLang="ko-KR" dirty="0"/>
              <a:t>8-7]</a:t>
            </a:r>
            <a:r>
              <a:rPr lang="ko-KR" altLang="en-US" dirty="0"/>
              <a:t>의 실행 결과를 보면 세대 </a:t>
            </a:r>
            <a:r>
              <a:rPr lang="en-US" altLang="ko-KR" dirty="0"/>
              <a:t>1</a:t>
            </a:r>
            <a:r>
              <a:rPr lang="ko-KR" altLang="en-US" dirty="0"/>
              <a:t>에서 최고 성능을 이룬 후 개선 없음</a:t>
            </a:r>
            <a:r>
              <a:rPr lang="en-US" altLang="ko-KR" dirty="0"/>
              <a:t>). </a:t>
            </a:r>
            <a:r>
              <a:rPr lang="ko-KR" altLang="en-US" dirty="0"/>
              <a:t>조기 멈춤</a:t>
            </a:r>
            <a:r>
              <a:rPr lang="en-US" altLang="ko-KR" baseline="-25000" dirty="0"/>
              <a:t>early stopping</a:t>
            </a:r>
            <a:r>
              <a:rPr lang="ko-KR" altLang="en-US" dirty="0"/>
              <a:t>은 훈련 집합에 대해 덜 수렴했더라도 검증 집합에 대해 성능 개선이 없으면 학습을 마치는 전략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266700" lvl="1" indent="0">
              <a:buNone/>
            </a:pPr>
            <a:endParaRPr lang="en-US" altLang="ko-KR" dirty="0"/>
          </a:p>
          <a:p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882" y="2747677"/>
            <a:ext cx="6084366" cy="391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12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294" y="2732773"/>
            <a:ext cx="5784939" cy="379786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021" y="999276"/>
            <a:ext cx="5787212" cy="173349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8.5.4 LSTM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으로 인식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조기 멈춤 적용</a:t>
            </a:r>
          </a:p>
        </p:txBody>
      </p:sp>
      <p:cxnSp>
        <p:nvCxnSpPr>
          <p:cNvPr id="8" name="직선 화살표 연결선 7"/>
          <p:cNvCxnSpPr/>
          <p:nvPr/>
        </p:nvCxnSpPr>
        <p:spPr>
          <a:xfrm flipH="1" flipV="1">
            <a:off x="7149492" y="3089424"/>
            <a:ext cx="242652" cy="584262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28940" y="1268761"/>
            <a:ext cx="3786905" cy="2961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가장 높은 성능을 발휘했을 때의 가중치를 취함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1510" y="3568048"/>
            <a:ext cx="3786905" cy="41636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훈련 집합의 </a:t>
            </a:r>
            <a:r>
              <a:rPr lang="en-US" altLang="ko-KR" sz="1400" dirty="0">
                <a:solidFill>
                  <a:srgbClr val="0000FF"/>
                </a:solidFill>
              </a:rPr>
              <a:t>20%</a:t>
            </a:r>
            <a:r>
              <a:rPr lang="ko-KR" altLang="en-US" sz="1400" dirty="0">
                <a:solidFill>
                  <a:srgbClr val="0000FF"/>
                </a:solidFill>
              </a:rPr>
              <a:t>를 떼어 검증 집합으로 사용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 flipH="1" flipV="1">
            <a:off x="7032105" y="1153544"/>
            <a:ext cx="117386" cy="115216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54080" y="1484785"/>
            <a:ext cx="3020540" cy="2961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5 </a:t>
            </a:r>
            <a:r>
              <a:rPr lang="ko-KR" altLang="en-US" sz="1400" dirty="0">
                <a:solidFill>
                  <a:srgbClr val="0000FF"/>
                </a:solidFill>
              </a:rPr>
              <a:t>세대 동안 성능 향상 없으면 멈춤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 flipH="1" flipV="1">
            <a:off x="6023995" y="1197192"/>
            <a:ext cx="396043" cy="345969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4225682" y="3330431"/>
            <a:ext cx="97472" cy="124018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70861" y="3300670"/>
            <a:ext cx="2808312" cy="41636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 err="1">
                <a:solidFill>
                  <a:srgbClr val="0000FF"/>
                </a:solidFill>
              </a:rPr>
              <a:t>콜백</a:t>
            </a:r>
            <a:r>
              <a:rPr lang="ko-KR" altLang="en-US" sz="1400" dirty="0">
                <a:solidFill>
                  <a:srgbClr val="0000FF"/>
                </a:solidFill>
              </a:rPr>
              <a:t> 함수를 통해 조기 멈춤 적용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64422" y="1746536"/>
            <a:ext cx="3020540" cy="2961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검증 집합에 대한 </a:t>
            </a:r>
            <a:r>
              <a:rPr lang="ko-KR" altLang="en-US" sz="1400" dirty="0" err="1">
                <a:solidFill>
                  <a:srgbClr val="0000FF"/>
                </a:solidFill>
              </a:rPr>
              <a:t>정확률을</a:t>
            </a:r>
            <a:r>
              <a:rPr lang="ko-KR" altLang="en-US" sz="1400" dirty="0">
                <a:solidFill>
                  <a:srgbClr val="0000FF"/>
                </a:solidFill>
              </a:rPr>
              <a:t> 조기 멈춤 기준으로 사용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 flipH="1" flipV="1">
            <a:off x="4786966" y="1186291"/>
            <a:ext cx="651586" cy="560244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57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D7ABEC10-878C-45C9-BCF5-1E55B65EB4E0}"/>
              </a:ext>
            </a:extLst>
          </p:cNvPr>
          <p:cNvGrpSpPr/>
          <p:nvPr/>
        </p:nvGrpSpPr>
        <p:grpSpPr>
          <a:xfrm>
            <a:off x="3315527" y="433899"/>
            <a:ext cx="5560945" cy="2985198"/>
            <a:chOff x="2231333" y="2218080"/>
            <a:chExt cx="5560945" cy="2985198"/>
          </a:xfrm>
        </p:grpSpPr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20D9D405-56D4-4DB6-B9F5-A49E5AF1ADE7}"/>
                </a:ext>
              </a:extLst>
            </p:cNvPr>
            <p:cNvSpPr/>
            <p:nvPr/>
          </p:nvSpPr>
          <p:spPr>
            <a:xfrm>
              <a:off x="3548268" y="4556947"/>
              <a:ext cx="665921" cy="6460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E98987C3-0DF7-41ED-80A7-E3147667CC0E}"/>
                </a:ext>
              </a:extLst>
            </p:cNvPr>
            <p:cNvSpPr/>
            <p:nvPr/>
          </p:nvSpPr>
          <p:spPr>
            <a:xfrm>
              <a:off x="6571379" y="4523056"/>
              <a:ext cx="665921" cy="6460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23AB0AEC-D3DD-42EC-B8D0-D67C6AFD087D}"/>
                </a:ext>
              </a:extLst>
            </p:cNvPr>
            <p:cNvSpPr/>
            <p:nvPr/>
          </p:nvSpPr>
          <p:spPr>
            <a:xfrm>
              <a:off x="5044974" y="4543837"/>
              <a:ext cx="665921" cy="6460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E6F83961-DE3E-4055-A1E1-B58D654339D1}"/>
                </a:ext>
              </a:extLst>
            </p:cNvPr>
            <p:cNvGrpSpPr/>
            <p:nvPr/>
          </p:nvGrpSpPr>
          <p:grpSpPr>
            <a:xfrm>
              <a:off x="3548268" y="3384271"/>
              <a:ext cx="665921" cy="646044"/>
              <a:chOff x="3548269" y="3382617"/>
              <a:chExt cx="665921" cy="646044"/>
            </a:xfrm>
          </p:grpSpPr>
          <p:sp>
            <p:nvSpPr>
              <p:cNvPr id="138" name="타원 137">
                <a:extLst>
                  <a:ext uri="{FF2B5EF4-FFF2-40B4-BE49-F238E27FC236}">
                    <a16:creationId xmlns:a16="http://schemas.microsoft.com/office/drawing/2014/main" id="{CAFC94DC-38A0-46AB-8BCD-F4985B2CC749}"/>
                  </a:ext>
                </a:extLst>
              </p:cNvPr>
              <p:cNvSpPr/>
              <p:nvPr/>
            </p:nvSpPr>
            <p:spPr>
              <a:xfrm>
                <a:off x="3548269" y="3382617"/>
                <a:ext cx="665921" cy="6460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9" name="자유형 8">
                <a:extLst>
                  <a:ext uri="{FF2B5EF4-FFF2-40B4-BE49-F238E27FC236}">
                    <a16:creationId xmlns:a16="http://schemas.microsoft.com/office/drawing/2014/main" id="{D5C7B628-9F49-4B71-B354-845BCC981176}"/>
                  </a:ext>
                </a:extLst>
              </p:cNvPr>
              <p:cNvSpPr/>
              <p:nvPr/>
            </p:nvSpPr>
            <p:spPr>
              <a:xfrm>
                <a:off x="3687417" y="3498573"/>
                <a:ext cx="387626" cy="427383"/>
              </a:xfrm>
              <a:custGeom>
                <a:avLst/>
                <a:gdLst>
                  <a:gd name="connsiteX0" fmla="*/ 0 w 1987827"/>
                  <a:gd name="connsiteY0" fmla="*/ 1093834 h 1111295"/>
                  <a:gd name="connsiteX1" fmla="*/ 636105 w 1987827"/>
                  <a:gd name="connsiteY1" fmla="*/ 1083895 h 1111295"/>
                  <a:gd name="connsiteX2" fmla="*/ 964096 w 1987827"/>
                  <a:gd name="connsiteY2" fmla="*/ 835417 h 1111295"/>
                  <a:gd name="connsiteX3" fmla="*/ 1113183 w 1987827"/>
                  <a:gd name="connsiteY3" fmla="*/ 378217 h 1111295"/>
                  <a:gd name="connsiteX4" fmla="*/ 1341783 w 1987827"/>
                  <a:gd name="connsiteY4" fmla="*/ 60165 h 1111295"/>
                  <a:gd name="connsiteX5" fmla="*/ 1987827 w 1987827"/>
                  <a:gd name="connsiteY5" fmla="*/ 530 h 111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827" h="1111295">
                    <a:moveTo>
                      <a:pt x="0" y="1093834"/>
                    </a:moveTo>
                    <a:cubicBezTo>
                      <a:pt x="237711" y="1110399"/>
                      <a:pt x="475422" y="1126964"/>
                      <a:pt x="636105" y="1083895"/>
                    </a:cubicBezTo>
                    <a:cubicBezTo>
                      <a:pt x="796788" y="1040826"/>
                      <a:pt x="884583" y="953030"/>
                      <a:pt x="964096" y="835417"/>
                    </a:cubicBezTo>
                    <a:cubicBezTo>
                      <a:pt x="1043609" y="717804"/>
                      <a:pt x="1050235" y="507426"/>
                      <a:pt x="1113183" y="378217"/>
                    </a:cubicBezTo>
                    <a:cubicBezTo>
                      <a:pt x="1176131" y="249008"/>
                      <a:pt x="1196009" y="123113"/>
                      <a:pt x="1341783" y="60165"/>
                    </a:cubicBezTo>
                    <a:cubicBezTo>
                      <a:pt x="1487557" y="-2783"/>
                      <a:pt x="1737692" y="-1127"/>
                      <a:pt x="1987827" y="53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B15AA39F-1904-4EA5-A931-344D9C3DC945}"/>
                </a:ext>
              </a:extLst>
            </p:cNvPr>
            <p:cNvGrpSpPr/>
            <p:nvPr/>
          </p:nvGrpSpPr>
          <p:grpSpPr>
            <a:xfrm>
              <a:off x="6563140" y="3377646"/>
              <a:ext cx="665921" cy="646044"/>
              <a:chOff x="3548269" y="3382617"/>
              <a:chExt cx="665921" cy="646044"/>
            </a:xfrm>
          </p:grpSpPr>
          <p:sp>
            <p:nvSpPr>
              <p:cNvPr id="93" name="타원 92">
                <a:extLst>
                  <a:ext uri="{FF2B5EF4-FFF2-40B4-BE49-F238E27FC236}">
                    <a16:creationId xmlns:a16="http://schemas.microsoft.com/office/drawing/2014/main" id="{065460C5-C3E4-47A7-B458-10064AFBD41C}"/>
                  </a:ext>
                </a:extLst>
              </p:cNvPr>
              <p:cNvSpPr/>
              <p:nvPr/>
            </p:nvSpPr>
            <p:spPr>
              <a:xfrm>
                <a:off x="3548269" y="3382617"/>
                <a:ext cx="665921" cy="6460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자유형 13">
                <a:extLst>
                  <a:ext uri="{FF2B5EF4-FFF2-40B4-BE49-F238E27FC236}">
                    <a16:creationId xmlns:a16="http://schemas.microsoft.com/office/drawing/2014/main" id="{CDA56F7F-2CE6-4799-BEDB-D881750DFC74}"/>
                  </a:ext>
                </a:extLst>
              </p:cNvPr>
              <p:cNvSpPr/>
              <p:nvPr/>
            </p:nvSpPr>
            <p:spPr>
              <a:xfrm>
                <a:off x="3687417" y="3498573"/>
                <a:ext cx="387626" cy="427383"/>
              </a:xfrm>
              <a:custGeom>
                <a:avLst/>
                <a:gdLst>
                  <a:gd name="connsiteX0" fmla="*/ 0 w 1987827"/>
                  <a:gd name="connsiteY0" fmla="*/ 1093834 h 1111295"/>
                  <a:gd name="connsiteX1" fmla="*/ 636105 w 1987827"/>
                  <a:gd name="connsiteY1" fmla="*/ 1083895 h 1111295"/>
                  <a:gd name="connsiteX2" fmla="*/ 964096 w 1987827"/>
                  <a:gd name="connsiteY2" fmla="*/ 835417 h 1111295"/>
                  <a:gd name="connsiteX3" fmla="*/ 1113183 w 1987827"/>
                  <a:gd name="connsiteY3" fmla="*/ 378217 h 1111295"/>
                  <a:gd name="connsiteX4" fmla="*/ 1341783 w 1987827"/>
                  <a:gd name="connsiteY4" fmla="*/ 60165 h 1111295"/>
                  <a:gd name="connsiteX5" fmla="*/ 1987827 w 1987827"/>
                  <a:gd name="connsiteY5" fmla="*/ 530 h 111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827" h="1111295">
                    <a:moveTo>
                      <a:pt x="0" y="1093834"/>
                    </a:moveTo>
                    <a:cubicBezTo>
                      <a:pt x="237711" y="1110399"/>
                      <a:pt x="475422" y="1126964"/>
                      <a:pt x="636105" y="1083895"/>
                    </a:cubicBezTo>
                    <a:cubicBezTo>
                      <a:pt x="796788" y="1040826"/>
                      <a:pt x="884583" y="953030"/>
                      <a:pt x="964096" y="835417"/>
                    </a:cubicBezTo>
                    <a:cubicBezTo>
                      <a:pt x="1043609" y="717804"/>
                      <a:pt x="1050235" y="507426"/>
                      <a:pt x="1113183" y="378217"/>
                    </a:cubicBezTo>
                    <a:cubicBezTo>
                      <a:pt x="1176131" y="249008"/>
                      <a:pt x="1196009" y="123113"/>
                      <a:pt x="1341783" y="60165"/>
                    </a:cubicBezTo>
                    <a:cubicBezTo>
                      <a:pt x="1487557" y="-2783"/>
                      <a:pt x="1737692" y="-1127"/>
                      <a:pt x="1987827" y="53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E24CF920-C398-4E76-B8C3-333D5F336E43}"/>
                </a:ext>
              </a:extLst>
            </p:cNvPr>
            <p:cNvGrpSpPr/>
            <p:nvPr/>
          </p:nvGrpSpPr>
          <p:grpSpPr>
            <a:xfrm>
              <a:off x="5054874" y="3384271"/>
              <a:ext cx="665921" cy="646044"/>
              <a:chOff x="3548269" y="3382617"/>
              <a:chExt cx="665921" cy="646044"/>
            </a:xfrm>
          </p:grpSpPr>
          <p:sp>
            <p:nvSpPr>
              <p:cNvPr id="91" name="타원 90">
                <a:extLst>
                  <a:ext uri="{FF2B5EF4-FFF2-40B4-BE49-F238E27FC236}">
                    <a16:creationId xmlns:a16="http://schemas.microsoft.com/office/drawing/2014/main" id="{CE2685AF-2304-4568-AC98-7941EA147D72}"/>
                  </a:ext>
                </a:extLst>
              </p:cNvPr>
              <p:cNvSpPr/>
              <p:nvPr/>
            </p:nvSpPr>
            <p:spPr>
              <a:xfrm>
                <a:off x="3548269" y="3382617"/>
                <a:ext cx="665921" cy="6460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자유형 16">
                <a:extLst>
                  <a:ext uri="{FF2B5EF4-FFF2-40B4-BE49-F238E27FC236}">
                    <a16:creationId xmlns:a16="http://schemas.microsoft.com/office/drawing/2014/main" id="{3634E48F-6DAC-44F0-AACD-4B09B6B44F83}"/>
                  </a:ext>
                </a:extLst>
              </p:cNvPr>
              <p:cNvSpPr/>
              <p:nvPr/>
            </p:nvSpPr>
            <p:spPr>
              <a:xfrm>
                <a:off x="3687417" y="3498573"/>
                <a:ext cx="387626" cy="427383"/>
              </a:xfrm>
              <a:custGeom>
                <a:avLst/>
                <a:gdLst>
                  <a:gd name="connsiteX0" fmla="*/ 0 w 1987827"/>
                  <a:gd name="connsiteY0" fmla="*/ 1093834 h 1111295"/>
                  <a:gd name="connsiteX1" fmla="*/ 636105 w 1987827"/>
                  <a:gd name="connsiteY1" fmla="*/ 1083895 h 1111295"/>
                  <a:gd name="connsiteX2" fmla="*/ 964096 w 1987827"/>
                  <a:gd name="connsiteY2" fmla="*/ 835417 h 1111295"/>
                  <a:gd name="connsiteX3" fmla="*/ 1113183 w 1987827"/>
                  <a:gd name="connsiteY3" fmla="*/ 378217 h 1111295"/>
                  <a:gd name="connsiteX4" fmla="*/ 1341783 w 1987827"/>
                  <a:gd name="connsiteY4" fmla="*/ 60165 h 1111295"/>
                  <a:gd name="connsiteX5" fmla="*/ 1987827 w 1987827"/>
                  <a:gd name="connsiteY5" fmla="*/ 530 h 111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827" h="1111295">
                    <a:moveTo>
                      <a:pt x="0" y="1093834"/>
                    </a:moveTo>
                    <a:cubicBezTo>
                      <a:pt x="237711" y="1110399"/>
                      <a:pt x="475422" y="1126964"/>
                      <a:pt x="636105" y="1083895"/>
                    </a:cubicBezTo>
                    <a:cubicBezTo>
                      <a:pt x="796788" y="1040826"/>
                      <a:pt x="884583" y="953030"/>
                      <a:pt x="964096" y="835417"/>
                    </a:cubicBezTo>
                    <a:cubicBezTo>
                      <a:pt x="1043609" y="717804"/>
                      <a:pt x="1050235" y="507426"/>
                      <a:pt x="1113183" y="378217"/>
                    </a:cubicBezTo>
                    <a:cubicBezTo>
                      <a:pt x="1176131" y="249008"/>
                      <a:pt x="1196009" y="123113"/>
                      <a:pt x="1341783" y="60165"/>
                    </a:cubicBezTo>
                    <a:cubicBezTo>
                      <a:pt x="1487557" y="-2783"/>
                      <a:pt x="1737692" y="-1127"/>
                      <a:pt x="1987827" y="53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7AFEE668-6DB1-48BD-A384-5855E552577E}"/>
                </a:ext>
              </a:extLst>
            </p:cNvPr>
            <p:cNvGrpSpPr/>
            <p:nvPr/>
          </p:nvGrpSpPr>
          <p:grpSpPr>
            <a:xfrm>
              <a:off x="6561483" y="2218080"/>
              <a:ext cx="665921" cy="646044"/>
              <a:chOff x="3548269" y="3382617"/>
              <a:chExt cx="665921" cy="646044"/>
            </a:xfrm>
          </p:grpSpPr>
          <p:sp>
            <p:nvSpPr>
              <p:cNvPr id="89" name="타원 88">
                <a:extLst>
                  <a:ext uri="{FF2B5EF4-FFF2-40B4-BE49-F238E27FC236}">
                    <a16:creationId xmlns:a16="http://schemas.microsoft.com/office/drawing/2014/main" id="{5EF27EC3-0D3C-42A0-8E76-B17FEDE5D799}"/>
                  </a:ext>
                </a:extLst>
              </p:cNvPr>
              <p:cNvSpPr/>
              <p:nvPr/>
            </p:nvSpPr>
            <p:spPr>
              <a:xfrm>
                <a:off x="3548269" y="3382617"/>
                <a:ext cx="665921" cy="6460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자유형 19">
                <a:extLst>
                  <a:ext uri="{FF2B5EF4-FFF2-40B4-BE49-F238E27FC236}">
                    <a16:creationId xmlns:a16="http://schemas.microsoft.com/office/drawing/2014/main" id="{EBD35EDC-E94A-4A7A-AA7C-DC3BAD028910}"/>
                  </a:ext>
                </a:extLst>
              </p:cNvPr>
              <p:cNvSpPr/>
              <p:nvPr/>
            </p:nvSpPr>
            <p:spPr>
              <a:xfrm>
                <a:off x="3687417" y="3498573"/>
                <a:ext cx="387626" cy="427383"/>
              </a:xfrm>
              <a:custGeom>
                <a:avLst/>
                <a:gdLst>
                  <a:gd name="connsiteX0" fmla="*/ 0 w 1987827"/>
                  <a:gd name="connsiteY0" fmla="*/ 1093834 h 1111295"/>
                  <a:gd name="connsiteX1" fmla="*/ 636105 w 1987827"/>
                  <a:gd name="connsiteY1" fmla="*/ 1083895 h 1111295"/>
                  <a:gd name="connsiteX2" fmla="*/ 964096 w 1987827"/>
                  <a:gd name="connsiteY2" fmla="*/ 835417 h 1111295"/>
                  <a:gd name="connsiteX3" fmla="*/ 1113183 w 1987827"/>
                  <a:gd name="connsiteY3" fmla="*/ 378217 h 1111295"/>
                  <a:gd name="connsiteX4" fmla="*/ 1341783 w 1987827"/>
                  <a:gd name="connsiteY4" fmla="*/ 60165 h 1111295"/>
                  <a:gd name="connsiteX5" fmla="*/ 1987827 w 1987827"/>
                  <a:gd name="connsiteY5" fmla="*/ 530 h 111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827" h="1111295">
                    <a:moveTo>
                      <a:pt x="0" y="1093834"/>
                    </a:moveTo>
                    <a:cubicBezTo>
                      <a:pt x="237711" y="1110399"/>
                      <a:pt x="475422" y="1126964"/>
                      <a:pt x="636105" y="1083895"/>
                    </a:cubicBezTo>
                    <a:cubicBezTo>
                      <a:pt x="796788" y="1040826"/>
                      <a:pt x="884583" y="953030"/>
                      <a:pt x="964096" y="835417"/>
                    </a:cubicBezTo>
                    <a:cubicBezTo>
                      <a:pt x="1043609" y="717804"/>
                      <a:pt x="1050235" y="507426"/>
                      <a:pt x="1113183" y="378217"/>
                    </a:cubicBezTo>
                    <a:cubicBezTo>
                      <a:pt x="1176131" y="249008"/>
                      <a:pt x="1196009" y="123113"/>
                      <a:pt x="1341783" y="60165"/>
                    </a:cubicBezTo>
                    <a:cubicBezTo>
                      <a:pt x="1487557" y="-2783"/>
                      <a:pt x="1737692" y="-1127"/>
                      <a:pt x="1987827" y="53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8B08D813-DAB6-42F7-AA2A-3D30A8AB994C}"/>
                </a:ext>
              </a:extLst>
            </p:cNvPr>
            <p:cNvGrpSpPr/>
            <p:nvPr/>
          </p:nvGrpSpPr>
          <p:grpSpPr>
            <a:xfrm>
              <a:off x="5054873" y="2224705"/>
              <a:ext cx="665921" cy="646044"/>
              <a:chOff x="3548269" y="3382617"/>
              <a:chExt cx="665921" cy="646044"/>
            </a:xfrm>
          </p:grpSpPr>
          <p:sp>
            <p:nvSpPr>
              <p:cNvPr id="87" name="타원 86">
                <a:extLst>
                  <a:ext uri="{FF2B5EF4-FFF2-40B4-BE49-F238E27FC236}">
                    <a16:creationId xmlns:a16="http://schemas.microsoft.com/office/drawing/2014/main" id="{CFA0CA9B-73EF-401E-92A2-BF14AA1B2C42}"/>
                  </a:ext>
                </a:extLst>
              </p:cNvPr>
              <p:cNvSpPr/>
              <p:nvPr/>
            </p:nvSpPr>
            <p:spPr>
              <a:xfrm>
                <a:off x="3548269" y="3382617"/>
                <a:ext cx="665921" cy="6460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자유형 22">
                <a:extLst>
                  <a:ext uri="{FF2B5EF4-FFF2-40B4-BE49-F238E27FC236}">
                    <a16:creationId xmlns:a16="http://schemas.microsoft.com/office/drawing/2014/main" id="{66A45462-0880-4E0C-8AD0-A27F7993D587}"/>
                  </a:ext>
                </a:extLst>
              </p:cNvPr>
              <p:cNvSpPr/>
              <p:nvPr/>
            </p:nvSpPr>
            <p:spPr>
              <a:xfrm>
                <a:off x="3687417" y="3498573"/>
                <a:ext cx="387626" cy="427383"/>
              </a:xfrm>
              <a:custGeom>
                <a:avLst/>
                <a:gdLst>
                  <a:gd name="connsiteX0" fmla="*/ 0 w 1987827"/>
                  <a:gd name="connsiteY0" fmla="*/ 1093834 h 1111295"/>
                  <a:gd name="connsiteX1" fmla="*/ 636105 w 1987827"/>
                  <a:gd name="connsiteY1" fmla="*/ 1083895 h 1111295"/>
                  <a:gd name="connsiteX2" fmla="*/ 964096 w 1987827"/>
                  <a:gd name="connsiteY2" fmla="*/ 835417 h 1111295"/>
                  <a:gd name="connsiteX3" fmla="*/ 1113183 w 1987827"/>
                  <a:gd name="connsiteY3" fmla="*/ 378217 h 1111295"/>
                  <a:gd name="connsiteX4" fmla="*/ 1341783 w 1987827"/>
                  <a:gd name="connsiteY4" fmla="*/ 60165 h 1111295"/>
                  <a:gd name="connsiteX5" fmla="*/ 1987827 w 1987827"/>
                  <a:gd name="connsiteY5" fmla="*/ 530 h 111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827" h="1111295">
                    <a:moveTo>
                      <a:pt x="0" y="1093834"/>
                    </a:moveTo>
                    <a:cubicBezTo>
                      <a:pt x="237711" y="1110399"/>
                      <a:pt x="475422" y="1126964"/>
                      <a:pt x="636105" y="1083895"/>
                    </a:cubicBezTo>
                    <a:cubicBezTo>
                      <a:pt x="796788" y="1040826"/>
                      <a:pt x="884583" y="953030"/>
                      <a:pt x="964096" y="835417"/>
                    </a:cubicBezTo>
                    <a:cubicBezTo>
                      <a:pt x="1043609" y="717804"/>
                      <a:pt x="1050235" y="507426"/>
                      <a:pt x="1113183" y="378217"/>
                    </a:cubicBezTo>
                    <a:cubicBezTo>
                      <a:pt x="1176131" y="249008"/>
                      <a:pt x="1196009" y="123113"/>
                      <a:pt x="1341783" y="60165"/>
                    </a:cubicBezTo>
                    <a:cubicBezTo>
                      <a:pt x="1487557" y="-2783"/>
                      <a:pt x="1737692" y="-1127"/>
                      <a:pt x="1987827" y="53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24D2C634-3489-4E65-A30D-61BD263B659C}"/>
                </a:ext>
              </a:extLst>
            </p:cNvPr>
            <p:cNvGrpSpPr/>
            <p:nvPr/>
          </p:nvGrpSpPr>
          <p:grpSpPr>
            <a:xfrm>
              <a:off x="3548268" y="2231330"/>
              <a:ext cx="665921" cy="646044"/>
              <a:chOff x="3548269" y="3382617"/>
              <a:chExt cx="665921" cy="646044"/>
            </a:xfrm>
          </p:grpSpPr>
          <p:sp>
            <p:nvSpPr>
              <p:cNvPr id="85" name="타원 84">
                <a:extLst>
                  <a:ext uri="{FF2B5EF4-FFF2-40B4-BE49-F238E27FC236}">
                    <a16:creationId xmlns:a16="http://schemas.microsoft.com/office/drawing/2014/main" id="{30E96074-090F-4821-A95D-2380824F65E4}"/>
                  </a:ext>
                </a:extLst>
              </p:cNvPr>
              <p:cNvSpPr/>
              <p:nvPr/>
            </p:nvSpPr>
            <p:spPr>
              <a:xfrm>
                <a:off x="3548269" y="3382617"/>
                <a:ext cx="665921" cy="6460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자유형 25">
                <a:extLst>
                  <a:ext uri="{FF2B5EF4-FFF2-40B4-BE49-F238E27FC236}">
                    <a16:creationId xmlns:a16="http://schemas.microsoft.com/office/drawing/2014/main" id="{78E8108D-8256-491D-BC63-93882199F07E}"/>
                  </a:ext>
                </a:extLst>
              </p:cNvPr>
              <p:cNvSpPr/>
              <p:nvPr/>
            </p:nvSpPr>
            <p:spPr>
              <a:xfrm>
                <a:off x="3687417" y="3498573"/>
                <a:ext cx="387626" cy="427383"/>
              </a:xfrm>
              <a:custGeom>
                <a:avLst/>
                <a:gdLst>
                  <a:gd name="connsiteX0" fmla="*/ 0 w 1987827"/>
                  <a:gd name="connsiteY0" fmla="*/ 1093834 h 1111295"/>
                  <a:gd name="connsiteX1" fmla="*/ 636105 w 1987827"/>
                  <a:gd name="connsiteY1" fmla="*/ 1083895 h 1111295"/>
                  <a:gd name="connsiteX2" fmla="*/ 964096 w 1987827"/>
                  <a:gd name="connsiteY2" fmla="*/ 835417 h 1111295"/>
                  <a:gd name="connsiteX3" fmla="*/ 1113183 w 1987827"/>
                  <a:gd name="connsiteY3" fmla="*/ 378217 h 1111295"/>
                  <a:gd name="connsiteX4" fmla="*/ 1341783 w 1987827"/>
                  <a:gd name="connsiteY4" fmla="*/ 60165 h 1111295"/>
                  <a:gd name="connsiteX5" fmla="*/ 1987827 w 1987827"/>
                  <a:gd name="connsiteY5" fmla="*/ 530 h 111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827" h="1111295">
                    <a:moveTo>
                      <a:pt x="0" y="1093834"/>
                    </a:moveTo>
                    <a:cubicBezTo>
                      <a:pt x="237711" y="1110399"/>
                      <a:pt x="475422" y="1126964"/>
                      <a:pt x="636105" y="1083895"/>
                    </a:cubicBezTo>
                    <a:cubicBezTo>
                      <a:pt x="796788" y="1040826"/>
                      <a:pt x="884583" y="953030"/>
                      <a:pt x="964096" y="835417"/>
                    </a:cubicBezTo>
                    <a:cubicBezTo>
                      <a:pt x="1043609" y="717804"/>
                      <a:pt x="1050235" y="507426"/>
                      <a:pt x="1113183" y="378217"/>
                    </a:cubicBezTo>
                    <a:cubicBezTo>
                      <a:pt x="1176131" y="249008"/>
                      <a:pt x="1196009" y="123113"/>
                      <a:pt x="1341783" y="60165"/>
                    </a:cubicBezTo>
                    <a:cubicBezTo>
                      <a:pt x="1487557" y="-2783"/>
                      <a:pt x="1737692" y="-1127"/>
                      <a:pt x="1987827" y="53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8C0A858-11AD-44A1-8E88-07648B6EBF13}"/>
                </a:ext>
              </a:extLst>
            </p:cNvPr>
            <p:cNvSpPr txBox="1"/>
            <p:nvPr/>
          </p:nvSpPr>
          <p:spPr>
            <a:xfrm>
              <a:off x="2231333" y="4556947"/>
              <a:ext cx="8050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Input Layer</a:t>
              </a:r>
              <a:endParaRPr lang="ko-KR" alt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5271D92-F32F-442F-9969-258620C8FB58}"/>
                </a:ext>
              </a:extLst>
            </p:cNvPr>
            <p:cNvSpPr txBox="1"/>
            <p:nvPr/>
          </p:nvSpPr>
          <p:spPr>
            <a:xfrm>
              <a:off x="2231333" y="3377359"/>
              <a:ext cx="979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Hidden Layer</a:t>
              </a:r>
              <a:endParaRPr lang="ko-KR" alt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C028E48-EC4C-4F38-AE5E-E08F9790A2CD}"/>
                </a:ext>
              </a:extLst>
            </p:cNvPr>
            <p:cNvSpPr txBox="1"/>
            <p:nvPr/>
          </p:nvSpPr>
          <p:spPr>
            <a:xfrm>
              <a:off x="2231333" y="2231043"/>
              <a:ext cx="979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Output Layer</a:t>
              </a:r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5BFE971E-15D9-4B66-B94E-3EF35683E5D2}"/>
                    </a:ext>
                  </a:extLst>
                </p:cNvPr>
                <p:cNvSpPr txBox="1"/>
                <p:nvPr/>
              </p:nvSpPr>
              <p:spPr>
                <a:xfrm>
                  <a:off x="6972841" y="4134873"/>
                  <a:ext cx="3104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2841" y="4134873"/>
                  <a:ext cx="310406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3725" r="-11765" b="-1087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94997D4-486A-4C5A-B2D0-ABD1E1F1C5A8}"/>
                    </a:ext>
                  </a:extLst>
                </p:cNvPr>
                <p:cNvSpPr txBox="1"/>
                <p:nvPr/>
              </p:nvSpPr>
              <p:spPr>
                <a:xfrm>
                  <a:off x="6972841" y="2982385"/>
                  <a:ext cx="2308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2841" y="2982385"/>
                  <a:ext cx="230832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8421" r="-18421" b="-1087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BFC0F2E-C406-4996-8A67-9CF7FC39F988}"/>
                    </a:ext>
                  </a:extLst>
                </p:cNvPr>
                <p:cNvSpPr txBox="1"/>
                <p:nvPr/>
              </p:nvSpPr>
              <p:spPr>
                <a:xfrm>
                  <a:off x="7428624" y="3384271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624" y="3384271"/>
                  <a:ext cx="226023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919" r="-18919" b="-1087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직선 화살표 연결선 63">
              <a:extLst>
                <a:ext uri="{FF2B5EF4-FFF2-40B4-BE49-F238E27FC236}">
                  <a16:creationId xmlns:a16="http://schemas.microsoft.com/office/drawing/2014/main" id="{47103277-C998-4AFF-AAFE-ECB1507D481F}"/>
                </a:ext>
              </a:extLst>
            </p:cNvPr>
            <p:cNvCxnSpPr>
              <a:stCxn id="49" idx="0"/>
              <a:endCxn id="138" idx="4"/>
            </p:cNvCxnSpPr>
            <p:nvPr/>
          </p:nvCxnSpPr>
          <p:spPr>
            <a:xfrm flipV="1">
              <a:off x="3881229" y="4030315"/>
              <a:ext cx="0" cy="5266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화살표 연결선 64">
              <a:extLst>
                <a:ext uri="{FF2B5EF4-FFF2-40B4-BE49-F238E27FC236}">
                  <a16:creationId xmlns:a16="http://schemas.microsoft.com/office/drawing/2014/main" id="{0CCF116A-E263-4DDE-A5D2-BFA9B245A543}"/>
                </a:ext>
              </a:extLst>
            </p:cNvPr>
            <p:cNvCxnSpPr>
              <a:stCxn id="50" idx="0"/>
              <a:endCxn id="93" idx="4"/>
            </p:cNvCxnSpPr>
            <p:nvPr/>
          </p:nvCxnSpPr>
          <p:spPr>
            <a:xfrm flipH="1" flipV="1">
              <a:off x="6896101" y="4023690"/>
              <a:ext cx="8239" cy="4993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화살표 연결선 65">
              <a:extLst>
                <a:ext uri="{FF2B5EF4-FFF2-40B4-BE49-F238E27FC236}">
                  <a16:creationId xmlns:a16="http://schemas.microsoft.com/office/drawing/2014/main" id="{FE3750EF-9E46-4C06-A588-69ABF8213AA3}"/>
                </a:ext>
              </a:extLst>
            </p:cNvPr>
            <p:cNvCxnSpPr>
              <a:stCxn id="51" idx="0"/>
              <a:endCxn id="91" idx="4"/>
            </p:cNvCxnSpPr>
            <p:nvPr/>
          </p:nvCxnSpPr>
          <p:spPr>
            <a:xfrm flipV="1">
              <a:off x="5377935" y="4030315"/>
              <a:ext cx="9900" cy="5135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화살표 연결선 66">
              <a:extLst>
                <a:ext uri="{FF2B5EF4-FFF2-40B4-BE49-F238E27FC236}">
                  <a16:creationId xmlns:a16="http://schemas.microsoft.com/office/drawing/2014/main" id="{FB1056F6-A14D-490A-A046-0C3942812805}"/>
                </a:ext>
              </a:extLst>
            </p:cNvPr>
            <p:cNvCxnSpPr>
              <a:stCxn id="93" idx="0"/>
              <a:endCxn id="89" idx="4"/>
            </p:cNvCxnSpPr>
            <p:nvPr/>
          </p:nvCxnSpPr>
          <p:spPr>
            <a:xfrm flipH="1" flipV="1">
              <a:off x="6894444" y="2864124"/>
              <a:ext cx="1657" cy="5135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화살표 연결선 67">
              <a:extLst>
                <a:ext uri="{FF2B5EF4-FFF2-40B4-BE49-F238E27FC236}">
                  <a16:creationId xmlns:a16="http://schemas.microsoft.com/office/drawing/2014/main" id="{61B9DAAC-CF26-47D5-8FCC-729F180228FE}"/>
                </a:ext>
              </a:extLst>
            </p:cNvPr>
            <p:cNvCxnSpPr>
              <a:stCxn id="91" idx="0"/>
              <a:endCxn id="87" idx="4"/>
            </p:cNvCxnSpPr>
            <p:nvPr/>
          </p:nvCxnSpPr>
          <p:spPr>
            <a:xfrm flipH="1" flipV="1">
              <a:off x="5387834" y="2870749"/>
              <a:ext cx="1" cy="5135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화살표 연결선 68">
              <a:extLst>
                <a:ext uri="{FF2B5EF4-FFF2-40B4-BE49-F238E27FC236}">
                  <a16:creationId xmlns:a16="http://schemas.microsoft.com/office/drawing/2014/main" id="{0D7523F9-CD9C-42A7-A818-17B74C3284BC}"/>
                </a:ext>
              </a:extLst>
            </p:cNvPr>
            <p:cNvCxnSpPr>
              <a:stCxn id="138" idx="0"/>
              <a:endCxn id="85" idx="4"/>
            </p:cNvCxnSpPr>
            <p:nvPr/>
          </p:nvCxnSpPr>
          <p:spPr>
            <a:xfrm flipV="1">
              <a:off x="3881229" y="2877374"/>
              <a:ext cx="0" cy="5068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화살표 연결선 69">
              <a:extLst>
                <a:ext uri="{FF2B5EF4-FFF2-40B4-BE49-F238E27FC236}">
                  <a16:creationId xmlns:a16="http://schemas.microsoft.com/office/drawing/2014/main" id="{844CE4ED-2D2A-4322-A6FE-3E82091AE1FC}"/>
                </a:ext>
              </a:extLst>
            </p:cNvPr>
            <p:cNvCxnSpPr>
              <a:stCxn id="138" idx="6"/>
              <a:endCxn id="91" idx="2"/>
            </p:cNvCxnSpPr>
            <p:nvPr/>
          </p:nvCxnSpPr>
          <p:spPr>
            <a:xfrm>
              <a:off x="4214189" y="3707293"/>
              <a:ext cx="84068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화살표 연결선 70">
              <a:extLst>
                <a:ext uri="{FF2B5EF4-FFF2-40B4-BE49-F238E27FC236}">
                  <a16:creationId xmlns:a16="http://schemas.microsoft.com/office/drawing/2014/main" id="{910E51D5-2978-4123-B5AE-949044933871}"/>
                </a:ext>
              </a:extLst>
            </p:cNvPr>
            <p:cNvCxnSpPr>
              <a:stCxn id="91" idx="6"/>
              <a:endCxn id="93" idx="2"/>
            </p:cNvCxnSpPr>
            <p:nvPr/>
          </p:nvCxnSpPr>
          <p:spPr>
            <a:xfrm flipV="1">
              <a:off x="5720795" y="3700668"/>
              <a:ext cx="842345" cy="66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화살표 연결선 71">
              <a:extLst>
                <a:ext uri="{FF2B5EF4-FFF2-40B4-BE49-F238E27FC236}">
                  <a16:creationId xmlns:a16="http://schemas.microsoft.com/office/drawing/2014/main" id="{2B5A5A89-22A2-41C2-B44E-DA40F69379E6}"/>
                </a:ext>
              </a:extLst>
            </p:cNvPr>
            <p:cNvCxnSpPr>
              <a:stCxn id="93" idx="6"/>
            </p:cNvCxnSpPr>
            <p:nvPr/>
          </p:nvCxnSpPr>
          <p:spPr>
            <a:xfrm flipV="1">
              <a:off x="7229061" y="3700524"/>
              <a:ext cx="563217" cy="1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>
              <a:extLst>
                <a:ext uri="{FF2B5EF4-FFF2-40B4-BE49-F238E27FC236}">
                  <a16:creationId xmlns:a16="http://schemas.microsoft.com/office/drawing/2014/main" id="{85FC338E-D5C1-41FD-861C-1D9FCCFBCBA0}"/>
                </a:ext>
              </a:extLst>
            </p:cNvPr>
            <p:cNvCxnSpPr/>
            <p:nvPr/>
          </p:nvCxnSpPr>
          <p:spPr>
            <a:xfrm flipV="1">
              <a:off x="3155673" y="2544414"/>
              <a:ext cx="323021" cy="662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>
              <a:extLst>
                <a:ext uri="{FF2B5EF4-FFF2-40B4-BE49-F238E27FC236}">
                  <a16:creationId xmlns:a16="http://schemas.microsoft.com/office/drawing/2014/main" id="{46B300D0-48C3-42A7-8DB0-E7D9B3B757C0}"/>
                </a:ext>
              </a:extLst>
            </p:cNvPr>
            <p:cNvCxnSpPr/>
            <p:nvPr/>
          </p:nvCxnSpPr>
          <p:spPr>
            <a:xfrm flipV="1">
              <a:off x="3110945" y="4887420"/>
              <a:ext cx="323021" cy="662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화살표 연결선 74">
              <a:extLst>
                <a:ext uri="{FF2B5EF4-FFF2-40B4-BE49-F238E27FC236}">
                  <a16:creationId xmlns:a16="http://schemas.microsoft.com/office/drawing/2014/main" id="{FCB495AC-E228-4018-89C3-1C0C019E6A8C}"/>
                </a:ext>
              </a:extLst>
            </p:cNvPr>
            <p:cNvCxnSpPr>
              <a:stCxn id="59" idx="3"/>
              <a:endCxn id="138" idx="2"/>
            </p:cNvCxnSpPr>
            <p:nvPr/>
          </p:nvCxnSpPr>
          <p:spPr>
            <a:xfrm>
              <a:off x="3210339" y="3700525"/>
              <a:ext cx="337929" cy="67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23E266FA-B360-4C06-BD14-270564102B73}"/>
                </a:ext>
              </a:extLst>
            </p:cNvPr>
            <p:cNvCxnSpPr/>
            <p:nvPr/>
          </p:nvCxnSpPr>
          <p:spPr>
            <a:xfrm flipV="1">
              <a:off x="7349157" y="2525074"/>
              <a:ext cx="323021" cy="662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04E2EE34-2128-45F1-8D53-D25EE0C7EFBF}"/>
                </a:ext>
              </a:extLst>
            </p:cNvPr>
            <p:cNvCxnSpPr/>
            <p:nvPr/>
          </p:nvCxnSpPr>
          <p:spPr>
            <a:xfrm flipV="1">
              <a:off x="7349158" y="4853155"/>
              <a:ext cx="323021" cy="662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DFC4368-8C66-4FB3-90F4-834883DC1594}"/>
                    </a:ext>
                  </a:extLst>
                </p:cNvPr>
                <p:cNvSpPr txBox="1"/>
                <p:nvPr/>
              </p:nvSpPr>
              <p:spPr>
                <a:xfrm>
                  <a:off x="6027296" y="3378286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7296" y="3378286"/>
                  <a:ext cx="226023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8919" r="-18919" b="-1087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343857BA-2AA7-4271-9D70-6AB6029213D4}"/>
                    </a:ext>
                  </a:extLst>
                </p:cNvPr>
                <p:cNvSpPr txBox="1"/>
                <p:nvPr/>
              </p:nvSpPr>
              <p:spPr>
                <a:xfrm>
                  <a:off x="4522350" y="3373320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2350" y="3373320"/>
                  <a:ext cx="226023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8919" r="-18919" b="-1087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5901D34-36BE-40A0-B2E0-B30EEF7E35F3}"/>
                    </a:ext>
                  </a:extLst>
                </p:cNvPr>
                <p:cNvSpPr txBox="1"/>
                <p:nvPr/>
              </p:nvSpPr>
              <p:spPr>
                <a:xfrm>
                  <a:off x="3272182" y="3392157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2182" y="3392157"/>
                  <a:ext cx="226023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8919" r="-18919" b="-1087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8C182F57-A24F-4B96-B490-89B5E8566BC1}"/>
                    </a:ext>
                  </a:extLst>
                </p:cNvPr>
                <p:cNvSpPr txBox="1"/>
                <p:nvPr/>
              </p:nvSpPr>
              <p:spPr>
                <a:xfrm>
                  <a:off x="5436979" y="2986705"/>
                  <a:ext cx="2308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979" y="2986705"/>
                  <a:ext cx="230832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8421" r="-18421" b="-1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AE839093-CAAA-42AB-9D72-EE2D18E311D9}"/>
                    </a:ext>
                  </a:extLst>
                </p:cNvPr>
                <p:cNvSpPr txBox="1"/>
                <p:nvPr/>
              </p:nvSpPr>
              <p:spPr>
                <a:xfrm>
                  <a:off x="3970128" y="2989010"/>
                  <a:ext cx="2308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0128" y="2989010"/>
                  <a:ext cx="230832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5789" r="-21053" b="-1087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E2DEC06-8DC8-4A02-8E64-F6537C47A8BC}"/>
                    </a:ext>
                  </a:extLst>
                </p:cNvPr>
                <p:cNvSpPr txBox="1"/>
                <p:nvPr/>
              </p:nvSpPr>
              <p:spPr>
                <a:xfrm>
                  <a:off x="5426444" y="4148576"/>
                  <a:ext cx="3104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6444" y="4148576"/>
                  <a:ext cx="310406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1765" r="-13725" b="-1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9404E8F3-0D57-416C-B1DA-CB7446EFD7DA}"/>
                    </a:ext>
                  </a:extLst>
                </p:cNvPr>
                <p:cNvSpPr txBox="1"/>
                <p:nvPr/>
              </p:nvSpPr>
              <p:spPr>
                <a:xfrm>
                  <a:off x="3919839" y="4162016"/>
                  <a:ext cx="3104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9839" y="4162016"/>
                  <a:ext cx="310406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1765" r="-13725" b="-1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C35C9C5D-A72E-4BB3-81F6-9F19E50811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5397" y="3545828"/>
            <a:ext cx="5133975" cy="1962150"/>
          </a:xfrm>
          <a:prstGeom prst="rect">
            <a:avLst/>
          </a:prstGeom>
        </p:spPr>
      </p:pic>
      <p:grpSp>
        <p:nvGrpSpPr>
          <p:cNvPr id="95" name="그룹 94">
            <a:extLst>
              <a:ext uri="{FF2B5EF4-FFF2-40B4-BE49-F238E27FC236}">
                <a16:creationId xmlns:a16="http://schemas.microsoft.com/office/drawing/2014/main" id="{52191D7B-62E8-4DBF-9611-A65529B7B85A}"/>
              </a:ext>
            </a:extLst>
          </p:cNvPr>
          <p:cNvGrpSpPr/>
          <p:nvPr/>
        </p:nvGrpSpPr>
        <p:grpSpPr>
          <a:xfrm>
            <a:off x="454881" y="689160"/>
            <a:ext cx="2387148" cy="2391630"/>
            <a:chOff x="4065104" y="1605512"/>
            <a:chExt cx="3612865" cy="3801375"/>
          </a:xfrm>
        </p:grpSpPr>
        <p:grpSp>
          <p:nvGrpSpPr>
            <p:cNvPr id="96" name="그룹 95">
              <a:extLst>
                <a:ext uri="{FF2B5EF4-FFF2-40B4-BE49-F238E27FC236}">
                  <a16:creationId xmlns:a16="http://schemas.microsoft.com/office/drawing/2014/main" id="{DD4689D6-11CD-4D2A-BBDC-9555D8CF94A4}"/>
                </a:ext>
              </a:extLst>
            </p:cNvPr>
            <p:cNvGrpSpPr/>
            <p:nvPr/>
          </p:nvGrpSpPr>
          <p:grpSpPr>
            <a:xfrm>
              <a:off x="4065104" y="1605512"/>
              <a:ext cx="3332922" cy="3801375"/>
              <a:chOff x="4065104" y="1605512"/>
              <a:chExt cx="3332922" cy="3801375"/>
            </a:xfrm>
          </p:grpSpPr>
          <p:sp>
            <p:nvSpPr>
              <p:cNvPr id="104" name="타원 103">
                <a:extLst>
                  <a:ext uri="{FF2B5EF4-FFF2-40B4-BE49-F238E27FC236}">
                    <a16:creationId xmlns:a16="http://schemas.microsoft.com/office/drawing/2014/main" id="{AC9606CB-1A94-45D4-B477-79D75E330120}"/>
                  </a:ext>
                </a:extLst>
              </p:cNvPr>
              <p:cNvSpPr/>
              <p:nvPr/>
            </p:nvSpPr>
            <p:spPr>
              <a:xfrm>
                <a:off x="4065104" y="5078896"/>
                <a:ext cx="327991" cy="3279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타원 104">
                <a:extLst>
                  <a:ext uri="{FF2B5EF4-FFF2-40B4-BE49-F238E27FC236}">
                    <a16:creationId xmlns:a16="http://schemas.microsoft.com/office/drawing/2014/main" id="{692435C9-A9A3-4E95-9D85-8AD8A2CD2407}"/>
                  </a:ext>
                </a:extLst>
              </p:cNvPr>
              <p:cNvSpPr/>
              <p:nvPr/>
            </p:nvSpPr>
            <p:spPr>
              <a:xfrm>
                <a:off x="4686299" y="5078896"/>
                <a:ext cx="327991" cy="3279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05">
                <a:extLst>
                  <a:ext uri="{FF2B5EF4-FFF2-40B4-BE49-F238E27FC236}">
                    <a16:creationId xmlns:a16="http://schemas.microsoft.com/office/drawing/2014/main" id="{C09AA095-E6DA-4A51-A212-3BE0F690D0EC}"/>
                  </a:ext>
                </a:extLst>
              </p:cNvPr>
              <p:cNvSpPr/>
              <p:nvPr/>
            </p:nvSpPr>
            <p:spPr>
              <a:xfrm>
                <a:off x="7063409" y="5073926"/>
                <a:ext cx="327991" cy="3279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타원 106">
                <a:extLst>
                  <a:ext uri="{FF2B5EF4-FFF2-40B4-BE49-F238E27FC236}">
                    <a16:creationId xmlns:a16="http://schemas.microsoft.com/office/drawing/2014/main" id="{56F833E4-0536-48C1-B4A3-A010BFFA7A66}"/>
                  </a:ext>
                </a:extLst>
              </p:cNvPr>
              <p:cNvSpPr/>
              <p:nvPr/>
            </p:nvSpPr>
            <p:spPr>
              <a:xfrm>
                <a:off x="6251712" y="5077353"/>
                <a:ext cx="327991" cy="3279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08" name="직선 연결선 107">
                <a:extLst>
                  <a:ext uri="{FF2B5EF4-FFF2-40B4-BE49-F238E27FC236}">
                    <a16:creationId xmlns:a16="http://schemas.microsoft.com/office/drawing/2014/main" id="{9E59DC12-8D7A-43F0-BDE1-BC9F989B77BA}"/>
                  </a:ext>
                </a:extLst>
              </p:cNvPr>
              <p:cNvCxnSpPr/>
              <p:nvPr/>
            </p:nvCxnSpPr>
            <p:spPr>
              <a:xfrm>
                <a:off x="5212112" y="5237921"/>
                <a:ext cx="844826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직선 화살표 연결선 108">
                <a:extLst>
                  <a:ext uri="{FF2B5EF4-FFF2-40B4-BE49-F238E27FC236}">
                    <a16:creationId xmlns:a16="http://schemas.microsoft.com/office/drawing/2014/main" id="{96F0F19A-FB86-417A-9F40-514FE7E90171}"/>
                  </a:ext>
                </a:extLst>
              </p:cNvPr>
              <p:cNvCxnSpPr>
                <a:stCxn id="104" idx="0"/>
                <a:endCxn id="113" idx="4"/>
              </p:cNvCxnSpPr>
              <p:nvPr/>
            </p:nvCxnSpPr>
            <p:spPr>
              <a:xfrm flipV="1">
                <a:off x="4229100" y="3979727"/>
                <a:ext cx="481658" cy="1099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직선 화살표 연결선 109">
                <a:extLst>
                  <a:ext uri="{FF2B5EF4-FFF2-40B4-BE49-F238E27FC236}">
                    <a16:creationId xmlns:a16="http://schemas.microsoft.com/office/drawing/2014/main" id="{9A6471D6-DBB2-45D3-96EC-B7D640FCFCDB}"/>
                  </a:ext>
                </a:extLst>
              </p:cNvPr>
              <p:cNvCxnSpPr>
                <a:stCxn id="105" idx="0"/>
                <a:endCxn id="113" idx="4"/>
              </p:cNvCxnSpPr>
              <p:nvPr/>
            </p:nvCxnSpPr>
            <p:spPr>
              <a:xfrm flipH="1" flipV="1">
                <a:off x="4710758" y="3979727"/>
                <a:ext cx="139537" cy="1099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직선 화살표 연결선 110">
                <a:extLst>
                  <a:ext uri="{FF2B5EF4-FFF2-40B4-BE49-F238E27FC236}">
                    <a16:creationId xmlns:a16="http://schemas.microsoft.com/office/drawing/2014/main" id="{A21EAC1B-025C-4643-A1BB-8A49A4CB9596}"/>
                  </a:ext>
                </a:extLst>
              </p:cNvPr>
              <p:cNvCxnSpPr>
                <a:stCxn id="107" idx="0"/>
              </p:cNvCxnSpPr>
              <p:nvPr/>
            </p:nvCxnSpPr>
            <p:spPr>
              <a:xfrm flipH="1" flipV="1">
                <a:off x="4700508" y="3979728"/>
                <a:ext cx="1715200" cy="10976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직선 화살표 연결선 111">
                <a:extLst>
                  <a:ext uri="{FF2B5EF4-FFF2-40B4-BE49-F238E27FC236}">
                    <a16:creationId xmlns:a16="http://schemas.microsoft.com/office/drawing/2014/main" id="{D65F78EB-2CF6-41FC-80E4-D34CDE9B0014}"/>
                  </a:ext>
                </a:extLst>
              </p:cNvPr>
              <p:cNvCxnSpPr>
                <a:stCxn id="106" idx="0"/>
                <a:endCxn id="113" idx="4"/>
              </p:cNvCxnSpPr>
              <p:nvPr/>
            </p:nvCxnSpPr>
            <p:spPr>
              <a:xfrm flipH="1" flipV="1">
                <a:off x="4710758" y="3979727"/>
                <a:ext cx="2516647" cy="10941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타원 112">
                <a:extLst>
                  <a:ext uri="{FF2B5EF4-FFF2-40B4-BE49-F238E27FC236}">
                    <a16:creationId xmlns:a16="http://schemas.microsoft.com/office/drawing/2014/main" id="{C9A357E3-8229-4673-9ABF-E53D33F0487D}"/>
                  </a:ext>
                </a:extLst>
              </p:cNvPr>
              <p:cNvSpPr/>
              <p:nvPr/>
            </p:nvSpPr>
            <p:spPr>
              <a:xfrm>
                <a:off x="4546762" y="3651736"/>
                <a:ext cx="327991" cy="3279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타원 113">
                <a:extLst>
                  <a:ext uri="{FF2B5EF4-FFF2-40B4-BE49-F238E27FC236}">
                    <a16:creationId xmlns:a16="http://schemas.microsoft.com/office/drawing/2014/main" id="{7B293B9F-9107-4472-B674-593399C44CBD}"/>
                  </a:ext>
                </a:extLst>
              </p:cNvPr>
              <p:cNvSpPr/>
              <p:nvPr/>
            </p:nvSpPr>
            <p:spPr>
              <a:xfrm>
                <a:off x="5597877" y="3643511"/>
                <a:ext cx="327991" cy="3279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5" name="타원 114">
                <a:extLst>
                  <a:ext uri="{FF2B5EF4-FFF2-40B4-BE49-F238E27FC236}">
                    <a16:creationId xmlns:a16="http://schemas.microsoft.com/office/drawing/2014/main" id="{DD9AA6C5-8421-4FA7-A788-DA3F5F07E0DA}"/>
                  </a:ext>
                </a:extLst>
              </p:cNvPr>
              <p:cNvSpPr/>
              <p:nvPr/>
            </p:nvSpPr>
            <p:spPr>
              <a:xfrm>
                <a:off x="5096851" y="3651736"/>
                <a:ext cx="327991" cy="3279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타원 115">
                <a:extLst>
                  <a:ext uri="{FF2B5EF4-FFF2-40B4-BE49-F238E27FC236}">
                    <a16:creationId xmlns:a16="http://schemas.microsoft.com/office/drawing/2014/main" id="{53D05FC7-EF1A-49ED-9DE1-1E55A0191336}"/>
                  </a:ext>
                </a:extLst>
              </p:cNvPr>
              <p:cNvSpPr/>
              <p:nvPr/>
            </p:nvSpPr>
            <p:spPr>
              <a:xfrm>
                <a:off x="6522144" y="3638541"/>
                <a:ext cx="327991" cy="3279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17" name="직선 연결선 116">
                <a:extLst>
                  <a:ext uri="{FF2B5EF4-FFF2-40B4-BE49-F238E27FC236}">
                    <a16:creationId xmlns:a16="http://schemas.microsoft.com/office/drawing/2014/main" id="{A5D36CE9-FBE1-4046-B7F0-7C3E0E0332BC}"/>
                  </a:ext>
                </a:extLst>
              </p:cNvPr>
              <p:cNvCxnSpPr/>
              <p:nvPr/>
            </p:nvCxnSpPr>
            <p:spPr>
              <a:xfrm>
                <a:off x="6050422" y="3815731"/>
                <a:ext cx="387407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직선 화살표 연결선 117">
                <a:extLst>
                  <a:ext uri="{FF2B5EF4-FFF2-40B4-BE49-F238E27FC236}">
                    <a16:creationId xmlns:a16="http://schemas.microsoft.com/office/drawing/2014/main" id="{15562B9F-9685-43D7-AD52-7CFEBF2BC21C}"/>
                  </a:ext>
                </a:extLst>
              </p:cNvPr>
              <p:cNvCxnSpPr>
                <a:stCxn id="104" idx="0"/>
                <a:endCxn id="115" idx="4"/>
              </p:cNvCxnSpPr>
              <p:nvPr/>
            </p:nvCxnSpPr>
            <p:spPr>
              <a:xfrm flipV="1">
                <a:off x="4229100" y="3979727"/>
                <a:ext cx="1031747" cy="1099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직선 화살표 연결선 118">
                <a:extLst>
                  <a:ext uri="{FF2B5EF4-FFF2-40B4-BE49-F238E27FC236}">
                    <a16:creationId xmlns:a16="http://schemas.microsoft.com/office/drawing/2014/main" id="{289C24A5-FB53-459B-AD64-B67B3051D4BD}"/>
                  </a:ext>
                </a:extLst>
              </p:cNvPr>
              <p:cNvCxnSpPr>
                <a:endCxn id="114" idx="4"/>
              </p:cNvCxnSpPr>
              <p:nvPr/>
            </p:nvCxnSpPr>
            <p:spPr>
              <a:xfrm flipV="1">
                <a:off x="4257517" y="3971502"/>
                <a:ext cx="1504356" cy="10831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직선 화살표 연결선 119">
                <a:extLst>
                  <a:ext uri="{FF2B5EF4-FFF2-40B4-BE49-F238E27FC236}">
                    <a16:creationId xmlns:a16="http://schemas.microsoft.com/office/drawing/2014/main" id="{379B2119-3DBA-41A2-9DAF-293C13933177}"/>
                  </a:ext>
                </a:extLst>
              </p:cNvPr>
              <p:cNvCxnSpPr>
                <a:stCxn id="104" idx="0"/>
                <a:endCxn id="116" idx="4"/>
              </p:cNvCxnSpPr>
              <p:nvPr/>
            </p:nvCxnSpPr>
            <p:spPr>
              <a:xfrm flipV="1">
                <a:off x="4229100" y="3966532"/>
                <a:ext cx="2457040" cy="111236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직선 화살표 연결선 120">
                <a:extLst>
                  <a:ext uri="{FF2B5EF4-FFF2-40B4-BE49-F238E27FC236}">
                    <a16:creationId xmlns:a16="http://schemas.microsoft.com/office/drawing/2014/main" id="{349741B9-F9AA-4CCC-AA5B-866C31D8B213}"/>
                  </a:ext>
                </a:extLst>
              </p:cNvPr>
              <p:cNvCxnSpPr>
                <a:stCxn id="105" idx="0"/>
                <a:endCxn id="115" idx="4"/>
              </p:cNvCxnSpPr>
              <p:nvPr/>
            </p:nvCxnSpPr>
            <p:spPr>
              <a:xfrm flipV="1">
                <a:off x="4850295" y="3979727"/>
                <a:ext cx="410552" cy="1099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직선 화살표 연결선 121">
                <a:extLst>
                  <a:ext uri="{FF2B5EF4-FFF2-40B4-BE49-F238E27FC236}">
                    <a16:creationId xmlns:a16="http://schemas.microsoft.com/office/drawing/2014/main" id="{3092A0A5-7091-4477-878E-23DD835CFA3C}"/>
                  </a:ext>
                </a:extLst>
              </p:cNvPr>
              <p:cNvCxnSpPr>
                <a:stCxn id="105" idx="0"/>
                <a:endCxn id="114" idx="4"/>
              </p:cNvCxnSpPr>
              <p:nvPr/>
            </p:nvCxnSpPr>
            <p:spPr>
              <a:xfrm flipV="1">
                <a:off x="4850295" y="3971502"/>
                <a:ext cx="911578" cy="11073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직선 화살표 연결선 122">
                <a:extLst>
                  <a:ext uri="{FF2B5EF4-FFF2-40B4-BE49-F238E27FC236}">
                    <a16:creationId xmlns:a16="http://schemas.microsoft.com/office/drawing/2014/main" id="{6CAC36EA-E9B6-463D-BC79-6491B1CD0F7D}"/>
                  </a:ext>
                </a:extLst>
              </p:cNvPr>
              <p:cNvCxnSpPr>
                <a:stCxn id="105" idx="0"/>
                <a:endCxn id="116" idx="4"/>
              </p:cNvCxnSpPr>
              <p:nvPr/>
            </p:nvCxnSpPr>
            <p:spPr>
              <a:xfrm flipV="1">
                <a:off x="4850295" y="3966532"/>
                <a:ext cx="1835845" cy="111236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직선 화살표 연결선 123">
                <a:extLst>
                  <a:ext uri="{FF2B5EF4-FFF2-40B4-BE49-F238E27FC236}">
                    <a16:creationId xmlns:a16="http://schemas.microsoft.com/office/drawing/2014/main" id="{E036BE39-FF54-4341-AD52-DCBC00B4BE59}"/>
                  </a:ext>
                </a:extLst>
              </p:cNvPr>
              <p:cNvCxnSpPr>
                <a:stCxn id="107" idx="0"/>
                <a:endCxn id="114" idx="4"/>
              </p:cNvCxnSpPr>
              <p:nvPr/>
            </p:nvCxnSpPr>
            <p:spPr>
              <a:xfrm flipH="1" flipV="1">
                <a:off x="5761873" y="3971502"/>
                <a:ext cx="653835" cy="11058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직선 화살표 연결선 124">
                <a:extLst>
                  <a:ext uri="{FF2B5EF4-FFF2-40B4-BE49-F238E27FC236}">
                    <a16:creationId xmlns:a16="http://schemas.microsoft.com/office/drawing/2014/main" id="{F6C87000-1F42-4793-935F-517A947C6317}"/>
                  </a:ext>
                </a:extLst>
              </p:cNvPr>
              <p:cNvCxnSpPr>
                <a:stCxn id="107" idx="0"/>
                <a:endCxn id="116" idx="4"/>
              </p:cNvCxnSpPr>
              <p:nvPr/>
            </p:nvCxnSpPr>
            <p:spPr>
              <a:xfrm flipV="1">
                <a:off x="6415708" y="3966532"/>
                <a:ext cx="270432" cy="11108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직선 화살표 연결선 125">
                <a:extLst>
                  <a:ext uri="{FF2B5EF4-FFF2-40B4-BE49-F238E27FC236}">
                    <a16:creationId xmlns:a16="http://schemas.microsoft.com/office/drawing/2014/main" id="{8FDBA224-7921-44BE-A557-346662C69179}"/>
                  </a:ext>
                </a:extLst>
              </p:cNvPr>
              <p:cNvCxnSpPr>
                <a:stCxn id="107" idx="0"/>
                <a:endCxn id="115" idx="4"/>
              </p:cNvCxnSpPr>
              <p:nvPr/>
            </p:nvCxnSpPr>
            <p:spPr>
              <a:xfrm flipH="1" flipV="1">
                <a:off x="5260847" y="3979727"/>
                <a:ext cx="1154861" cy="10976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직선 화살표 연결선 126">
                <a:extLst>
                  <a:ext uri="{FF2B5EF4-FFF2-40B4-BE49-F238E27FC236}">
                    <a16:creationId xmlns:a16="http://schemas.microsoft.com/office/drawing/2014/main" id="{76F98B4F-CF08-4BDD-BEF3-F1B32C3ED587}"/>
                  </a:ext>
                </a:extLst>
              </p:cNvPr>
              <p:cNvCxnSpPr>
                <a:stCxn id="106" idx="0"/>
                <a:endCxn id="115" idx="4"/>
              </p:cNvCxnSpPr>
              <p:nvPr/>
            </p:nvCxnSpPr>
            <p:spPr>
              <a:xfrm flipH="1" flipV="1">
                <a:off x="5260847" y="3979727"/>
                <a:ext cx="1966558" cy="10941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직선 화살표 연결선 127">
                <a:extLst>
                  <a:ext uri="{FF2B5EF4-FFF2-40B4-BE49-F238E27FC236}">
                    <a16:creationId xmlns:a16="http://schemas.microsoft.com/office/drawing/2014/main" id="{AF7C02A2-B39C-4BFD-BBCD-9CB8CCAED158}"/>
                  </a:ext>
                </a:extLst>
              </p:cNvPr>
              <p:cNvCxnSpPr>
                <a:stCxn id="106" idx="0"/>
                <a:endCxn id="114" idx="4"/>
              </p:cNvCxnSpPr>
              <p:nvPr/>
            </p:nvCxnSpPr>
            <p:spPr>
              <a:xfrm flipH="1" flipV="1">
                <a:off x="5761873" y="3971502"/>
                <a:ext cx="1465532" cy="11024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직선 화살표 연결선 128">
                <a:extLst>
                  <a:ext uri="{FF2B5EF4-FFF2-40B4-BE49-F238E27FC236}">
                    <a16:creationId xmlns:a16="http://schemas.microsoft.com/office/drawing/2014/main" id="{AE2A4265-3F7E-49DC-A672-8EE4AB76FD97}"/>
                  </a:ext>
                </a:extLst>
              </p:cNvPr>
              <p:cNvCxnSpPr>
                <a:stCxn id="106" idx="0"/>
                <a:endCxn id="116" idx="4"/>
              </p:cNvCxnSpPr>
              <p:nvPr/>
            </p:nvCxnSpPr>
            <p:spPr>
              <a:xfrm flipH="1" flipV="1">
                <a:off x="6686140" y="3966532"/>
                <a:ext cx="541265" cy="11073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타원 129">
                <a:extLst>
                  <a:ext uri="{FF2B5EF4-FFF2-40B4-BE49-F238E27FC236}">
                    <a16:creationId xmlns:a16="http://schemas.microsoft.com/office/drawing/2014/main" id="{7745175D-E8EB-4C46-AC13-95B53602C691}"/>
                  </a:ext>
                </a:extLst>
              </p:cNvPr>
              <p:cNvSpPr/>
              <p:nvPr/>
            </p:nvSpPr>
            <p:spPr>
              <a:xfrm>
                <a:off x="5422717" y="2045328"/>
                <a:ext cx="327991" cy="3279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31" name="직선 화살표 연결선 130">
                <a:extLst>
                  <a:ext uri="{FF2B5EF4-FFF2-40B4-BE49-F238E27FC236}">
                    <a16:creationId xmlns:a16="http://schemas.microsoft.com/office/drawing/2014/main" id="{54E495F0-15EE-4DE0-9E85-C24C371876A9}"/>
                  </a:ext>
                </a:extLst>
              </p:cNvPr>
              <p:cNvCxnSpPr>
                <a:endCxn id="130" idx="4"/>
              </p:cNvCxnSpPr>
              <p:nvPr/>
            </p:nvCxnSpPr>
            <p:spPr>
              <a:xfrm flipV="1">
                <a:off x="4710757" y="2373319"/>
                <a:ext cx="875956" cy="12663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직선 화살표 연결선 131">
                <a:extLst>
                  <a:ext uri="{FF2B5EF4-FFF2-40B4-BE49-F238E27FC236}">
                    <a16:creationId xmlns:a16="http://schemas.microsoft.com/office/drawing/2014/main" id="{DDE10914-97DF-4738-94A4-D245816A8A35}"/>
                  </a:ext>
                </a:extLst>
              </p:cNvPr>
              <p:cNvCxnSpPr>
                <a:endCxn id="130" idx="4"/>
              </p:cNvCxnSpPr>
              <p:nvPr/>
            </p:nvCxnSpPr>
            <p:spPr>
              <a:xfrm flipV="1">
                <a:off x="5280288" y="2373319"/>
                <a:ext cx="306425" cy="12916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직선 화살표 연결선 132">
                <a:extLst>
                  <a:ext uri="{FF2B5EF4-FFF2-40B4-BE49-F238E27FC236}">
                    <a16:creationId xmlns:a16="http://schemas.microsoft.com/office/drawing/2014/main" id="{FBB5A758-8066-44E9-AC6D-2FEE962314B6}"/>
                  </a:ext>
                </a:extLst>
              </p:cNvPr>
              <p:cNvCxnSpPr>
                <a:endCxn id="130" idx="4"/>
              </p:cNvCxnSpPr>
              <p:nvPr/>
            </p:nvCxnSpPr>
            <p:spPr>
              <a:xfrm flipH="1" flipV="1">
                <a:off x="5586713" y="2373319"/>
                <a:ext cx="167918" cy="12712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직선 화살표 연결선 133">
                <a:extLst>
                  <a:ext uri="{FF2B5EF4-FFF2-40B4-BE49-F238E27FC236}">
                    <a16:creationId xmlns:a16="http://schemas.microsoft.com/office/drawing/2014/main" id="{EBBF86A5-0792-4ED3-A22E-EF47641D5CCD}"/>
                  </a:ext>
                </a:extLst>
              </p:cNvPr>
              <p:cNvCxnSpPr>
                <a:endCxn id="130" idx="4"/>
              </p:cNvCxnSpPr>
              <p:nvPr/>
            </p:nvCxnSpPr>
            <p:spPr>
              <a:xfrm flipH="1" flipV="1">
                <a:off x="5586713" y="2373319"/>
                <a:ext cx="1099426" cy="12701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72F7F4C9-2321-42BA-A92C-C03303234911}"/>
                      </a:ext>
                    </a:extLst>
                  </p:cNvPr>
                  <p:cNvSpPr txBox="1"/>
                  <p:nvPr/>
                </p:nvSpPr>
                <p:spPr>
                  <a:xfrm>
                    <a:off x="7170400" y="3679717"/>
                    <a:ext cx="22762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oMath>
                      </m:oMathPara>
                    </a14:m>
                    <a:endParaRPr lang="ko-KR" altLang="en-US" b="1" dirty="0"/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0400" y="3679717"/>
                    <a:ext cx="227626" cy="27699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18421" r="-21053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BE8A2FA7-5D7E-41E3-9720-FB8141AF6EE8}"/>
                      </a:ext>
                    </a:extLst>
                  </p:cNvPr>
                  <p:cNvSpPr txBox="1"/>
                  <p:nvPr/>
                </p:nvSpPr>
                <p:spPr>
                  <a:xfrm>
                    <a:off x="5484064" y="1605512"/>
                    <a:ext cx="21961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84064" y="1605512"/>
                    <a:ext cx="219611" cy="276999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19444" r="-16667" b="-28261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7" name="구부러진 연결선 7">
              <a:extLst>
                <a:ext uri="{FF2B5EF4-FFF2-40B4-BE49-F238E27FC236}">
                  <a16:creationId xmlns:a16="http://schemas.microsoft.com/office/drawing/2014/main" id="{5075A0A5-5D0F-4DD0-A300-8336F0847C9B}"/>
                </a:ext>
              </a:extLst>
            </p:cNvPr>
            <p:cNvCxnSpPr>
              <a:stCxn id="114" idx="0"/>
              <a:endCxn id="115" idx="0"/>
            </p:cNvCxnSpPr>
            <p:nvPr/>
          </p:nvCxnSpPr>
          <p:spPr>
            <a:xfrm rot="16200000" flipH="1" flipV="1">
              <a:off x="5507247" y="3397110"/>
              <a:ext cx="8225" cy="501026"/>
            </a:xfrm>
            <a:prstGeom prst="curvedConnector3">
              <a:avLst>
                <a:gd name="adj1" fmla="val -277933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구부러진 연결선 14">
              <a:extLst>
                <a:ext uri="{FF2B5EF4-FFF2-40B4-BE49-F238E27FC236}">
                  <a16:creationId xmlns:a16="http://schemas.microsoft.com/office/drawing/2014/main" id="{DD84603C-87D2-4BBF-AC78-E7CFA3DC4428}"/>
                </a:ext>
              </a:extLst>
            </p:cNvPr>
            <p:cNvCxnSpPr>
              <a:stCxn id="114" idx="0"/>
              <a:endCxn id="116" idx="0"/>
            </p:cNvCxnSpPr>
            <p:nvPr/>
          </p:nvCxnSpPr>
          <p:spPr>
            <a:xfrm rot="5400000" flipH="1" flipV="1">
              <a:off x="6221521" y="3178893"/>
              <a:ext cx="4970" cy="924267"/>
            </a:xfrm>
            <a:prstGeom prst="curvedConnector3">
              <a:avLst>
                <a:gd name="adj1" fmla="val 4699598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구부러진 연결선 16">
              <a:extLst>
                <a:ext uri="{FF2B5EF4-FFF2-40B4-BE49-F238E27FC236}">
                  <a16:creationId xmlns:a16="http://schemas.microsoft.com/office/drawing/2014/main" id="{46D11F45-C0D3-40F5-BCD8-759C80C2E740}"/>
                </a:ext>
              </a:extLst>
            </p:cNvPr>
            <p:cNvCxnSpPr>
              <a:stCxn id="116" idx="3"/>
              <a:endCxn id="114" idx="5"/>
            </p:cNvCxnSpPr>
            <p:nvPr/>
          </p:nvCxnSpPr>
          <p:spPr>
            <a:xfrm rot="5400000">
              <a:off x="6221521" y="3574813"/>
              <a:ext cx="4970" cy="692342"/>
            </a:xfrm>
            <a:prstGeom prst="curvedConnector3">
              <a:avLst>
                <a:gd name="adj1" fmla="val 3266258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구부러진 연결선 21">
              <a:extLst>
                <a:ext uri="{FF2B5EF4-FFF2-40B4-BE49-F238E27FC236}">
                  <a16:creationId xmlns:a16="http://schemas.microsoft.com/office/drawing/2014/main" id="{FE6645F3-BC28-44E1-8D49-8545C0E69D8D}"/>
                </a:ext>
              </a:extLst>
            </p:cNvPr>
            <p:cNvCxnSpPr>
              <a:stCxn id="114" idx="1"/>
              <a:endCxn id="114" idx="7"/>
            </p:cNvCxnSpPr>
            <p:nvPr/>
          </p:nvCxnSpPr>
          <p:spPr>
            <a:xfrm rot="5400000" flipH="1" flipV="1">
              <a:off x="5761872" y="3575582"/>
              <a:ext cx="12700" cy="231925"/>
            </a:xfrm>
            <a:prstGeom prst="curvedConnector3">
              <a:avLst>
                <a:gd name="adj1" fmla="val 217821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구부러진 연결선 23">
              <a:extLst>
                <a:ext uri="{FF2B5EF4-FFF2-40B4-BE49-F238E27FC236}">
                  <a16:creationId xmlns:a16="http://schemas.microsoft.com/office/drawing/2014/main" id="{D4277299-00D9-4643-BF9F-4FE064D00283}"/>
                </a:ext>
              </a:extLst>
            </p:cNvPr>
            <p:cNvCxnSpPr>
              <a:stCxn id="115" idx="5"/>
              <a:endCxn id="114" idx="3"/>
            </p:cNvCxnSpPr>
            <p:nvPr/>
          </p:nvCxnSpPr>
          <p:spPr>
            <a:xfrm rot="5400000" flipH="1" flipV="1">
              <a:off x="5507246" y="3793031"/>
              <a:ext cx="8225" cy="269101"/>
            </a:xfrm>
            <a:prstGeom prst="curvedConnector3">
              <a:avLst>
                <a:gd name="adj1" fmla="val -70482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F0064B4B-95D6-4EA6-811F-052D635981D7}"/>
                    </a:ext>
                  </a:extLst>
                </p:cNvPr>
                <p:cNvSpPr txBox="1"/>
                <p:nvPr/>
              </p:nvSpPr>
              <p:spPr>
                <a:xfrm>
                  <a:off x="5822582" y="3098731"/>
                  <a:ext cx="283347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2582" y="3098731"/>
                  <a:ext cx="283347" cy="29931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4894" r="-8511" b="-2653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2AF749C9-7973-4B06-9052-33899B6D4237}"/>
                    </a:ext>
                  </a:extLst>
                </p:cNvPr>
                <p:cNvSpPr txBox="1"/>
                <p:nvPr/>
              </p:nvSpPr>
              <p:spPr>
                <a:xfrm>
                  <a:off x="7463167" y="5099421"/>
                  <a:ext cx="2148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3167" y="5099421"/>
                  <a:ext cx="214802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8333" r="-8333" b="-444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DDFBF2FF-B4EA-495B-8C9A-EE23388FE64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11840" y="5685775"/>
            <a:ext cx="7213769" cy="78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52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8.5.4 LSTM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으로 인식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조기 멈춤 적용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8" y="954476"/>
            <a:ext cx="4536503" cy="314033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8" y="4100810"/>
            <a:ext cx="4536503" cy="2496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9896" y="4725144"/>
            <a:ext cx="4788532" cy="41636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세대 </a:t>
            </a:r>
            <a:r>
              <a:rPr lang="en-US" altLang="ko-KR" sz="1400" dirty="0">
                <a:solidFill>
                  <a:srgbClr val="0000FF"/>
                </a:solidFill>
              </a:rPr>
              <a:t>3 </a:t>
            </a:r>
            <a:r>
              <a:rPr lang="ko-KR" altLang="en-US" sz="1400" dirty="0">
                <a:solidFill>
                  <a:srgbClr val="0000FF"/>
                </a:solidFill>
              </a:rPr>
              <a:t>이후 다섯 세대 동안 성능 향상이 없어 학습을 멈춤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4439816" y="5013176"/>
            <a:ext cx="720080" cy="648072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156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8.5.4 LSTM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으로 인식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조기 멈춤 적용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8-8]</a:t>
            </a:r>
            <a:r>
              <a:rPr lang="ko-KR" altLang="en-US" dirty="0"/>
              <a:t>과 </a:t>
            </a:r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8-7]</a:t>
            </a:r>
            <a:r>
              <a:rPr lang="ko-KR" altLang="en-US" dirty="0"/>
              <a:t>의 성능 분석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8-8]</a:t>
            </a:r>
            <a:r>
              <a:rPr lang="ko-KR" altLang="en-US" dirty="0"/>
              <a:t>은 </a:t>
            </a:r>
            <a:r>
              <a:rPr lang="en-US" altLang="ko-KR" dirty="0"/>
              <a:t>LSTM</a:t>
            </a:r>
            <a:r>
              <a:rPr lang="ko-KR" altLang="en-US" dirty="0"/>
              <a:t>을 사용해 </a:t>
            </a:r>
            <a:r>
              <a:rPr lang="ko-KR" altLang="en-US" dirty="0" err="1"/>
              <a:t>시계열</a:t>
            </a:r>
            <a:r>
              <a:rPr lang="ko-KR" altLang="en-US" dirty="0"/>
              <a:t> 특성을 반영하고 조기 멈춤을 적용해 더 유리한 상황인데 </a:t>
            </a:r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8-7]</a:t>
            </a:r>
            <a:r>
              <a:rPr lang="ko-KR" altLang="en-US" dirty="0"/>
              <a:t>보다 열등</a:t>
            </a:r>
            <a:r>
              <a:rPr lang="en-US" altLang="ko-KR" dirty="0"/>
              <a:t>. </a:t>
            </a:r>
            <a:r>
              <a:rPr lang="ko-KR" altLang="en-US" dirty="0"/>
              <a:t>왜</a:t>
            </a:r>
            <a:r>
              <a:rPr lang="en-US" altLang="ko-KR" dirty="0"/>
              <a:t>?</a:t>
            </a:r>
          </a:p>
          <a:p>
            <a:pPr lvl="2">
              <a:lnSpc>
                <a:spcPct val="150000"/>
              </a:lnSpc>
            </a:pPr>
            <a:r>
              <a:rPr lang="ko-KR" altLang="en-US" dirty="0"/>
              <a:t>두 프로그램 모두 단어의 빈도수에 따라 분류하는 듯</a:t>
            </a:r>
            <a:endParaRPr lang="en-US" altLang="ko-KR" dirty="0"/>
          </a:p>
          <a:p>
            <a:pPr lvl="3">
              <a:lnSpc>
                <a:spcPct val="150000"/>
              </a:lnSpc>
            </a:pPr>
            <a:r>
              <a:rPr lang="en-US" altLang="ko-KR" dirty="0"/>
              <a:t>boring, terrible, bad </a:t>
            </a:r>
            <a:r>
              <a:rPr lang="ko-KR" altLang="en-US" dirty="0"/>
              <a:t>등이 많으면 부정</a:t>
            </a:r>
            <a:r>
              <a:rPr lang="en-US" altLang="ko-KR" dirty="0"/>
              <a:t>, wonderful, good </a:t>
            </a:r>
            <a:r>
              <a:rPr lang="ko-KR" altLang="en-US" dirty="0"/>
              <a:t>등이 자주 나타나면 긍정으로 분류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ko-KR" altLang="en-US" dirty="0"/>
              <a:t>문장의 의미를 파악하지 못한 채 분류</a:t>
            </a:r>
            <a:endParaRPr lang="en-US" altLang="ko-KR" dirty="0"/>
          </a:p>
          <a:p>
            <a:pPr lvl="3">
              <a:lnSpc>
                <a:spcPct val="150000"/>
              </a:lnSpc>
            </a:pPr>
            <a:r>
              <a:rPr lang="ko-KR" altLang="en-US" dirty="0"/>
              <a:t>예</a:t>
            </a:r>
            <a:r>
              <a:rPr lang="en-US" altLang="ko-KR" dirty="0"/>
              <a:t>, “To me all of the movies are terrible, but this one is not.’</a:t>
            </a:r>
            <a:r>
              <a:rPr lang="ko-KR" altLang="en-US" dirty="0"/>
              <a:t> 문장에서 </a:t>
            </a:r>
            <a:r>
              <a:rPr lang="en-US" altLang="ko-KR" dirty="0"/>
              <a:t>terrible</a:t>
            </a:r>
            <a:r>
              <a:rPr lang="ko-KR" altLang="en-US" dirty="0"/>
              <a:t>이 있다는 이유로 두 프로그램 모두 부정으로 분류</a:t>
            </a:r>
            <a:endParaRPr lang="en-US" altLang="ko-KR" dirty="0"/>
          </a:p>
          <a:p>
            <a:pPr lvl="3">
              <a:lnSpc>
                <a:spcPct val="150000"/>
              </a:lnSpc>
            </a:pPr>
            <a:endParaRPr lang="en-US" altLang="ko-KR" dirty="0"/>
          </a:p>
          <a:p>
            <a:r>
              <a:rPr lang="ko-KR" altLang="en-US" dirty="0"/>
              <a:t>문장의 의미 이해하려면 발전된 자연어 처리 알고리즘 필요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다음 절에서 </a:t>
            </a:r>
            <a:r>
              <a:rPr lang="en-US" altLang="ko-KR" dirty="0"/>
              <a:t>word2vec</a:t>
            </a:r>
            <a:r>
              <a:rPr lang="ko-KR" altLang="en-US" dirty="0"/>
              <a:t>과 </a:t>
            </a:r>
            <a:r>
              <a:rPr lang="en-US" altLang="ko-KR" dirty="0" err="1"/>
              <a:t>GloVe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간략히</a:t>
            </a:r>
            <a:r>
              <a:rPr lang="en-US" altLang="ko-KR" dirty="0"/>
              <a:t> </a:t>
            </a:r>
            <a:r>
              <a:rPr lang="ko-KR" altLang="en-US" dirty="0"/>
              <a:t>소개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266700" lvl="1" indent="0">
              <a:buNone/>
            </a:pP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73419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8.5.5 word2vec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과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GloVe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/>
              <a:t>단어를</a:t>
            </a:r>
            <a:r>
              <a:rPr lang="en-US" altLang="ko-KR" dirty="0"/>
              <a:t> </a:t>
            </a:r>
            <a:r>
              <a:rPr lang="ko-KR" altLang="en-US" dirty="0"/>
              <a:t>벡터 공간에 표현하는 단어 </a:t>
            </a:r>
            <a:r>
              <a:rPr lang="ko-KR" altLang="en-US" dirty="0" err="1"/>
              <a:t>임베딩</a:t>
            </a:r>
            <a:r>
              <a:rPr lang="ko-KR" altLang="en-US" dirty="0"/>
              <a:t> 기술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오래 전부터 연구되어온 아이디어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영국의 언어학자 퍼스 </a:t>
            </a:r>
            <a:r>
              <a:rPr lang="en-US" altLang="ko-KR" dirty="0"/>
              <a:t>“You shall know a word by the company it keeps.” </a:t>
            </a:r>
            <a:r>
              <a:rPr lang="ko-KR" altLang="en-US" dirty="0"/>
              <a:t>단어</a:t>
            </a:r>
            <a:r>
              <a:rPr lang="en-US" altLang="ko-KR" dirty="0"/>
              <a:t> </a:t>
            </a:r>
            <a:r>
              <a:rPr lang="ko-KR" altLang="en-US" dirty="0"/>
              <a:t>간의 상호작용이 매우 중요하다는 통찰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ko-KR" altLang="en-US" dirty="0"/>
              <a:t>예</a:t>
            </a:r>
            <a:r>
              <a:rPr lang="en-US" altLang="ko-KR" dirty="0"/>
              <a:t>) “</a:t>
            </a:r>
            <a:r>
              <a:rPr lang="ko-KR" altLang="en-US" dirty="0"/>
              <a:t>영화</a:t>
            </a:r>
            <a:r>
              <a:rPr lang="en-US" altLang="ko-KR" dirty="0"/>
              <a:t>”</a:t>
            </a:r>
            <a:r>
              <a:rPr lang="ko-KR" altLang="en-US" dirty="0"/>
              <a:t>라는 단어는 </a:t>
            </a:r>
            <a:r>
              <a:rPr lang="en-US" altLang="ko-KR" dirty="0"/>
              <a:t>“</a:t>
            </a:r>
            <a:r>
              <a:rPr lang="ko-KR" altLang="en-US" dirty="0"/>
              <a:t>아카데미</a:t>
            </a:r>
            <a:r>
              <a:rPr lang="en-US" altLang="ko-KR" dirty="0"/>
              <a:t>“, “</a:t>
            </a:r>
            <a:r>
              <a:rPr lang="ko-KR" altLang="en-US" dirty="0"/>
              <a:t>흥행</a:t>
            </a:r>
            <a:r>
              <a:rPr lang="en-US" altLang="ko-KR" dirty="0"/>
              <a:t>“ </a:t>
            </a:r>
            <a:r>
              <a:rPr lang="ko-KR" altLang="en-US" dirty="0"/>
              <a:t>등의 단어와 함께 등장할 가능성 높음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고전적인 기법들</a:t>
            </a:r>
            <a:r>
              <a:rPr lang="en-US" altLang="ko-KR" dirty="0"/>
              <a:t>: TF(term frequency), LSA, </a:t>
            </a:r>
            <a:r>
              <a:rPr lang="ko-KR" altLang="en-US" dirty="0"/>
              <a:t>신경망</a:t>
            </a:r>
            <a:r>
              <a:rPr lang="en-US" altLang="ko-KR" dirty="0"/>
              <a:t> </a:t>
            </a:r>
            <a:r>
              <a:rPr lang="ko-KR" altLang="en-US" dirty="0"/>
              <a:t>기법들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2010</a:t>
            </a:r>
            <a:r>
              <a:rPr lang="ko-KR" altLang="en-US" dirty="0"/>
              <a:t>년대에는 </a:t>
            </a:r>
            <a:r>
              <a:rPr lang="ko-KR" altLang="en-US" dirty="0" err="1"/>
              <a:t>딥러닝을</a:t>
            </a:r>
            <a:r>
              <a:rPr lang="ko-KR" altLang="en-US" dirty="0"/>
              <a:t> 활용한 단어 </a:t>
            </a:r>
            <a:r>
              <a:rPr lang="ko-KR" altLang="en-US" dirty="0" err="1"/>
              <a:t>임베딩</a:t>
            </a:r>
            <a:r>
              <a:rPr lang="ko-KR" altLang="en-US" dirty="0"/>
              <a:t> 기술이 주류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dirty="0"/>
              <a:t>Word2vec(</a:t>
            </a:r>
            <a:r>
              <a:rPr lang="ko-KR" altLang="en-US" dirty="0"/>
              <a:t>구글</a:t>
            </a:r>
            <a:r>
              <a:rPr lang="en-US" altLang="ko-KR" dirty="0"/>
              <a:t>)</a:t>
            </a:r>
          </a:p>
          <a:p>
            <a:pPr lvl="3">
              <a:lnSpc>
                <a:spcPct val="150000"/>
              </a:lnSpc>
            </a:pPr>
            <a:r>
              <a:rPr lang="en-US" altLang="ko-KR" dirty="0"/>
              <a:t>1000</a:t>
            </a:r>
            <a:r>
              <a:rPr lang="ko-KR" altLang="en-US" dirty="0" err="1"/>
              <a:t>억개</a:t>
            </a:r>
            <a:r>
              <a:rPr lang="en-US" altLang="ko-KR" dirty="0"/>
              <a:t> </a:t>
            </a:r>
            <a:r>
              <a:rPr lang="ko-KR" altLang="en-US" dirty="0"/>
              <a:t>가량의</a:t>
            </a:r>
            <a:r>
              <a:rPr lang="en-US" altLang="ko-KR" dirty="0"/>
              <a:t> </a:t>
            </a:r>
            <a:r>
              <a:rPr lang="ko-KR" altLang="en-US" dirty="0"/>
              <a:t>뉴스를 모아둔 데이터셋으로 학습</a:t>
            </a:r>
            <a:r>
              <a:rPr lang="en-US" altLang="ko-KR" dirty="0"/>
              <a:t>. 300</a:t>
            </a:r>
            <a:r>
              <a:rPr lang="ko-KR" altLang="en-US" dirty="0"/>
              <a:t>만개 가량의 단어를 </a:t>
            </a:r>
            <a:r>
              <a:rPr lang="en-US" altLang="ko-KR" dirty="0"/>
              <a:t>300</a:t>
            </a:r>
            <a:r>
              <a:rPr lang="ko-KR" altLang="en-US" dirty="0"/>
              <a:t>차원 공간에 표현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dirty="0" err="1"/>
              <a:t>GloVe</a:t>
            </a:r>
            <a:r>
              <a:rPr lang="en-US" altLang="ko-KR" dirty="0"/>
              <a:t>(</a:t>
            </a:r>
            <a:r>
              <a:rPr lang="ko-KR" altLang="en-US" dirty="0"/>
              <a:t>스탠퍼드 대학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endParaRPr lang="en-US" altLang="ko-KR" dirty="0"/>
          </a:p>
          <a:p>
            <a:pPr lvl="3">
              <a:lnSpc>
                <a:spcPct val="150000"/>
              </a:lnSpc>
            </a:pPr>
            <a:r>
              <a:rPr lang="ko-KR" altLang="en-US" dirty="0"/>
              <a:t>위키피디아 문서 데이터를 사용하여 학습</a:t>
            </a:r>
            <a:r>
              <a:rPr lang="en-US" altLang="ko-KR" dirty="0"/>
              <a:t>. 40</a:t>
            </a:r>
            <a:r>
              <a:rPr lang="ko-KR" altLang="en-US" dirty="0"/>
              <a:t>만개 가량의 단어를 </a:t>
            </a:r>
            <a:r>
              <a:rPr lang="en-US" altLang="ko-KR" dirty="0"/>
              <a:t>50, 100, 200, 300 </a:t>
            </a:r>
            <a:r>
              <a:rPr lang="ko-KR" altLang="en-US" dirty="0"/>
              <a:t>차원 공간에 표현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266700" lvl="1" indent="0">
              <a:buNone/>
            </a:pP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268913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8.5.5 word2vec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과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GloVe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err="1"/>
              <a:t>GloVe</a:t>
            </a:r>
            <a:r>
              <a:rPr lang="ko-KR" altLang="en-US" dirty="0"/>
              <a:t>로 단어 연관 관계를 찾는 프로그래밍 실습</a:t>
            </a:r>
            <a:endParaRPr lang="en-US" altLang="ko-KR" dirty="0"/>
          </a:p>
          <a:p>
            <a:pPr lvl="1"/>
            <a:r>
              <a:rPr lang="ko-KR" altLang="en-US" dirty="0"/>
              <a:t>파일 크기가 상대적으로 작은 </a:t>
            </a:r>
            <a:r>
              <a:rPr lang="en-US" altLang="ko-KR" dirty="0" err="1"/>
              <a:t>GloVE</a:t>
            </a:r>
            <a:r>
              <a:rPr lang="ko-KR" altLang="en-US" dirty="0"/>
              <a:t>를 가지고 실습</a:t>
            </a:r>
            <a:endParaRPr lang="en-US" altLang="ko-KR" dirty="0"/>
          </a:p>
          <a:p>
            <a:pPr lvl="1"/>
            <a:r>
              <a:rPr lang="en-US" altLang="ko-KR" dirty="0"/>
              <a:t>100</a:t>
            </a:r>
            <a:r>
              <a:rPr lang="ko-KR" altLang="en-US" dirty="0"/>
              <a:t>차원 파일인 </a:t>
            </a:r>
            <a:r>
              <a:rPr lang="en-US" altLang="ko-KR" dirty="0"/>
              <a:t>glove.6B.100d.txt</a:t>
            </a:r>
            <a:r>
              <a:rPr lang="ko-KR" altLang="en-US" dirty="0"/>
              <a:t> 사용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266700" lvl="1" indent="0">
              <a:buNone/>
            </a:pPr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640" y="2204864"/>
            <a:ext cx="7594704" cy="3888432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5951984" y="3501009"/>
            <a:ext cx="144016" cy="157409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0" y="3501009"/>
            <a:ext cx="1647800" cy="4154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거리 계산용 함수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H="1" flipV="1">
            <a:off x="5831364" y="4246284"/>
            <a:ext cx="336645" cy="169569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0" y="4248584"/>
            <a:ext cx="1647800" cy="4154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100</a:t>
            </a:r>
            <a:r>
              <a:rPr lang="ko-KR" altLang="en-US" sz="1400" dirty="0">
                <a:solidFill>
                  <a:srgbClr val="0000FF"/>
                </a:solidFill>
              </a:rPr>
              <a:t>차원 </a:t>
            </a:r>
            <a:r>
              <a:rPr lang="ko-KR" altLang="en-US" sz="1400" dirty="0" err="1">
                <a:solidFill>
                  <a:srgbClr val="0000FF"/>
                </a:solidFill>
              </a:rPr>
              <a:t>짜리</a:t>
            </a:r>
            <a:r>
              <a:rPr lang="ko-KR" altLang="en-US" sz="1400" dirty="0">
                <a:solidFill>
                  <a:srgbClr val="0000FF"/>
                </a:solidFill>
              </a:rPr>
              <a:t> 사용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378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832" y="942655"/>
            <a:ext cx="6674321" cy="574689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8.5.5 word2vec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과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GloVe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 flipH="1" flipV="1">
            <a:off x="4295800" y="1268760"/>
            <a:ext cx="1440160" cy="372530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35961" y="1355469"/>
            <a:ext cx="2501941" cy="62188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문자열 표현을 벡터 형식으로 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ko-KR" altLang="en-US" sz="1400" dirty="0">
                <a:solidFill>
                  <a:srgbClr val="0000FF"/>
                </a:solidFill>
              </a:rPr>
              <a:t>변환하고 </a:t>
            </a:r>
            <a:r>
              <a:rPr lang="ko-KR" altLang="en-US" sz="1400" dirty="0" err="1">
                <a:solidFill>
                  <a:srgbClr val="0000FF"/>
                </a:solidFill>
              </a:rPr>
              <a:t>딕셔너리에</a:t>
            </a:r>
            <a:r>
              <a:rPr lang="ko-KR" altLang="en-US" sz="1400" dirty="0">
                <a:solidFill>
                  <a:srgbClr val="0000FF"/>
                </a:solidFill>
              </a:rPr>
              <a:t> 저장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51837" y="2227314"/>
            <a:ext cx="2826700" cy="62188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매개변수</a:t>
            </a:r>
            <a:r>
              <a:rPr lang="en-US" altLang="ko-KR" sz="1400" dirty="0">
                <a:solidFill>
                  <a:srgbClr val="0000FF"/>
                </a:solidFill>
              </a:rPr>
              <a:t> vector</a:t>
            </a:r>
            <a:r>
              <a:rPr lang="ko-KR" altLang="en-US" sz="1400" dirty="0">
                <a:solidFill>
                  <a:srgbClr val="0000FF"/>
                </a:solidFill>
              </a:rPr>
              <a:t>와 가까운 순으로 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ko-KR" altLang="en-US" sz="1400" dirty="0">
                <a:solidFill>
                  <a:srgbClr val="0000FF"/>
                </a:solidFill>
              </a:rPr>
              <a:t>정렬한 키를 반환하는 함수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20" name="직선 화살표 연결선 19"/>
          <p:cNvCxnSpPr/>
          <p:nvPr/>
        </p:nvCxnSpPr>
        <p:spPr>
          <a:xfrm flipH="1">
            <a:off x="5483932" y="2598289"/>
            <a:ext cx="267906" cy="327660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78865" y="3613421"/>
            <a:ext cx="3134381" cy="3716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‘movie’</a:t>
            </a:r>
            <a:r>
              <a:rPr lang="ko-KR" altLang="en-US" sz="1400" dirty="0">
                <a:solidFill>
                  <a:srgbClr val="0000FF"/>
                </a:solidFill>
              </a:rPr>
              <a:t>와 가장 가까운 </a:t>
            </a:r>
            <a:r>
              <a:rPr lang="en-US" altLang="ko-KR" sz="1400" dirty="0">
                <a:solidFill>
                  <a:srgbClr val="0000FF"/>
                </a:solidFill>
              </a:rPr>
              <a:t>5</a:t>
            </a:r>
            <a:r>
              <a:rPr lang="ko-KR" altLang="en-US" sz="1400" dirty="0">
                <a:solidFill>
                  <a:srgbClr val="0000FF"/>
                </a:solidFill>
              </a:rPr>
              <a:t>개 단어 찾기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 flipH="1">
            <a:off x="6986931" y="3924221"/>
            <a:ext cx="158369" cy="209638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274" y="4387370"/>
            <a:ext cx="2907560" cy="697814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4871865" y="4832878"/>
            <a:ext cx="2526410" cy="3716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32~34</a:t>
            </a:r>
            <a:r>
              <a:rPr lang="ko-KR" altLang="en-US" sz="1400" dirty="0">
                <a:solidFill>
                  <a:srgbClr val="0000FF"/>
                </a:solidFill>
              </a:rPr>
              <a:t>행 단어 연관 관계 추론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154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5" y="4653137"/>
            <a:ext cx="7061617" cy="184907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5" y="908720"/>
            <a:ext cx="7061617" cy="374441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8.5.5 word2vec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과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GloVe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flipH="1">
            <a:off x="3647728" y="1340768"/>
            <a:ext cx="288032" cy="216024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63752" y="976557"/>
            <a:ext cx="4752528" cy="4154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단어 </a:t>
            </a:r>
            <a:r>
              <a:rPr lang="en-US" altLang="ko-KR" sz="1400" dirty="0">
                <a:solidFill>
                  <a:srgbClr val="0000FF"/>
                </a:solidFill>
              </a:rPr>
              <a:t>‘the’</a:t>
            </a:r>
            <a:r>
              <a:rPr lang="ko-KR" altLang="en-US" sz="1400" dirty="0">
                <a:solidFill>
                  <a:srgbClr val="0000FF"/>
                </a:solidFill>
              </a:rPr>
              <a:t>는 </a:t>
            </a:r>
            <a:r>
              <a:rPr lang="en-US" altLang="ko-KR" sz="1400" dirty="0">
                <a:solidFill>
                  <a:srgbClr val="0000FF"/>
                </a:solidFill>
              </a:rPr>
              <a:t>100</a:t>
            </a:r>
            <a:r>
              <a:rPr lang="ko-KR" altLang="en-US" sz="1400" dirty="0">
                <a:solidFill>
                  <a:srgbClr val="0000FF"/>
                </a:solidFill>
              </a:rPr>
              <a:t>차원 벡터 </a:t>
            </a:r>
            <a:r>
              <a:rPr lang="en-US" altLang="ko-KR" sz="1400" dirty="0">
                <a:solidFill>
                  <a:srgbClr val="0000FF"/>
                </a:solidFill>
              </a:rPr>
              <a:t>(-0.038194,-0.24487,…)</a:t>
            </a:r>
            <a:r>
              <a:rPr lang="ko-KR" altLang="en-US" sz="1400" dirty="0">
                <a:solidFill>
                  <a:srgbClr val="0000FF"/>
                </a:solidFill>
              </a:rPr>
              <a:t>로 표현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08945" y="4797153"/>
            <a:ext cx="2304256" cy="4154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가까운 단어 </a:t>
            </a:r>
            <a:r>
              <a:rPr lang="en-US" altLang="ko-KR" sz="1400" dirty="0">
                <a:solidFill>
                  <a:srgbClr val="0000FF"/>
                </a:solidFill>
              </a:rPr>
              <a:t>5</a:t>
            </a:r>
            <a:r>
              <a:rPr lang="ko-KR" altLang="en-US" sz="1400" dirty="0">
                <a:solidFill>
                  <a:srgbClr val="0000FF"/>
                </a:solidFill>
              </a:rPr>
              <a:t>개 찾기 결과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8945" y="5749806"/>
            <a:ext cx="2304256" cy="4154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단어 연관 관계 찾기 결과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684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3" y="2449935"/>
            <a:ext cx="7385273" cy="392470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8.5.5 word2vec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과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GloVe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/>
              <a:t>고차원을</a:t>
            </a:r>
            <a:r>
              <a:rPr lang="en-US" altLang="ko-KR" dirty="0"/>
              <a:t> 2</a:t>
            </a:r>
            <a:r>
              <a:rPr lang="ko-KR" altLang="en-US" dirty="0"/>
              <a:t>차원 또는 </a:t>
            </a:r>
            <a:r>
              <a:rPr lang="en-US" altLang="ko-KR" dirty="0"/>
              <a:t>3</a:t>
            </a:r>
            <a:r>
              <a:rPr lang="ko-KR" altLang="en-US" dirty="0"/>
              <a:t>차원으로 축소하여 데이터를 가시화하는 기법</a:t>
            </a:r>
            <a:endParaRPr lang="en-US" altLang="ko-KR" dirty="0"/>
          </a:p>
          <a:p>
            <a:pPr lvl="1"/>
            <a:r>
              <a:rPr lang="en-US" altLang="ko-KR" dirty="0"/>
              <a:t>PCA, </a:t>
            </a:r>
            <a:r>
              <a:rPr lang="en-US" altLang="ko-KR" dirty="0" err="1"/>
              <a:t>iso</a:t>
            </a:r>
            <a:r>
              <a:rPr lang="en-US" altLang="ko-KR" dirty="0"/>
              <a:t>-contour </a:t>
            </a:r>
            <a:r>
              <a:rPr lang="ko-KR" altLang="en-US" dirty="0"/>
              <a:t>등 많은 기법이 있음</a:t>
            </a:r>
            <a:endParaRPr lang="en-US" altLang="ko-KR" dirty="0"/>
          </a:p>
          <a:p>
            <a:pPr lvl="1"/>
            <a:r>
              <a:rPr lang="en-US" altLang="ko-KR" dirty="0" err="1"/>
              <a:t>tsne</a:t>
            </a:r>
            <a:r>
              <a:rPr lang="ko-KR" altLang="en-US" dirty="0"/>
              <a:t>가</a:t>
            </a:r>
            <a:r>
              <a:rPr lang="en-US" altLang="ko-KR" dirty="0"/>
              <a:t> </a:t>
            </a:r>
            <a:r>
              <a:rPr lang="ko-KR" altLang="en-US" dirty="0"/>
              <a:t>가장</a:t>
            </a:r>
            <a:r>
              <a:rPr lang="en-US" altLang="ko-KR" dirty="0"/>
              <a:t> </a:t>
            </a:r>
            <a:r>
              <a:rPr lang="ko-KR" altLang="en-US" dirty="0"/>
              <a:t>뛰어남</a:t>
            </a:r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8-9(b)]</a:t>
            </a:r>
            <a:r>
              <a:rPr lang="ko-KR" altLang="en-US" dirty="0"/>
              <a:t>는 </a:t>
            </a:r>
            <a:r>
              <a:rPr lang="en-US" altLang="ko-KR" dirty="0" err="1"/>
              <a:t>tsne</a:t>
            </a:r>
            <a:r>
              <a:rPr lang="ko-KR" altLang="en-US" dirty="0"/>
              <a:t>를 사용하여 </a:t>
            </a:r>
            <a:r>
              <a:rPr lang="en-US" altLang="ko-KR" dirty="0"/>
              <a:t>100</a:t>
            </a:r>
            <a:r>
              <a:rPr lang="ko-KR" altLang="en-US" dirty="0"/>
              <a:t>차원 벡터를 </a:t>
            </a:r>
            <a:r>
              <a:rPr lang="en-US" altLang="ko-KR" dirty="0"/>
              <a:t>2</a:t>
            </a:r>
            <a:r>
              <a:rPr lang="ko-KR" altLang="en-US" dirty="0"/>
              <a:t>차원으로 변환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266700" lvl="1" indent="0">
              <a:buNone/>
            </a:pPr>
            <a:endParaRPr lang="en-US" altLang="ko-KR" dirty="0"/>
          </a:p>
          <a:p>
            <a:endParaRPr lang="en-US" altLang="ko-KR" dirty="0"/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4727848" y="3780766"/>
            <a:ext cx="648074" cy="512331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75920" y="3573017"/>
            <a:ext cx="2448272" cy="4154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2</a:t>
            </a:r>
            <a:r>
              <a:rPr lang="ko-KR" altLang="en-US" sz="1400" dirty="0">
                <a:solidFill>
                  <a:srgbClr val="0000FF"/>
                </a:solidFill>
              </a:rPr>
              <a:t>차원으로 축소하라는 지시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5483932" y="4412288"/>
            <a:ext cx="794490" cy="600888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78420" y="4204540"/>
            <a:ext cx="2448272" cy="4154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앞에 있는 </a:t>
            </a:r>
            <a:r>
              <a:rPr lang="en-US" altLang="ko-KR" sz="1400" dirty="0">
                <a:solidFill>
                  <a:srgbClr val="0000FF"/>
                </a:solidFill>
              </a:rPr>
              <a:t>100</a:t>
            </a:r>
            <a:r>
              <a:rPr lang="ko-KR" altLang="en-US" sz="1400" dirty="0">
                <a:solidFill>
                  <a:srgbClr val="0000FF"/>
                </a:solidFill>
              </a:rPr>
              <a:t>개만 시각화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95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8.5.5 word2vec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과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GloVe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9" y="1052736"/>
            <a:ext cx="8546523" cy="4320480"/>
          </a:xfrm>
          <a:prstGeom prst="rect">
            <a:avLst/>
          </a:prstGeom>
        </p:spPr>
      </p:pic>
      <p:cxnSp>
        <p:nvCxnSpPr>
          <p:cNvPr id="5" name="직선 화살표 연결선 4"/>
          <p:cNvCxnSpPr/>
          <p:nvPr/>
        </p:nvCxnSpPr>
        <p:spPr>
          <a:xfrm flipH="1">
            <a:off x="4151785" y="1076896"/>
            <a:ext cx="325237" cy="623912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79776" y="764705"/>
            <a:ext cx="3168352" cy="4154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government</a:t>
            </a:r>
            <a:r>
              <a:rPr lang="ko-KR" altLang="en-US" sz="1400" dirty="0">
                <a:solidFill>
                  <a:srgbClr val="0000FF"/>
                </a:solidFill>
              </a:rPr>
              <a:t>와 </a:t>
            </a:r>
            <a:r>
              <a:rPr lang="en-US" altLang="ko-KR" sz="1400" dirty="0">
                <a:solidFill>
                  <a:srgbClr val="0000FF"/>
                </a:solidFill>
              </a:rPr>
              <a:t>state</a:t>
            </a:r>
            <a:r>
              <a:rPr lang="ko-KR" altLang="en-US" sz="1400" dirty="0">
                <a:solidFill>
                  <a:srgbClr val="0000FF"/>
                </a:solidFill>
              </a:rPr>
              <a:t>가 가까이 있음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5375921" y="1252210"/>
            <a:ext cx="1027483" cy="279758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98879" y="1044462"/>
            <a:ext cx="3168352" cy="4154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 err="1">
                <a:solidFill>
                  <a:srgbClr val="0000FF"/>
                </a:solidFill>
              </a:rPr>
              <a:t>i</a:t>
            </a:r>
            <a:r>
              <a:rPr lang="en-US" altLang="ko-KR" sz="1400" dirty="0">
                <a:solidFill>
                  <a:srgbClr val="0000FF"/>
                </a:solidFill>
              </a:rPr>
              <a:t>, we, you</a:t>
            </a:r>
            <a:r>
              <a:rPr lang="ko-KR" altLang="en-US" sz="1400" dirty="0">
                <a:solidFill>
                  <a:srgbClr val="0000FF"/>
                </a:solidFill>
              </a:rPr>
              <a:t>가 가까이 있음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5889661" y="1704256"/>
            <a:ext cx="562912" cy="284584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20583" y="1476510"/>
            <a:ext cx="3168352" cy="4154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can</a:t>
            </a:r>
            <a:r>
              <a:rPr lang="ko-KR" altLang="en-US" sz="1400" dirty="0">
                <a:solidFill>
                  <a:srgbClr val="0000FF"/>
                </a:solidFill>
              </a:rPr>
              <a:t>과 </a:t>
            </a:r>
            <a:r>
              <a:rPr lang="en-US" altLang="ko-KR" sz="1400" dirty="0">
                <a:solidFill>
                  <a:srgbClr val="0000FF"/>
                </a:solidFill>
              </a:rPr>
              <a:t>could</a:t>
            </a:r>
            <a:r>
              <a:rPr lang="ko-KR" altLang="en-US" sz="1400" dirty="0">
                <a:solidFill>
                  <a:srgbClr val="0000FF"/>
                </a:solidFill>
              </a:rPr>
              <a:t>가 가까이 있음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0789" y="5301751"/>
            <a:ext cx="3384376" cy="63152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시간에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관련된 </a:t>
            </a:r>
            <a:r>
              <a:rPr lang="en-US" altLang="ko-KR" sz="1400" dirty="0">
                <a:solidFill>
                  <a:srgbClr val="0000FF"/>
                </a:solidFill>
              </a:rPr>
              <a:t>when, time, after,</a:t>
            </a:r>
          </a:p>
          <a:p>
            <a:r>
              <a:rPr lang="en-US" altLang="ko-KR" sz="1400" dirty="0">
                <a:solidFill>
                  <a:srgbClr val="0000FF"/>
                </a:solidFill>
              </a:rPr>
              <a:t>First, last, years, new </a:t>
            </a:r>
            <a:r>
              <a:rPr lang="ko-KR" altLang="en-US" sz="1400" dirty="0">
                <a:solidFill>
                  <a:srgbClr val="0000FF"/>
                </a:solidFill>
              </a:rPr>
              <a:t>등이 가까이 있음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 flipH="1" flipV="1">
            <a:off x="6120790" y="3429001"/>
            <a:ext cx="551275" cy="1944217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2927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BFEA824-A07B-D47A-9419-84BB0A52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77" y="431375"/>
            <a:ext cx="1722255" cy="2169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6AAF43-BDAC-66D0-07B6-00E7E8D0B1A7}"/>
              </a:ext>
            </a:extLst>
          </p:cNvPr>
          <p:cNvSpPr txBox="1"/>
          <p:nvPr/>
        </p:nvSpPr>
        <p:spPr>
          <a:xfrm>
            <a:off x="3058510" y="725214"/>
            <a:ext cx="25378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8.5. </a:t>
            </a:r>
            <a:r>
              <a:rPr lang="ko-KR" altLang="en-US" dirty="0"/>
              <a:t>자연어 처리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영화평 데이터셋 </a:t>
            </a:r>
            <a:r>
              <a:rPr lang="en-US" altLang="ko-KR" dirty="0"/>
              <a:t>IMDB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974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2734" y="454002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6.2. Long Short-Term Memory(LSTM)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C6BEFAA2-5718-4633-BA44-E62804EE1D16}"/>
              </a:ext>
            </a:extLst>
          </p:cNvPr>
          <p:cNvGrpSpPr/>
          <p:nvPr/>
        </p:nvGrpSpPr>
        <p:grpSpPr>
          <a:xfrm>
            <a:off x="2066095" y="1646689"/>
            <a:ext cx="8059810" cy="3564621"/>
            <a:chOff x="2231333" y="2218080"/>
            <a:chExt cx="8059810" cy="3564621"/>
          </a:xfrm>
        </p:grpSpPr>
        <p:sp>
          <p:nvSpPr>
            <p:cNvPr id="96" name="타원 95">
              <a:extLst>
                <a:ext uri="{FF2B5EF4-FFF2-40B4-BE49-F238E27FC236}">
                  <a16:creationId xmlns:a16="http://schemas.microsoft.com/office/drawing/2014/main" id="{104EA9DF-C75B-43D0-8AD3-89E2BEAE55BB}"/>
                </a:ext>
              </a:extLst>
            </p:cNvPr>
            <p:cNvSpPr/>
            <p:nvPr/>
          </p:nvSpPr>
          <p:spPr>
            <a:xfrm>
              <a:off x="3548268" y="4556947"/>
              <a:ext cx="665921" cy="646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타원 96">
              <a:extLst>
                <a:ext uri="{FF2B5EF4-FFF2-40B4-BE49-F238E27FC236}">
                  <a16:creationId xmlns:a16="http://schemas.microsoft.com/office/drawing/2014/main" id="{70C83194-978C-47BD-8987-DFBA62649F30}"/>
                </a:ext>
              </a:extLst>
            </p:cNvPr>
            <p:cNvSpPr/>
            <p:nvPr/>
          </p:nvSpPr>
          <p:spPr>
            <a:xfrm>
              <a:off x="6571379" y="4523056"/>
              <a:ext cx="665921" cy="6460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타원 97">
              <a:extLst>
                <a:ext uri="{FF2B5EF4-FFF2-40B4-BE49-F238E27FC236}">
                  <a16:creationId xmlns:a16="http://schemas.microsoft.com/office/drawing/2014/main" id="{39119B05-DDB8-439D-B094-57ACF29C80F8}"/>
                </a:ext>
              </a:extLst>
            </p:cNvPr>
            <p:cNvSpPr/>
            <p:nvPr/>
          </p:nvSpPr>
          <p:spPr>
            <a:xfrm>
              <a:off x="5044974" y="4543837"/>
              <a:ext cx="665921" cy="6460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9" name="그룹 98">
              <a:extLst>
                <a:ext uri="{FF2B5EF4-FFF2-40B4-BE49-F238E27FC236}">
                  <a16:creationId xmlns:a16="http://schemas.microsoft.com/office/drawing/2014/main" id="{255F2128-C67E-4DDB-BD1C-5EDDE91CD6C6}"/>
                </a:ext>
              </a:extLst>
            </p:cNvPr>
            <p:cNvGrpSpPr/>
            <p:nvPr/>
          </p:nvGrpSpPr>
          <p:grpSpPr>
            <a:xfrm>
              <a:off x="3548268" y="3384271"/>
              <a:ext cx="665921" cy="646044"/>
              <a:chOff x="3548269" y="3382617"/>
              <a:chExt cx="665921" cy="646044"/>
            </a:xfrm>
            <a:solidFill>
              <a:schemeClr val="tx1"/>
            </a:solidFill>
          </p:grpSpPr>
          <p:sp>
            <p:nvSpPr>
              <p:cNvPr id="166" name="타원 165">
                <a:extLst>
                  <a:ext uri="{FF2B5EF4-FFF2-40B4-BE49-F238E27FC236}">
                    <a16:creationId xmlns:a16="http://schemas.microsoft.com/office/drawing/2014/main" id="{CDD0092D-C46A-4719-A0EC-8138F14235F0}"/>
                  </a:ext>
                </a:extLst>
              </p:cNvPr>
              <p:cNvSpPr/>
              <p:nvPr/>
            </p:nvSpPr>
            <p:spPr>
              <a:xfrm>
                <a:off x="3548269" y="3382617"/>
                <a:ext cx="665921" cy="64604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7" name="자유형 8">
                <a:extLst>
                  <a:ext uri="{FF2B5EF4-FFF2-40B4-BE49-F238E27FC236}">
                    <a16:creationId xmlns:a16="http://schemas.microsoft.com/office/drawing/2014/main" id="{B2946520-AC46-473F-B379-3BF6711BF63E}"/>
                  </a:ext>
                </a:extLst>
              </p:cNvPr>
              <p:cNvSpPr/>
              <p:nvPr/>
            </p:nvSpPr>
            <p:spPr>
              <a:xfrm>
                <a:off x="3687417" y="3498573"/>
                <a:ext cx="387626" cy="427383"/>
              </a:xfrm>
              <a:custGeom>
                <a:avLst/>
                <a:gdLst>
                  <a:gd name="connsiteX0" fmla="*/ 0 w 1987827"/>
                  <a:gd name="connsiteY0" fmla="*/ 1093834 h 1111295"/>
                  <a:gd name="connsiteX1" fmla="*/ 636105 w 1987827"/>
                  <a:gd name="connsiteY1" fmla="*/ 1083895 h 1111295"/>
                  <a:gd name="connsiteX2" fmla="*/ 964096 w 1987827"/>
                  <a:gd name="connsiteY2" fmla="*/ 835417 h 1111295"/>
                  <a:gd name="connsiteX3" fmla="*/ 1113183 w 1987827"/>
                  <a:gd name="connsiteY3" fmla="*/ 378217 h 1111295"/>
                  <a:gd name="connsiteX4" fmla="*/ 1341783 w 1987827"/>
                  <a:gd name="connsiteY4" fmla="*/ 60165 h 1111295"/>
                  <a:gd name="connsiteX5" fmla="*/ 1987827 w 1987827"/>
                  <a:gd name="connsiteY5" fmla="*/ 530 h 111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827" h="1111295">
                    <a:moveTo>
                      <a:pt x="0" y="1093834"/>
                    </a:moveTo>
                    <a:cubicBezTo>
                      <a:pt x="237711" y="1110399"/>
                      <a:pt x="475422" y="1126964"/>
                      <a:pt x="636105" y="1083895"/>
                    </a:cubicBezTo>
                    <a:cubicBezTo>
                      <a:pt x="796788" y="1040826"/>
                      <a:pt x="884583" y="953030"/>
                      <a:pt x="964096" y="835417"/>
                    </a:cubicBezTo>
                    <a:cubicBezTo>
                      <a:pt x="1043609" y="717804"/>
                      <a:pt x="1050235" y="507426"/>
                      <a:pt x="1113183" y="378217"/>
                    </a:cubicBezTo>
                    <a:cubicBezTo>
                      <a:pt x="1176131" y="249008"/>
                      <a:pt x="1196009" y="123113"/>
                      <a:pt x="1341783" y="60165"/>
                    </a:cubicBezTo>
                    <a:cubicBezTo>
                      <a:pt x="1487557" y="-2783"/>
                      <a:pt x="1737692" y="-1127"/>
                      <a:pt x="1987827" y="530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0" name="그룹 99">
              <a:extLst>
                <a:ext uri="{FF2B5EF4-FFF2-40B4-BE49-F238E27FC236}">
                  <a16:creationId xmlns:a16="http://schemas.microsoft.com/office/drawing/2014/main" id="{A71BD358-7D10-42C8-8662-8DC2D89726D2}"/>
                </a:ext>
              </a:extLst>
            </p:cNvPr>
            <p:cNvGrpSpPr/>
            <p:nvPr/>
          </p:nvGrpSpPr>
          <p:grpSpPr>
            <a:xfrm>
              <a:off x="6563140" y="3377646"/>
              <a:ext cx="665921" cy="646044"/>
              <a:chOff x="3548269" y="3382617"/>
              <a:chExt cx="665921" cy="646044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64" name="타원 163">
                <a:extLst>
                  <a:ext uri="{FF2B5EF4-FFF2-40B4-BE49-F238E27FC236}">
                    <a16:creationId xmlns:a16="http://schemas.microsoft.com/office/drawing/2014/main" id="{80B56665-4CF5-44AA-BA65-608A6C7FFFA3}"/>
                  </a:ext>
                </a:extLst>
              </p:cNvPr>
              <p:cNvSpPr/>
              <p:nvPr/>
            </p:nvSpPr>
            <p:spPr>
              <a:xfrm>
                <a:off x="3548269" y="3382617"/>
                <a:ext cx="665921" cy="64604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5" name="자유형 13">
                <a:extLst>
                  <a:ext uri="{FF2B5EF4-FFF2-40B4-BE49-F238E27FC236}">
                    <a16:creationId xmlns:a16="http://schemas.microsoft.com/office/drawing/2014/main" id="{58924C5A-1B2F-43CD-8A7B-C44613F5FE90}"/>
                  </a:ext>
                </a:extLst>
              </p:cNvPr>
              <p:cNvSpPr/>
              <p:nvPr/>
            </p:nvSpPr>
            <p:spPr>
              <a:xfrm>
                <a:off x="3687417" y="3498573"/>
                <a:ext cx="387626" cy="427383"/>
              </a:xfrm>
              <a:custGeom>
                <a:avLst/>
                <a:gdLst>
                  <a:gd name="connsiteX0" fmla="*/ 0 w 1987827"/>
                  <a:gd name="connsiteY0" fmla="*/ 1093834 h 1111295"/>
                  <a:gd name="connsiteX1" fmla="*/ 636105 w 1987827"/>
                  <a:gd name="connsiteY1" fmla="*/ 1083895 h 1111295"/>
                  <a:gd name="connsiteX2" fmla="*/ 964096 w 1987827"/>
                  <a:gd name="connsiteY2" fmla="*/ 835417 h 1111295"/>
                  <a:gd name="connsiteX3" fmla="*/ 1113183 w 1987827"/>
                  <a:gd name="connsiteY3" fmla="*/ 378217 h 1111295"/>
                  <a:gd name="connsiteX4" fmla="*/ 1341783 w 1987827"/>
                  <a:gd name="connsiteY4" fmla="*/ 60165 h 1111295"/>
                  <a:gd name="connsiteX5" fmla="*/ 1987827 w 1987827"/>
                  <a:gd name="connsiteY5" fmla="*/ 530 h 111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827" h="1111295">
                    <a:moveTo>
                      <a:pt x="0" y="1093834"/>
                    </a:moveTo>
                    <a:cubicBezTo>
                      <a:pt x="237711" y="1110399"/>
                      <a:pt x="475422" y="1126964"/>
                      <a:pt x="636105" y="1083895"/>
                    </a:cubicBezTo>
                    <a:cubicBezTo>
                      <a:pt x="796788" y="1040826"/>
                      <a:pt x="884583" y="953030"/>
                      <a:pt x="964096" y="835417"/>
                    </a:cubicBezTo>
                    <a:cubicBezTo>
                      <a:pt x="1043609" y="717804"/>
                      <a:pt x="1050235" y="507426"/>
                      <a:pt x="1113183" y="378217"/>
                    </a:cubicBezTo>
                    <a:cubicBezTo>
                      <a:pt x="1176131" y="249008"/>
                      <a:pt x="1196009" y="123113"/>
                      <a:pt x="1341783" y="60165"/>
                    </a:cubicBezTo>
                    <a:cubicBezTo>
                      <a:pt x="1487557" y="-2783"/>
                      <a:pt x="1737692" y="-1127"/>
                      <a:pt x="1987827" y="530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1" name="그룹 100">
              <a:extLst>
                <a:ext uri="{FF2B5EF4-FFF2-40B4-BE49-F238E27FC236}">
                  <a16:creationId xmlns:a16="http://schemas.microsoft.com/office/drawing/2014/main" id="{0F9AC096-BBDE-40D4-A9D8-80D5189DC656}"/>
                </a:ext>
              </a:extLst>
            </p:cNvPr>
            <p:cNvGrpSpPr/>
            <p:nvPr/>
          </p:nvGrpSpPr>
          <p:grpSpPr>
            <a:xfrm>
              <a:off x="5054874" y="3384271"/>
              <a:ext cx="665921" cy="646044"/>
              <a:chOff x="3548269" y="3382617"/>
              <a:chExt cx="665921" cy="646044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62" name="타원 161">
                <a:extLst>
                  <a:ext uri="{FF2B5EF4-FFF2-40B4-BE49-F238E27FC236}">
                    <a16:creationId xmlns:a16="http://schemas.microsoft.com/office/drawing/2014/main" id="{92AC1304-F396-4FFF-8DE2-50327E958447}"/>
                  </a:ext>
                </a:extLst>
              </p:cNvPr>
              <p:cNvSpPr/>
              <p:nvPr/>
            </p:nvSpPr>
            <p:spPr>
              <a:xfrm>
                <a:off x="3548269" y="3382617"/>
                <a:ext cx="665921" cy="64604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3" name="자유형 16">
                <a:extLst>
                  <a:ext uri="{FF2B5EF4-FFF2-40B4-BE49-F238E27FC236}">
                    <a16:creationId xmlns:a16="http://schemas.microsoft.com/office/drawing/2014/main" id="{25E76280-B2CD-4F33-B690-3D00F8A60BA0}"/>
                  </a:ext>
                </a:extLst>
              </p:cNvPr>
              <p:cNvSpPr/>
              <p:nvPr/>
            </p:nvSpPr>
            <p:spPr>
              <a:xfrm>
                <a:off x="3687417" y="3498573"/>
                <a:ext cx="387626" cy="427383"/>
              </a:xfrm>
              <a:custGeom>
                <a:avLst/>
                <a:gdLst>
                  <a:gd name="connsiteX0" fmla="*/ 0 w 1987827"/>
                  <a:gd name="connsiteY0" fmla="*/ 1093834 h 1111295"/>
                  <a:gd name="connsiteX1" fmla="*/ 636105 w 1987827"/>
                  <a:gd name="connsiteY1" fmla="*/ 1083895 h 1111295"/>
                  <a:gd name="connsiteX2" fmla="*/ 964096 w 1987827"/>
                  <a:gd name="connsiteY2" fmla="*/ 835417 h 1111295"/>
                  <a:gd name="connsiteX3" fmla="*/ 1113183 w 1987827"/>
                  <a:gd name="connsiteY3" fmla="*/ 378217 h 1111295"/>
                  <a:gd name="connsiteX4" fmla="*/ 1341783 w 1987827"/>
                  <a:gd name="connsiteY4" fmla="*/ 60165 h 1111295"/>
                  <a:gd name="connsiteX5" fmla="*/ 1987827 w 1987827"/>
                  <a:gd name="connsiteY5" fmla="*/ 530 h 111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827" h="1111295">
                    <a:moveTo>
                      <a:pt x="0" y="1093834"/>
                    </a:moveTo>
                    <a:cubicBezTo>
                      <a:pt x="237711" y="1110399"/>
                      <a:pt x="475422" y="1126964"/>
                      <a:pt x="636105" y="1083895"/>
                    </a:cubicBezTo>
                    <a:cubicBezTo>
                      <a:pt x="796788" y="1040826"/>
                      <a:pt x="884583" y="953030"/>
                      <a:pt x="964096" y="835417"/>
                    </a:cubicBezTo>
                    <a:cubicBezTo>
                      <a:pt x="1043609" y="717804"/>
                      <a:pt x="1050235" y="507426"/>
                      <a:pt x="1113183" y="378217"/>
                    </a:cubicBezTo>
                    <a:cubicBezTo>
                      <a:pt x="1176131" y="249008"/>
                      <a:pt x="1196009" y="123113"/>
                      <a:pt x="1341783" y="60165"/>
                    </a:cubicBezTo>
                    <a:cubicBezTo>
                      <a:pt x="1487557" y="-2783"/>
                      <a:pt x="1737692" y="-1127"/>
                      <a:pt x="1987827" y="530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2" name="그룹 101">
              <a:extLst>
                <a:ext uri="{FF2B5EF4-FFF2-40B4-BE49-F238E27FC236}">
                  <a16:creationId xmlns:a16="http://schemas.microsoft.com/office/drawing/2014/main" id="{5FF6F8B4-420A-4030-9A92-822CAA5954ED}"/>
                </a:ext>
              </a:extLst>
            </p:cNvPr>
            <p:cNvGrpSpPr/>
            <p:nvPr/>
          </p:nvGrpSpPr>
          <p:grpSpPr>
            <a:xfrm>
              <a:off x="6561483" y="2218080"/>
              <a:ext cx="665921" cy="646044"/>
              <a:chOff x="3548269" y="3382617"/>
              <a:chExt cx="665921" cy="646044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60" name="타원 159">
                <a:extLst>
                  <a:ext uri="{FF2B5EF4-FFF2-40B4-BE49-F238E27FC236}">
                    <a16:creationId xmlns:a16="http://schemas.microsoft.com/office/drawing/2014/main" id="{B686B6B3-B0E4-4A56-8EE0-D416B5CDEF66}"/>
                  </a:ext>
                </a:extLst>
              </p:cNvPr>
              <p:cNvSpPr/>
              <p:nvPr/>
            </p:nvSpPr>
            <p:spPr>
              <a:xfrm>
                <a:off x="3548269" y="3382617"/>
                <a:ext cx="665921" cy="64604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1" name="자유형 19">
                <a:extLst>
                  <a:ext uri="{FF2B5EF4-FFF2-40B4-BE49-F238E27FC236}">
                    <a16:creationId xmlns:a16="http://schemas.microsoft.com/office/drawing/2014/main" id="{27D24077-859D-4312-BA40-5EB4687A84D9}"/>
                  </a:ext>
                </a:extLst>
              </p:cNvPr>
              <p:cNvSpPr/>
              <p:nvPr/>
            </p:nvSpPr>
            <p:spPr>
              <a:xfrm>
                <a:off x="3687417" y="3498573"/>
                <a:ext cx="387626" cy="427383"/>
              </a:xfrm>
              <a:custGeom>
                <a:avLst/>
                <a:gdLst>
                  <a:gd name="connsiteX0" fmla="*/ 0 w 1987827"/>
                  <a:gd name="connsiteY0" fmla="*/ 1093834 h 1111295"/>
                  <a:gd name="connsiteX1" fmla="*/ 636105 w 1987827"/>
                  <a:gd name="connsiteY1" fmla="*/ 1083895 h 1111295"/>
                  <a:gd name="connsiteX2" fmla="*/ 964096 w 1987827"/>
                  <a:gd name="connsiteY2" fmla="*/ 835417 h 1111295"/>
                  <a:gd name="connsiteX3" fmla="*/ 1113183 w 1987827"/>
                  <a:gd name="connsiteY3" fmla="*/ 378217 h 1111295"/>
                  <a:gd name="connsiteX4" fmla="*/ 1341783 w 1987827"/>
                  <a:gd name="connsiteY4" fmla="*/ 60165 h 1111295"/>
                  <a:gd name="connsiteX5" fmla="*/ 1987827 w 1987827"/>
                  <a:gd name="connsiteY5" fmla="*/ 530 h 111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827" h="1111295">
                    <a:moveTo>
                      <a:pt x="0" y="1093834"/>
                    </a:moveTo>
                    <a:cubicBezTo>
                      <a:pt x="237711" y="1110399"/>
                      <a:pt x="475422" y="1126964"/>
                      <a:pt x="636105" y="1083895"/>
                    </a:cubicBezTo>
                    <a:cubicBezTo>
                      <a:pt x="796788" y="1040826"/>
                      <a:pt x="884583" y="953030"/>
                      <a:pt x="964096" y="835417"/>
                    </a:cubicBezTo>
                    <a:cubicBezTo>
                      <a:pt x="1043609" y="717804"/>
                      <a:pt x="1050235" y="507426"/>
                      <a:pt x="1113183" y="378217"/>
                    </a:cubicBezTo>
                    <a:cubicBezTo>
                      <a:pt x="1176131" y="249008"/>
                      <a:pt x="1196009" y="123113"/>
                      <a:pt x="1341783" y="60165"/>
                    </a:cubicBezTo>
                    <a:cubicBezTo>
                      <a:pt x="1487557" y="-2783"/>
                      <a:pt x="1737692" y="-1127"/>
                      <a:pt x="1987827" y="530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3" name="그룹 102">
              <a:extLst>
                <a:ext uri="{FF2B5EF4-FFF2-40B4-BE49-F238E27FC236}">
                  <a16:creationId xmlns:a16="http://schemas.microsoft.com/office/drawing/2014/main" id="{7AA99E66-8B0B-485C-B46C-5EDC4B1867EE}"/>
                </a:ext>
              </a:extLst>
            </p:cNvPr>
            <p:cNvGrpSpPr/>
            <p:nvPr/>
          </p:nvGrpSpPr>
          <p:grpSpPr>
            <a:xfrm>
              <a:off x="5054873" y="2224705"/>
              <a:ext cx="665921" cy="646044"/>
              <a:chOff x="3548269" y="3382617"/>
              <a:chExt cx="665921" cy="646044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58" name="타원 157">
                <a:extLst>
                  <a:ext uri="{FF2B5EF4-FFF2-40B4-BE49-F238E27FC236}">
                    <a16:creationId xmlns:a16="http://schemas.microsoft.com/office/drawing/2014/main" id="{7DE6A224-7DFD-42A1-B350-76D894C340DC}"/>
                  </a:ext>
                </a:extLst>
              </p:cNvPr>
              <p:cNvSpPr/>
              <p:nvPr/>
            </p:nvSpPr>
            <p:spPr>
              <a:xfrm>
                <a:off x="3548269" y="3382617"/>
                <a:ext cx="665921" cy="64604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9" name="자유형 22">
                <a:extLst>
                  <a:ext uri="{FF2B5EF4-FFF2-40B4-BE49-F238E27FC236}">
                    <a16:creationId xmlns:a16="http://schemas.microsoft.com/office/drawing/2014/main" id="{8A9E39A6-FCC9-42A3-8E8B-9F7612EC9CF0}"/>
                  </a:ext>
                </a:extLst>
              </p:cNvPr>
              <p:cNvSpPr/>
              <p:nvPr/>
            </p:nvSpPr>
            <p:spPr>
              <a:xfrm>
                <a:off x="3687417" y="3498573"/>
                <a:ext cx="387626" cy="427383"/>
              </a:xfrm>
              <a:custGeom>
                <a:avLst/>
                <a:gdLst>
                  <a:gd name="connsiteX0" fmla="*/ 0 w 1987827"/>
                  <a:gd name="connsiteY0" fmla="*/ 1093834 h 1111295"/>
                  <a:gd name="connsiteX1" fmla="*/ 636105 w 1987827"/>
                  <a:gd name="connsiteY1" fmla="*/ 1083895 h 1111295"/>
                  <a:gd name="connsiteX2" fmla="*/ 964096 w 1987827"/>
                  <a:gd name="connsiteY2" fmla="*/ 835417 h 1111295"/>
                  <a:gd name="connsiteX3" fmla="*/ 1113183 w 1987827"/>
                  <a:gd name="connsiteY3" fmla="*/ 378217 h 1111295"/>
                  <a:gd name="connsiteX4" fmla="*/ 1341783 w 1987827"/>
                  <a:gd name="connsiteY4" fmla="*/ 60165 h 1111295"/>
                  <a:gd name="connsiteX5" fmla="*/ 1987827 w 1987827"/>
                  <a:gd name="connsiteY5" fmla="*/ 530 h 111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827" h="1111295">
                    <a:moveTo>
                      <a:pt x="0" y="1093834"/>
                    </a:moveTo>
                    <a:cubicBezTo>
                      <a:pt x="237711" y="1110399"/>
                      <a:pt x="475422" y="1126964"/>
                      <a:pt x="636105" y="1083895"/>
                    </a:cubicBezTo>
                    <a:cubicBezTo>
                      <a:pt x="796788" y="1040826"/>
                      <a:pt x="884583" y="953030"/>
                      <a:pt x="964096" y="835417"/>
                    </a:cubicBezTo>
                    <a:cubicBezTo>
                      <a:pt x="1043609" y="717804"/>
                      <a:pt x="1050235" y="507426"/>
                      <a:pt x="1113183" y="378217"/>
                    </a:cubicBezTo>
                    <a:cubicBezTo>
                      <a:pt x="1176131" y="249008"/>
                      <a:pt x="1196009" y="123113"/>
                      <a:pt x="1341783" y="60165"/>
                    </a:cubicBezTo>
                    <a:cubicBezTo>
                      <a:pt x="1487557" y="-2783"/>
                      <a:pt x="1737692" y="-1127"/>
                      <a:pt x="1987827" y="530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4" name="그룹 103">
              <a:extLst>
                <a:ext uri="{FF2B5EF4-FFF2-40B4-BE49-F238E27FC236}">
                  <a16:creationId xmlns:a16="http://schemas.microsoft.com/office/drawing/2014/main" id="{C4464684-5D16-49BC-B977-D17126313047}"/>
                </a:ext>
              </a:extLst>
            </p:cNvPr>
            <p:cNvGrpSpPr/>
            <p:nvPr/>
          </p:nvGrpSpPr>
          <p:grpSpPr>
            <a:xfrm>
              <a:off x="3548268" y="2231330"/>
              <a:ext cx="665921" cy="646044"/>
              <a:chOff x="3548269" y="3382617"/>
              <a:chExt cx="665921" cy="646044"/>
            </a:xfrm>
            <a:solidFill>
              <a:schemeClr val="tx1"/>
            </a:solidFill>
          </p:grpSpPr>
          <p:sp>
            <p:nvSpPr>
              <p:cNvPr id="156" name="타원 155">
                <a:extLst>
                  <a:ext uri="{FF2B5EF4-FFF2-40B4-BE49-F238E27FC236}">
                    <a16:creationId xmlns:a16="http://schemas.microsoft.com/office/drawing/2014/main" id="{71BD04BC-EC08-42B8-A585-A8A61DB35636}"/>
                  </a:ext>
                </a:extLst>
              </p:cNvPr>
              <p:cNvSpPr/>
              <p:nvPr/>
            </p:nvSpPr>
            <p:spPr>
              <a:xfrm>
                <a:off x="3548269" y="3382617"/>
                <a:ext cx="665921" cy="64604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7" name="자유형 25">
                <a:extLst>
                  <a:ext uri="{FF2B5EF4-FFF2-40B4-BE49-F238E27FC236}">
                    <a16:creationId xmlns:a16="http://schemas.microsoft.com/office/drawing/2014/main" id="{1F37D7D0-A20B-47B9-8238-622E3D81EB02}"/>
                  </a:ext>
                </a:extLst>
              </p:cNvPr>
              <p:cNvSpPr/>
              <p:nvPr/>
            </p:nvSpPr>
            <p:spPr>
              <a:xfrm>
                <a:off x="3687417" y="3498573"/>
                <a:ext cx="387626" cy="427383"/>
              </a:xfrm>
              <a:custGeom>
                <a:avLst/>
                <a:gdLst>
                  <a:gd name="connsiteX0" fmla="*/ 0 w 1987827"/>
                  <a:gd name="connsiteY0" fmla="*/ 1093834 h 1111295"/>
                  <a:gd name="connsiteX1" fmla="*/ 636105 w 1987827"/>
                  <a:gd name="connsiteY1" fmla="*/ 1083895 h 1111295"/>
                  <a:gd name="connsiteX2" fmla="*/ 964096 w 1987827"/>
                  <a:gd name="connsiteY2" fmla="*/ 835417 h 1111295"/>
                  <a:gd name="connsiteX3" fmla="*/ 1113183 w 1987827"/>
                  <a:gd name="connsiteY3" fmla="*/ 378217 h 1111295"/>
                  <a:gd name="connsiteX4" fmla="*/ 1341783 w 1987827"/>
                  <a:gd name="connsiteY4" fmla="*/ 60165 h 1111295"/>
                  <a:gd name="connsiteX5" fmla="*/ 1987827 w 1987827"/>
                  <a:gd name="connsiteY5" fmla="*/ 530 h 111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827" h="1111295">
                    <a:moveTo>
                      <a:pt x="0" y="1093834"/>
                    </a:moveTo>
                    <a:cubicBezTo>
                      <a:pt x="237711" y="1110399"/>
                      <a:pt x="475422" y="1126964"/>
                      <a:pt x="636105" y="1083895"/>
                    </a:cubicBezTo>
                    <a:cubicBezTo>
                      <a:pt x="796788" y="1040826"/>
                      <a:pt x="884583" y="953030"/>
                      <a:pt x="964096" y="835417"/>
                    </a:cubicBezTo>
                    <a:cubicBezTo>
                      <a:pt x="1043609" y="717804"/>
                      <a:pt x="1050235" y="507426"/>
                      <a:pt x="1113183" y="378217"/>
                    </a:cubicBezTo>
                    <a:cubicBezTo>
                      <a:pt x="1176131" y="249008"/>
                      <a:pt x="1196009" y="123113"/>
                      <a:pt x="1341783" y="60165"/>
                    </a:cubicBezTo>
                    <a:cubicBezTo>
                      <a:pt x="1487557" y="-2783"/>
                      <a:pt x="1737692" y="-1127"/>
                      <a:pt x="1987827" y="530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88518AB-8AEB-4043-830E-C64FBA83305A}"/>
                </a:ext>
              </a:extLst>
            </p:cNvPr>
            <p:cNvSpPr txBox="1"/>
            <p:nvPr/>
          </p:nvSpPr>
          <p:spPr>
            <a:xfrm>
              <a:off x="2231333" y="4556947"/>
              <a:ext cx="8050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Input Layer</a:t>
              </a:r>
              <a:endParaRPr lang="ko-KR" altLang="en-US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86A728F-B812-46BF-B7D5-2A6C9718E978}"/>
                </a:ext>
              </a:extLst>
            </p:cNvPr>
            <p:cNvSpPr txBox="1"/>
            <p:nvPr/>
          </p:nvSpPr>
          <p:spPr>
            <a:xfrm>
              <a:off x="2231333" y="3377359"/>
              <a:ext cx="979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Hidden Layer</a:t>
              </a:r>
              <a:endParaRPr lang="ko-KR" altLang="en-US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24AD402-8DFB-409C-BB85-E75BBB1267BE}"/>
                </a:ext>
              </a:extLst>
            </p:cNvPr>
            <p:cNvSpPr txBox="1"/>
            <p:nvPr/>
          </p:nvSpPr>
          <p:spPr>
            <a:xfrm>
              <a:off x="2231333" y="2231043"/>
              <a:ext cx="979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Output Layer</a:t>
              </a:r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00728E0A-52CE-421E-8F9F-4963F8D09A1A}"/>
                    </a:ext>
                  </a:extLst>
                </p:cNvPr>
                <p:cNvSpPr txBox="1"/>
                <p:nvPr/>
              </p:nvSpPr>
              <p:spPr>
                <a:xfrm>
                  <a:off x="6972841" y="4134873"/>
                  <a:ext cx="3104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2841" y="4134873"/>
                  <a:ext cx="310406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3725" r="-11765" b="-1087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272BD629-3820-42E7-B213-36F3C8575DBE}"/>
                    </a:ext>
                  </a:extLst>
                </p:cNvPr>
                <p:cNvSpPr txBox="1"/>
                <p:nvPr/>
              </p:nvSpPr>
              <p:spPr>
                <a:xfrm>
                  <a:off x="6972841" y="2982385"/>
                  <a:ext cx="2308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2841" y="2982385"/>
                  <a:ext cx="230832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8421" r="-18421" b="-1087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직선 화살표 연결선 109">
              <a:extLst>
                <a:ext uri="{FF2B5EF4-FFF2-40B4-BE49-F238E27FC236}">
                  <a16:creationId xmlns:a16="http://schemas.microsoft.com/office/drawing/2014/main" id="{760025FC-60B5-4C21-AC2B-BB1364F9590E}"/>
                </a:ext>
              </a:extLst>
            </p:cNvPr>
            <p:cNvCxnSpPr>
              <a:stCxn id="96" idx="0"/>
              <a:endCxn id="166" idx="4"/>
            </p:cNvCxnSpPr>
            <p:nvPr/>
          </p:nvCxnSpPr>
          <p:spPr>
            <a:xfrm flipV="1">
              <a:off x="3881229" y="4030315"/>
              <a:ext cx="0" cy="5266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직선 화살표 연결선 110">
              <a:extLst>
                <a:ext uri="{FF2B5EF4-FFF2-40B4-BE49-F238E27FC236}">
                  <a16:creationId xmlns:a16="http://schemas.microsoft.com/office/drawing/2014/main" id="{E1D8B53E-2E97-4C42-B605-280E04EBCB8D}"/>
                </a:ext>
              </a:extLst>
            </p:cNvPr>
            <p:cNvCxnSpPr>
              <a:stCxn id="97" idx="0"/>
              <a:endCxn id="164" idx="4"/>
            </p:cNvCxnSpPr>
            <p:nvPr/>
          </p:nvCxnSpPr>
          <p:spPr>
            <a:xfrm flipH="1" flipV="1">
              <a:off x="6896101" y="4023690"/>
              <a:ext cx="8239" cy="4993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화살표 연결선 111">
              <a:extLst>
                <a:ext uri="{FF2B5EF4-FFF2-40B4-BE49-F238E27FC236}">
                  <a16:creationId xmlns:a16="http://schemas.microsoft.com/office/drawing/2014/main" id="{97A43162-364B-4B26-B1FB-7B18B76DBAF0}"/>
                </a:ext>
              </a:extLst>
            </p:cNvPr>
            <p:cNvCxnSpPr>
              <a:stCxn id="98" idx="0"/>
              <a:endCxn id="162" idx="4"/>
            </p:cNvCxnSpPr>
            <p:nvPr/>
          </p:nvCxnSpPr>
          <p:spPr>
            <a:xfrm flipV="1">
              <a:off x="5377935" y="4030315"/>
              <a:ext cx="9900" cy="5135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화살표 연결선 112">
              <a:extLst>
                <a:ext uri="{FF2B5EF4-FFF2-40B4-BE49-F238E27FC236}">
                  <a16:creationId xmlns:a16="http://schemas.microsoft.com/office/drawing/2014/main" id="{C128F6C5-AE3C-41E8-80D0-B0B66217AFAA}"/>
                </a:ext>
              </a:extLst>
            </p:cNvPr>
            <p:cNvCxnSpPr>
              <a:stCxn id="164" idx="0"/>
              <a:endCxn id="160" idx="4"/>
            </p:cNvCxnSpPr>
            <p:nvPr/>
          </p:nvCxnSpPr>
          <p:spPr>
            <a:xfrm flipH="1" flipV="1">
              <a:off x="6894444" y="2864124"/>
              <a:ext cx="1657" cy="5135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화살표 연결선 113">
              <a:extLst>
                <a:ext uri="{FF2B5EF4-FFF2-40B4-BE49-F238E27FC236}">
                  <a16:creationId xmlns:a16="http://schemas.microsoft.com/office/drawing/2014/main" id="{B3A2B1F4-6061-401F-AC78-E684591BB699}"/>
                </a:ext>
              </a:extLst>
            </p:cNvPr>
            <p:cNvCxnSpPr>
              <a:stCxn id="162" idx="0"/>
              <a:endCxn id="158" idx="4"/>
            </p:cNvCxnSpPr>
            <p:nvPr/>
          </p:nvCxnSpPr>
          <p:spPr>
            <a:xfrm flipH="1" flipV="1">
              <a:off x="5387834" y="2870749"/>
              <a:ext cx="1" cy="5135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화살표 연결선 114">
              <a:extLst>
                <a:ext uri="{FF2B5EF4-FFF2-40B4-BE49-F238E27FC236}">
                  <a16:creationId xmlns:a16="http://schemas.microsoft.com/office/drawing/2014/main" id="{C2D10030-65C5-4273-A354-4FCC1EF3EDB3}"/>
                </a:ext>
              </a:extLst>
            </p:cNvPr>
            <p:cNvCxnSpPr>
              <a:stCxn id="166" idx="0"/>
              <a:endCxn id="156" idx="4"/>
            </p:cNvCxnSpPr>
            <p:nvPr/>
          </p:nvCxnSpPr>
          <p:spPr>
            <a:xfrm flipV="1">
              <a:off x="3881229" y="2877374"/>
              <a:ext cx="0" cy="5068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화살표 연결선 115">
              <a:extLst>
                <a:ext uri="{FF2B5EF4-FFF2-40B4-BE49-F238E27FC236}">
                  <a16:creationId xmlns:a16="http://schemas.microsoft.com/office/drawing/2014/main" id="{FB3ED834-A4BA-4A2B-856A-12659AB1353C}"/>
                </a:ext>
              </a:extLst>
            </p:cNvPr>
            <p:cNvCxnSpPr>
              <a:stCxn id="166" idx="6"/>
              <a:endCxn id="162" idx="2"/>
            </p:cNvCxnSpPr>
            <p:nvPr/>
          </p:nvCxnSpPr>
          <p:spPr>
            <a:xfrm>
              <a:off x="4214189" y="3707293"/>
              <a:ext cx="84068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화살표 연결선 116">
              <a:extLst>
                <a:ext uri="{FF2B5EF4-FFF2-40B4-BE49-F238E27FC236}">
                  <a16:creationId xmlns:a16="http://schemas.microsoft.com/office/drawing/2014/main" id="{E59AE23C-CE46-455F-8F24-396E5DFF9FB9}"/>
                </a:ext>
              </a:extLst>
            </p:cNvPr>
            <p:cNvCxnSpPr>
              <a:stCxn id="162" idx="6"/>
              <a:endCxn id="164" idx="2"/>
            </p:cNvCxnSpPr>
            <p:nvPr/>
          </p:nvCxnSpPr>
          <p:spPr>
            <a:xfrm flipV="1">
              <a:off x="5720795" y="3700668"/>
              <a:ext cx="842345" cy="66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3F88EEE3-BA4B-4FC8-BB89-4033DDADF242}"/>
                    </a:ext>
                  </a:extLst>
                </p:cNvPr>
                <p:cNvSpPr txBox="1"/>
                <p:nvPr/>
              </p:nvSpPr>
              <p:spPr>
                <a:xfrm>
                  <a:off x="6027296" y="3378286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7296" y="3378286"/>
                  <a:ext cx="226023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919" r="-18919" b="-1087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A7ABB8B6-9985-46B6-AC96-4BCBE1907862}"/>
                    </a:ext>
                  </a:extLst>
                </p:cNvPr>
                <p:cNvSpPr txBox="1"/>
                <p:nvPr/>
              </p:nvSpPr>
              <p:spPr>
                <a:xfrm>
                  <a:off x="4522350" y="3373320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2350" y="3373320"/>
                  <a:ext cx="226023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8919" r="-18919" b="-1087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D067073B-CA5B-448B-83A8-FB9407DFC460}"/>
                    </a:ext>
                  </a:extLst>
                </p:cNvPr>
                <p:cNvSpPr txBox="1"/>
                <p:nvPr/>
              </p:nvSpPr>
              <p:spPr>
                <a:xfrm>
                  <a:off x="5436979" y="2986705"/>
                  <a:ext cx="2308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979" y="2986705"/>
                  <a:ext cx="230832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8421" r="-18421" b="-1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162EED54-C33B-442F-B336-DFF50162BDA6}"/>
                    </a:ext>
                  </a:extLst>
                </p:cNvPr>
                <p:cNvSpPr txBox="1"/>
                <p:nvPr/>
              </p:nvSpPr>
              <p:spPr>
                <a:xfrm>
                  <a:off x="3970128" y="2989010"/>
                  <a:ext cx="2308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0128" y="2989010"/>
                  <a:ext cx="230832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5789" r="-21053" b="-1087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2EEC11C6-44E4-44E5-BE2A-6F700C058077}"/>
                    </a:ext>
                  </a:extLst>
                </p:cNvPr>
                <p:cNvSpPr txBox="1"/>
                <p:nvPr/>
              </p:nvSpPr>
              <p:spPr>
                <a:xfrm>
                  <a:off x="5426444" y="4148576"/>
                  <a:ext cx="3104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6444" y="4148576"/>
                  <a:ext cx="310406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765" r="-13725" b="-1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DC48684F-158B-4D5C-95BD-8AEC0B907460}"/>
                    </a:ext>
                  </a:extLst>
                </p:cNvPr>
                <p:cNvSpPr txBox="1"/>
                <p:nvPr/>
              </p:nvSpPr>
              <p:spPr>
                <a:xfrm>
                  <a:off x="3919839" y="4162016"/>
                  <a:ext cx="3104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9839" y="4162016"/>
                  <a:ext cx="310406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1765" r="-13725" b="-1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4" name="타원 123">
              <a:extLst>
                <a:ext uri="{FF2B5EF4-FFF2-40B4-BE49-F238E27FC236}">
                  <a16:creationId xmlns:a16="http://schemas.microsoft.com/office/drawing/2014/main" id="{92B1E63D-D8F8-48E5-A795-570A88B7F67E}"/>
                </a:ext>
              </a:extLst>
            </p:cNvPr>
            <p:cNvSpPr/>
            <p:nvPr/>
          </p:nvSpPr>
          <p:spPr>
            <a:xfrm>
              <a:off x="9579275" y="4523056"/>
              <a:ext cx="665921" cy="6460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타원 124">
              <a:extLst>
                <a:ext uri="{FF2B5EF4-FFF2-40B4-BE49-F238E27FC236}">
                  <a16:creationId xmlns:a16="http://schemas.microsoft.com/office/drawing/2014/main" id="{96ACFE8D-92E1-40F9-91A9-2954A7F3671B}"/>
                </a:ext>
              </a:extLst>
            </p:cNvPr>
            <p:cNvSpPr/>
            <p:nvPr/>
          </p:nvSpPr>
          <p:spPr>
            <a:xfrm>
              <a:off x="8052870" y="4543837"/>
              <a:ext cx="665921" cy="6460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35EBE573-3B00-4F6A-A3C2-FE888DB21771}"/>
                </a:ext>
              </a:extLst>
            </p:cNvPr>
            <p:cNvGrpSpPr/>
            <p:nvPr/>
          </p:nvGrpSpPr>
          <p:grpSpPr>
            <a:xfrm>
              <a:off x="9571036" y="3377646"/>
              <a:ext cx="665921" cy="646044"/>
              <a:chOff x="3548269" y="3382617"/>
              <a:chExt cx="665921" cy="646044"/>
            </a:xfrm>
          </p:grpSpPr>
          <p:sp>
            <p:nvSpPr>
              <p:cNvPr id="154" name="타원 153">
                <a:extLst>
                  <a:ext uri="{FF2B5EF4-FFF2-40B4-BE49-F238E27FC236}">
                    <a16:creationId xmlns:a16="http://schemas.microsoft.com/office/drawing/2014/main" id="{D8189F2E-BE10-4D6D-BB93-CE069AC7FFAD}"/>
                  </a:ext>
                </a:extLst>
              </p:cNvPr>
              <p:cNvSpPr/>
              <p:nvPr/>
            </p:nvSpPr>
            <p:spPr>
              <a:xfrm>
                <a:off x="3548269" y="3382617"/>
                <a:ext cx="665921" cy="6460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5" name="자유형 55">
                <a:extLst>
                  <a:ext uri="{FF2B5EF4-FFF2-40B4-BE49-F238E27FC236}">
                    <a16:creationId xmlns:a16="http://schemas.microsoft.com/office/drawing/2014/main" id="{A858165A-B3E5-44D7-AA8B-63A597FCFA2E}"/>
                  </a:ext>
                </a:extLst>
              </p:cNvPr>
              <p:cNvSpPr/>
              <p:nvPr/>
            </p:nvSpPr>
            <p:spPr>
              <a:xfrm>
                <a:off x="3687417" y="3498573"/>
                <a:ext cx="387626" cy="427383"/>
              </a:xfrm>
              <a:custGeom>
                <a:avLst/>
                <a:gdLst>
                  <a:gd name="connsiteX0" fmla="*/ 0 w 1987827"/>
                  <a:gd name="connsiteY0" fmla="*/ 1093834 h 1111295"/>
                  <a:gd name="connsiteX1" fmla="*/ 636105 w 1987827"/>
                  <a:gd name="connsiteY1" fmla="*/ 1083895 h 1111295"/>
                  <a:gd name="connsiteX2" fmla="*/ 964096 w 1987827"/>
                  <a:gd name="connsiteY2" fmla="*/ 835417 h 1111295"/>
                  <a:gd name="connsiteX3" fmla="*/ 1113183 w 1987827"/>
                  <a:gd name="connsiteY3" fmla="*/ 378217 h 1111295"/>
                  <a:gd name="connsiteX4" fmla="*/ 1341783 w 1987827"/>
                  <a:gd name="connsiteY4" fmla="*/ 60165 h 1111295"/>
                  <a:gd name="connsiteX5" fmla="*/ 1987827 w 1987827"/>
                  <a:gd name="connsiteY5" fmla="*/ 530 h 111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827" h="1111295">
                    <a:moveTo>
                      <a:pt x="0" y="1093834"/>
                    </a:moveTo>
                    <a:cubicBezTo>
                      <a:pt x="237711" y="1110399"/>
                      <a:pt x="475422" y="1126964"/>
                      <a:pt x="636105" y="1083895"/>
                    </a:cubicBezTo>
                    <a:cubicBezTo>
                      <a:pt x="796788" y="1040826"/>
                      <a:pt x="884583" y="953030"/>
                      <a:pt x="964096" y="835417"/>
                    </a:cubicBezTo>
                    <a:cubicBezTo>
                      <a:pt x="1043609" y="717804"/>
                      <a:pt x="1050235" y="507426"/>
                      <a:pt x="1113183" y="378217"/>
                    </a:cubicBezTo>
                    <a:cubicBezTo>
                      <a:pt x="1176131" y="249008"/>
                      <a:pt x="1196009" y="123113"/>
                      <a:pt x="1341783" y="60165"/>
                    </a:cubicBezTo>
                    <a:cubicBezTo>
                      <a:pt x="1487557" y="-2783"/>
                      <a:pt x="1737692" y="-1127"/>
                      <a:pt x="1987827" y="53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7" name="그룹 126">
              <a:extLst>
                <a:ext uri="{FF2B5EF4-FFF2-40B4-BE49-F238E27FC236}">
                  <a16:creationId xmlns:a16="http://schemas.microsoft.com/office/drawing/2014/main" id="{E98EA1AB-36BE-467F-8AEC-799F77EF5CE0}"/>
                </a:ext>
              </a:extLst>
            </p:cNvPr>
            <p:cNvGrpSpPr/>
            <p:nvPr/>
          </p:nvGrpSpPr>
          <p:grpSpPr>
            <a:xfrm>
              <a:off x="8062770" y="3384271"/>
              <a:ext cx="665921" cy="646044"/>
              <a:chOff x="3548269" y="3382617"/>
              <a:chExt cx="665921" cy="646044"/>
            </a:xfrm>
            <a:solidFill>
              <a:schemeClr val="bg2">
                <a:lumMod val="90000"/>
              </a:schemeClr>
            </a:solidFill>
          </p:grpSpPr>
          <p:sp>
            <p:nvSpPr>
              <p:cNvPr id="152" name="타원 151">
                <a:extLst>
                  <a:ext uri="{FF2B5EF4-FFF2-40B4-BE49-F238E27FC236}">
                    <a16:creationId xmlns:a16="http://schemas.microsoft.com/office/drawing/2014/main" id="{F91B5853-ED9A-47CC-83F0-DB66710B2C3F}"/>
                  </a:ext>
                </a:extLst>
              </p:cNvPr>
              <p:cNvSpPr/>
              <p:nvPr/>
            </p:nvSpPr>
            <p:spPr>
              <a:xfrm>
                <a:off x="3548269" y="3382617"/>
                <a:ext cx="665921" cy="64604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3" name="자유형 59">
                <a:extLst>
                  <a:ext uri="{FF2B5EF4-FFF2-40B4-BE49-F238E27FC236}">
                    <a16:creationId xmlns:a16="http://schemas.microsoft.com/office/drawing/2014/main" id="{3ABA1759-0834-4A24-9B06-EC7F7141C1D2}"/>
                  </a:ext>
                </a:extLst>
              </p:cNvPr>
              <p:cNvSpPr/>
              <p:nvPr/>
            </p:nvSpPr>
            <p:spPr>
              <a:xfrm>
                <a:off x="3687417" y="3498573"/>
                <a:ext cx="387626" cy="427383"/>
              </a:xfrm>
              <a:custGeom>
                <a:avLst/>
                <a:gdLst>
                  <a:gd name="connsiteX0" fmla="*/ 0 w 1987827"/>
                  <a:gd name="connsiteY0" fmla="*/ 1093834 h 1111295"/>
                  <a:gd name="connsiteX1" fmla="*/ 636105 w 1987827"/>
                  <a:gd name="connsiteY1" fmla="*/ 1083895 h 1111295"/>
                  <a:gd name="connsiteX2" fmla="*/ 964096 w 1987827"/>
                  <a:gd name="connsiteY2" fmla="*/ 835417 h 1111295"/>
                  <a:gd name="connsiteX3" fmla="*/ 1113183 w 1987827"/>
                  <a:gd name="connsiteY3" fmla="*/ 378217 h 1111295"/>
                  <a:gd name="connsiteX4" fmla="*/ 1341783 w 1987827"/>
                  <a:gd name="connsiteY4" fmla="*/ 60165 h 1111295"/>
                  <a:gd name="connsiteX5" fmla="*/ 1987827 w 1987827"/>
                  <a:gd name="connsiteY5" fmla="*/ 530 h 111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827" h="1111295">
                    <a:moveTo>
                      <a:pt x="0" y="1093834"/>
                    </a:moveTo>
                    <a:cubicBezTo>
                      <a:pt x="237711" y="1110399"/>
                      <a:pt x="475422" y="1126964"/>
                      <a:pt x="636105" y="1083895"/>
                    </a:cubicBezTo>
                    <a:cubicBezTo>
                      <a:pt x="796788" y="1040826"/>
                      <a:pt x="884583" y="953030"/>
                      <a:pt x="964096" y="835417"/>
                    </a:cubicBezTo>
                    <a:cubicBezTo>
                      <a:pt x="1043609" y="717804"/>
                      <a:pt x="1050235" y="507426"/>
                      <a:pt x="1113183" y="378217"/>
                    </a:cubicBezTo>
                    <a:cubicBezTo>
                      <a:pt x="1176131" y="249008"/>
                      <a:pt x="1196009" y="123113"/>
                      <a:pt x="1341783" y="60165"/>
                    </a:cubicBezTo>
                    <a:cubicBezTo>
                      <a:pt x="1487557" y="-2783"/>
                      <a:pt x="1737692" y="-1127"/>
                      <a:pt x="1987827" y="530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8" name="그룹 127">
              <a:extLst>
                <a:ext uri="{FF2B5EF4-FFF2-40B4-BE49-F238E27FC236}">
                  <a16:creationId xmlns:a16="http://schemas.microsoft.com/office/drawing/2014/main" id="{41C6512E-AE5A-4C0C-A21D-EFF0D5F9EF2B}"/>
                </a:ext>
              </a:extLst>
            </p:cNvPr>
            <p:cNvGrpSpPr/>
            <p:nvPr/>
          </p:nvGrpSpPr>
          <p:grpSpPr>
            <a:xfrm>
              <a:off x="9569379" y="2218080"/>
              <a:ext cx="665921" cy="646044"/>
              <a:chOff x="3548269" y="3382617"/>
              <a:chExt cx="665921" cy="646044"/>
            </a:xfrm>
          </p:grpSpPr>
          <p:sp>
            <p:nvSpPr>
              <p:cNvPr id="150" name="타원 149">
                <a:extLst>
                  <a:ext uri="{FF2B5EF4-FFF2-40B4-BE49-F238E27FC236}">
                    <a16:creationId xmlns:a16="http://schemas.microsoft.com/office/drawing/2014/main" id="{7DE11988-3D40-43DC-B839-BB5D8BAC3B1A}"/>
                  </a:ext>
                </a:extLst>
              </p:cNvPr>
              <p:cNvSpPr/>
              <p:nvPr/>
            </p:nvSpPr>
            <p:spPr>
              <a:xfrm>
                <a:off x="3548269" y="3382617"/>
                <a:ext cx="665921" cy="6460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1" name="자유형 63">
                <a:extLst>
                  <a:ext uri="{FF2B5EF4-FFF2-40B4-BE49-F238E27FC236}">
                    <a16:creationId xmlns:a16="http://schemas.microsoft.com/office/drawing/2014/main" id="{A105F374-436C-4F72-9A04-BD5C87030214}"/>
                  </a:ext>
                </a:extLst>
              </p:cNvPr>
              <p:cNvSpPr/>
              <p:nvPr/>
            </p:nvSpPr>
            <p:spPr>
              <a:xfrm>
                <a:off x="3687417" y="3498573"/>
                <a:ext cx="387626" cy="427383"/>
              </a:xfrm>
              <a:custGeom>
                <a:avLst/>
                <a:gdLst>
                  <a:gd name="connsiteX0" fmla="*/ 0 w 1987827"/>
                  <a:gd name="connsiteY0" fmla="*/ 1093834 h 1111295"/>
                  <a:gd name="connsiteX1" fmla="*/ 636105 w 1987827"/>
                  <a:gd name="connsiteY1" fmla="*/ 1083895 h 1111295"/>
                  <a:gd name="connsiteX2" fmla="*/ 964096 w 1987827"/>
                  <a:gd name="connsiteY2" fmla="*/ 835417 h 1111295"/>
                  <a:gd name="connsiteX3" fmla="*/ 1113183 w 1987827"/>
                  <a:gd name="connsiteY3" fmla="*/ 378217 h 1111295"/>
                  <a:gd name="connsiteX4" fmla="*/ 1341783 w 1987827"/>
                  <a:gd name="connsiteY4" fmla="*/ 60165 h 1111295"/>
                  <a:gd name="connsiteX5" fmla="*/ 1987827 w 1987827"/>
                  <a:gd name="connsiteY5" fmla="*/ 530 h 111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827" h="1111295">
                    <a:moveTo>
                      <a:pt x="0" y="1093834"/>
                    </a:moveTo>
                    <a:cubicBezTo>
                      <a:pt x="237711" y="1110399"/>
                      <a:pt x="475422" y="1126964"/>
                      <a:pt x="636105" y="1083895"/>
                    </a:cubicBezTo>
                    <a:cubicBezTo>
                      <a:pt x="796788" y="1040826"/>
                      <a:pt x="884583" y="953030"/>
                      <a:pt x="964096" y="835417"/>
                    </a:cubicBezTo>
                    <a:cubicBezTo>
                      <a:pt x="1043609" y="717804"/>
                      <a:pt x="1050235" y="507426"/>
                      <a:pt x="1113183" y="378217"/>
                    </a:cubicBezTo>
                    <a:cubicBezTo>
                      <a:pt x="1176131" y="249008"/>
                      <a:pt x="1196009" y="123113"/>
                      <a:pt x="1341783" y="60165"/>
                    </a:cubicBezTo>
                    <a:cubicBezTo>
                      <a:pt x="1487557" y="-2783"/>
                      <a:pt x="1737692" y="-1127"/>
                      <a:pt x="1987827" y="53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1405C74B-9642-46B4-AC5F-B2B1F8514223}"/>
                </a:ext>
              </a:extLst>
            </p:cNvPr>
            <p:cNvGrpSpPr/>
            <p:nvPr/>
          </p:nvGrpSpPr>
          <p:grpSpPr>
            <a:xfrm>
              <a:off x="8062769" y="2224705"/>
              <a:ext cx="665921" cy="646044"/>
              <a:chOff x="3548269" y="3382617"/>
              <a:chExt cx="665921" cy="646044"/>
            </a:xfrm>
            <a:solidFill>
              <a:schemeClr val="bg2">
                <a:lumMod val="90000"/>
              </a:schemeClr>
            </a:solidFill>
          </p:grpSpPr>
          <p:sp>
            <p:nvSpPr>
              <p:cNvPr id="148" name="타원 147">
                <a:extLst>
                  <a:ext uri="{FF2B5EF4-FFF2-40B4-BE49-F238E27FC236}">
                    <a16:creationId xmlns:a16="http://schemas.microsoft.com/office/drawing/2014/main" id="{218F4D62-3D38-4CD7-B493-A9731265BF85}"/>
                  </a:ext>
                </a:extLst>
              </p:cNvPr>
              <p:cNvSpPr/>
              <p:nvPr/>
            </p:nvSpPr>
            <p:spPr>
              <a:xfrm>
                <a:off x="3548269" y="3382617"/>
                <a:ext cx="665921" cy="64604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9" name="자유형 67">
                <a:extLst>
                  <a:ext uri="{FF2B5EF4-FFF2-40B4-BE49-F238E27FC236}">
                    <a16:creationId xmlns:a16="http://schemas.microsoft.com/office/drawing/2014/main" id="{ABC813BA-E3EA-4F32-9173-8E2ADDED335C}"/>
                  </a:ext>
                </a:extLst>
              </p:cNvPr>
              <p:cNvSpPr/>
              <p:nvPr/>
            </p:nvSpPr>
            <p:spPr>
              <a:xfrm>
                <a:off x="3687417" y="3498573"/>
                <a:ext cx="387626" cy="427383"/>
              </a:xfrm>
              <a:custGeom>
                <a:avLst/>
                <a:gdLst>
                  <a:gd name="connsiteX0" fmla="*/ 0 w 1987827"/>
                  <a:gd name="connsiteY0" fmla="*/ 1093834 h 1111295"/>
                  <a:gd name="connsiteX1" fmla="*/ 636105 w 1987827"/>
                  <a:gd name="connsiteY1" fmla="*/ 1083895 h 1111295"/>
                  <a:gd name="connsiteX2" fmla="*/ 964096 w 1987827"/>
                  <a:gd name="connsiteY2" fmla="*/ 835417 h 1111295"/>
                  <a:gd name="connsiteX3" fmla="*/ 1113183 w 1987827"/>
                  <a:gd name="connsiteY3" fmla="*/ 378217 h 1111295"/>
                  <a:gd name="connsiteX4" fmla="*/ 1341783 w 1987827"/>
                  <a:gd name="connsiteY4" fmla="*/ 60165 h 1111295"/>
                  <a:gd name="connsiteX5" fmla="*/ 1987827 w 1987827"/>
                  <a:gd name="connsiteY5" fmla="*/ 530 h 111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827" h="1111295">
                    <a:moveTo>
                      <a:pt x="0" y="1093834"/>
                    </a:moveTo>
                    <a:cubicBezTo>
                      <a:pt x="237711" y="1110399"/>
                      <a:pt x="475422" y="1126964"/>
                      <a:pt x="636105" y="1083895"/>
                    </a:cubicBezTo>
                    <a:cubicBezTo>
                      <a:pt x="796788" y="1040826"/>
                      <a:pt x="884583" y="953030"/>
                      <a:pt x="964096" y="835417"/>
                    </a:cubicBezTo>
                    <a:cubicBezTo>
                      <a:pt x="1043609" y="717804"/>
                      <a:pt x="1050235" y="507426"/>
                      <a:pt x="1113183" y="378217"/>
                    </a:cubicBezTo>
                    <a:cubicBezTo>
                      <a:pt x="1176131" y="249008"/>
                      <a:pt x="1196009" y="123113"/>
                      <a:pt x="1341783" y="60165"/>
                    </a:cubicBezTo>
                    <a:cubicBezTo>
                      <a:pt x="1487557" y="-2783"/>
                      <a:pt x="1737692" y="-1127"/>
                      <a:pt x="1987827" y="530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5B1FF50C-4B95-4F5B-B9C9-36F6DBDE8135}"/>
                    </a:ext>
                  </a:extLst>
                </p:cNvPr>
                <p:cNvSpPr txBox="1"/>
                <p:nvPr/>
              </p:nvSpPr>
              <p:spPr>
                <a:xfrm>
                  <a:off x="9980737" y="4134873"/>
                  <a:ext cx="3104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0737" y="4134873"/>
                  <a:ext cx="310406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1765" r="-13725" b="-1087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9CC8500E-1B4A-4508-9A08-D604896D6CB0}"/>
                    </a:ext>
                  </a:extLst>
                </p:cNvPr>
                <p:cNvSpPr txBox="1"/>
                <p:nvPr/>
              </p:nvSpPr>
              <p:spPr>
                <a:xfrm>
                  <a:off x="9980737" y="2982385"/>
                  <a:ext cx="2308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0737" y="2982385"/>
                  <a:ext cx="230832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5789" r="-21053" b="-1087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2" name="직선 화살표 연결선 131">
              <a:extLst>
                <a:ext uri="{FF2B5EF4-FFF2-40B4-BE49-F238E27FC236}">
                  <a16:creationId xmlns:a16="http://schemas.microsoft.com/office/drawing/2014/main" id="{17CCF866-77BE-49C7-8D72-7F9CA97D8367}"/>
                </a:ext>
              </a:extLst>
            </p:cNvPr>
            <p:cNvCxnSpPr>
              <a:stCxn id="124" idx="0"/>
              <a:endCxn id="154" idx="4"/>
            </p:cNvCxnSpPr>
            <p:nvPr/>
          </p:nvCxnSpPr>
          <p:spPr>
            <a:xfrm flipH="1" flipV="1">
              <a:off x="9903997" y="4023690"/>
              <a:ext cx="8239" cy="4993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화살표 연결선 132">
              <a:extLst>
                <a:ext uri="{FF2B5EF4-FFF2-40B4-BE49-F238E27FC236}">
                  <a16:creationId xmlns:a16="http://schemas.microsoft.com/office/drawing/2014/main" id="{DF25C0FF-CC02-454F-8C08-5B0CDB736DA2}"/>
                </a:ext>
              </a:extLst>
            </p:cNvPr>
            <p:cNvCxnSpPr>
              <a:stCxn id="125" idx="0"/>
              <a:endCxn id="152" idx="4"/>
            </p:cNvCxnSpPr>
            <p:nvPr/>
          </p:nvCxnSpPr>
          <p:spPr>
            <a:xfrm flipV="1">
              <a:off x="8385831" y="4030315"/>
              <a:ext cx="9900" cy="5135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화살표 연결선 133">
              <a:extLst>
                <a:ext uri="{FF2B5EF4-FFF2-40B4-BE49-F238E27FC236}">
                  <a16:creationId xmlns:a16="http://schemas.microsoft.com/office/drawing/2014/main" id="{B83D8800-FE2C-41D3-9140-90DE2CB5AC47}"/>
                </a:ext>
              </a:extLst>
            </p:cNvPr>
            <p:cNvCxnSpPr>
              <a:stCxn id="154" idx="0"/>
              <a:endCxn id="150" idx="4"/>
            </p:cNvCxnSpPr>
            <p:nvPr/>
          </p:nvCxnSpPr>
          <p:spPr>
            <a:xfrm flipH="1" flipV="1">
              <a:off x="9902340" y="2864124"/>
              <a:ext cx="1657" cy="5135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화살표 연결선 134">
              <a:extLst>
                <a:ext uri="{FF2B5EF4-FFF2-40B4-BE49-F238E27FC236}">
                  <a16:creationId xmlns:a16="http://schemas.microsoft.com/office/drawing/2014/main" id="{B3E3683F-55FF-442E-B1AB-D3CD45FBD4E6}"/>
                </a:ext>
              </a:extLst>
            </p:cNvPr>
            <p:cNvCxnSpPr>
              <a:stCxn id="152" idx="0"/>
              <a:endCxn id="148" idx="4"/>
            </p:cNvCxnSpPr>
            <p:nvPr/>
          </p:nvCxnSpPr>
          <p:spPr>
            <a:xfrm flipH="1" flipV="1">
              <a:off x="8395730" y="2870749"/>
              <a:ext cx="1" cy="5135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화살표 연결선 135">
              <a:extLst>
                <a:ext uri="{FF2B5EF4-FFF2-40B4-BE49-F238E27FC236}">
                  <a16:creationId xmlns:a16="http://schemas.microsoft.com/office/drawing/2014/main" id="{54F54ACC-B02D-4952-8E8A-CD5710EE2461}"/>
                </a:ext>
              </a:extLst>
            </p:cNvPr>
            <p:cNvCxnSpPr>
              <a:stCxn id="152" idx="6"/>
              <a:endCxn id="154" idx="2"/>
            </p:cNvCxnSpPr>
            <p:nvPr/>
          </p:nvCxnSpPr>
          <p:spPr>
            <a:xfrm flipV="1">
              <a:off x="8728691" y="3700668"/>
              <a:ext cx="842345" cy="66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78E4B81D-E0D1-4E25-BC41-EA7876669346}"/>
                    </a:ext>
                  </a:extLst>
                </p:cNvPr>
                <p:cNvSpPr txBox="1"/>
                <p:nvPr/>
              </p:nvSpPr>
              <p:spPr>
                <a:xfrm>
                  <a:off x="9035192" y="3378286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5192" y="3378286"/>
                  <a:ext cx="226023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6216" r="-21622" b="-1087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BBB05E54-CFB7-4E58-B791-BD412AFDA25A}"/>
                    </a:ext>
                  </a:extLst>
                </p:cNvPr>
                <p:cNvSpPr txBox="1"/>
                <p:nvPr/>
              </p:nvSpPr>
              <p:spPr>
                <a:xfrm>
                  <a:off x="7479952" y="333852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9952" y="3338529"/>
                  <a:ext cx="226023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6216" r="-21622" b="-1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84239CCC-2E4D-45F3-923A-C76A2622D675}"/>
                    </a:ext>
                  </a:extLst>
                </p:cNvPr>
                <p:cNvSpPr txBox="1"/>
                <p:nvPr/>
              </p:nvSpPr>
              <p:spPr>
                <a:xfrm>
                  <a:off x="8444875" y="2986705"/>
                  <a:ext cx="2308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4875" y="2986705"/>
                  <a:ext cx="230832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5789" r="-21053" b="-1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1BA2DEBB-BAB8-42E2-B318-E803B7998370}"/>
                    </a:ext>
                  </a:extLst>
                </p:cNvPr>
                <p:cNvSpPr txBox="1"/>
                <p:nvPr/>
              </p:nvSpPr>
              <p:spPr>
                <a:xfrm>
                  <a:off x="8434340" y="4148576"/>
                  <a:ext cx="3104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40" y="4148576"/>
                  <a:ext cx="310406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3725" r="-11765" b="-1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1" name="직선 화살표 연결선 140">
              <a:extLst>
                <a:ext uri="{FF2B5EF4-FFF2-40B4-BE49-F238E27FC236}">
                  <a16:creationId xmlns:a16="http://schemas.microsoft.com/office/drawing/2014/main" id="{C8AF2515-4566-4038-AF0E-2AF2458AF655}"/>
                </a:ext>
              </a:extLst>
            </p:cNvPr>
            <p:cNvCxnSpPr/>
            <p:nvPr/>
          </p:nvCxnSpPr>
          <p:spPr>
            <a:xfrm flipV="1">
              <a:off x="7239705" y="3693899"/>
              <a:ext cx="842345" cy="66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59CA40E2-50D6-4F9C-8C32-5CFCD170F04E}"/>
                </a:ext>
              </a:extLst>
            </p:cNvPr>
            <p:cNvSpPr txBox="1"/>
            <p:nvPr/>
          </p:nvSpPr>
          <p:spPr>
            <a:xfrm>
              <a:off x="2234190" y="5413369"/>
              <a:ext cx="805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Time</a:t>
              </a:r>
              <a:endParaRPr lang="ko-KR" altLang="en-US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A390E57A-8F38-43E7-88EA-912B8CB00194}"/>
                </a:ext>
              </a:extLst>
            </p:cNvPr>
            <p:cNvSpPr txBox="1"/>
            <p:nvPr/>
          </p:nvSpPr>
          <p:spPr>
            <a:xfrm>
              <a:off x="3774240" y="541336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0D5B67D2-AC90-4FD0-98B8-FF1623311C21}"/>
                </a:ext>
              </a:extLst>
            </p:cNvPr>
            <p:cNvSpPr txBox="1"/>
            <p:nvPr/>
          </p:nvSpPr>
          <p:spPr>
            <a:xfrm>
              <a:off x="9785441" y="538715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</a:t>
              </a:r>
              <a:endParaRPr lang="ko-KR" altLang="en-US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31F0F71-F436-4AB8-BB3B-C4928A5A6153}"/>
                </a:ext>
              </a:extLst>
            </p:cNvPr>
            <p:cNvSpPr txBox="1"/>
            <p:nvPr/>
          </p:nvSpPr>
          <p:spPr>
            <a:xfrm>
              <a:off x="8248987" y="538715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4</a:t>
              </a:r>
              <a:endParaRPr lang="ko-KR" altLang="en-US" dirty="0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32CAD658-DEA1-4D41-BA65-9D921939F9FC}"/>
                </a:ext>
              </a:extLst>
            </p:cNvPr>
            <p:cNvSpPr txBox="1"/>
            <p:nvPr/>
          </p:nvSpPr>
          <p:spPr>
            <a:xfrm>
              <a:off x="6738791" y="537764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</a:t>
              </a:r>
              <a:endParaRPr lang="ko-KR" altLang="en-US" dirty="0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BFE6DE8-689E-44E4-A981-000249E238A9}"/>
                </a:ext>
              </a:extLst>
            </p:cNvPr>
            <p:cNvSpPr txBox="1"/>
            <p:nvPr/>
          </p:nvSpPr>
          <p:spPr>
            <a:xfrm>
              <a:off x="5241091" y="541336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2</a:t>
              </a:r>
              <a:endParaRPr lang="ko-KR" altLang="en-US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0BB4505B-E476-4C50-A3D3-1553A7D2258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42898" y="5539346"/>
            <a:ext cx="69056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2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B1C5E031-C47B-4C05-8725-555B9A3BCAB2}"/>
              </a:ext>
            </a:extLst>
          </p:cNvPr>
          <p:cNvGrpSpPr/>
          <p:nvPr/>
        </p:nvGrpSpPr>
        <p:grpSpPr>
          <a:xfrm>
            <a:off x="1153541" y="1120328"/>
            <a:ext cx="9643274" cy="3994459"/>
            <a:chOff x="1040242" y="1412428"/>
            <a:chExt cx="9643274" cy="3994459"/>
          </a:xfrm>
        </p:grpSpPr>
        <p:sp>
          <p:nvSpPr>
            <p:cNvPr id="83" name="타원 82">
              <a:extLst>
                <a:ext uri="{FF2B5EF4-FFF2-40B4-BE49-F238E27FC236}">
                  <a16:creationId xmlns:a16="http://schemas.microsoft.com/office/drawing/2014/main" id="{D96CA262-DCBC-4E3A-BCD7-0051D55450C1}"/>
                </a:ext>
              </a:extLst>
            </p:cNvPr>
            <p:cNvSpPr/>
            <p:nvPr/>
          </p:nvSpPr>
          <p:spPr>
            <a:xfrm>
              <a:off x="4065104" y="507889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타원 83">
              <a:extLst>
                <a:ext uri="{FF2B5EF4-FFF2-40B4-BE49-F238E27FC236}">
                  <a16:creationId xmlns:a16="http://schemas.microsoft.com/office/drawing/2014/main" id="{16D59A88-AB38-4FB4-A8C7-4D6345BB9C8F}"/>
                </a:ext>
              </a:extLst>
            </p:cNvPr>
            <p:cNvSpPr/>
            <p:nvPr/>
          </p:nvSpPr>
          <p:spPr>
            <a:xfrm>
              <a:off x="4686299" y="507889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타원 84">
              <a:extLst>
                <a:ext uri="{FF2B5EF4-FFF2-40B4-BE49-F238E27FC236}">
                  <a16:creationId xmlns:a16="http://schemas.microsoft.com/office/drawing/2014/main" id="{BAF57229-E19A-4DEB-B01A-0E2A09A86320}"/>
                </a:ext>
              </a:extLst>
            </p:cNvPr>
            <p:cNvSpPr/>
            <p:nvPr/>
          </p:nvSpPr>
          <p:spPr>
            <a:xfrm>
              <a:off x="7063409" y="507392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타원 85">
              <a:extLst>
                <a:ext uri="{FF2B5EF4-FFF2-40B4-BE49-F238E27FC236}">
                  <a16:creationId xmlns:a16="http://schemas.microsoft.com/office/drawing/2014/main" id="{2E0AF2D3-6B05-4950-A862-1DB87F76742A}"/>
                </a:ext>
              </a:extLst>
            </p:cNvPr>
            <p:cNvSpPr/>
            <p:nvPr/>
          </p:nvSpPr>
          <p:spPr>
            <a:xfrm>
              <a:off x="6251712" y="5077353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7" name="직선 연결선 86">
              <a:extLst>
                <a:ext uri="{FF2B5EF4-FFF2-40B4-BE49-F238E27FC236}">
                  <a16:creationId xmlns:a16="http://schemas.microsoft.com/office/drawing/2014/main" id="{A0E96B7A-FD8A-4391-8723-A3DBAE43799B}"/>
                </a:ext>
              </a:extLst>
            </p:cNvPr>
            <p:cNvCxnSpPr/>
            <p:nvPr/>
          </p:nvCxnSpPr>
          <p:spPr>
            <a:xfrm>
              <a:off x="5212112" y="5237921"/>
              <a:ext cx="844826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직선 화살표 연결선 87">
              <a:extLst>
                <a:ext uri="{FF2B5EF4-FFF2-40B4-BE49-F238E27FC236}">
                  <a16:creationId xmlns:a16="http://schemas.microsoft.com/office/drawing/2014/main" id="{8CA48F2A-39CC-4860-9916-A5B94BCA5D36}"/>
                </a:ext>
              </a:extLst>
            </p:cNvPr>
            <p:cNvCxnSpPr>
              <a:stCxn id="83" idx="0"/>
              <a:endCxn id="92" idx="4"/>
            </p:cNvCxnSpPr>
            <p:nvPr/>
          </p:nvCxnSpPr>
          <p:spPr>
            <a:xfrm flipH="1" flipV="1">
              <a:off x="2170283" y="4095181"/>
              <a:ext cx="2058817" cy="9837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화살표 연결선 88">
              <a:extLst>
                <a:ext uri="{FF2B5EF4-FFF2-40B4-BE49-F238E27FC236}">
                  <a16:creationId xmlns:a16="http://schemas.microsoft.com/office/drawing/2014/main" id="{D02E4C0C-8BD6-494D-8EB1-BB4A52D7987A}"/>
                </a:ext>
              </a:extLst>
            </p:cNvPr>
            <p:cNvCxnSpPr>
              <a:stCxn id="84" idx="0"/>
              <a:endCxn id="92" idx="4"/>
            </p:cNvCxnSpPr>
            <p:nvPr/>
          </p:nvCxnSpPr>
          <p:spPr>
            <a:xfrm flipH="1" flipV="1">
              <a:off x="2170283" y="4095181"/>
              <a:ext cx="2680012" cy="9837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화살표 연결선 89">
              <a:extLst>
                <a:ext uri="{FF2B5EF4-FFF2-40B4-BE49-F238E27FC236}">
                  <a16:creationId xmlns:a16="http://schemas.microsoft.com/office/drawing/2014/main" id="{62226D84-315B-47D5-82A7-A39344813CF0}"/>
                </a:ext>
              </a:extLst>
            </p:cNvPr>
            <p:cNvCxnSpPr>
              <a:stCxn id="86" idx="0"/>
              <a:endCxn id="92" idx="4"/>
            </p:cNvCxnSpPr>
            <p:nvPr/>
          </p:nvCxnSpPr>
          <p:spPr>
            <a:xfrm flipH="1" flipV="1">
              <a:off x="2170283" y="4095181"/>
              <a:ext cx="4245425" cy="9821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화살표 연결선 90">
              <a:extLst>
                <a:ext uri="{FF2B5EF4-FFF2-40B4-BE49-F238E27FC236}">
                  <a16:creationId xmlns:a16="http://schemas.microsoft.com/office/drawing/2014/main" id="{FA479325-05BC-4430-9B1F-4AD2442D4595}"/>
                </a:ext>
              </a:extLst>
            </p:cNvPr>
            <p:cNvCxnSpPr>
              <a:stCxn id="85" idx="0"/>
              <a:endCxn id="92" idx="4"/>
            </p:cNvCxnSpPr>
            <p:nvPr/>
          </p:nvCxnSpPr>
          <p:spPr>
            <a:xfrm flipH="1" flipV="1">
              <a:off x="2170283" y="4095181"/>
              <a:ext cx="5057122" cy="9787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타원 91">
              <a:extLst>
                <a:ext uri="{FF2B5EF4-FFF2-40B4-BE49-F238E27FC236}">
                  <a16:creationId xmlns:a16="http://schemas.microsoft.com/office/drawing/2014/main" id="{8A37EB7A-72D9-408C-997F-458453164007}"/>
                </a:ext>
              </a:extLst>
            </p:cNvPr>
            <p:cNvSpPr/>
            <p:nvPr/>
          </p:nvSpPr>
          <p:spPr>
            <a:xfrm>
              <a:off x="1040242" y="2922364"/>
              <a:ext cx="2260081" cy="11728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타원 92">
              <a:extLst>
                <a:ext uri="{FF2B5EF4-FFF2-40B4-BE49-F238E27FC236}">
                  <a16:creationId xmlns:a16="http://schemas.microsoft.com/office/drawing/2014/main" id="{E44AF52F-3C22-404C-9F5D-9E7F306EAD5B}"/>
                </a:ext>
              </a:extLst>
            </p:cNvPr>
            <p:cNvSpPr/>
            <p:nvPr/>
          </p:nvSpPr>
          <p:spPr>
            <a:xfrm>
              <a:off x="6144612" y="2900018"/>
              <a:ext cx="1910899" cy="11082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F26E9516-8BE3-47CC-838A-1E75456BD8F7}"/>
                </a:ext>
              </a:extLst>
            </p:cNvPr>
            <p:cNvSpPr/>
            <p:nvPr/>
          </p:nvSpPr>
          <p:spPr>
            <a:xfrm>
              <a:off x="3678931" y="2922364"/>
              <a:ext cx="2097437" cy="11620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8" name="타원 167">
              <a:extLst>
                <a:ext uri="{FF2B5EF4-FFF2-40B4-BE49-F238E27FC236}">
                  <a16:creationId xmlns:a16="http://schemas.microsoft.com/office/drawing/2014/main" id="{8CDFDC64-AFEC-443C-BC41-D97AFFE53EB5}"/>
                </a:ext>
              </a:extLst>
            </p:cNvPr>
            <p:cNvSpPr/>
            <p:nvPr/>
          </p:nvSpPr>
          <p:spPr>
            <a:xfrm>
              <a:off x="8859489" y="2898005"/>
              <a:ext cx="1824027" cy="11429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9" name="직선 화살표 연결선 168">
              <a:extLst>
                <a:ext uri="{FF2B5EF4-FFF2-40B4-BE49-F238E27FC236}">
                  <a16:creationId xmlns:a16="http://schemas.microsoft.com/office/drawing/2014/main" id="{03A19C80-FF3B-4720-A770-E26FF8B0B1B4}"/>
                </a:ext>
              </a:extLst>
            </p:cNvPr>
            <p:cNvCxnSpPr>
              <a:stCxn id="83" idx="0"/>
              <a:endCxn id="94" idx="4"/>
            </p:cNvCxnSpPr>
            <p:nvPr/>
          </p:nvCxnSpPr>
          <p:spPr>
            <a:xfrm flipV="1">
              <a:off x="4229100" y="4084385"/>
              <a:ext cx="498550" cy="9945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화살표 연결선 169">
              <a:extLst>
                <a:ext uri="{FF2B5EF4-FFF2-40B4-BE49-F238E27FC236}">
                  <a16:creationId xmlns:a16="http://schemas.microsoft.com/office/drawing/2014/main" id="{AAAC851E-573F-4215-9465-C1B4629EA3B4}"/>
                </a:ext>
              </a:extLst>
            </p:cNvPr>
            <p:cNvCxnSpPr>
              <a:stCxn id="83" idx="0"/>
              <a:endCxn id="93" idx="4"/>
            </p:cNvCxnSpPr>
            <p:nvPr/>
          </p:nvCxnSpPr>
          <p:spPr>
            <a:xfrm flipV="1">
              <a:off x="4229100" y="4008231"/>
              <a:ext cx="2870962" cy="10706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직선 화살표 연결선 170">
              <a:extLst>
                <a:ext uri="{FF2B5EF4-FFF2-40B4-BE49-F238E27FC236}">
                  <a16:creationId xmlns:a16="http://schemas.microsoft.com/office/drawing/2014/main" id="{49A4B0EA-1FC9-4BBE-8880-6FD9204C40D8}"/>
                </a:ext>
              </a:extLst>
            </p:cNvPr>
            <p:cNvCxnSpPr>
              <a:stCxn id="83" idx="0"/>
              <a:endCxn id="168" idx="4"/>
            </p:cNvCxnSpPr>
            <p:nvPr/>
          </p:nvCxnSpPr>
          <p:spPr>
            <a:xfrm flipV="1">
              <a:off x="4229100" y="4041004"/>
              <a:ext cx="5542403" cy="10378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직선 화살표 연결선 171">
              <a:extLst>
                <a:ext uri="{FF2B5EF4-FFF2-40B4-BE49-F238E27FC236}">
                  <a16:creationId xmlns:a16="http://schemas.microsoft.com/office/drawing/2014/main" id="{44D27FAE-7854-42BC-8586-9C8DC0EE9BAE}"/>
                </a:ext>
              </a:extLst>
            </p:cNvPr>
            <p:cNvCxnSpPr>
              <a:stCxn id="84" idx="0"/>
              <a:endCxn id="94" idx="4"/>
            </p:cNvCxnSpPr>
            <p:nvPr/>
          </p:nvCxnSpPr>
          <p:spPr>
            <a:xfrm flipH="1" flipV="1">
              <a:off x="4727650" y="4084385"/>
              <a:ext cx="122645" cy="9945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직선 화살표 연결선 172">
              <a:extLst>
                <a:ext uri="{FF2B5EF4-FFF2-40B4-BE49-F238E27FC236}">
                  <a16:creationId xmlns:a16="http://schemas.microsoft.com/office/drawing/2014/main" id="{6027D7FB-5139-419F-84A2-0AF405483A71}"/>
                </a:ext>
              </a:extLst>
            </p:cNvPr>
            <p:cNvCxnSpPr>
              <a:stCxn id="84" idx="0"/>
              <a:endCxn id="93" idx="4"/>
            </p:cNvCxnSpPr>
            <p:nvPr/>
          </p:nvCxnSpPr>
          <p:spPr>
            <a:xfrm flipV="1">
              <a:off x="4850295" y="4008231"/>
              <a:ext cx="2249767" cy="10706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직선 화살표 연결선 173">
              <a:extLst>
                <a:ext uri="{FF2B5EF4-FFF2-40B4-BE49-F238E27FC236}">
                  <a16:creationId xmlns:a16="http://schemas.microsoft.com/office/drawing/2014/main" id="{40A58AFA-AB26-48B7-88CB-0B8A7183C0AE}"/>
                </a:ext>
              </a:extLst>
            </p:cNvPr>
            <p:cNvCxnSpPr>
              <a:stCxn id="84" idx="0"/>
              <a:endCxn id="168" idx="4"/>
            </p:cNvCxnSpPr>
            <p:nvPr/>
          </p:nvCxnSpPr>
          <p:spPr>
            <a:xfrm flipV="1">
              <a:off x="4850295" y="4041004"/>
              <a:ext cx="4921208" cy="10378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직선 화살표 연결선 174">
              <a:extLst>
                <a:ext uri="{FF2B5EF4-FFF2-40B4-BE49-F238E27FC236}">
                  <a16:creationId xmlns:a16="http://schemas.microsoft.com/office/drawing/2014/main" id="{97AFD312-CCF1-4F79-8DFA-C55F8F483FF5}"/>
                </a:ext>
              </a:extLst>
            </p:cNvPr>
            <p:cNvCxnSpPr>
              <a:stCxn id="86" idx="0"/>
              <a:endCxn id="93" idx="4"/>
            </p:cNvCxnSpPr>
            <p:nvPr/>
          </p:nvCxnSpPr>
          <p:spPr>
            <a:xfrm flipV="1">
              <a:off x="6415708" y="4008231"/>
              <a:ext cx="684354" cy="10691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직선 화살표 연결선 175">
              <a:extLst>
                <a:ext uri="{FF2B5EF4-FFF2-40B4-BE49-F238E27FC236}">
                  <a16:creationId xmlns:a16="http://schemas.microsoft.com/office/drawing/2014/main" id="{D49FD7FB-789C-422E-A6CF-995FA7B58CF2}"/>
                </a:ext>
              </a:extLst>
            </p:cNvPr>
            <p:cNvCxnSpPr>
              <a:stCxn id="86" idx="0"/>
              <a:endCxn id="168" idx="4"/>
            </p:cNvCxnSpPr>
            <p:nvPr/>
          </p:nvCxnSpPr>
          <p:spPr>
            <a:xfrm flipV="1">
              <a:off x="6415708" y="4041004"/>
              <a:ext cx="3355795" cy="10363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직선 화살표 연결선 176">
              <a:extLst>
                <a:ext uri="{FF2B5EF4-FFF2-40B4-BE49-F238E27FC236}">
                  <a16:creationId xmlns:a16="http://schemas.microsoft.com/office/drawing/2014/main" id="{3D0CA8E6-365A-467E-B1DB-9E7CDFFC5DD6}"/>
                </a:ext>
              </a:extLst>
            </p:cNvPr>
            <p:cNvCxnSpPr>
              <a:stCxn id="86" idx="0"/>
              <a:endCxn id="94" idx="4"/>
            </p:cNvCxnSpPr>
            <p:nvPr/>
          </p:nvCxnSpPr>
          <p:spPr>
            <a:xfrm flipH="1" flipV="1">
              <a:off x="4727650" y="4084385"/>
              <a:ext cx="1688058" cy="9929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직선 화살표 연결선 177">
              <a:extLst>
                <a:ext uri="{FF2B5EF4-FFF2-40B4-BE49-F238E27FC236}">
                  <a16:creationId xmlns:a16="http://schemas.microsoft.com/office/drawing/2014/main" id="{F739F624-D44A-4AF1-A40A-1E55EAA27E3C}"/>
                </a:ext>
              </a:extLst>
            </p:cNvPr>
            <p:cNvCxnSpPr>
              <a:stCxn id="85" idx="0"/>
              <a:endCxn id="94" idx="4"/>
            </p:cNvCxnSpPr>
            <p:nvPr/>
          </p:nvCxnSpPr>
          <p:spPr>
            <a:xfrm flipH="1" flipV="1">
              <a:off x="4727650" y="4084385"/>
              <a:ext cx="2499755" cy="9895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직선 화살표 연결선 178">
              <a:extLst>
                <a:ext uri="{FF2B5EF4-FFF2-40B4-BE49-F238E27FC236}">
                  <a16:creationId xmlns:a16="http://schemas.microsoft.com/office/drawing/2014/main" id="{F1A8020B-5DA8-40EF-8F64-9EE7EE6BE9A7}"/>
                </a:ext>
              </a:extLst>
            </p:cNvPr>
            <p:cNvCxnSpPr>
              <a:stCxn id="85" idx="0"/>
              <a:endCxn id="93" idx="4"/>
            </p:cNvCxnSpPr>
            <p:nvPr/>
          </p:nvCxnSpPr>
          <p:spPr>
            <a:xfrm flipH="1" flipV="1">
              <a:off x="7100062" y="4008231"/>
              <a:ext cx="127343" cy="10656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직선 화살표 연결선 179">
              <a:extLst>
                <a:ext uri="{FF2B5EF4-FFF2-40B4-BE49-F238E27FC236}">
                  <a16:creationId xmlns:a16="http://schemas.microsoft.com/office/drawing/2014/main" id="{75A87974-B5A5-41B4-BD42-C674B961CFCA}"/>
                </a:ext>
              </a:extLst>
            </p:cNvPr>
            <p:cNvCxnSpPr>
              <a:stCxn id="85" idx="0"/>
              <a:endCxn id="168" idx="4"/>
            </p:cNvCxnSpPr>
            <p:nvPr/>
          </p:nvCxnSpPr>
          <p:spPr>
            <a:xfrm flipV="1">
              <a:off x="7227405" y="4041004"/>
              <a:ext cx="2544098" cy="10329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FA4BDB-E74A-40C4-AFC5-DD747B3DCBED}"/>
                    </a:ext>
                  </a:extLst>
                </p:cNvPr>
                <p:cNvSpPr txBox="1"/>
                <p:nvPr/>
              </p:nvSpPr>
              <p:spPr>
                <a:xfrm>
                  <a:off x="7446921" y="5073926"/>
                  <a:ext cx="2148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6921" y="5073926"/>
                  <a:ext cx="214802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8571" r="-11429" b="-217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직선 연결선 181">
              <a:extLst>
                <a:ext uri="{FF2B5EF4-FFF2-40B4-BE49-F238E27FC236}">
                  <a16:creationId xmlns:a16="http://schemas.microsoft.com/office/drawing/2014/main" id="{270C8828-0A1D-44C9-9E48-44D840C97585}"/>
                </a:ext>
              </a:extLst>
            </p:cNvPr>
            <p:cNvCxnSpPr/>
            <p:nvPr/>
          </p:nvCxnSpPr>
          <p:spPr>
            <a:xfrm flipV="1">
              <a:off x="8239896" y="3548699"/>
              <a:ext cx="427378" cy="18364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직선 화살표 연결선 182">
              <a:extLst>
                <a:ext uri="{FF2B5EF4-FFF2-40B4-BE49-F238E27FC236}">
                  <a16:creationId xmlns:a16="http://schemas.microsoft.com/office/drawing/2014/main" id="{01D039ED-8B8B-40C6-AE7C-47AF45D63919}"/>
                </a:ext>
              </a:extLst>
            </p:cNvPr>
            <p:cNvCxnSpPr>
              <a:stCxn id="92" idx="0"/>
              <a:endCxn id="187" idx="4"/>
            </p:cNvCxnSpPr>
            <p:nvPr/>
          </p:nvCxnSpPr>
          <p:spPr>
            <a:xfrm flipV="1">
              <a:off x="2170283" y="2178452"/>
              <a:ext cx="2584261" cy="7439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직선 화살표 연결선 183">
              <a:extLst>
                <a:ext uri="{FF2B5EF4-FFF2-40B4-BE49-F238E27FC236}">
                  <a16:creationId xmlns:a16="http://schemas.microsoft.com/office/drawing/2014/main" id="{0942FBCC-E05B-4ECE-A558-335C69D4DDB3}"/>
                </a:ext>
              </a:extLst>
            </p:cNvPr>
            <p:cNvCxnSpPr>
              <a:stCxn id="94" idx="0"/>
              <a:endCxn id="187" idx="4"/>
            </p:cNvCxnSpPr>
            <p:nvPr/>
          </p:nvCxnSpPr>
          <p:spPr>
            <a:xfrm flipV="1">
              <a:off x="4727650" y="2178452"/>
              <a:ext cx="26894" cy="7439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직선 화살표 연결선 184">
              <a:extLst>
                <a:ext uri="{FF2B5EF4-FFF2-40B4-BE49-F238E27FC236}">
                  <a16:creationId xmlns:a16="http://schemas.microsoft.com/office/drawing/2014/main" id="{BC4AD5B6-491E-4876-B321-ECF1EAF9FB08}"/>
                </a:ext>
              </a:extLst>
            </p:cNvPr>
            <p:cNvCxnSpPr>
              <a:stCxn id="93" idx="0"/>
              <a:endCxn id="187" idx="4"/>
            </p:cNvCxnSpPr>
            <p:nvPr/>
          </p:nvCxnSpPr>
          <p:spPr>
            <a:xfrm flipH="1" flipV="1">
              <a:off x="4754544" y="2178452"/>
              <a:ext cx="2345518" cy="7215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직선 화살표 연결선 185">
              <a:extLst>
                <a:ext uri="{FF2B5EF4-FFF2-40B4-BE49-F238E27FC236}">
                  <a16:creationId xmlns:a16="http://schemas.microsoft.com/office/drawing/2014/main" id="{5850B16B-260A-4E23-9383-A9929E29E36A}"/>
                </a:ext>
              </a:extLst>
            </p:cNvPr>
            <p:cNvCxnSpPr>
              <a:stCxn id="93" idx="0"/>
              <a:endCxn id="190" idx="4"/>
            </p:cNvCxnSpPr>
            <p:nvPr/>
          </p:nvCxnSpPr>
          <p:spPr>
            <a:xfrm flipH="1" flipV="1">
              <a:off x="6708290" y="2195554"/>
              <a:ext cx="391772" cy="7044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타원 186">
              <a:extLst>
                <a:ext uri="{FF2B5EF4-FFF2-40B4-BE49-F238E27FC236}">
                  <a16:creationId xmlns:a16="http://schemas.microsoft.com/office/drawing/2014/main" id="{4B0C026A-19D7-4890-B443-B85F55A27DC9}"/>
                </a:ext>
              </a:extLst>
            </p:cNvPr>
            <p:cNvSpPr/>
            <p:nvPr/>
          </p:nvSpPr>
          <p:spPr>
            <a:xfrm>
              <a:off x="4590548" y="1850461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타원 187">
              <a:extLst>
                <a:ext uri="{FF2B5EF4-FFF2-40B4-BE49-F238E27FC236}">
                  <a16:creationId xmlns:a16="http://schemas.microsoft.com/office/drawing/2014/main" id="{C3125DA3-7C6C-4765-B379-B76EBF4B6698}"/>
                </a:ext>
              </a:extLst>
            </p:cNvPr>
            <p:cNvSpPr/>
            <p:nvPr/>
          </p:nvSpPr>
          <p:spPr>
            <a:xfrm>
              <a:off x="5624679" y="1843092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타원 188">
              <a:extLst>
                <a:ext uri="{FF2B5EF4-FFF2-40B4-BE49-F238E27FC236}">
                  <a16:creationId xmlns:a16="http://schemas.microsoft.com/office/drawing/2014/main" id="{3A413028-86D4-4D67-9846-A8FA4EFBD62D}"/>
                </a:ext>
              </a:extLst>
            </p:cNvPr>
            <p:cNvSpPr/>
            <p:nvPr/>
          </p:nvSpPr>
          <p:spPr>
            <a:xfrm>
              <a:off x="5129568" y="1862593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타원 189">
              <a:extLst>
                <a:ext uri="{FF2B5EF4-FFF2-40B4-BE49-F238E27FC236}">
                  <a16:creationId xmlns:a16="http://schemas.microsoft.com/office/drawing/2014/main" id="{C3DD9303-A366-478E-86A4-EFCD7D0C18A4}"/>
                </a:ext>
              </a:extLst>
            </p:cNvPr>
            <p:cNvSpPr/>
            <p:nvPr/>
          </p:nvSpPr>
          <p:spPr>
            <a:xfrm>
              <a:off x="6544294" y="1867563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91" name="직선 화살표 연결선 190">
              <a:extLst>
                <a:ext uri="{FF2B5EF4-FFF2-40B4-BE49-F238E27FC236}">
                  <a16:creationId xmlns:a16="http://schemas.microsoft.com/office/drawing/2014/main" id="{0AEE4F81-F982-4DA0-8F3F-F09ED5144C05}"/>
                </a:ext>
              </a:extLst>
            </p:cNvPr>
            <p:cNvCxnSpPr>
              <a:stCxn id="92" idx="0"/>
              <a:endCxn id="189" idx="4"/>
            </p:cNvCxnSpPr>
            <p:nvPr/>
          </p:nvCxnSpPr>
          <p:spPr>
            <a:xfrm flipV="1">
              <a:off x="2170283" y="2190584"/>
              <a:ext cx="3123281" cy="7317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직선 화살표 연결선 191">
              <a:extLst>
                <a:ext uri="{FF2B5EF4-FFF2-40B4-BE49-F238E27FC236}">
                  <a16:creationId xmlns:a16="http://schemas.microsoft.com/office/drawing/2014/main" id="{521EC0F9-E390-4D9B-8C8F-96CFD61D9F4C}"/>
                </a:ext>
              </a:extLst>
            </p:cNvPr>
            <p:cNvCxnSpPr>
              <a:stCxn id="94" idx="0"/>
              <a:endCxn id="189" idx="4"/>
            </p:cNvCxnSpPr>
            <p:nvPr/>
          </p:nvCxnSpPr>
          <p:spPr>
            <a:xfrm flipV="1">
              <a:off x="4727650" y="2190584"/>
              <a:ext cx="565914" cy="7317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직선 화살표 연결선 192">
              <a:extLst>
                <a:ext uri="{FF2B5EF4-FFF2-40B4-BE49-F238E27FC236}">
                  <a16:creationId xmlns:a16="http://schemas.microsoft.com/office/drawing/2014/main" id="{ABC2676B-FB24-4D75-A397-E0E16AC51E33}"/>
                </a:ext>
              </a:extLst>
            </p:cNvPr>
            <p:cNvCxnSpPr>
              <a:stCxn id="94" idx="0"/>
              <a:endCxn id="190" idx="4"/>
            </p:cNvCxnSpPr>
            <p:nvPr/>
          </p:nvCxnSpPr>
          <p:spPr>
            <a:xfrm flipV="1">
              <a:off x="4727650" y="2195554"/>
              <a:ext cx="1980640" cy="7268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직선 화살표 연결선 193">
              <a:extLst>
                <a:ext uri="{FF2B5EF4-FFF2-40B4-BE49-F238E27FC236}">
                  <a16:creationId xmlns:a16="http://schemas.microsoft.com/office/drawing/2014/main" id="{D49B6836-D401-44DB-966B-D59164EFEDF6}"/>
                </a:ext>
              </a:extLst>
            </p:cNvPr>
            <p:cNvCxnSpPr>
              <a:stCxn id="94" idx="0"/>
              <a:endCxn id="188" idx="4"/>
            </p:cNvCxnSpPr>
            <p:nvPr/>
          </p:nvCxnSpPr>
          <p:spPr>
            <a:xfrm flipV="1">
              <a:off x="4727650" y="2171083"/>
              <a:ext cx="1061025" cy="7512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직선 화살표 연결선 194">
              <a:extLst>
                <a:ext uri="{FF2B5EF4-FFF2-40B4-BE49-F238E27FC236}">
                  <a16:creationId xmlns:a16="http://schemas.microsoft.com/office/drawing/2014/main" id="{673726D0-2AED-4900-9F02-1588F16B2C71}"/>
                </a:ext>
              </a:extLst>
            </p:cNvPr>
            <p:cNvCxnSpPr>
              <a:stCxn id="92" idx="0"/>
              <a:endCxn id="188" idx="4"/>
            </p:cNvCxnSpPr>
            <p:nvPr/>
          </p:nvCxnSpPr>
          <p:spPr>
            <a:xfrm flipV="1">
              <a:off x="2170283" y="2171083"/>
              <a:ext cx="3618392" cy="7512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화살표 연결선 195">
              <a:extLst>
                <a:ext uri="{FF2B5EF4-FFF2-40B4-BE49-F238E27FC236}">
                  <a16:creationId xmlns:a16="http://schemas.microsoft.com/office/drawing/2014/main" id="{EFAB637F-471D-4AE6-ABB3-69526323DAF3}"/>
                </a:ext>
              </a:extLst>
            </p:cNvPr>
            <p:cNvCxnSpPr>
              <a:stCxn id="92" idx="0"/>
              <a:endCxn id="190" idx="4"/>
            </p:cNvCxnSpPr>
            <p:nvPr/>
          </p:nvCxnSpPr>
          <p:spPr>
            <a:xfrm flipV="1">
              <a:off x="2170283" y="2195554"/>
              <a:ext cx="4538007" cy="7268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직선 화살표 연결선 196">
              <a:extLst>
                <a:ext uri="{FF2B5EF4-FFF2-40B4-BE49-F238E27FC236}">
                  <a16:creationId xmlns:a16="http://schemas.microsoft.com/office/drawing/2014/main" id="{6CED5289-1877-4991-95B3-77F17C2C36C1}"/>
                </a:ext>
              </a:extLst>
            </p:cNvPr>
            <p:cNvCxnSpPr>
              <a:stCxn id="168" idx="0"/>
              <a:endCxn id="189" idx="4"/>
            </p:cNvCxnSpPr>
            <p:nvPr/>
          </p:nvCxnSpPr>
          <p:spPr>
            <a:xfrm flipH="1" flipV="1">
              <a:off x="5293564" y="2190584"/>
              <a:ext cx="4477939" cy="7074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직선 화살표 연결선 197">
              <a:extLst>
                <a:ext uri="{FF2B5EF4-FFF2-40B4-BE49-F238E27FC236}">
                  <a16:creationId xmlns:a16="http://schemas.microsoft.com/office/drawing/2014/main" id="{82741B24-FF1A-4970-9AB8-4A6D43DC7988}"/>
                </a:ext>
              </a:extLst>
            </p:cNvPr>
            <p:cNvCxnSpPr>
              <a:stCxn id="93" idx="0"/>
              <a:endCxn id="188" idx="4"/>
            </p:cNvCxnSpPr>
            <p:nvPr/>
          </p:nvCxnSpPr>
          <p:spPr>
            <a:xfrm flipH="1" flipV="1">
              <a:off x="5788675" y="2171083"/>
              <a:ext cx="1311387" cy="7289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직선 화살표 연결선 198">
              <a:extLst>
                <a:ext uri="{FF2B5EF4-FFF2-40B4-BE49-F238E27FC236}">
                  <a16:creationId xmlns:a16="http://schemas.microsoft.com/office/drawing/2014/main" id="{704B9EA9-1C28-42BA-8B33-77F254EB41F1}"/>
                </a:ext>
              </a:extLst>
            </p:cNvPr>
            <p:cNvCxnSpPr>
              <a:stCxn id="168" idx="0"/>
              <a:endCxn id="188" idx="4"/>
            </p:cNvCxnSpPr>
            <p:nvPr/>
          </p:nvCxnSpPr>
          <p:spPr>
            <a:xfrm flipH="1" flipV="1">
              <a:off x="5788675" y="2171083"/>
              <a:ext cx="3982828" cy="7269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직선 화살표 연결선 199">
              <a:extLst>
                <a:ext uri="{FF2B5EF4-FFF2-40B4-BE49-F238E27FC236}">
                  <a16:creationId xmlns:a16="http://schemas.microsoft.com/office/drawing/2014/main" id="{2A61B479-DECD-4109-B7A0-C1B826C6DB13}"/>
                </a:ext>
              </a:extLst>
            </p:cNvPr>
            <p:cNvCxnSpPr>
              <a:stCxn id="168" idx="0"/>
              <a:endCxn id="187" idx="4"/>
            </p:cNvCxnSpPr>
            <p:nvPr/>
          </p:nvCxnSpPr>
          <p:spPr>
            <a:xfrm flipH="1" flipV="1">
              <a:off x="4754544" y="2178452"/>
              <a:ext cx="5016959" cy="7195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직선 화살표 연결선 200">
              <a:extLst>
                <a:ext uri="{FF2B5EF4-FFF2-40B4-BE49-F238E27FC236}">
                  <a16:creationId xmlns:a16="http://schemas.microsoft.com/office/drawing/2014/main" id="{275944BA-6ECD-42AF-963C-C2A7E725F49C}"/>
                </a:ext>
              </a:extLst>
            </p:cNvPr>
            <p:cNvCxnSpPr>
              <a:stCxn id="168" idx="0"/>
              <a:endCxn id="190" idx="4"/>
            </p:cNvCxnSpPr>
            <p:nvPr/>
          </p:nvCxnSpPr>
          <p:spPr>
            <a:xfrm flipH="1" flipV="1">
              <a:off x="6708290" y="2195554"/>
              <a:ext cx="3063213" cy="7024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직선 화살표 연결선 201">
              <a:extLst>
                <a:ext uri="{FF2B5EF4-FFF2-40B4-BE49-F238E27FC236}">
                  <a16:creationId xmlns:a16="http://schemas.microsoft.com/office/drawing/2014/main" id="{21253F03-04D6-45BE-B09C-DA432AF1C45D}"/>
                </a:ext>
              </a:extLst>
            </p:cNvPr>
            <p:cNvCxnSpPr>
              <a:stCxn id="93" idx="0"/>
              <a:endCxn id="189" idx="4"/>
            </p:cNvCxnSpPr>
            <p:nvPr/>
          </p:nvCxnSpPr>
          <p:spPr>
            <a:xfrm flipH="1" flipV="1">
              <a:off x="5293564" y="2190584"/>
              <a:ext cx="1806498" cy="7094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직선 연결선 202">
              <a:extLst>
                <a:ext uri="{FF2B5EF4-FFF2-40B4-BE49-F238E27FC236}">
                  <a16:creationId xmlns:a16="http://schemas.microsoft.com/office/drawing/2014/main" id="{C4EBB2F0-D123-4824-8C4F-57985F55E4D1}"/>
                </a:ext>
              </a:extLst>
            </p:cNvPr>
            <p:cNvCxnSpPr/>
            <p:nvPr/>
          </p:nvCxnSpPr>
          <p:spPr>
            <a:xfrm>
              <a:off x="6080309" y="2031558"/>
              <a:ext cx="387407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48FE675D-07F5-4313-928A-B999C8BDA10F}"/>
                    </a:ext>
                  </a:extLst>
                </p:cNvPr>
                <p:cNvSpPr txBox="1"/>
                <p:nvPr/>
              </p:nvSpPr>
              <p:spPr>
                <a:xfrm>
                  <a:off x="5659687" y="1412428"/>
                  <a:ext cx="3216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82" name="TextBox 2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9687" y="1412428"/>
                  <a:ext cx="321691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208" r="-1887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B8372A63-35F5-4C7E-99B3-50362E5A20F4}"/>
                </a:ext>
              </a:extLst>
            </p:cNvPr>
            <p:cNvSpPr txBox="1"/>
            <p:nvPr/>
          </p:nvSpPr>
          <p:spPr>
            <a:xfrm>
              <a:off x="4055952" y="3308073"/>
              <a:ext cx="1395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LSTM Block</a:t>
              </a:r>
              <a:endParaRPr lang="ko-KR" altLang="en-US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8CF91E81-CA1D-4D6E-B697-D96C63F202EF}"/>
                </a:ext>
              </a:extLst>
            </p:cNvPr>
            <p:cNvSpPr txBox="1"/>
            <p:nvPr/>
          </p:nvSpPr>
          <p:spPr>
            <a:xfrm>
              <a:off x="1532913" y="3308073"/>
              <a:ext cx="1395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LSTM Block</a:t>
              </a:r>
              <a:endParaRPr lang="ko-KR" altLang="en-US" dirty="0"/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7E9FD3B-164E-41A7-B15B-97DBFDEA1B58}"/>
                </a:ext>
              </a:extLst>
            </p:cNvPr>
            <p:cNvSpPr txBox="1"/>
            <p:nvPr/>
          </p:nvSpPr>
          <p:spPr>
            <a:xfrm>
              <a:off x="6467716" y="3276423"/>
              <a:ext cx="1395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LSTM Block</a:t>
              </a:r>
              <a:endParaRPr lang="ko-KR" altLang="en-US" dirty="0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1EBFDF54-BC07-4353-802E-49371AB679FA}"/>
                </a:ext>
              </a:extLst>
            </p:cNvPr>
            <p:cNvSpPr txBox="1"/>
            <p:nvPr/>
          </p:nvSpPr>
          <p:spPr>
            <a:xfrm>
              <a:off x="9073712" y="3248226"/>
              <a:ext cx="1395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LSTM Block</a:t>
              </a:r>
              <a:endParaRPr lang="ko-KR" altLang="en-US" dirty="0"/>
            </a:p>
          </p:txBody>
        </p:sp>
        <p:cxnSp>
          <p:nvCxnSpPr>
            <p:cNvPr id="209" name="꺾인 연결선 254">
              <a:extLst>
                <a:ext uri="{FF2B5EF4-FFF2-40B4-BE49-F238E27FC236}">
                  <a16:creationId xmlns:a16="http://schemas.microsoft.com/office/drawing/2014/main" id="{1134A7B6-565D-4B7A-A655-9DF8623BDB8F}"/>
                </a:ext>
              </a:extLst>
            </p:cNvPr>
            <p:cNvCxnSpPr>
              <a:stCxn id="92" idx="0"/>
              <a:endCxn id="94" idx="2"/>
            </p:cNvCxnSpPr>
            <p:nvPr/>
          </p:nvCxnSpPr>
          <p:spPr>
            <a:xfrm rot="16200000" flipH="1">
              <a:off x="2634101" y="2458545"/>
              <a:ext cx="581011" cy="1508648"/>
            </a:xfrm>
            <a:prstGeom prst="bentConnector4">
              <a:avLst>
                <a:gd name="adj1" fmla="val -39345"/>
                <a:gd name="adj2" fmla="val 87452"/>
              </a:avLst>
            </a:prstGeom>
            <a:ln w="1270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꺾인 연결선 256">
              <a:extLst>
                <a:ext uri="{FF2B5EF4-FFF2-40B4-BE49-F238E27FC236}">
                  <a16:creationId xmlns:a16="http://schemas.microsoft.com/office/drawing/2014/main" id="{6BB406EF-FBF7-4A67-BF73-951ECBD95DA2}"/>
                </a:ext>
              </a:extLst>
            </p:cNvPr>
            <p:cNvCxnSpPr>
              <a:stCxn id="92" idx="0"/>
              <a:endCxn id="93" idx="2"/>
            </p:cNvCxnSpPr>
            <p:nvPr/>
          </p:nvCxnSpPr>
          <p:spPr>
            <a:xfrm rot="16200000" flipH="1">
              <a:off x="3891566" y="1201080"/>
              <a:ext cx="531761" cy="3974329"/>
            </a:xfrm>
            <a:prstGeom prst="bentConnector4">
              <a:avLst>
                <a:gd name="adj1" fmla="val -42989"/>
                <a:gd name="adj2" fmla="val 93168"/>
              </a:avLst>
            </a:prstGeom>
            <a:ln w="1270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꺾인 연결선 259">
              <a:extLst>
                <a:ext uri="{FF2B5EF4-FFF2-40B4-BE49-F238E27FC236}">
                  <a16:creationId xmlns:a16="http://schemas.microsoft.com/office/drawing/2014/main" id="{CE97FC8C-5884-4826-9EDC-5AA074CDC0BC}"/>
                </a:ext>
              </a:extLst>
            </p:cNvPr>
            <p:cNvCxnSpPr/>
            <p:nvPr/>
          </p:nvCxnSpPr>
          <p:spPr>
            <a:xfrm rot="16200000" flipH="1">
              <a:off x="5241315" y="-148668"/>
              <a:ext cx="547141" cy="6689206"/>
            </a:xfrm>
            <a:prstGeom prst="bentConnector4">
              <a:avLst>
                <a:gd name="adj1" fmla="val -41781"/>
                <a:gd name="adj2" fmla="val 93419"/>
              </a:avLst>
            </a:prstGeom>
            <a:ln w="1270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직선 화살표 연결선 211">
              <a:extLst>
                <a:ext uri="{FF2B5EF4-FFF2-40B4-BE49-F238E27FC236}">
                  <a16:creationId xmlns:a16="http://schemas.microsoft.com/office/drawing/2014/main" id="{10582A79-C43D-475E-875F-5406FB0B8437}"/>
                </a:ext>
              </a:extLst>
            </p:cNvPr>
            <p:cNvCxnSpPr>
              <a:endCxn id="92" idx="6"/>
            </p:cNvCxnSpPr>
            <p:nvPr/>
          </p:nvCxnSpPr>
          <p:spPr>
            <a:xfrm flipH="1">
              <a:off x="3300323" y="3503374"/>
              <a:ext cx="162090" cy="5399"/>
            </a:xfrm>
            <a:prstGeom prst="straightConnector1">
              <a:avLst/>
            </a:prstGeom>
            <a:ln w="1270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9592C198-1253-40A6-98C3-76F756064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328" y="5581833"/>
            <a:ext cx="67437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2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93C0DCB-9D21-42BF-BD98-FD26692A2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2276475"/>
            <a:ext cx="5467350" cy="4429125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56490E9D-04BB-4B7C-BF2A-FE3D2FA0D637}"/>
              </a:ext>
            </a:extLst>
          </p:cNvPr>
          <p:cNvSpPr/>
          <p:nvPr/>
        </p:nvSpPr>
        <p:spPr>
          <a:xfrm>
            <a:off x="570271" y="147484"/>
            <a:ext cx="1105145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altLang="ko-KR" sz="2000" dirty="0">
                <a:solidFill>
                  <a:srgbClr val="000000"/>
                </a:solidFill>
                <a:latin typeface="Calibri" panose="020F0502020204030204" pitchFamily="34" charset="0"/>
              </a:rPr>
              <a:t>Long Short-term Memory </a:t>
            </a:r>
            <a:r>
              <a:rPr lang="en-US" altLang="ko-KR" sz="1200" dirty="0">
                <a:solidFill>
                  <a:srgbClr val="000000"/>
                </a:solidFill>
                <a:latin typeface="Calibri" panose="020F0502020204030204" pitchFamily="34" charset="0"/>
              </a:rPr>
              <a:t>(LSTM, </a:t>
            </a:r>
            <a:r>
              <a:rPr lang="en-US" altLang="ko-KR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Hochreiterand</a:t>
            </a:r>
            <a:r>
              <a:rPr lang="en-US" altLang="ko-KR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Schmidhuber</a:t>
            </a:r>
            <a:r>
              <a:rPr lang="en-US" altLang="ko-KR" sz="1200" dirty="0">
                <a:solidFill>
                  <a:srgbClr val="000000"/>
                </a:solidFill>
                <a:latin typeface="Calibri" panose="020F0502020204030204" pitchFamily="34" charset="0"/>
              </a:rPr>
              <a:t>, 1997)</a:t>
            </a:r>
          </a:p>
          <a:p>
            <a:endParaRPr lang="en-US" altLang="ko-KR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Consists of a set of recurrently connected subnets, known as </a:t>
            </a:r>
            <a:r>
              <a:rPr lang="en-US" altLang="ko-KR" b="1" dirty="0">
                <a:solidFill>
                  <a:srgbClr val="000000"/>
                </a:solidFill>
                <a:latin typeface="Calibri" panose="020F0502020204030204" pitchFamily="34" charset="0"/>
              </a:rPr>
              <a:t>memory blocks</a:t>
            </a:r>
            <a:endParaRPr lang="en-US" altLang="ko-K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Each block contains one or more self-connected memory </a:t>
            </a:r>
            <a:r>
              <a:rPr lang="en-US" altLang="ko-KR" b="1" dirty="0">
                <a:solidFill>
                  <a:srgbClr val="000000"/>
                </a:solidFill>
                <a:latin typeface="Calibri" panose="020F0502020204030204" pitchFamily="34" charset="0"/>
              </a:rPr>
              <a:t>cells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and three multiplicative units –the </a:t>
            </a:r>
            <a:r>
              <a:rPr lang="en-US" altLang="ko-KR" b="1" dirty="0">
                <a:solidFill>
                  <a:srgbClr val="000000"/>
                </a:solidFill>
                <a:latin typeface="Calibri" panose="020F0502020204030204" pitchFamily="34" charset="0"/>
              </a:rPr>
              <a:t>input, output, and forget gates.</a:t>
            </a:r>
            <a:endParaRPr lang="en-US" altLang="ko-K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The three gates control the activation of the cell via multiplications </a:t>
            </a:r>
          </a:p>
          <a:p>
            <a:endParaRPr lang="ko-KR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5699C8A-DB90-4373-A905-F739AF4C19F5}"/>
              </a:ext>
            </a:extLst>
          </p:cNvPr>
          <p:cNvSpPr/>
          <p:nvPr/>
        </p:nvSpPr>
        <p:spPr>
          <a:xfrm>
            <a:off x="6344265" y="349827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>
                <a:solidFill>
                  <a:srgbClr val="000000"/>
                </a:solidFill>
                <a:latin typeface="Cambria Math" panose="02040503050406030204" pitchFamily="18" charset="0"/>
              </a:rPr>
              <a:t>𝑓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activation function of the gates</a:t>
            </a:r>
          </a:p>
          <a:p>
            <a:r>
              <a:rPr lang="ko-KR" altLang="en-US" dirty="0">
                <a:solidFill>
                  <a:srgbClr val="000000"/>
                </a:solidFill>
                <a:latin typeface="Cambria Math" panose="02040503050406030204" pitchFamily="18" charset="0"/>
              </a:rPr>
              <a:t>𝑔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cell input activation function</a:t>
            </a:r>
          </a:p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ℎ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cell output activation function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4918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233E6E70-811C-4B91-84FD-3B2F9C9E2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596" y="1238158"/>
            <a:ext cx="6781800" cy="191452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2734" y="454002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6.3. Forward Pass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1B5A42C-E0AE-4812-A56D-BCA3AD05E68A}"/>
              </a:ext>
            </a:extLst>
          </p:cNvPr>
          <p:cNvSpPr/>
          <p:nvPr/>
        </p:nvSpPr>
        <p:spPr>
          <a:xfrm>
            <a:off x="5542935" y="3705317"/>
            <a:ext cx="4262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I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# inputs </a:t>
            </a:r>
          </a:p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K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# outputs </a:t>
            </a:r>
          </a:p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H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# cells in the hidden layer </a:t>
            </a:r>
          </a:p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C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# cells per a memory </a:t>
            </a:r>
          </a:p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G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total # inputs to the hidden layer </a:t>
            </a:r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(= 4H) 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3E20C51-66BE-4CC2-AA58-1D25C48E0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185" y="1549331"/>
            <a:ext cx="4019550" cy="47815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25E4795-E084-4F95-8110-99FE75E07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9266" y="2067022"/>
            <a:ext cx="7429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1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C1C19F9-DF27-425D-B0E2-EC8C947D0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621" y="933450"/>
            <a:ext cx="7015860" cy="1856737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1B5A42C-E0AE-4812-A56D-BCA3AD05E68A}"/>
              </a:ext>
            </a:extLst>
          </p:cNvPr>
          <p:cNvSpPr/>
          <p:nvPr/>
        </p:nvSpPr>
        <p:spPr>
          <a:xfrm>
            <a:off x="5542935" y="3705317"/>
            <a:ext cx="4262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I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# inputs </a:t>
            </a:r>
          </a:p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K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# outputs </a:t>
            </a:r>
          </a:p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H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# cells in the hidden layer </a:t>
            </a:r>
          </a:p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C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# cells per a memory </a:t>
            </a:r>
          </a:p>
          <a:p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G 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</a:rPr>
              <a:t>: total # inputs to the hidden layer </a:t>
            </a:r>
            <a:r>
              <a:rPr lang="en-US" altLang="ko-KR" dirty="0">
                <a:solidFill>
                  <a:srgbClr val="000000"/>
                </a:solidFill>
                <a:latin typeface="Cambria Math" panose="02040503050406030204" pitchFamily="18" charset="0"/>
              </a:rPr>
              <a:t>(= 4H) 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5AFF9A8-63A8-4C83-8292-D384B568E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1085850"/>
            <a:ext cx="4019550" cy="46863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EF2F43C-7832-43A3-82A0-2B19C053F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8249" y="1657030"/>
            <a:ext cx="6858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1637</Words>
  <Application>Microsoft Office PowerPoint</Application>
  <PresentationFormat>와이드스크린</PresentationFormat>
  <Paragraphs>540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맑은 고딕</vt:lpstr>
      <vt:lpstr>Arial</vt:lpstr>
      <vt:lpstr>Calibri</vt:lpstr>
      <vt:lpstr>Cambria Math</vt:lpstr>
      <vt:lpstr>Times New Roman</vt:lpstr>
      <vt:lpstr>Wingdings</vt:lpstr>
      <vt:lpstr>Office 테마</vt:lpstr>
      <vt:lpstr>AI 실습</vt:lpstr>
      <vt:lpstr>Contents</vt:lpstr>
      <vt:lpstr>6.1. 회귀신경회로망(Recurrent Neural Networks)</vt:lpstr>
      <vt:lpstr>PowerPoint 프레젠테이션</vt:lpstr>
      <vt:lpstr>6.2. Long Short-Term Memory(LSTM)</vt:lpstr>
      <vt:lpstr>PowerPoint 프레젠테이션</vt:lpstr>
      <vt:lpstr>PowerPoint 프레젠테이션</vt:lpstr>
      <vt:lpstr>6.3. Forward Pass</vt:lpstr>
      <vt:lpstr>PowerPoint 프레젠테이션</vt:lpstr>
      <vt:lpstr>PowerPoint 프레젠테이션</vt:lpstr>
      <vt:lpstr>PowerPoint 프레젠테이션</vt:lpstr>
      <vt:lpstr>PowerPoint 프레젠테이션</vt:lpstr>
      <vt:lpstr>6.4. Backward Pass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8.5 자연어 처리 </vt:lpstr>
      <vt:lpstr>8.5.1 텍스트 데이터에 대한 이해</vt:lpstr>
      <vt:lpstr>8.5.1 텍스트 데이터에 대한 이해</vt:lpstr>
      <vt:lpstr>8.5.1 텍스트 데이터에 대한 이해</vt:lpstr>
      <vt:lpstr>8.5.2 텍스트 데이터 사례: 영화평 데이터셋 IMDB</vt:lpstr>
      <vt:lpstr>8.5.2 텍스트 데이터 사례: 영화평 데이터셋 IMDB</vt:lpstr>
      <vt:lpstr>8.5.2 텍스트 데이터 사례: 영화평 데이터셋 IMDB</vt:lpstr>
      <vt:lpstr>8.5.2 텍스트 데이터 사례: 영화평 데이터셋 IMDB</vt:lpstr>
      <vt:lpstr>8.5.2 텍스트 데이터 사례: 영화평 데이터셋 IMDB</vt:lpstr>
      <vt:lpstr>8.5.2 텍스트 데이터 사례: 영화평 데이터셋 IMDB</vt:lpstr>
      <vt:lpstr>8.5.3 단어 임베딩</vt:lpstr>
      <vt:lpstr>8.5.3 단어 임베딩</vt:lpstr>
      <vt:lpstr>8.5.3 단어 임베딩</vt:lpstr>
      <vt:lpstr>8.5.3 단어 임베딩</vt:lpstr>
      <vt:lpstr>8.5.3 단어 임베딩</vt:lpstr>
      <vt:lpstr>8.5.4 LSTM으로 인식: 조기 멈춤 적용</vt:lpstr>
      <vt:lpstr>8.5.4 LSTM으로 인식: 조기 멈춤 적용</vt:lpstr>
      <vt:lpstr>8.5.4 LSTM으로 인식: 조기 멈춤 적용</vt:lpstr>
      <vt:lpstr>8.5.4 LSTM으로 인식: 조기 멈춤 적용</vt:lpstr>
      <vt:lpstr>8.5.5 word2vec과 GloVe</vt:lpstr>
      <vt:lpstr>8.5.5 word2vec과 GloVe</vt:lpstr>
      <vt:lpstr>8.5.5 word2vec과 GloVe</vt:lpstr>
      <vt:lpstr>8.5.5 word2vec과 GloVe</vt:lpstr>
      <vt:lpstr>8.5.5 word2vec과 GloVe</vt:lpstr>
      <vt:lpstr>8.5.5 word2vec과 GloVe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오상훈</cp:lastModifiedBy>
  <cp:revision>104</cp:revision>
  <cp:lastPrinted>2016-07-20T07:30:15Z</cp:lastPrinted>
  <dcterms:created xsi:type="dcterms:W3CDTF">2015-08-10T05:26:43Z</dcterms:created>
  <dcterms:modified xsi:type="dcterms:W3CDTF">2024-01-25T08:35:24Z</dcterms:modified>
</cp:coreProperties>
</file>