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94" r:id="rId4"/>
    <p:sldId id="308" r:id="rId5"/>
    <p:sldId id="272" r:id="rId6"/>
    <p:sldId id="262" r:id="rId7"/>
    <p:sldId id="298" r:id="rId8"/>
    <p:sldId id="273" r:id="rId9"/>
    <p:sldId id="314" r:id="rId10"/>
    <p:sldId id="282" r:id="rId11"/>
    <p:sldId id="304" r:id="rId12"/>
    <p:sldId id="305" r:id="rId13"/>
    <p:sldId id="311" r:id="rId14"/>
    <p:sldId id="306" r:id="rId15"/>
    <p:sldId id="309" r:id="rId16"/>
    <p:sldId id="312" r:id="rId17"/>
    <p:sldId id="313" r:id="rId18"/>
    <p:sldId id="310" r:id="rId19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2024-01-08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2024-01-08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16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12" Type="http://schemas.openxmlformats.org/officeDocument/2006/relationships/image" Target="../media/image49.png"/><Relationship Id="rId2" Type="http://schemas.openxmlformats.org/officeDocument/2006/relationships/image" Target="../media/image390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8.png"/><Relationship Id="rId5" Type="http://schemas.openxmlformats.org/officeDocument/2006/relationships/image" Target="../media/image420.png"/><Relationship Id="rId15" Type="http://schemas.openxmlformats.org/officeDocument/2006/relationships/image" Target="../media/image18.png"/><Relationship Id="rId10" Type="http://schemas.openxmlformats.org/officeDocument/2006/relationships/image" Target="../media/image470.png"/><Relationship Id="rId4" Type="http://schemas.openxmlformats.org/officeDocument/2006/relationships/image" Target="../media/image411.png"/><Relationship Id="rId9" Type="http://schemas.openxmlformats.org/officeDocument/2006/relationships/image" Target="../media/image460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7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7.png"/><Relationship Id="rId5" Type="http://schemas.openxmlformats.org/officeDocument/2006/relationships/image" Target="../media/image23.png"/><Relationship Id="rId10" Type="http://schemas.openxmlformats.org/officeDocument/2006/relationships/image" Target="../media/image76.png"/><Relationship Id="rId4" Type="http://schemas.openxmlformats.org/officeDocument/2006/relationships/image" Target="../media/image21.png"/><Relationship Id="rId9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70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01.png"/><Relationship Id="rId7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310.png"/><Relationship Id="rId10" Type="http://schemas.openxmlformats.org/officeDocument/2006/relationships/image" Target="../media/image12.png"/><Relationship Id="rId4" Type="http://schemas.openxmlformats.org/officeDocument/2006/relationships/image" Target="../media/image210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10" Type="http://schemas.openxmlformats.org/officeDocument/2006/relationships/image" Target="../media/image14.png"/><Relationship Id="rId4" Type="http://schemas.openxmlformats.org/officeDocument/2006/relationships/image" Target="../media/image12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실습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E65FF51-1AA6-4792-816E-30C2C6896529}"/>
              </a:ext>
            </a:extLst>
          </p:cNvPr>
          <p:cNvGrpSpPr/>
          <p:nvPr/>
        </p:nvGrpSpPr>
        <p:grpSpPr>
          <a:xfrm>
            <a:off x="1134620" y="1245074"/>
            <a:ext cx="3618913" cy="5120792"/>
            <a:chOff x="731497" y="832119"/>
            <a:chExt cx="3618913" cy="5120792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BBC3B95D-B3F6-4AB4-B295-99BB08A6AE8B}"/>
                </a:ext>
              </a:extLst>
            </p:cNvPr>
            <p:cNvSpPr/>
            <p:nvPr/>
          </p:nvSpPr>
          <p:spPr>
            <a:xfrm>
              <a:off x="1003852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658D9F83-552B-4DF2-9C47-36E630756A4A}"/>
                </a:ext>
              </a:extLst>
            </p:cNvPr>
            <p:cNvSpPr/>
            <p:nvPr/>
          </p:nvSpPr>
          <p:spPr>
            <a:xfrm>
              <a:off x="1625047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460A73BE-A051-4B30-9C75-4D4A8450EE15}"/>
                </a:ext>
              </a:extLst>
            </p:cNvPr>
            <p:cNvSpPr/>
            <p:nvPr/>
          </p:nvSpPr>
          <p:spPr>
            <a:xfrm>
              <a:off x="4002157" y="509380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ED3F004F-24AA-4CEC-8AC3-73E3086E101C}"/>
                </a:ext>
              </a:extLst>
            </p:cNvPr>
            <p:cNvSpPr/>
            <p:nvPr/>
          </p:nvSpPr>
          <p:spPr>
            <a:xfrm>
              <a:off x="2246242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97DB7815-B152-420E-9283-5E3CB17F0854}"/>
                </a:ext>
              </a:extLst>
            </p:cNvPr>
            <p:cNvCxnSpPr/>
            <p:nvPr/>
          </p:nvCxnSpPr>
          <p:spPr>
            <a:xfrm>
              <a:off x="2882348" y="5257799"/>
              <a:ext cx="844826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518FCF47-0772-4BA3-992E-7EA536C0D8DF}"/>
                </a:ext>
              </a:extLst>
            </p:cNvPr>
            <p:cNvSpPr/>
            <p:nvPr/>
          </p:nvSpPr>
          <p:spPr>
            <a:xfrm>
              <a:off x="1654864" y="1356089"/>
              <a:ext cx="2087219" cy="17815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D5CA29E2-C4B6-4AE8-95E0-7D77496BBBCA}"/>
                </a:ext>
              </a:extLst>
            </p:cNvPr>
            <p:cNvCxnSpPr/>
            <p:nvPr/>
          </p:nvCxnSpPr>
          <p:spPr>
            <a:xfrm>
              <a:off x="1679934" y="2234687"/>
              <a:ext cx="20872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4C2B5C25-8BBE-4D81-9452-DFD5396A4AC9}"/>
                </a:ext>
              </a:extLst>
            </p:cNvPr>
            <p:cNvCxnSpPr/>
            <p:nvPr/>
          </p:nvCxnSpPr>
          <p:spPr>
            <a:xfrm flipV="1">
              <a:off x="1177544" y="3134081"/>
              <a:ext cx="1088819" cy="19682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E6858FA0-DF2D-4361-8344-2AD1E9AB0D24}"/>
                </a:ext>
              </a:extLst>
            </p:cNvPr>
            <p:cNvCxnSpPr>
              <a:stCxn id="12" idx="0"/>
            </p:cNvCxnSpPr>
            <p:nvPr/>
          </p:nvCxnSpPr>
          <p:spPr>
            <a:xfrm flipV="1">
              <a:off x="1789043" y="3150592"/>
              <a:ext cx="598680" cy="19481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27BE6D6C-43E4-4479-9525-5A469B37AB34}"/>
                </a:ext>
              </a:extLst>
            </p:cNvPr>
            <p:cNvCxnSpPr>
              <a:stCxn id="14" idx="0"/>
            </p:cNvCxnSpPr>
            <p:nvPr/>
          </p:nvCxnSpPr>
          <p:spPr>
            <a:xfrm flipV="1">
              <a:off x="2410238" y="3177912"/>
              <a:ext cx="118078" cy="1920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1554FBAF-6317-46E6-9784-610611537933}"/>
                </a:ext>
              </a:extLst>
            </p:cNvPr>
            <p:cNvCxnSpPr/>
            <p:nvPr/>
          </p:nvCxnSpPr>
          <p:spPr>
            <a:xfrm flipH="1" flipV="1">
              <a:off x="3262486" y="3121655"/>
              <a:ext cx="961789" cy="1962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7AC68AD-3D59-4A6E-A1E8-BD553A09EC56}"/>
                    </a:ext>
                  </a:extLst>
                </p:cNvPr>
                <p:cNvSpPr txBox="1"/>
                <p:nvPr/>
              </p:nvSpPr>
              <p:spPr>
                <a:xfrm>
                  <a:off x="731497" y="5652516"/>
                  <a:ext cx="7398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497" y="5652516"/>
                  <a:ext cx="739883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479" r="-4959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B1C2214-9DFB-4D68-AD01-1C2E7E6FC0CE}"/>
                    </a:ext>
                  </a:extLst>
                </p:cNvPr>
                <p:cNvSpPr txBox="1"/>
                <p:nvPr/>
              </p:nvSpPr>
              <p:spPr>
                <a:xfrm>
                  <a:off x="1625047" y="5652517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047" y="5652517"/>
                  <a:ext cx="30495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83C2CAD-7894-4BB4-B1A2-AAA9A32E3682}"/>
                    </a:ext>
                  </a:extLst>
                </p:cNvPr>
                <p:cNvSpPr txBox="1"/>
                <p:nvPr/>
              </p:nvSpPr>
              <p:spPr>
                <a:xfrm>
                  <a:off x="2223206" y="5670069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206" y="5670069"/>
                  <a:ext cx="31027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82" r="-1961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87FAAE5-6251-4928-B7D8-733EEF50FF92}"/>
                    </a:ext>
                  </a:extLst>
                </p:cNvPr>
                <p:cNvSpPr txBox="1"/>
                <p:nvPr/>
              </p:nvSpPr>
              <p:spPr>
                <a:xfrm>
                  <a:off x="4025193" y="5675912"/>
                  <a:ext cx="3252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193" y="5675912"/>
                  <a:ext cx="325217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556" r="-185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50804DB-D2D1-42AC-A48A-C648F9CEE66E}"/>
                    </a:ext>
                  </a:extLst>
                </p:cNvPr>
                <p:cNvSpPr txBox="1"/>
                <p:nvPr/>
              </p:nvSpPr>
              <p:spPr>
                <a:xfrm>
                  <a:off x="1279782" y="3961844"/>
                  <a:ext cx="3513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9782" y="3961844"/>
                  <a:ext cx="35131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172" r="-1724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6D27EED-E36A-4EB1-8352-9CC802932AAE}"/>
                    </a:ext>
                  </a:extLst>
                </p:cNvPr>
                <p:cNvSpPr txBox="1"/>
                <p:nvPr/>
              </p:nvSpPr>
              <p:spPr>
                <a:xfrm>
                  <a:off x="1679934" y="4193236"/>
                  <a:ext cx="3459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934" y="4193236"/>
                  <a:ext cx="345992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357" r="-357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A8604AD-AFA8-4341-8132-41749EA7BB8C}"/>
                    </a:ext>
                  </a:extLst>
                </p:cNvPr>
                <p:cNvSpPr txBox="1"/>
                <p:nvPr/>
              </p:nvSpPr>
              <p:spPr>
                <a:xfrm>
                  <a:off x="2129049" y="4276365"/>
                  <a:ext cx="3513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049" y="4276365"/>
                  <a:ext cx="351314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172" r="-3448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797A830-0643-4C18-BEE9-3488EA89C8F0}"/>
                    </a:ext>
                  </a:extLst>
                </p:cNvPr>
                <p:cNvSpPr txBox="1"/>
                <p:nvPr/>
              </p:nvSpPr>
              <p:spPr>
                <a:xfrm>
                  <a:off x="3780961" y="3790482"/>
                  <a:ext cx="3662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961" y="3790482"/>
                  <a:ext cx="366254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000" r="-3333" b="-222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75B0D1F-AC61-4BA3-8035-E4BF88A301B4}"/>
                    </a:ext>
                  </a:extLst>
                </p:cNvPr>
                <p:cNvSpPr txBox="1"/>
                <p:nvPr/>
              </p:nvSpPr>
              <p:spPr>
                <a:xfrm>
                  <a:off x="2322661" y="2258139"/>
                  <a:ext cx="964944" cy="7845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2661" y="2258139"/>
                  <a:ext cx="964944" cy="7845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89334DE-74C9-4584-9F2D-D19D580E67A6}"/>
                    </a:ext>
                  </a:extLst>
                </p:cNvPr>
                <p:cNvSpPr txBox="1"/>
                <p:nvPr/>
              </p:nvSpPr>
              <p:spPr>
                <a:xfrm>
                  <a:off x="2507332" y="1732736"/>
                  <a:ext cx="4940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(.)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7332" y="1732736"/>
                  <a:ext cx="494046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580" r="-13580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5BBFC0D5-B69F-422F-AAC8-FCAFF6A78093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2698474" y="832119"/>
              <a:ext cx="0" cy="5239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9D2C5C2C-8ACA-4B17-8CDC-D8D65684D7CA}"/>
                </a:ext>
              </a:extLst>
            </p:cNvPr>
            <p:cNvCxnSpPr/>
            <p:nvPr/>
          </p:nvCxnSpPr>
          <p:spPr>
            <a:xfrm flipV="1">
              <a:off x="2840073" y="4178132"/>
              <a:ext cx="618984" cy="121423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4712185-CF42-4A38-95C9-1AF5E785894E}"/>
                    </a:ext>
                  </a:extLst>
                </p:cNvPr>
                <p:cNvSpPr txBox="1"/>
                <p:nvPr/>
              </p:nvSpPr>
              <p:spPr>
                <a:xfrm>
                  <a:off x="2760927" y="928865"/>
                  <a:ext cx="2155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0927" y="928865"/>
                  <a:ext cx="215572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0000" r="-20000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그림 34">
            <a:extLst>
              <a:ext uri="{FF2B5EF4-FFF2-40B4-BE49-F238E27FC236}">
                <a16:creationId xmlns:a16="http://schemas.microsoft.com/office/drawing/2014/main" id="{273541CE-6D16-4CE1-B722-E4BAD94B56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8816" y="1030425"/>
            <a:ext cx="6191250" cy="73342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0C0D456A-7E69-4D10-B2F9-BECFB0D201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3616" y="2490761"/>
            <a:ext cx="5886450" cy="322897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BDFFE0F6-5923-43C1-A16B-4100A1BA1D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6541" y="1807553"/>
            <a:ext cx="5343525" cy="67627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413D15D3-7EB4-4391-B569-6DA85BDB85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94858" y="5869098"/>
            <a:ext cx="5172075" cy="704850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2352CB3E-3D3D-C6F3-68F8-651EA10BCF4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35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4.6. </a:t>
            </a:r>
            <a:r>
              <a:rPr lang="ko-KR" altLang="en-US" sz="3200" b="1" dirty="0" err="1"/>
              <a:t>단층퍼셉트론</a:t>
            </a:r>
            <a:r>
              <a:rPr lang="en-US" altLang="ko-KR" sz="3200" b="1" dirty="0"/>
              <a:t>(Single Layer Perceptron)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33103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37" y="1146442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Gradient Descent (</a:t>
            </a:r>
            <a:r>
              <a:rPr lang="ko-KR" altLang="en-US" sz="3200" b="1" dirty="0"/>
              <a:t>경사 </a:t>
            </a:r>
            <a:r>
              <a:rPr lang="ko-KR" altLang="en-US" sz="3200" b="1" dirty="0" err="1"/>
              <a:t>강하법</a:t>
            </a:r>
            <a:r>
              <a:rPr lang="en-US" altLang="ko-KR" sz="3200" b="1" dirty="0"/>
              <a:t>)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6CA8B-C3C7-42A4-9790-5AB3FB9BAD9A}"/>
              </a:ext>
            </a:extLst>
          </p:cNvPr>
          <p:cNvSpPr txBox="1"/>
          <p:nvPr/>
        </p:nvSpPr>
        <p:spPr>
          <a:xfrm>
            <a:off x="924633" y="2026816"/>
            <a:ext cx="229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Training Sample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3FF829-0A75-46FF-86EA-0B8670CD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870" y="2005623"/>
            <a:ext cx="1762125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/>
              <p:nvPr/>
            </p:nvSpPr>
            <p:spPr>
              <a:xfrm>
                <a:off x="924632" y="2453759"/>
                <a:ext cx="6191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Perceptron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        Desired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32" y="2453759"/>
                <a:ext cx="6191866" cy="369332"/>
              </a:xfrm>
              <a:prstGeom prst="rect">
                <a:avLst/>
              </a:prstGeom>
              <a:blipFill>
                <a:blip r:embed="rId3"/>
                <a:stretch>
                  <a:fillRect l="-887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A67E418-F9F5-4A25-880B-F53888A4E9E9}"/>
              </a:ext>
            </a:extLst>
          </p:cNvPr>
          <p:cNvCxnSpPr/>
          <p:nvPr/>
        </p:nvCxnSpPr>
        <p:spPr>
          <a:xfrm>
            <a:off x="3419568" y="2656080"/>
            <a:ext cx="4227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886205-2F03-4D17-B911-C34256643FC6}"/>
              </a:ext>
            </a:extLst>
          </p:cNvPr>
          <p:cNvSpPr txBox="1"/>
          <p:nvPr/>
        </p:nvSpPr>
        <p:spPr>
          <a:xfrm>
            <a:off x="924632" y="2939963"/>
            <a:ext cx="29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Regression (Linear Output) 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9F1F823-B873-4E0D-872B-5446049E8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019" y="3405684"/>
            <a:ext cx="4695825" cy="6572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67155A6-ADB0-44D3-A679-23F40BE9A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237" y="4159298"/>
            <a:ext cx="4743450" cy="62865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E688654-69E7-46C9-BE12-0947B76FB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12" y="4882980"/>
            <a:ext cx="5476875" cy="73342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C30F5A8-8D9C-4C08-B0BB-5A47A63AC3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37" y="5798948"/>
            <a:ext cx="5391150" cy="647700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727BD67B-B17B-4FB4-9ADD-262F44B8045A}"/>
              </a:ext>
            </a:extLst>
          </p:cNvPr>
          <p:cNvGrpSpPr/>
          <p:nvPr/>
        </p:nvGrpSpPr>
        <p:grpSpPr>
          <a:xfrm>
            <a:off x="6602361" y="2716489"/>
            <a:ext cx="5742039" cy="3730159"/>
            <a:chOff x="5372326" y="1371600"/>
            <a:chExt cx="5809798" cy="4280916"/>
          </a:xfrm>
        </p:grpSpPr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6F2B3A3F-BE3F-4DFC-A7E1-414EAB21AC7A}"/>
                </a:ext>
              </a:extLst>
            </p:cNvPr>
            <p:cNvCxnSpPr/>
            <p:nvPr/>
          </p:nvCxnSpPr>
          <p:spPr>
            <a:xfrm>
              <a:off x="5895975" y="4972050"/>
              <a:ext cx="47625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20086045-AE05-41B7-9027-2075B917BDEB}"/>
                </a:ext>
              </a:extLst>
            </p:cNvPr>
            <p:cNvCxnSpPr/>
            <p:nvPr/>
          </p:nvCxnSpPr>
          <p:spPr>
            <a:xfrm flipV="1">
              <a:off x="6324600" y="1371600"/>
              <a:ext cx="0" cy="42809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FF1B4BCA-DA64-48A9-BC74-9E0D67BB3300}"/>
                </a:ext>
              </a:extLst>
            </p:cNvPr>
            <p:cNvSpPr/>
            <p:nvPr/>
          </p:nvSpPr>
          <p:spPr>
            <a:xfrm flipH="1">
              <a:off x="5372326" y="1757327"/>
              <a:ext cx="5809798" cy="2735438"/>
            </a:xfrm>
            <a:custGeom>
              <a:avLst/>
              <a:gdLst>
                <a:gd name="connsiteX0" fmla="*/ 0 w 5809798"/>
                <a:gd name="connsiteY0" fmla="*/ 0 h 2735438"/>
                <a:gd name="connsiteX1" fmla="*/ 1628775 w 5809798"/>
                <a:gd name="connsiteY1" fmla="*/ 1990725 h 2735438"/>
                <a:gd name="connsiteX2" fmla="*/ 2981325 w 5809798"/>
                <a:gd name="connsiteY2" fmla="*/ 1390650 h 2735438"/>
                <a:gd name="connsiteX3" fmla="*/ 4295775 w 5809798"/>
                <a:gd name="connsiteY3" fmla="*/ 2733675 h 2735438"/>
                <a:gd name="connsiteX4" fmla="*/ 5676900 w 5809798"/>
                <a:gd name="connsiteY4" fmla="*/ 1057275 h 2735438"/>
                <a:gd name="connsiteX5" fmla="*/ 5676900 w 5809798"/>
                <a:gd name="connsiteY5" fmla="*/ 1047750 h 273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9798" h="2735438">
                  <a:moveTo>
                    <a:pt x="0" y="0"/>
                  </a:moveTo>
                  <a:cubicBezTo>
                    <a:pt x="565944" y="879475"/>
                    <a:pt x="1131888" y="1758950"/>
                    <a:pt x="1628775" y="1990725"/>
                  </a:cubicBezTo>
                  <a:cubicBezTo>
                    <a:pt x="2125662" y="2222500"/>
                    <a:pt x="2536825" y="1266825"/>
                    <a:pt x="2981325" y="1390650"/>
                  </a:cubicBezTo>
                  <a:cubicBezTo>
                    <a:pt x="3425825" y="1514475"/>
                    <a:pt x="3846513" y="2789237"/>
                    <a:pt x="4295775" y="2733675"/>
                  </a:cubicBezTo>
                  <a:cubicBezTo>
                    <a:pt x="4745037" y="2678113"/>
                    <a:pt x="5676900" y="1057275"/>
                    <a:pt x="5676900" y="1057275"/>
                  </a:cubicBezTo>
                  <a:cubicBezTo>
                    <a:pt x="5907087" y="776288"/>
                    <a:pt x="5791993" y="912019"/>
                    <a:pt x="5676900" y="104775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4E25149E-6BB2-4A19-A701-1688AB21E5F6}"/>
                </a:ext>
              </a:extLst>
            </p:cNvPr>
            <p:cNvGrpSpPr/>
            <p:nvPr/>
          </p:nvGrpSpPr>
          <p:grpSpPr>
            <a:xfrm>
              <a:off x="7774306" y="3512058"/>
              <a:ext cx="45719" cy="1459992"/>
              <a:chOff x="7774306" y="3512058"/>
              <a:chExt cx="45719" cy="1459992"/>
            </a:xfrm>
          </p:grpSpPr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C5429EFA-478A-4414-9901-78E2D40D2B2A}"/>
                  </a:ext>
                </a:extLst>
              </p:cNvPr>
              <p:cNvCxnSpPr/>
              <p:nvPr/>
            </p:nvCxnSpPr>
            <p:spPr>
              <a:xfrm>
                <a:off x="7791450" y="3512058"/>
                <a:ext cx="0" cy="14599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60F35B4A-8F6F-43CF-A3E9-EED53E8C2573}"/>
                  </a:ext>
                </a:extLst>
              </p:cNvPr>
              <p:cNvSpPr/>
              <p:nvPr/>
            </p:nvSpPr>
            <p:spPr>
              <a:xfrm>
                <a:off x="7774306" y="3512058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60AF85B-A533-431D-98AD-BAA1D7E40730}"/>
                    </a:ext>
                  </a:extLst>
                </p:cNvPr>
                <p:cNvSpPr txBox="1"/>
                <p:nvPr/>
              </p:nvSpPr>
              <p:spPr>
                <a:xfrm>
                  <a:off x="7774306" y="5059934"/>
                  <a:ext cx="4035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52856F0-8DA5-4D03-A45A-27041F429B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4306" y="5059934"/>
                  <a:ext cx="403572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0769" b="-2820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22E135C-FCAC-4ECF-BD8C-6C81C8FCDED1}"/>
                    </a:ext>
                  </a:extLst>
                </p:cNvPr>
                <p:cNvSpPr txBox="1"/>
                <p:nvPr/>
              </p:nvSpPr>
              <p:spPr>
                <a:xfrm>
                  <a:off x="7134626" y="5059933"/>
                  <a:ext cx="6167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E00B9CD-0915-4043-B5BB-4A739A868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4626" y="5059933"/>
                  <a:ext cx="616772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8000" r="-1000" b="-2820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24FB8534-CC92-4E93-B929-940A3429E7ED}"/>
                </a:ext>
              </a:extLst>
            </p:cNvPr>
            <p:cNvCxnSpPr>
              <a:cxnSpLocks/>
            </p:cNvCxnSpPr>
            <p:nvPr/>
          </p:nvCxnSpPr>
          <p:spPr>
            <a:xfrm>
              <a:off x="7343775" y="4171950"/>
              <a:ext cx="0" cy="800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603EFB01-80E3-47E7-ADC4-196067FE6B61}"/>
                </a:ext>
              </a:extLst>
            </p:cNvPr>
            <p:cNvSpPr/>
            <p:nvPr/>
          </p:nvSpPr>
          <p:spPr>
            <a:xfrm>
              <a:off x="7315201" y="4147312"/>
              <a:ext cx="52348" cy="4571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80E3C7E-4CE6-45D7-9993-DABDFB50A73B}"/>
                    </a:ext>
                  </a:extLst>
                </p:cNvPr>
                <p:cNvSpPr txBox="1"/>
                <p:nvPr/>
              </p:nvSpPr>
              <p:spPr>
                <a:xfrm>
                  <a:off x="7160672" y="3111514"/>
                  <a:ext cx="7402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61CDB95-B1DF-4741-829E-FC11E7BB0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672" y="3111514"/>
                  <a:ext cx="740203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5833" r="-10000" b="-57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5133ECA-7FDD-488B-8CBB-6F10FD9BEE4E}"/>
                    </a:ext>
                  </a:extLst>
                </p:cNvPr>
                <p:cNvSpPr txBox="1"/>
                <p:nvPr/>
              </p:nvSpPr>
              <p:spPr>
                <a:xfrm>
                  <a:off x="6730032" y="3765845"/>
                  <a:ext cx="9598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56D9BC3-AB35-4ABC-9387-53E1DB8095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032" y="3765845"/>
                  <a:ext cx="959815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4487" r="-7692" b="-6153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7284FFB4-D123-4556-821B-3CF8071A1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641056" y="2157496"/>
              <a:ext cx="2343150" cy="714375"/>
            </a:xfrm>
            <a:prstGeom prst="rect">
              <a:avLst/>
            </a:prstGeom>
          </p:spPr>
        </p:pic>
      </p:grpSp>
      <p:sp>
        <p:nvSpPr>
          <p:cNvPr id="5" name="제목 1">
            <a:extLst>
              <a:ext uri="{FF2B5EF4-FFF2-40B4-BE49-F238E27FC236}">
                <a16:creationId xmlns:a16="http://schemas.microsoft.com/office/drawing/2014/main" id="{98EF8214-488A-B73B-3369-EDB995A7C85B}"/>
              </a:ext>
            </a:extLst>
          </p:cNvPr>
          <p:cNvSpPr txBox="1">
            <a:spLocks/>
          </p:cNvSpPr>
          <p:nvPr/>
        </p:nvSpPr>
        <p:spPr>
          <a:xfrm>
            <a:off x="550495" y="435017"/>
            <a:ext cx="10515600" cy="53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4.7. Training Perceptron (</a:t>
            </a:r>
            <a:r>
              <a:rPr lang="ko-KR" altLang="en-US" sz="3200" b="1" dirty="0" err="1"/>
              <a:t>퍼셉트론</a:t>
            </a:r>
            <a:r>
              <a:rPr lang="ko-KR" altLang="en-US" sz="3200" b="1" dirty="0"/>
              <a:t> 학습</a:t>
            </a:r>
            <a:r>
              <a:rPr lang="en-US" altLang="ko-KR" sz="3200" b="1" dirty="0"/>
              <a:t>)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9277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411331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Gradient Descent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6CA8B-C3C7-42A4-9790-5AB3FB9BAD9A}"/>
              </a:ext>
            </a:extLst>
          </p:cNvPr>
          <p:cNvSpPr txBox="1"/>
          <p:nvPr/>
        </p:nvSpPr>
        <p:spPr>
          <a:xfrm>
            <a:off x="838200" y="1248697"/>
            <a:ext cx="229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Training Sample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3FF829-0A75-46FF-86EA-0B8670CD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1227504"/>
            <a:ext cx="1762125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/>
              <p:nvPr/>
            </p:nvSpPr>
            <p:spPr>
              <a:xfrm>
                <a:off x="838199" y="1675640"/>
                <a:ext cx="6191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Perceptron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        Desired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75640"/>
                <a:ext cx="6191866" cy="369332"/>
              </a:xfrm>
              <a:prstGeom prst="rect">
                <a:avLst/>
              </a:prstGeom>
              <a:blipFill>
                <a:blip r:embed="rId3"/>
                <a:stretch>
                  <a:fillRect l="-787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A67E418-F9F5-4A25-880B-F53888A4E9E9}"/>
              </a:ext>
            </a:extLst>
          </p:cNvPr>
          <p:cNvCxnSpPr/>
          <p:nvPr/>
        </p:nvCxnSpPr>
        <p:spPr>
          <a:xfrm>
            <a:off x="3333135" y="1877961"/>
            <a:ext cx="4227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886205-2F03-4D17-B911-C34256643FC6}"/>
              </a:ext>
            </a:extLst>
          </p:cNvPr>
          <p:cNvSpPr txBox="1"/>
          <p:nvPr/>
        </p:nvSpPr>
        <p:spPr>
          <a:xfrm>
            <a:off x="838198" y="2161844"/>
            <a:ext cx="351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Classification (Sigmoid Output)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E732681-E297-45D3-8349-4207EEA2B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74" y="2633948"/>
            <a:ext cx="5105400" cy="14859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B30BE32-9798-43BC-82BD-F1230FF78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9" y="4920377"/>
            <a:ext cx="5953125" cy="70485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779B3B1-1967-449F-856C-CF121681F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674" y="5905500"/>
            <a:ext cx="5676900" cy="6477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7464EE5-FE89-4276-AA5F-84E69D10A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4124" y="4160035"/>
            <a:ext cx="4743450" cy="62865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D7212A6-F4F4-44E2-83CD-BC5C5C379A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2787635"/>
            <a:ext cx="5781675" cy="46672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9A03ECB-949E-45C3-B32B-3A1508685E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3347179"/>
            <a:ext cx="5943600" cy="75247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3A10396-4AFA-4DF1-A24D-8C9E712E4B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1300" y="4160035"/>
            <a:ext cx="54387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90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3" descr="ch06-그림_03.jpg">
            <a:extLst>
              <a:ext uri="{FF2B5EF4-FFF2-40B4-BE49-F238E27FC236}">
                <a16:creationId xmlns:a16="http://schemas.microsoft.com/office/drawing/2014/main" id="{C5841CC0-94FD-816F-ADA1-C16763D6A5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5"/>
          <a:stretch/>
        </p:blipFill>
        <p:spPr bwMode="auto">
          <a:xfrm>
            <a:off x="3515066" y="949340"/>
            <a:ext cx="4352384" cy="21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3" descr="ch06-식_01.jpg">
            <a:extLst>
              <a:ext uri="{FF2B5EF4-FFF2-40B4-BE49-F238E27FC236}">
                <a16:creationId xmlns:a16="http://schemas.microsoft.com/office/drawing/2014/main" id="{0FF1F418-BA86-0E67-3B4E-4C5A448B50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r="53883"/>
          <a:stretch/>
        </p:blipFill>
        <p:spPr bwMode="auto">
          <a:xfrm>
            <a:off x="1417394" y="4503746"/>
            <a:ext cx="2654557" cy="18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4" descr="ch06-식_02.jpg">
            <a:extLst>
              <a:ext uri="{FF2B5EF4-FFF2-40B4-BE49-F238E27FC236}">
                <a16:creationId xmlns:a16="http://schemas.microsoft.com/office/drawing/2014/main" id="{560ADE7B-7E08-926F-D25A-333D156318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r="49417"/>
          <a:stretch/>
        </p:blipFill>
        <p:spPr bwMode="auto">
          <a:xfrm>
            <a:off x="4412894" y="5025060"/>
            <a:ext cx="2839219" cy="96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A77CB5-8717-AE91-5A62-3AF2B1C16514}"/>
                  </a:ext>
                </a:extLst>
              </p:cNvPr>
              <p:cNvSpPr txBox="1"/>
              <p:nvPr/>
            </p:nvSpPr>
            <p:spPr>
              <a:xfrm>
                <a:off x="7867450" y="5275282"/>
                <a:ext cx="17893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ko-KR" altLang="en-US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ko-KR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ko-KR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b>
                        <m:sSubPr>
                          <m:ctrlPr>
                            <a:rPr lang="ko-KR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A77CB5-8717-AE91-5A62-3AF2B1C16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450" y="5275282"/>
                <a:ext cx="1789336" cy="276999"/>
              </a:xfrm>
              <a:prstGeom prst="rect">
                <a:avLst/>
              </a:prstGeom>
              <a:blipFill>
                <a:blip r:embed="rId5"/>
                <a:stretch>
                  <a:fillRect l="-2048" r="-341" b="-28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제목 1">
            <a:extLst>
              <a:ext uri="{FF2B5EF4-FFF2-40B4-BE49-F238E27FC236}">
                <a16:creationId xmlns:a16="http://schemas.microsoft.com/office/drawing/2014/main" id="{B876B5B2-4F2D-F589-DA6D-FB614046902C}"/>
              </a:ext>
            </a:extLst>
          </p:cNvPr>
          <p:cNvSpPr txBox="1">
            <a:spLocks/>
          </p:cNvSpPr>
          <p:nvPr/>
        </p:nvSpPr>
        <p:spPr>
          <a:xfrm>
            <a:off x="1218303" y="392185"/>
            <a:ext cx="10515600" cy="535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Logistic Regression vs. Perceptron  </a:t>
            </a:r>
            <a:endParaRPr lang="ko-KR" alt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845E1-E0F2-28A4-0C8C-6577419DC0A5}"/>
              </a:ext>
            </a:extLst>
          </p:cNvPr>
          <p:cNvSpPr txBox="1"/>
          <p:nvPr/>
        </p:nvSpPr>
        <p:spPr>
          <a:xfrm>
            <a:off x="1297129" y="3507133"/>
            <a:ext cx="8945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[Scikit-Learn</a:t>
            </a:r>
            <a:r>
              <a:rPr lang="ko-KR" altLang="en-US" dirty="0"/>
              <a:t> </a:t>
            </a:r>
            <a:r>
              <a:rPr lang="en-US" altLang="ko-KR" dirty="0"/>
              <a:t>class]</a:t>
            </a:r>
          </a:p>
          <a:p>
            <a:r>
              <a:rPr lang="en-US" altLang="ko-KR" dirty="0"/>
              <a:t>Logistic Regression: </a:t>
            </a:r>
            <a:r>
              <a:rPr lang="ko-KR" altLang="en-US" dirty="0" err="1"/>
              <a:t>시그모이드</a:t>
            </a:r>
            <a:r>
              <a:rPr lang="en-US" altLang="ko-KR" dirty="0"/>
              <a:t> </a:t>
            </a:r>
            <a:r>
              <a:rPr lang="ko-KR" altLang="en-US" dirty="0"/>
              <a:t>출력에 </a:t>
            </a:r>
            <a:r>
              <a:rPr lang="en-US" altLang="ko-KR" dirty="0" err="1"/>
              <a:t>Cross_Entropy</a:t>
            </a:r>
            <a:r>
              <a:rPr lang="en-US" altLang="ko-KR" dirty="0"/>
              <a:t> Loss </a:t>
            </a:r>
            <a:r>
              <a:rPr lang="ko-KR" altLang="en-US" dirty="0"/>
              <a:t>함수 사용한 경우에 해당</a:t>
            </a:r>
            <a:endParaRPr lang="en-US" altLang="ko-KR" dirty="0"/>
          </a:p>
          <a:p>
            <a:r>
              <a:rPr lang="en-US" altLang="ko-KR" dirty="0"/>
              <a:t>Perceptron:</a:t>
            </a:r>
            <a:r>
              <a:rPr lang="ko-KR" altLang="en-US" dirty="0"/>
              <a:t> </a:t>
            </a:r>
            <a:r>
              <a:rPr lang="en-US" altLang="ko-KR" dirty="0"/>
              <a:t>Threshold</a:t>
            </a:r>
            <a:r>
              <a:rPr lang="ko-KR" altLang="en-US" dirty="0"/>
              <a:t> 출력에 해당</a:t>
            </a:r>
          </a:p>
        </p:txBody>
      </p:sp>
    </p:spTree>
    <p:extLst>
      <p:ext uri="{BB962C8B-B14F-4D97-AF65-F5344CB8AC3E}">
        <p14:creationId xmlns:p14="http://schemas.microsoft.com/office/powerpoint/2010/main" val="23234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6C917F7-5809-4D9C-ACA6-A9EDA2ABA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2014537"/>
            <a:ext cx="79343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6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E239A4-4919-5068-88B3-548D0CBA858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35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/>
              <a:t>Perceptron </a:t>
            </a:r>
            <a:r>
              <a:rPr lang="ko-KR" altLang="en-US" sz="2400" b="1" dirty="0"/>
              <a:t>실습</a:t>
            </a:r>
            <a:endParaRPr lang="ko-KR" altLang="en-US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761705B-C1E3-C5EE-462E-10F82E37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15" y="900954"/>
            <a:ext cx="2121940" cy="260064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E7256B8-5541-7ACB-E264-714DB0C62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15" y="3733910"/>
            <a:ext cx="4487588" cy="273348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2F4A5D3-7059-D204-7960-2D844C131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859" y="735068"/>
            <a:ext cx="7067550" cy="26289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25D722-37E8-DDD3-3681-3B34D4A8956E}"/>
              </a:ext>
            </a:extLst>
          </p:cNvPr>
          <p:cNvSpPr txBox="1"/>
          <p:nvPr/>
        </p:nvSpPr>
        <p:spPr>
          <a:xfrm>
            <a:off x="6036084" y="5235521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perceptron-10장-p217~218-p378-3rdEd.py</a:t>
            </a:r>
          </a:p>
        </p:txBody>
      </p:sp>
    </p:spTree>
    <p:extLst>
      <p:ext uri="{BB962C8B-B14F-4D97-AF65-F5344CB8AC3E}">
        <p14:creationId xmlns:p14="http://schemas.microsoft.com/office/powerpoint/2010/main" val="2301765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E239A4-4919-5068-88B3-548D0CBA858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35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/>
              <a:t>Perceptron </a:t>
            </a:r>
            <a:r>
              <a:rPr lang="ko-KR" altLang="en-US" sz="2400" b="1" dirty="0"/>
              <a:t>실습</a:t>
            </a:r>
            <a:endParaRPr lang="ko-KR" altLang="en-US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761705B-C1E3-C5EE-462E-10F82E37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15" y="900954"/>
            <a:ext cx="1046486" cy="128257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F5BD90D-8A8C-16CB-31DB-5980C1BBD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5" y="1074518"/>
            <a:ext cx="6457950" cy="202882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5530F19-7BC4-31BB-2736-B48D1C8D7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187" y="3276907"/>
            <a:ext cx="6076950" cy="10001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BF818B-7C4F-7013-399A-FF6088324F20}"/>
              </a:ext>
            </a:extLst>
          </p:cNvPr>
          <p:cNvSpPr txBox="1"/>
          <p:nvPr/>
        </p:nvSpPr>
        <p:spPr>
          <a:xfrm>
            <a:off x="3048000" y="53939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perceptron-10장-p217~218-p378-3rdEd.py</a:t>
            </a:r>
          </a:p>
        </p:txBody>
      </p:sp>
    </p:spTree>
    <p:extLst>
      <p:ext uri="{BB962C8B-B14F-4D97-AF65-F5344CB8AC3E}">
        <p14:creationId xmlns:p14="http://schemas.microsoft.com/office/powerpoint/2010/main" val="135934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E239A4-4919-5068-88B3-548D0CBA858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35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/>
              <a:t>Perceptron </a:t>
            </a:r>
            <a:r>
              <a:rPr lang="ko-KR" altLang="en-US" sz="2400" b="1" dirty="0"/>
              <a:t>실습</a:t>
            </a:r>
            <a:endParaRPr lang="ko-KR" altLang="en-US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761705B-C1E3-C5EE-462E-10F82E37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15" y="900954"/>
            <a:ext cx="2121940" cy="26006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804DCC6-00C5-CA1A-B083-3ACDB4F65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214" y="1393769"/>
            <a:ext cx="5400675" cy="18002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0914445-2875-B581-485F-3E444B01C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485" y="3501596"/>
            <a:ext cx="1857375" cy="467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25DE7E-8D90-82A9-3B45-E5D2B7A90EC6}"/>
              </a:ext>
            </a:extLst>
          </p:cNvPr>
          <p:cNvSpPr txBox="1"/>
          <p:nvPr/>
        </p:nvSpPr>
        <p:spPr>
          <a:xfrm>
            <a:off x="849860" y="42762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perceptron-10장-p217~218-p378-3rdEd.py</a:t>
            </a:r>
          </a:p>
        </p:txBody>
      </p:sp>
    </p:spTree>
    <p:extLst>
      <p:ext uri="{BB962C8B-B14F-4D97-AF65-F5344CB8AC3E}">
        <p14:creationId xmlns:p14="http://schemas.microsoft.com/office/powerpoint/2010/main" val="1875339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D665327-1929-1EDD-2781-E2AE389AD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07" y="344664"/>
            <a:ext cx="6876393" cy="406332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436E475-42E7-7F5D-D50C-7F5DC16E3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448" y="4625803"/>
            <a:ext cx="4256853" cy="165685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1C0ADAA-F0D6-2A31-FD82-4A2801B59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3" y="344664"/>
            <a:ext cx="2489551" cy="31366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042349-376E-61B2-D403-4874F0D44173}"/>
              </a:ext>
            </a:extLst>
          </p:cNvPr>
          <p:cNvSpPr txBox="1"/>
          <p:nvPr/>
        </p:nvSpPr>
        <p:spPr>
          <a:xfrm>
            <a:off x="615512" y="3481346"/>
            <a:ext cx="937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4-2.py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618B03C-1752-2EE5-D795-019C6A776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3" y="4169978"/>
            <a:ext cx="5074292" cy="234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6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err="1"/>
              <a:t>Evalution</a:t>
            </a:r>
            <a:r>
              <a:rPr lang="en-US" altLang="ko-KR" dirty="0"/>
              <a:t> of Classifiers(</a:t>
            </a:r>
            <a:r>
              <a:rPr lang="ko-KR" altLang="en-US" dirty="0"/>
              <a:t>인식기의 성능 평가</a:t>
            </a:r>
            <a:r>
              <a:rPr lang="en-US" altLang="ko-KR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Perceptron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033" y="287212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4.1. Classification(</a:t>
            </a:r>
            <a:r>
              <a:rPr lang="ko-KR" altLang="en-US" sz="3200" b="1" dirty="0"/>
              <a:t>인식</a:t>
            </a:r>
            <a:r>
              <a:rPr lang="en-US" altLang="ko-KR" sz="3200" b="1" dirty="0"/>
              <a:t>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21686"/>
            <a:ext cx="10515600" cy="3489326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Credit scoring example: </a:t>
            </a:r>
          </a:p>
          <a:p>
            <a:pPr lvl="1"/>
            <a:r>
              <a:rPr lang="en-US" altLang="ko-KR" sz="2000" dirty="0"/>
              <a:t>Inputs are income and savings</a:t>
            </a:r>
          </a:p>
          <a:p>
            <a:pPr lvl="1"/>
            <a:r>
              <a:rPr lang="en-US" altLang="ko-KR" sz="2000" dirty="0"/>
              <a:t>Output is low-risk vs. high-risk</a:t>
            </a:r>
          </a:p>
          <a:p>
            <a:r>
              <a:rPr lang="en-US" altLang="ko-KR" sz="2400" dirty="0"/>
              <a:t>Formally speaking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Decision rule: if we know </a:t>
            </a:r>
            <a:r>
              <a:rPr lang="ko-KR" altLang="en-US" sz="2400" dirty="0" err="1"/>
              <a:t>ㅎ</a:t>
            </a:r>
            <a:r>
              <a:rPr lang="en-US" altLang="ko-KR" sz="2400" dirty="0"/>
              <a:t> </a:t>
            </a:r>
            <a:r>
              <a:rPr lang="ko-KR" altLang="en-US" sz="2400" dirty="0"/>
              <a:t>화</a:t>
            </a:r>
            <a:r>
              <a:rPr lang="en-US" altLang="ko-KR" sz="2400" dirty="0"/>
              <a:t> </a:t>
            </a:r>
          </a:p>
          <a:p>
            <a:endParaRPr lang="ko-KR" altLang="en-US" sz="2400" dirty="0"/>
          </a:p>
          <a:p>
            <a:endParaRPr lang="en-US" altLang="ko-KR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51" y="2530008"/>
            <a:ext cx="2486025" cy="6953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454772"/>
            <a:ext cx="1524000" cy="3714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390" y="3944750"/>
            <a:ext cx="6153150" cy="2733675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133A3D73-3500-4C55-85D8-9A774DB04217}"/>
              </a:ext>
            </a:extLst>
          </p:cNvPr>
          <p:cNvGrpSpPr/>
          <p:nvPr/>
        </p:nvGrpSpPr>
        <p:grpSpPr>
          <a:xfrm>
            <a:off x="6564041" y="1097696"/>
            <a:ext cx="5211192" cy="3559947"/>
            <a:chOff x="4672584" y="791683"/>
            <a:chExt cx="5605271" cy="4777013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9CA3F51E-1F15-4B74-A974-1833D9534F50}"/>
                </a:ext>
              </a:extLst>
            </p:cNvPr>
            <p:cNvSpPr/>
            <p:nvPr/>
          </p:nvSpPr>
          <p:spPr>
            <a:xfrm>
              <a:off x="6397356" y="310657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529A6E8F-2240-451B-ADC5-A3EF28373057}"/>
                </a:ext>
              </a:extLst>
            </p:cNvPr>
            <p:cNvSpPr/>
            <p:nvPr/>
          </p:nvSpPr>
          <p:spPr>
            <a:xfrm>
              <a:off x="6728129" y="423134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4D1EC8EA-DB82-4A42-9A75-F37DD10ABF52}"/>
                </a:ext>
              </a:extLst>
            </p:cNvPr>
            <p:cNvSpPr/>
            <p:nvPr/>
          </p:nvSpPr>
          <p:spPr>
            <a:xfrm>
              <a:off x="5885454" y="3126552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BE4CEED5-2E85-4B71-9EDD-246075D8F97C}"/>
                </a:ext>
              </a:extLst>
            </p:cNvPr>
            <p:cNvSpPr/>
            <p:nvPr/>
          </p:nvSpPr>
          <p:spPr>
            <a:xfrm>
              <a:off x="6687227" y="357676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848A2965-78CB-47C4-8046-5B6BF1359E5B}"/>
                </a:ext>
              </a:extLst>
            </p:cNvPr>
            <p:cNvSpPr/>
            <p:nvPr/>
          </p:nvSpPr>
          <p:spPr>
            <a:xfrm>
              <a:off x="6290776" y="358888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4281BE15-9B18-4CB0-B7CE-56AF7BEB21AC}"/>
                </a:ext>
              </a:extLst>
            </p:cNvPr>
            <p:cNvSpPr/>
            <p:nvPr/>
          </p:nvSpPr>
          <p:spPr>
            <a:xfrm>
              <a:off x="7235699" y="39504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125D23D-B7F2-4390-8582-3612BF54463A}"/>
                </a:ext>
              </a:extLst>
            </p:cNvPr>
            <p:cNvSpPr/>
            <p:nvPr/>
          </p:nvSpPr>
          <p:spPr>
            <a:xfrm>
              <a:off x="7142403" y="318905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FDB4A27D-E171-4441-9D2B-C71D67C0ADB9}"/>
                </a:ext>
              </a:extLst>
            </p:cNvPr>
            <p:cNvCxnSpPr/>
            <p:nvPr/>
          </p:nvCxnSpPr>
          <p:spPr>
            <a:xfrm>
              <a:off x="4672584" y="4873752"/>
              <a:ext cx="5029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97FBC1D6-A8C1-493D-AB1C-FBCC7864CE4F}"/>
                </a:ext>
              </a:extLst>
            </p:cNvPr>
            <p:cNvCxnSpPr/>
            <p:nvPr/>
          </p:nvCxnSpPr>
          <p:spPr>
            <a:xfrm flipV="1">
              <a:off x="5358384" y="1225296"/>
              <a:ext cx="0" cy="434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AF180E-9E1C-4008-BDC1-BE78E29B6C03}"/>
                </a:ext>
              </a:extLst>
            </p:cNvPr>
            <p:cNvSpPr txBox="1"/>
            <p:nvPr/>
          </p:nvSpPr>
          <p:spPr>
            <a:xfrm>
              <a:off x="9098280" y="5047488"/>
              <a:ext cx="1179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Income</a:t>
              </a:r>
              <a:endParaRPr lang="ko-KR" alt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1E6F7F-5E4F-4B8C-96B7-9F7362BD73C8}"/>
                </a:ext>
              </a:extLst>
            </p:cNvPr>
            <p:cNvSpPr txBox="1"/>
            <p:nvPr/>
          </p:nvSpPr>
          <p:spPr>
            <a:xfrm>
              <a:off x="4790778" y="791683"/>
              <a:ext cx="1305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Savings</a:t>
              </a:r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B7E32A0-A6A3-4CD6-AE36-80188C67D5BF}"/>
                </a:ext>
              </a:extLst>
            </p:cNvPr>
            <p:cNvSpPr/>
            <p:nvPr/>
          </p:nvSpPr>
          <p:spPr>
            <a:xfrm>
              <a:off x="7960015" y="172775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C08444F3-74BF-4E4F-B3CA-67A64C67EE90}"/>
                </a:ext>
              </a:extLst>
            </p:cNvPr>
            <p:cNvSpPr/>
            <p:nvPr/>
          </p:nvSpPr>
          <p:spPr>
            <a:xfrm>
              <a:off x="8344063" y="252414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98AE186-EB2D-4781-99C5-F6EE3E726BD0}"/>
                </a:ext>
              </a:extLst>
            </p:cNvPr>
            <p:cNvSpPr/>
            <p:nvPr/>
          </p:nvSpPr>
          <p:spPr>
            <a:xfrm>
              <a:off x="8718040" y="298458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DB39C421-1FCB-4A66-A2D2-40AB3BB2EB8B}"/>
                </a:ext>
              </a:extLst>
            </p:cNvPr>
            <p:cNvSpPr/>
            <p:nvPr/>
          </p:nvSpPr>
          <p:spPr>
            <a:xfrm>
              <a:off x="8948061" y="2103646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0B310DB-7488-4CD5-BA72-FE5E200762EA}"/>
                </a:ext>
              </a:extLst>
            </p:cNvPr>
            <p:cNvSpPr/>
            <p:nvPr/>
          </p:nvSpPr>
          <p:spPr>
            <a:xfrm>
              <a:off x="9434748" y="279879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DB96F7F7-FA56-4B18-8539-408E5852A84F}"/>
                </a:ext>
              </a:extLst>
            </p:cNvPr>
            <p:cNvSpPr/>
            <p:nvPr/>
          </p:nvSpPr>
          <p:spPr>
            <a:xfrm>
              <a:off x="8393759" y="335133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58F5FB64-C27A-4AC8-8189-0F9898AE1C91}"/>
                </a:ext>
              </a:extLst>
            </p:cNvPr>
            <p:cNvSpPr/>
            <p:nvPr/>
          </p:nvSpPr>
          <p:spPr>
            <a:xfrm>
              <a:off x="7910320" y="265440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7D92A66-2D08-4589-847B-F4F0A6997765}"/>
                </a:ext>
              </a:extLst>
            </p:cNvPr>
            <p:cNvSpPr/>
            <p:nvPr/>
          </p:nvSpPr>
          <p:spPr>
            <a:xfrm>
              <a:off x="8898366" y="146237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7F711CF5-357C-4DDF-AD35-81FD81FF1D20}"/>
                </a:ext>
              </a:extLst>
            </p:cNvPr>
            <p:cNvSpPr/>
            <p:nvPr/>
          </p:nvSpPr>
          <p:spPr>
            <a:xfrm>
              <a:off x="5994785" y="407941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29FC219A-E0B9-47A6-AF10-25ADF2FD41BA}"/>
                </a:ext>
              </a:extLst>
            </p:cNvPr>
            <p:cNvSpPr/>
            <p:nvPr/>
          </p:nvSpPr>
          <p:spPr>
            <a:xfrm>
              <a:off x="7086600" y="1755648"/>
              <a:ext cx="2377440" cy="2240280"/>
            </a:xfrm>
            <a:custGeom>
              <a:avLst/>
              <a:gdLst>
                <a:gd name="connsiteX0" fmla="*/ 0 w 2377440"/>
                <a:gd name="connsiteY0" fmla="*/ 0 h 2240280"/>
                <a:gd name="connsiteX1" fmla="*/ 429768 w 2377440"/>
                <a:gd name="connsiteY1" fmla="*/ 1298448 h 2240280"/>
                <a:gd name="connsiteX2" fmla="*/ 1316736 w 2377440"/>
                <a:gd name="connsiteY2" fmla="*/ 2075688 h 2240280"/>
                <a:gd name="connsiteX3" fmla="*/ 2377440 w 2377440"/>
                <a:gd name="connsiteY3" fmla="*/ 2240280 h 2240280"/>
                <a:gd name="connsiteX4" fmla="*/ 2377440 w 2377440"/>
                <a:gd name="connsiteY4" fmla="*/ 2240280 h 22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440" h="2240280">
                  <a:moveTo>
                    <a:pt x="0" y="0"/>
                  </a:moveTo>
                  <a:cubicBezTo>
                    <a:pt x="105156" y="476250"/>
                    <a:pt x="210312" y="952500"/>
                    <a:pt x="429768" y="1298448"/>
                  </a:cubicBezTo>
                  <a:cubicBezTo>
                    <a:pt x="649224" y="1644396"/>
                    <a:pt x="992124" y="1918716"/>
                    <a:pt x="1316736" y="2075688"/>
                  </a:cubicBezTo>
                  <a:cubicBezTo>
                    <a:pt x="1641348" y="2232660"/>
                    <a:pt x="2377440" y="2240280"/>
                    <a:pt x="2377440" y="2240280"/>
                  </a:cubicBezTo>
                  <a:lnTo>
                    <a:pt x="2377440" y="22402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1535AF-5FDE-47F3-8F42-BCA113D36CA2}"/>
                </a:ext>
              </a:extLst>
            </p:cNvPr>
            <p:cNvSpPr txBox="1"/>
            <p:nvPr/>
          </p:nvSpPr>
          <p:spPr>
            <a:xfrm>
              <a:off x="7671816" y="1088136"/>
              <a:ext cx="1226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Low-risk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7AF52-654A-4589-893F-CB8B6D290890}"/>
                </a:ext>
              </a:extLst>
            </p:cNvPr>
            <p:cNvSpPr txBox="1"/>
            <p:nvPr/>
          </p:nvSpPr>
          <p:spPr>
            <a:xfrm>
              <a:off x="5978032" y="2545778"/>
              <a:ext cx="1226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0070C0"/>
                  </a:solidFill>
                </a:rPr>
                <a:t>High-risk</a:t>
              </a: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32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5426" y="908094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4.3. Losses and Risks (</a:t>
            </a:r>
            <a:r>
              <a:rPr lang="ko-KR" altLang="en-US" sz="3200" b="1" dirty="0"/>
              <a:t>손실과 위험</a:t>
            </a:r>
            <a:r>
              <a:rPr lang="en-US" altLang="ko-KR" sz="3200" b="1" dirty="0"/>
              <a:t>)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22598"/>
                <a:ext cx="11963376" cy="3489326"/>
              </a:xfrm>
            </p:spPr>
            <p:txBody>
              <a:bodyPr>
                <a:noAutofit/>
              </a:bodyPr>
              <a:lstStyle/>
              <a:p>
                <a:r>
                  <a:rPr lang="en-US" altLang="ko-KR" sz="2400" dirty="0"/>
                  <a:t>Credit scoring problem</a:t>
                </a:r>
              </a:p>
              <a:p>
                <a:pPr lvl="1"/>
                <a:r>
                  <a:rPr lang="en-US" altLang="ko-KR" sz="2000" dirty="0"/>
                  <a:t>Accept low-risk applicant </a:t>
                </a:r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</a:t>
                </a:r>
                <a:r>
                  <a:rPr lang="en-US" altLang="ko-KR" sz="2000" b="1" dirty="0"/>
                  <a:t>increasing profits</a:t>
                </a:r>
                <a:r>
                  <a:rPr lang="en-US" altLang="ko-KR" sz="2000" dirty="0"/>
                  <a:t> </a:t>
                </a:r>
              </a:p>
              <a:p>
                <a:pPr lvl="1"/>
                <a:r>
                  <a:rPr lang="en-US" altLang="ko-KR" sz="2000" dirty="0"/>
                  <a:t>Reject high-risk applicant </a:t>
                </a:r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</a:t>
                </a:r>
                <a:r>
                  <a:rPr lang="en-US" altLang="ko-KR" sz="2000" b="1" dirty="0"/>
                  <a:t>decreasing losses</a:t>
                </a:r>
                <a:endParaRPr lang="en-US" altLang="ko-KR" sz="20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ko-KR" sz="2000" dirty="0"/>
                  <a:t>increased loss by accepted high-risk applicant </a:t>
                </a:r>
                <a14:m>
                  <m:oMath xmlns:m="http://schemas.openxmlformats.org/officeDocument/2006/math"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ko-KR" sz="2000" dirty="0"/>
                  <a:t> decreased gains by rejected low-risk applicant</a:t>
                </a:r>
              </a:p>
              <a:p>
                <a:pPr lvl="1"/>
                <a:r>
                  <a:rPr lang="en-US" altLang="ko-KR" sz="2000" b="1" dirty="0"/>
                  <a:t>Errors are not symmetric! </a:t>
                </a:r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Maximizing gains? Minimizing Losses?</a:t>
                </a:r>
                <a:endParaRPr lang="en-US" altLang="ko-KR" sz="2000" dirty="0"/>
              </a:p>
              <a:p>
                <a:r>
                  <a:rPr lang="en-US" altLang="ko-KR" sz="2400" dirty="0"/>
                  <a:t>Define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/>
                  <a:t>: Action assigning input to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sz="2000" dirty="0"/>
                  <a:t>: Loss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000" dirty="0"/>
                  <a:t>although the real class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ko-KR" sz="2000" dirty="0"/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Expected risk:</a:t>
                </a:r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Decision rule (minimum risk classifier):</a:t>
                </a:r>
              </a:p>
              <a:p>
                <a:pPr marL="0" indent="0">
                  <a:buNone/>
                </a:pPr>
                <a:endParaRPr lang="en-US" altLang="ko-KR" sz="24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22598"/>
                <a:ext cx="11963376" cy="3489326"/>
              </a:xfrm>
              <a:blipFill>
                <a:blip r:embed="rId2"/>
                <a:stretch>
                  <a:fillRect l="-663" t="-2443" r="-153" b="-394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E661563-3E8C-4CF6-9156-F28F6BAF9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123" y="4816014"/>
            <a:ext cx="2752725" cy="8001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0998D0D-0B5F-4F4B-B071-9E9A9BD2E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435" y="5863388"/>
            <a:ext cx="3095625" cy="552450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79F523AE-34FE-5596-F46D-20E552AE98F1}"/>
              </a:ext>
            </a:extLst>
          </p:cNvPr>
          <p:cNvSpPr txBox="1">
            <a:spLocks/>
          </p:cNvSpPr>
          <p:nvPr/>
        </p:nvSpPr>
        <p:spPr>
          <a:xfrm>
            <a:off x="304800" y="215637"/>
            <a:ext cx="10515600" cy="53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4.2. Bayes’ Optimal Classifier</a:t>
            </a:r>
            <a:endParaRPr lang="ko-KR" altLang="en-US" sz="32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C752DFA-85A0-9397-4C2F-2E0F029CA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893" y="341907"/>
            <a:ext cx="3811583" cy="6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4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0B4807E-9427-4D89-83B1-C63022B16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90550"/>
            <a:ext cx="79248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C41D060-97F9-4756-A55E-4D799C57C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88" y="414780"/>
            <a:ext cx="11722436" cy="53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6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9545" y="42060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4.4. Discriminant Functions(</a:t>
            </a:r>
            <a:r>
              <a:rPr lang="ko-KR" altLang="en-US" sz="3200" b="1" dirty="0"/>
              <a:t>구별함수</a:t>
            </a:r>
            <a:r>
              <a:rPr lang="en-US" altLang="ko-KR" sz="3200" b="1" dirty="0"/>
              <a:t>)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6BC830A-8348-467B-B1B4-567304BE75C3}"/>
              </a:ext>
            </a:extLst>
          </p:cNvPr>
          <p:cNvGrpSpPr/>
          <p:nvPr/>
        </p:nvGrpSpPr>
        <p:grpSpPr>
          <a:xfrm>
            <a:off x="7321217" y="1159494"/>
            <a:ext cx="3447459" cy="3106191"/>
            <a:chOff x="1066989" y="1005270"/>
            <a:chExt cx="4681218" cy="4254186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940C1957-2CF7-44D1-B753-E33E0CBEA492}"/>
                </a:ext>
              </a:extLst>
            </p:cNvPr>
            <p:cNvSpPr/>
            <p:nvPr/>
          </p:nvSpPr>
          <p:spPr>
            <a:xfrm>
              <a:off x="2236304" y="21269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84595B97-16AD-4F90-8427-A942EFBF5F31}"/>
                </a:ext>
              </a:extLst>
            </p:cNvPr>
            <p:cNvSpPr/>
            <p:nvPr/>
          </p:nvSpPr>
          <p:spPr>
            <a:xfrm>
              <a:off x="2493063" y="242514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D591CA88-8D49-48CF-A4DC-3A10F70C0A1F}"/>
                </a:ext>
              </a:extLst>
            </p:cNvPr>
            <p:cNvSpPr/>
            <p:nvPr/>
          </p:nvSpPr>
          <p:spPr>
            <a:xfrm>
              <a:off x="2312503" y="254110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3A138343-5D41-4580-BF5D-EAF4F57297B6}"/>
                </a:ext>
              </a:extLst>
            </p:cNvPr>
            <p:cNvSpPr/>
            <p:nvPr/>
          </p:nvSpPr>
          <p:spPr>
            <a:xfrm>
              <a:off x="2693504" y="25841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0143C02B-2A5B-4A91-BC59-4936078B3C2C}"/>
                </a:ext>
              </a:extLst>
            </p:cNvPr>
            <p:cNvSpPr/>
            <p:nvPr/>
          </p:nvSpPr>
          <p:spPr>
            <a:xfrm>
              <a:off x="2845903" y="252453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00285C18-DD3C-4996-BE0D-2A231A39E3AF}"/>
                </a:ext>
              </a:extLst>
            </p:cNvPr>
            <p:cNvSpPr/>
            <p:nvPr/>
          </p:nvSpPr>
          <p:spPr>
            <a:xfrm>
              <a:off x="2900569" y="23257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7962A29B-3CCC-4E20-AFC1-B1F1382AFCAF}"/>
                </a:ext>
              </a:extLst>
            </p:cNvPr>
            <p:cNvSpPr/>
            <p:nvPr/>
          </p:nvSpPr>
          <p:spPr>
            <a:xfrm>
              <a:off x="2638838" y="2226365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4E75115E-F36F-41AB-8BFB-D978D57F8FAA}"/>
                </a:ext>
              </a:extLst>
            </p:cNvPr>
            <p:cNvSpPr/>
            <p:nvPr/>
          </p:nvSpPr>
          <p:spPr>
            <a:xfrm>
              <a:off x="2845904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46693E0B-4589-42D7-9A94-CB7A792D7A0F}"/>
                </a:ext>
              </a:extLst>
            </p:cNvPr>
            <p:cNvSpPr/>
            <p:nvPr/>
          </p:nvSpPr>
          <p:spPr>
            <a:xfrm>
              <a:off x="2388703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A045EAE-B992-4B89-AD85-407D9346EC09}"/>
                </a:ext>
              </a:extLst>
            </p:cNvPr>
            <p:cNvSpPr/>
            <p:nvPr/>
          </p:nvSpPr>
          <p:spPr>
            <a:xfrm>
              <a:off x="3568148" y="223464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87BE57B-BBA0-4367-89D5-74951BF30794}"/>
                </a:ext>
              </a:extLst>
            </p:cNvPr>
            <p:cNvSpPr/>
            <p:nvPr/>
          </p:nvSpPr>
          <p:spPr>
            <a:xfrm>
              <a:off x="3978964" y="22445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D2F503A5-96D1-4ADB-84ED-3B886DF9AD56}"/>
                </a:ext>
              </a:extLst>
            </p:cNvPr>
            <p:cNvSpPr/>
            <p:nvPr/>
          </p:nvSpPr>
          <p:spPr>
            <a:xfrm>
              <a:off x="3778522" y="239201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B53D43A-F500-409F-9551-6B750802F652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EB13FAF0-2AAA-4025-8AF2-40939A49879E}"/>
                </a:ext>
              </a:extLst>
            </p:cNvPr>
            <p:cNvSpPr/>
            <p:nvPr/>
          </p:nvSpPr>
          <p:spPr>
            <a:xfrm>
              <a:off x="3091069" y="356814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FECBD003-BCD8-4F02-83CA-8842785ABACA}"/>
                </a:ext>
              </a:extLst>
            </p:cNvPr>
            <p:cNvSpPr/>
            <p:nvPr/>
          </p:nvSpPr>
          <p:spPr>
            <a:xfrm>
              <a:off x="3228560" y="335280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1C78A16D-4A6D-4E5C-82EA-35334B789EA2}"/>
                </a:ext>
              </a:extLst>
            </p:cNvPr>
            <p:cNvSpPr/>
            <p:nvPr/>
          </p:nvSpPr>
          <p:spPr>
            <a:xfrm>
              <a:off x="3329607" y="36310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D7EDBE4A-D25E-4797-9A6F-A8940BCC9E21}"/>
                </a:ext>
              </a:extLst>
            </p:cNvPr>
            <p:cNvSpPr/>
            <p:nvPr/>
          </p:nvSpPr>
          <p:spPr>
            <a:xfrm>
              <a:off x="3163955" y="376360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8FD45635-6436-4C0D-B48A-216C55BA2003}"/>
                </a:ext>
              </a:extLst>
            </p:cNvPr>
            <p:cNvSpPr/>
            <p:nvPr/>
          </p:nvSpPr>
          <p:spPr>
            <a:xfrm>
              <a:off x="3506855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D3523CC3-55BF-4D35-BEA8-6901F3C3A595}"/>
                </a:ext>
              </a:extLst>
            </p:cNvPr>
            <p:cNvSpPr/>
            <p:nvPr/>
          </p:nvSpPr>
          <p:spPr>
            <a:xfrm>
              <a:off x="3602934" y="351016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9DB9BC36-1A44-423A-88F9-0F056FB8F5F2}"/>
                </a:ext>
              </a:extLst>
            </p:cNvPr>
            <p:cNvSpPr/>
            <p:nvPr/>
          </p:nvSpPr>
          <p:spPr>
            <a:xfrm>
              <a:off x="2849215" y="37056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4330FA73-E78D-4C61-9AE6-20CCCA679CD4}"/>
                </a:ext>
              </a:extLst>
            </p:cNvPr>
            <p:cNvSpPr/>
            <p:nvPr/>
          </p:nvSpPr>
          <p:spPr>
            <a:xfrm>
              <a:off x="2418519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8DCBEFD3-21F9-4A09-A8DF-79F0811399C7}"/>
                </a:ext>
              </a:extLst>
            </p:cNvPr>
            <p:cNvSpPr/>
            <p:nvPr/>
          </p:nvSpPr>
          <p:spPr>
            <a:xfrm>
              <a:off x="2390357" y="34521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F8D146AB-789A-48D7-BCCA-90C0890B0A8B}"/>
                </a:ext>
              </a:extLst>
            </p:cNvPr>
            <p:cNvSpPr/>
            <p:nvPr/>
          </p:nvSpPr>
          <p:spPr>
            <a:xfrm>
              <a:off x="2716694" y="339421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918B45E4-2C9D-4256-ACEB-34881163E7A9}"/>
                </a:ext>
              </a:extLst>
            </p:cNvPr>
            <p:cNvSpPr/>
            <p:nvPr/>
          </p:nvSpPr>
          <p:spPr>
            <a:xfrm>
              <a:off x="2703441" y="395080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99105561-E4B2-469F-BADF-CD68B059659C}"/>
                </a:ext>
              </a:extLst>
            </p:cNvPr>
            <p:cNvSpPr/>
            <p:nvPr/>
          </p:nvSpPr>
          <p:spPr>
            <a:xfrm>
              <a:off x="4131364" y="2396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26A929CE-21C6-49C9-86CD-55FD59C2DB23}"/>
                </a:ext>
              </a:extLst>
            </p:cNvPr>
            <p:cNvSpPr/>
            <p:nvPr/>
          </p:nvSpPr>
          <p:spPr>
            <a:xfrm>
              <a:off x="4018718" y="259908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64CF8A2-9ADD-4FAA-9D46-35B6EC58EC8A}"/>
                </a:ext>
              </a:extLst>
            </p:cNvPr>
            <p:cNvSpPr/>
            <p:nvPr/>
          </p:nvSpPr>
          <p:spPr>
            <a:xfrm>
              <a:off x="4309439" y="2276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65FF4FEB-F6AF-4484-A2A9-94412627CB13}"/>
                </a:ext>
              </a:extLst>
            </p:cNvPr>
            <p:cNvSpPr/>
            <p:nvPr/>
          </p:nvSpPr>
          <p:spPr>
            <a:xfrm>
              <a:off x="3783490" y="217832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08079F84-382B-4A16-B0A7-FFD5DCDD7F7C}"/>
                </a:ext>
              </a:extLst>
            </p:cNvPr>
            <p:cNvSpPr/>
            <p:nvPr/>
          </p:nvSpPr>
          <p:spPr>
            <a:xfrm>
              <a:off x="4038594" y="207396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7ED97CB1-342B-49A7-A427-1CFAE9C346AE}"/>
                </a:ext>
              </a:extLst>
            </p:cNvPr>
            <p:cNvSpPr/>
            <p:nvPr/>
          </p:nvSpPr>
          <p:spPr>
            <a:xfrm>
              <a:off x="3828217" y="286081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3458248-B118-41BC-9DC6-7EDD92D1EED7}"/>
                </a:ext>
              </a:extLst>
            </p:cNvPr>
            <p:cNvSpPr/>
            <p:nvPr/>
          </p:nvSpPr>
          <p:spPr>
            <a:xfrm>
              <a:off x="4259743" y="2777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3F346C3B-90CB-46D2-8BF9-9BD13A71EF51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65C27803-E391-4395-8370-EF9C74401695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원호 43">
              <a:extLst>
                <a:ext uri="{FF2B5EF4-FFF2-40B4-BE49-F238E27FC236}">
                  <a16:creationId xmlns:a16="http://schemas.microsoft.com/office/drawing/2014/main" id="{20F10F0D-DED4-42D7-BC01-AD21388A5101}"/>
                </a:ext>
              </a:extLst>
            </p:cNvPr>
            <p:cNvSpPr/>
            <p:nvPr/>
          </p:nvSpPr>
          <p:spPr>
            <a:xfrm>
              <a:off x="2027583" y="3021493"/>
              <a:ext cx="1951381" cy="2237963"/>
            </a:xfrm>
            <a:prstGeom prst="arc">
              <a:avLst>
                <a:gd name="adj1" fmla="val 12620555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원호 44">
              <a:extLst>
                <a:ext uri="{FF2B5EF4-FFF2-40B4-BE49-F238E27FC236}">
                  <a16:creationId xmlns:a16="http://schemas.microsoft.com/office/drawing/2014/main" id="{4B504AD5-A34F-419F-A653-4492E932C81B}"/>
                </a:ext>
              </a:extLst>
            </p:cNvPr>
            <p:cNvSpPr/>
            <p:nvPr/>
          </p:nvSpPr>
          <p:spPr>
            <a:xfrm rot="10202089">
              <a:off x="3328187" y="1005270"/>
              <a:ext cx="2151159" cy="2257949"/>
            </a:xfrm>
            <a:prstGeom prst="arc">
              <a:avLst>
                <a:gd name="adj1" fmla="val 14337066"/>
                <a:gd name="adj2" fmla="val 261285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원호 45">
              <a:extLst>
                <a:ext uri="{FF2B5EF4-FFF2-40B4-BE49-F238E27FC236}">
                  <a16:creationId xmlns:a16="http://schemas.microsoft.com/office/drawing/2014/main" id="{FDE3F13F-E1F8-4CF5-A0D4-BE866175C325}"/>
                </a:ext>
              </a:extLst>
            </p:cNvPr>
            <p:cNvSpPr/>
            <p:nvPr/>
          </p:nvSpPr>
          <p:spPr>
            <a:xfrm rot="4843253">
              <a:off x="1542406" y="1355856"/>
              <a:ext cx="1212573" cy="2163408"/>
            </a:xfrm>
            <a:prstGeom prst="arc">
              <a:avLst>
                <a:gd name="adj1" fmla="val 11568243"/>
                <a:gd name="adj2" fmla="val 138602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3B2A631-1F0F-4ECB-A22F-2C6A0D459756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9C8EA4D-0F4D-491B-819B-0C9E340C057F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C57A73B-A65B-4ED0-A29C-3FBDC470B3E1}"/>
                    </a:ext>
                  </a:extLst>
                </p:cNvPr>
                <p:cNvSpPr txBox="1"/>
                <p:nvPr/>
              </p:nvSpPr>
              <p:spPr>
                <a:xfrm>
                  <a:off x="4631631" y="2452298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1631" y="2452298"/>
                  <a:ext cx="313419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E724E09-1556-48B5-908F-7A97A8D58D09}"/>
                    </a:ext>
                  </a:extLst>
                </p:cNvPr>
                <p:cNvSpPr txBox="1"/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010709C-3EB7-422C-B73B-584943D3447C}"/>
                    </a:ext>
                  </a:extLst>
                </p:cNvPr>
                <p:cNvSpPr txBox="1"/>
                <p:nvPr/>
              </p:nvSpPr>
              <p:spPr>
                <a:xfrm>
                  <a:off x="1996214" y="2661010"/>
                  <a:ext cx="3080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6214" y="2661010"/>
                  <a:ext cx="308097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765" r="-3922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30E59CA-F27D-4A83-9F5A-61D9C746266F}"/>
                </a:ext>
              </a:extLst>
            </p:cNvPr>
            <p:cNvSpPr txBox="1"/>
            <p:nvPr/>
          </p:nvSpPr>
          <p:spPr>
            <a:xfrm>
              <a:off x="4026715" y="3342224"/>
              <a:ext cx="1131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Reject</a:t>
              </a:r>
              <a:endParaRPr lang="ko-KR" altLang="en-US" dirty="0"/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0D770138-87F3-BF5B-9187-484CD08438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204" y="1629092"/>
            <a:ext cx="6388266" cy="1688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F63E58-BC4F-A481-698D-0C60C1658863}"/>
                  </a:ext>
                </a:extLst>
              </p:cNvPr>
              <p:cNvSpPr txBox="1"/>
              <p:nvPr/>
            </p:nvSpPr>
            <p:spPr>
              <a:xfrm>
                <a:off x="842487" y="1119509"/>
                <a:ext cx="7016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인식 </a:t>
                </a:r>
                <a:r>
                  <a:rPr lang="en-US" altLang="ko-KR" dirty="0"/>
                  <a:t>= </a:t>
                </a:r>
                <a:r>
                  <a:rPr lang="ko-KR" altLang="en-US" dirty="0"/>
                  <a:t>구별함수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F63E58-BC4F-A481-698D-0C60C1658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87" y="1119509"/>
                <a:ext cx="7016359" cy="369332"/>
              </a:xfrm>
              <a:prstGeom prst="rect">
                <a:avLst/>
              </a:prstGeom>
              <a:blipFill>
                <a:blip r:embed="rId9"/>
                <a:stretch>
                  <a:fillRect l="-695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24A34039-2FB8-F782-6CD0-5D07C737CBC6}"/>
              </a:ext>
            </a:extLst>
          </p:cNvPr>
          <p:cNvSpPr txBox="1"/>
          <p:nvPr/>
        </p:nvSpPr>
        <p:spPr>
          <a:xfrm>
            <a:off x="842487" y="3511383"/>
            <a:ext cx="6097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경계면을 찾아 </a:t>
            </a:r>
            <a:r>
              <a:rPr lang="ko-KR" altLang="en-US" dirty="0" err="1"/>
              <a:t>내어도</a:t>
            </a:r>
            <a:r>
              <a:rPr lang="ko-KR" altLang="en-US" dirty="0"/>
              <a:t> 충분함</a:t>
            </a:r>
            <a:r>
              <a:rPr lang="en-US" altLang="ko-KR" dirty="0"/>
              <a:t>.</a:t>
            </a:r>
          </a:p>
          <a:p>
            <a:r>
              <a:rPr lang="ko-KR" altLang="en-US" sz="1800" dirty="0"/>
              <a:t>경계면 내의 </a:t>
            </a:r>
            <a:r>
              <a:rPr lang="ko-KR" altLang="en-US" dirty="0"/>
              <a:t>지점에 대한 </a:t>
            </a:r>
            <a:r>
              <a:rPr lang="ko-KR" altLang="en-US" dirty="0" err="1"/>
              <a:t>확률값을</a:t>
            </a:r>
            <a:r>
              <a:rPr lang="ko-KR" altLang="en-US" dirty="0"/>
              <a:t> 알아낼 필요 없음</a:t>
            </a:r>
            <a:endParaRPr lang="en-US" altLang="ko-KR" dirty="0"/>
          </a:p>
          <a:p>
            <a:r>
              <a:rPr lang="en-US" altLang="ko-KR" sz="1800" dirty="0"/>
              <a:t>=&gt; </a:t>
            </a:r>
            <a:r>
              <a:rPr lang="ko-KR" altLang="en-US" sz="1800" dirty="0"/>
              <a:t>구별함수</a:t>
            </a:r>
            <a:endParaRPr lang="en-US" altLang="ko-KR" sz="1800" dirty="0"/>
          </a:p>
        </p:txBody>
      </p:sp>
      <p:sp>
        <p:nvSpPr>
          <p:cNvPr id="55" name="제목 1">
            <a:extLst>
              <a:ext uri="{FF2B5EF4-FFF2-40B4-BE49-F238E27FC236}">
                <a16:creationId xmlns:a16="http://schemas.microsoft.com/office/drawing/2014/main" id="{E9CB2FA6-E4DD-8E2B-90A5-CAA99D27155F}"/>
              </a:ext>
            </a:extLst>
          </p:cNvPr>
          <p:cNvSpPr txBox="1">
            <a:spLocks/>
          </p:cNvSpPr>
          <p:nvPr/>
        </p:nvSpPr>
        <p:spPr>
          <a:xfrm>
            <a:off x="752903" y="4817457"/>
            <a:ext cx="10515600" cy="53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4.5. Linear Discriminant Function 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1624F25-FFFB-97AB-F036-7E5E950F3CD9}"/>
                  </a:ext>
                </a:extLst>
              </p:cNvPr>
              <p:cNvSpPr txBox="1"/>
              <p:nvPr/>
            </p:nvSpPr>
            <p:spPr>
              <a:xfrm>
                <a:off x="1056156" y="5469084"/>
                <a:ext cx="6097314" cy="908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altLang="ko-K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pt-BR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1624F25-FFFB-97AB-F036-7E5E950F3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56" y="5469084"/>
                <a:ext cx="6097314" cy="9081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01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5E2EE73-53FE-460F-AEF1-A69F505295F1}"/>
              </a:ext>
            </a:extLst>
          </p:cNvPr>
          <p:cNvGrpSpPr/>
          <p:nvPr/>
        </p:nvGrpSpPr>
        <p:grpSpPr>
          <a:xfrm>
            <a:off x="1392439" y="1690148"/>
            <a:ext cx="4301922" cy="3686121"/>
            <a:chOff x="1461218" y="1182148"/>
            <a:chExt cx="4301922" cy="3686121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A902AFE7-DF78-457E-9821-03E9B089AFEF}"/>
                </a:ext>
              </a:extLst>
            </p:cNvPr>
            <p:cNvSpPr/>
            <p:nvPr/>
          </p:nvSpPr>
          <p:spPr>
            <a:xfrm>
              <a:off x="4018883" y="28804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3952518-57B7-4D2F-9DD6-01113D2327D9}"/>
                </a:ext>
              </a:extLst>
            </p:cNvPr>
            <p:cNvSpPr/>
            <p:nvPr/>
          </p:nvSpPr>
          <p:spPr>
            <a:xfrm>
              <a:off x="3929434" y="224267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55C4E88A-5C00-4E50-B1E2-5462132EE93D}"/>
                </a:ext>
              </a:extLst>
            </p:cNvPr>
            <p:cNvSpPr/>
            <p:nvPr/>
          </p:nvSpPr>
          <p:spPr>
            <a:xfrm>
              <a:off x="3728992" y="239011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2A7660F6-F6F0-4D63-88D5-50673B01182C}"/>
                </a:ext>
              </a:extLst>
            </p:cNvPr>
            <p:cNvSpPr/>
            <p:nvPr/>
          </p:nvSpPr>
          <p:spPr>
            <a:xfrm>
              <a:off x="4160518" y="204224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>
              <a:extLst>
                <a:ext uri="{FF2B5EF4-FFF2-40B4-BE49-F238E27FC236}">
                  <a16:creationId xmlns:a16="http://schemas.microsoft.com/office/drawing/2014/main" id="{A9D1BD66-750D-4CBA-9DF4-423C5F1FAAA9}"/>
                </a:ext>
              </a:extLst>
            </p:cNvPr>
            <p:cNvSpPr/>
            <p:nvPr/>
          </p:nvSpPr>
          <p:spPr>
            <a:xfrm>
              <a:off x="3041539" y="3566242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9801C670-FF1B-4F94-96F7-A412361B5973}"/>
                </a:ext>
              </a:extLst>
            </p:cNvPr>
            <p:cNvSpPr/>
            <p:nvPr/>
          </p:nvSpPr>
          <p:spPr>
            <a:xfrm>
              <a:off x="3179030" y="335089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6EA2E532-4EF3-4302-9997-B19F0087CD5D}"/>
                </a:ext>
              </a:extLst>
            </p:cNvPr>
            <p:cNvSpPr/>
            <p:nvPr/>
          </p:nvSpPr>
          <p:spPr>
            <a:xfrm>
              <a:off x="2509794" y="305769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47F17805-5E87-4514-8FDD-B7D523DFE1DD}"/>
                </a:ext>
              </a:extLst>
            </p:cNvPr>
            <p:cNvSpPr/>
            <p:nvPr/>
          </p:nvSpPr>
          <p:spPr>
            <a:xfrm>
              <a:off x="3114425" y="376170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F8097CB9-0CFB-469A-9899-6F30842203AA}"/>
                </a:ext>
              </a:extLst>
            </p:cNvPr>
            <p:cNvSpPr/>
            <p:nvPr/>
          </p:nvSpPr>
          <p:spPr>
            <a:xfrm>
              <a:off x="2862438" y="312727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FDD35A1C-5E12-4C4B-A60A-3A9746F9B942}"/>
                </a:ext>
              </a:extLst>
            </p:cNvPr>
            <p:cNvSpPr/>
            <p:nvPr/>
          </p:nvSpPr>
          <p:spPr>
            <a:xfrm>
              <a:off x="2766556" y="291688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FB8B5623-93E0-4A03-93AC-F10F0B2526B7}"/>
                </a:ext>
              </a:extLst>
            </p:cNvPr>
            <p:cNvSpPr/>
            <p:nvPr/>
          </p:nvSpPr>
          <p:spPr>
            <a:xfrm>
              <a:off x="2799685" y="370372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C09D41B9-E450-4EE2-9C90-C1CE50507B62}"/>
                </a:ext>
              </a:extLst>
            </p:cNvPr>
            <p:cNvSpPr/>
            <p:nvPr/>
          </p:nvSpPr>
          <p:spPr>
            <a:xfrm>
              <a:off x="2368989" y="381968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0DDA62EA-329D-4595-8A24-FC92950895EE}"/>
                </a:ext>
              </a:extLst>
            </p:cNvPr>
            <p:cNvSpPr/>
            <p:nvPr/>
          </p:nvSpPr>
          <p:spPr>
            <a:xfrm>
              <a:off x="2340827" y="34502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69B196FD-E2D0-4D83-9CB1-8E363AAA7E22}"/>
                </a:ext>
              </a:extLst>
            </p:cNvPr>
            <p:cNvSpPr/>
            <p:nvPr/>
          </p:nvSpPr>
          <p:spPr>
            <a:xfrm>
              <a:off x="2667164" y="3392308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A9A3B0CF-D141-4672-BC4E-4802A33A4FF3}"/>
                </a:ext>
              </a:extLst>
            </p:cNvPr>
            <p:cNvSpPr/>
            <p:nvPr/>
          </p:nvSpPr>
          <p:spPr>
            <a:xfrm>
              <a:off x="2653911" y="394889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663D665-0536-418A-863A-6260E0A52C64}"/>
                </a:ext>
              </a:extLst>
            </p:cNvPr>
            <p:cNvSpPr/>
            <p:nvPr/>
          </p:nvSpPr>
          <p:spPr>
            <a:xfrm>
              <a:off x="4081834" y="239507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51032969-7568-4CC1-8E07-7D816F891D3E}"/>
                </a:ext>
              </a:extLst>
            </p:cNvPr>
            <p:cNvSpPr/>
            <p:nvPr/>
          </p:nvSpPr>
          <p:spPr>
            <a:xfrm>
              <a:off x="3969188" y="2597176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78A996CD-23FA-4CC9-864A-19EEB23FF8FE}"/>
                </a:ext>
              </a:extLst>
            </p:cNvPr>
            <p:cNvSpPr/>
            <p:nvPr/>
          </p:nvSpPr>
          <p:spPr>
            <a:xfrm>
              <a:off x="4259909" y="227415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E479381F-AEE2-4929-9FB8-4EB762883CC3}"/>
                </a:ext>
              </a:extLst>
            </p:cNvPr>
            <p:cNvSpPr/>
            <p:nvPr/>
          </p:nvSpPr>
          <p:spPr>
            <a:xfrm>
              <a:off x="3733960" y="217641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57844759-2B4C-4897-9764-9E4E7E98CF65}"/>
                </a:ext>
              </a:extLst>
            </p:cNvPr>
            <p:cNvSpPr/>
            <p:nvPr/>
          </p:nvSpPr>
          <p:spPr>
            <a:xfrm>
              <a:off x="3989064" y="2072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D796C5B6-EC59-4DEF-BDD6-7726E0B9CCC7}"/>
                </a:ext>
              </a:extLst>
            </p:cNvPr>
            <p:cNvSpPr/>
            <p:nvPr/>
          </p:nvSpPr>
          <p:spPr>
            <a:xfrm>
              <a:off x="4259908" y="313389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885F49DA-CBEA-440A-8256-FB7F32548992}"/>
                </a:ext>
              </a:extLst>
            </p:cNvPr>
            <p:cNvSpPr/>
            <p:nvPr/>
          </p:nvSpPr>
          <p:spPr>
            <a:xfrm>
              <a:off x="4210213" y="277607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F86C8E4D-2D49-4F28-B6A0-5D0048D17D84}"/>
                </a:ext>
              </a:extLst>
            </p:cNvPr>
            <p:cNvCxnSpPr/>
            <p:nvPr/>
          </p:nvCxnSpPr>
          <p:spPr>
            <a:xfrm flipV="1">
              <a:off x="1461218" y="4421008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0FDE3433-456D-40C8-9B94-3177D05E38B9}"/>
                </a:ext>
              </a:extLst>
            </p:cNvPr>
            <p:cNvCxnSpPr/>
            <p:nvPr/>
          </p:nvCxnSpPr>
          <p:spPr>
            <a:xfrm flipH="1" flipV="1">
              <a:off x="1848844" y="1459147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4652039-B84C-4396-B54A-B1D2AD533CAA}"/>
                    </a:ext>
                  </a:extLst>
                </p:cNvPr>
                <p:cNvSpPr txBox="1"/>
                <p:nvPr/>
              </p:nvSpPr>
              <p:spPr>
                <a:xfrm>
                  <a:off x="5393722" y="4504491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722" y="4504491"/>
                  <a:ext cx="304955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6000" r="-200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B52A868-BE46-4FB2-8ED2-DF936832EBF7}"/>
                    </a:ext>
                  </a:extLst>
                </p:cNvPr>
                <p:cNvSpPr txBox="1"/>
                <p:nvPr/>
              </p:nvSpPr>
              <p:spPr>
                <a:xfrm>
                  <a:off x="1523262" y="1182148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262" y="1182148"/>
                  <a:ext cx="31027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882" r="-196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8182CCD-E8FA-4861-9359-DE263632227B}"/>
                    </a:ext>
                  </a:extLst>
                </p:cNvPr>
                <p:cNvSpPr txBox="1"/>
                <p:nvPr/>
              </p:nvSpPr>
              <p:spPr>
                <a:xfrm>
                  <a:off x="4582101" y="2450393"/>
                  <a:ext cx="308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101" y="2450393"/>
                  <a:ext cx="30809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4000" r="-400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14905F2-A3B2-4875-B926-1826236178F0}"/>
                    </a:ext>
                  </a:extLst>
                </p:cNvPr>
                <p:cNvSpPr txBox="1"/>
                <p:nvPr/>
              </p:nvSpPr>
              <p:spPr>
                <a:xfrm>
                  <a:off x="2991647" y="4030077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647" y="4030077"/>
                  <a:ext cx="31341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990420F7-F450-470E-88FC-8DF7A3C5F91A}"/>
                </a:ext>
              </a:extLst>
            </p:cNvPr>
            <p:cNvCxnSpPr/>
            <p:nvPr/>
          </p:nvCxnSpPr>
          <p:spPr>
            <a:xfrm>
              <a:off x="2718515" y="1926286"/>
              <a:ext cx="1863586" cy="2941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DFB9FE1-A5E7-4AA6-A476-631F642D3C18}"/>
                    </a:ext>
                  </a:extLst>
                </p:cNvPr>
                <p:cNvSpPr txBox="1"/>
                <p:nvPr/>
              </p:nvSpPr>
              <p:spPr>
                <a:xfrm>
                  <a:off x="1960562" y="1572067"/>
                  <a:ext cx="31867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pt-BR" altLang="ko-KR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altLang="ko-KR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562" y="1572067"/>
                  <a:ext cx="3186706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91DF6B5-FFA8-4C6D-A8D4-DFE1CD02A50A}"/>
                    </a:ext>
                  </a:extLst>
                </p:cNvPr>
                <p:cNvSpPr txBox="1"/>
                <p:nvPr/>
              </p:nvSpPr>
              <p:spPr>
                <a:xfrm>
                  <a:off x="4784731" y="2916884"/>
                  <a:ext cx="9784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4731" y="2916884"/>
                  <a:ext cx="97840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75" r="-3750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25F6459-4519-48C1-997B-0789E0108FB1}"/>
                    </a:ext>
                  </a:extLst>
                </p:cNvPr>
                <p:cNvSpPr txBox="1"/>
                <p:nvPr/>
              </p:nvSpPr>
              <p:spPr>
                <a:xfrm>
                  <a:off x="2026680" y="2491463"/>
                  <a:ext cx="9784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680" y="2491463"/>
                  <a:ext cx="97840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348" r="-3727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D42EF192-C971-44CF-9EE0-1BF98E361A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8001" y="3456917"/>
              <a:ext cx="526774" cy="35117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C7F14602-6A91-46A6-A11B-1EE39DFA03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3934" y="2260601"/>
            <a:ext cx="5923466" cy="604373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DFA07750-B278-4B59-A82F-B0F4BFC762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9143" y="3224130"/>
            <a:ext cx="2631715" cy="7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1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FF0CDE2-56C2-EB57-371B-83379987E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612" y="1374931"/>
            <a:ext cx="7222915" cy="4507614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60721DA4-6781-5149-6BAA-D529B3D0E35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35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4.6. </a:t>
            </a:r>
            <a:r>
              <a:rPr lang="ko-KR" altLang="en-US" sz="3200" b="1" dirty="0" err="1"/>
              <a:t>단층퍼셉트론</a:t>
            </a:r>
            <a:r>
              <a:rPr lang="en-US" altLang="ko-KR" sz="3200" b="1" dirty="0"/>
              <a:t>(Single Layer Perceptron)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26851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343</Words>
  <Application>Microsoft Office PowerPoint</Application>
  <PresentationFormat>와이드스크린</PresentationFormat>
  <Paragraphs>89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Cambria Math</vt:lpstr>
      <vt:lpstr>Times New Roman</vt:lpstr>
      <vt:lpstr>Wingdings</vt:lpstr>
      <vt:lpstr>Office 테마</vt:lpstr>
      <vt:lpstr>AI 실습</vt:lpstr>
      <vt:lpstr>Contents</vt:lpstr>
      <vt:lpstr>4.1. Classification(인식)</vt:lpstr>
      <vt:lpstr>4.3. Losses and Risks (손실과 위험)</vt:lpstr>
      <vt:lpstr>PowerPoint 프레젠테이션</vt:lpstr>
      <vt:lpstr>PowerPoint 프레젠테이션</vt:lpstr>
      <vt:lpstr>4.4. Discriminant Functions(구별함수) </vt:lpstr>
      <vt:lpstr>PowerPoint 프레젠테이션</vt:lpstr>
      <vt:lpstr>PowerPoint 프레젠테이션</vt:lpstr>
      <vt:lpstr>PowerPoint 프레젠테이션</vt:lpstr>
      <vt:lpstr>Gradient Descent (경사 강하법)</vt:lpstr>
      <vt:lpstr>Gradient Descent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오상훈</cp:lastModifiedBy>
  <cp:revision>83</cp:revision>
  <cp:lastPrinted>2016-07-20T07:30:15Z</cp:lastPrinted>
  <dcterms:created xsi:type="dcterms:W3CDTF">2015-08-10T05:26:43Z</dcterms:created>
  <dcterms:modified xsi:type="dcterms:W3CDTF">2024-01-08T00:56:51Z</dcterms:modified>
</cp:coreProperties>
</file>