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6" r:id="rId4"/>
    <p:sldId id="347" r:id="rId5"/>
    <p:sldId id="348" r:id="rId6"/>
    <p:sldId id="350" r:id="rId7"/>
    <p:sldId id="274" r:id="rId8"/>
    <p:sldId id="284" r:id="rId9"/>
    <p:sldId id="282" r:id="rId10"/>
    <p:sldId id="351" r:id="rId11"/>
    <p:sldId id="358" r:id="rId12"/>
    <p:sldId id="359" r:id="rId13"/>
    <p:sldId id="357" r:id="rId14"/>
    <p:sldId id="336" r:id="rId15"/>
    <p:sldId id="337" r:id="rId16"/>
    <p:sldId id="339" r:id="rId17"/>
    <p:sldId id="340" r:id="rId18"/>
    <p:sldId id="346" r:id="rId19"/>
    <p:sldId id="362" r:id="rId20"/>
    <p:sldId id="360" r:id="rId21"/>
    <p:sldId id="361" r:id="rId22"/>
    <p:sldId id="363" r:id="rId23"/>
    <p:sldId id="364" r:id="rId24"/>
    <p:sldId id="287" r:id="rId25"/>
    <p:sldId id="278" r:id="rId26"/>
    <p:sldId id="261" r:id="rId27"/>
    <p:sldId id="365" r:id="rId28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48.2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31 135 7700,'-30'-1'14880,"41"-7"-14954,94-1 80,-44 0 30,-34 4-57,54-2 0,77-8 32,-53 7 32,-23 1-83,153 2 32,108-7-14,-154 6 19,-23 3 4,135-1-15,-171 6 9,15 13-3,180 0-24,-37-13 81,-143-4-66,625-9 17,-449 11 56,89 5 37,123 8-197,24-11 120,-239 2-21,-108 11 53,124 2-19,-187-6-21,138-2 40,-62-6 298,-135-4-246,42-8-10,-49 1 263,554-3 169,-475 11-292,-33 15-270,177-21 131,-258 4-101,7 1-24,0-3 0,64-13 0,199-39 39,-260 51-8,95 4-1,8 0 3,125-12 18,-73 5 62,304 0 3,-355 9 119,-112 1-185,-1 3 0,-1 1 0,50 13 0,-72-15 91,0-1-1,0-2 1,49-2 0,-12-1-43,95-11-11,3 0-42,221 13 56,-255 13-65,50-15 43,186 4-87,-114 17 47,-43-2 6,26 11 217,-121-12-75,55 3-61,173-1 1,-266-8-40,52-12-51,154 7 20,-104 3 389,-171-8-415,4 5 221,-106-5-4654,24 0-1154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21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 13606,'4'-3'10060,"33"0"-9338,52-3-1086,460-4 386,711-5-127,-1062 15 100,963 4-53,-1139-3 64,0 2 1,28 5 0,-29-4-3,1 0 0,28 0 0,68 5 337,-141-9-2272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59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1 263 6643,'2'-24'15712,"-1"21"-15593,5 2-92,0 0 0,-1 0 0,1 0 0,0-1 0,-1 0 0,8-3 0,14-5 35,17-1-72,1 3 1,0 1-1,0 3 1,47 0-1,-50 2 22,0-2 1,51-12-1,33-3-46,73-2 82,-85 5-84,-49 6 51,99-3 0,80-5 3,6 0-28,-39 5 53,2-1-3,69-1-69,783 15-17,-594 3 105,-407 0-69,64 12 0,-31-4 38,-36-7 73,-58-2 126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2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39 114 8244,'0'0'7547,"-9"-8"-6578,-20-46 4237,30 54-5064,30-4-687,-17 3 827,75-15-219,95-11 50,61 23-127,-160 5 14,41 14-24,-63-16-7,-34-1 19,0 1 0,0 2 0,0 1 0,48 10 1,-59-8 57,1-2 0,-1 0 0,19 0 0,-36-2 23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4.1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0 184 5699,'15'-12'13382,"12"-2"-13132,1 2 0,0 0 0,0 2 0,1 1 0,1 1 0,42-5 0,-22 4-247,348-56 69,325 45-84,-500 22-123,-170 0 82,58 11 1,-16-2 15,511 5-89,-464-16 132,-32-2 46,-22 0-61,0 4 1,103 14 0,-125-8 23,73 0-1,-61-5-16,-2 0 19,-1 4 0,116 26-1,-134-16-220,-25-8 230,49 9 0,-32-10 69,65 19 0,-107-23-228,-25 1-2034,-30-5-1080,-18 0-3553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7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30 7507,'-6'0'11678,"252"-18"-10550,211 10-1034,-408 6-96,-10 0-24,1 2 0,40 5 0,-26 8 4,-42-9 36,0 0 0,0-1 0,18 1 0,199-1-48,-144-4 70,106 10 0,112 13-106,647-30 246,-871 5-160,0 4 0,110 15 0,-127-9 79,114-1 0,-39-3-12,-67 7-90,-51-7 41,0 0 0,27 1 1,-2-4 158,306 14 283,-180-5-429,-16-3 389,215 3-271,-228-11-122,675 2 688,-521-12-763,-198 8 120,102-17-1,-166 16-83,342-40 87,-271 34-39,126 1 0,-140 10-84,124-15 0,-199 11-2071,-37 18-1085,-34 33-2724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1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6867,'0'0'10544,"19"0"-10222,7 0-99,109 0 98,140 18 0,-195-12-301,135-5 0,-128-3 22,96 9 1,238 3 431,-269-11-377,-96 0-100,-8 0-9,-1 1 1,0 3-1,0 1 0,57 14 1,-46-7 104,1-2 0,0-2 1,102-3-1,-33-2-26,94 15-30,-81-4-39,130-11 676,-138-4-569,100 0-9,294 7 581,-407 9-745,-74-7 129,67 2 0,21-10 108,17-1-131,175 21 0,-134-3-34,221-10 0,-107-6 63,-197 3-90,369 13 94,91-11 51,-321-7-143,229 1 141,-249-21-30,-1 1-1,-20 21 2,168-10 221,151-4-93,-346 16-243,66-14 168,-26 4-148,-161 9 42,-1-2 0,0-3 1,69-14-1,-90 12-4,1 2 0,0 1 0,40 2-1,-36 1 114,0-1 0,44-8 0,-77 6-890,-81 0-8009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3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61 132 9092,'0'0'5888,"-60"-36"2318,86 30-9285,-20 5 1590,315-69-481,-280 64-52,0 2 0,1 1 0,-1 2 0,52 6 0,-35 0-78,116 5-387,-130-11 500,-1-1-1,52-10 1,-71 8 23,48-1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5.6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28 1121,'-8'15'18875,"22"-7"-18774,0-2 1,0 0-1,0-1 1,1 0-1,28 5 1,4 1-52,4 3 173,0-2 1,2-3-1,-1-1 1,86 0 0,416-11 211,-242-20 132,-156 7-537,-21-5 178,-89 12-167,56-4 1,-6 6 12,57-3-20,-133 9-17,1-1-1,-1-1 1,30-8-1,25-4 97,-34 11-49,47 4 1,-48 0-90,-32 0 59,16 0 43,0-1-1,23-3 1,1 3 671,-32 1-1684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8:55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209 108 18889,'0'0'1264,"-169"-77"-383,146 65-417,10 3-288,9 3-32,4 3-128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8:58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84 11141,'-12'-3'11184,"907"3"-11117,-762-9-83,-119 9 14,1 0 1,0 0 0,-1-2-1,1 0 1,-1 0 0,0-1-1,21-8 1,-20 6 27,0 1 1,1 1-1,0 0 1,29-1-1,12-2-27,46-2 35,-14 2 38,-38 4-29,-40 2-24,0 0 0,0-1-1,-1 0 1,21-4-1,-18 5 167,-12 0-176,0 0 0,0 1 0,0-1-1,0 0 1,0 0 0,0 0 0,0 0 0,0 0 0,0 0 0,0 0-1,1-1 1,-1 1 0,0 0 0,2-1 0,0-2 415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0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 6739,'0'-23'15695,"0"22"-15683,0 1 1,0 0 0,-1 0-1,1 0 1,0 0 0,0 0-1,0 0 1,0 0 0,0 0-1,0-1 1,0 1 0,0 0-1,0 0 1,0 0 0,0 0-1,0 0 1,0 0 0,0 0-1,0-1 1,0 1 0,0 0-1,0 0 1,0 0 0,0 0-1,0 0 1,0 0 0,0 0-1,1-1 1,-1 1 76,0 0-77,0 0 1,0 0 0,0 0-1,1 0 1,-1-1 0,0 1-1,0 0 1,0 0 0,0 0-1,0 0 1,0 0 0,0 0 0,0 0-1,1 0 1,-1 0 0,0 0-1,0 0 1,0 0 0,0 0-1,0 0 1,0 0 0,1 0-1,19 0-1,-4-1 20,0 1-1,1 1 1,-1 0 0,0 1-1,0 1 1,0 0 0,21 8-1,-10-1-26,0-1-1,1-1 0,53 7 1,89 0-73,-129-12 42,57 11-3,-67-9-25,0 0 0,33-1 0,952 1 52,-937-5-13,116 17 0,-154-13 355,1-2 0,49-4-1,-13 0 527,-150 6-6139,19 7-388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03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20 201 8308,'-4'0'8844,"-11"0"-7531,32 0 1060,39 0 917,186-9-3322,-121 10-2,-81 1 21,1-1-1,61-9 1,58-9-25,-149 16 52,190-27 15,116 12-85,-295 15 54,1-2 0,-1 0 0,25-8 0,37-4-25,-48 11 20,0-1 0,56-16 0,-82 19 2,1 0 0,0 1 0,-1 0 0,1 0 0,17 2 0,-19 0 0,0 0 1,0-1 0,0-1-1,0 0 1,0 0 0,0 0-1,-1-1 1,15-5 0,-15 4 3,0 1 0,0 0 1,0 1-1,0 0 0,16-1 1,5 0-2,37-13-14,-49 10 8,0 1 0,0 1 0,35-2 0,181 5 395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08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0 139 13814,'0'0'8410,"0"0"-8400,0 0 0,1 0 0,-1 0 1,0 0-1,0 0 0,0 0 1,0 0-1,0 0 0,0 0 1,0 0-1,0 0 0,1 0 1,-1 0-1,0 0 0,0 0 1,0 0-1,0 0 0,0 0 0,0 0 1,0 0-1,0 0 0,1 0 1,-1 0-1,0 0 0,0 0 1,0 0-1,0 0 0,0 0 1,0 0-1,0 0 0,0 0 1,0 0-1,1 1 0,-1-1 1,0 0-1,0 0 0,0 0 0,0 0 1,0 0-1,0 0 0,0 0 1,0 0-1,0 0 0,0 1 1,0-1-1,0 0 0,0 0 1,0 0-1,0 0 0,0 0 1,0 0-1,0 0 0,0 0 0,0 1 1,0-1-1,0 0 0,0 0 1,0 0-1,0 0 0,0 0 1,0 0-1,0 0 0,0 0 1,0 1-1,0-1 0,0 0 0,60 11-71,-31-5 79,0-1-1,50 2 1,-35-8-33,-25 0 1,-1 0 1,1 1 0,0 1-1,0 1 1,20 5-1,-4 5-6,-28-9 13,-1 0-1,1 0 1,1-1-1,-1 0 1,0-1-1,0 0 1,13 1-1,386-2-138,-288-10 133,5-1-4,-108 11 18,68 0 36,97-12 0,-111 6-59,-44 5 30,0-2 0,41-9 1,26-11 26,0 3 1,176-14-1,62 25 37,-206-1-61,38 0-8,226 10-19,116-15 66,-405 7-58,-22 0-34,98 5 43,115-8-45,-100 9 73,-102 4-45,-52-2 32,273 5 16,-146-6 27,-103-1-24,103 8-1,309 31-57,259-25 63,-585-11-59,161-3 30,-43-27 138,278 11 11,837 18 45,-428 3 161,-911-1-293,0 2 0,-1 2 0,42 12 0,-26-6 38,100 30 225,-147-38 69,-12 0-955,-16 2-967,-23 0-2213,-9-3-2958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12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1505,'4'18'19774,"4"-12"-19677,0 0 1,0-1-1,0 0 1,1-1-1,0 1 0,0-2 1,0 1-1,0-1 0,1 0 1,-1-1-1,16 2 1,12-1-157,64-1 1,-62-3 132,37 0-59,-25-1-2,0 3 0,78 10-1,156 27 8,-2-1-88,-219-21 52,-45-10 31,1-1 1,24 3-1,158 4-28,9 1 23,-110 0-33,-44-4-32,81 1 0,-50-10 61,37-1 28,174 20 0,-206-9-34,95-3 0,-83-5-24,48 12 108,28 1-74,84-17 121,282 5-94,-279 15-64,70-12 38,-188 5 91,88 4 41,-95-15-90,171 23 1,215 28 210,-24-46-282,-306-6 193,328-14 4,210 15 93,-529-11-140,9 1-29,-143 10-102,1083-27 137,166-3-145,-1250 30-10,162 1 22,476-11-45,-247-30 3,-27 2 90,-262 25-52,190-39 1,-253 31 2,1 5 1,186-1-1,185 14 207,-384 0 474,-67 3-743,-30 0 63,-2 0 16,-10-6-957,2 1 291,0 1-1,-1 0 1,1 1-1,-1-1 1,-12-2-1,-8-5-3343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4:59.6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627 50 2657,'0'0'2233,"0"0"-899,0 0 123,0 0 37,0 0-69,0 0 346,2-8-210,2 0-1135,-3 6-259,0-1 0,1 0 1,-1 1-1,0-1 1,0 0-1,-1 0 1,1 0-1,-1 0 1,1 1-1,-1-1 0,0-1-167,0 4 988,0 0-140,0 0-202,0 0-19,0 0-283,0 0 69,0 0-239,0 0-132,-9 2-26,-7 6 52,-1 1 0,1 1-1,1 1 1,0 0 0,-12 12-68,7-7 128,-21 22 64,1 1 0,2 2 0,1 2 1,-23 37-193,40-49 58,2 1 1,1 0 0,1 2 0,-8 26-59,4-12 349,-22 39-349,29-65 112,-1-2 0,-1 0 0,-9 8-112,8-10 240,1 2 0,0 0 0,-4 10-240,17-22-42,3-7-5764,6-6 967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0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24 9941,'0'0'2102,"0"0"-261,0 0 61,0 0-80,0 0-392,0-4-566,0-11-221,0 11-210,0 4-33,0 0-251,0 0-18,0 0-8,2 1-89,5 2 42,0 1-1,0 0 0,0 1 0,-1 0 1,0 0-1,0 0 0,0 1 1,0-1-1,1 5-75,51 65 501,-37-45-407,30 31 78,2-2 0,38 31-172,-29-29-13,-59-58 20,0-1 0,0 1 1,-1 0-1,1 0 1,-1 0-1,0 0 0,0 0 1,0 0-1,0 1 1,0-1-1,-1 1 0,1-1 1,-1 3-8,-1-5-11,0-1-189,0-3-2799,0-2-1475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8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80 13 13030,'0'0'702,"0"0"896,0 0 224,0 0-344,0 0-822,0-3-221,-1-6-162,0 9 155,-6 19 488,-2 7-631,-6 5-4,3-7 210,1 1 0,-3 11-491,12-29 51,0 0 1,0 0-1,1 0 0,0 0 1,0 0-1,0 0 0,1 0 1,0 0-1,1 0 0,0 0 1,0 5-52,0-11-7,0 1 0,0-1 0,0 0 0,0 1 1,0-1-1,0 0 0,1 0 0,-1 0 0,0 0 1,1 0-1,-1 0 0,0 0 0,1 0 0,-1 0 0,1-1 1,-1 1-1,1-1 0,0 1 0,-1-1 0,1 0 0,0 1 1,0-1 6,40 5-242,153-5 79,-193 0 168,-1 1-1,1-1 1,0 0 0,-1 1-1,1-1 1,0 1 0,-1-1 0,1 1-1,-1 0 1,1 0 0,-1 0 0,0 0-1,1 0 1,-1 0 0,0 0 0,0 0-1,1 0 1,-1 1 0,0-1 0,0 0-1,0 1 1,-1-1 0,1 1-1,0-1 1,0 1 0,-1 0 0,1-1-1,-1 1 1,1-1 0,-1 1 0,0 0-1,0-1 1,0 1-5,2 11 110,-1 0 1,0 0-1,-1 0 0,-1 4-110,0 0 233,1-5-54,-1 1 1,-1-2-1,0 1 1,-1 0 0,0 0-1,-1-1 1,-1 1 0,-2 4-180,-12 23 543,-19 26-543,25-41 55,2-6-86,-34 54-13,42-67-89,-1-1 0,0 1 0,1-1 0,-2 0 0,1 0 1,0 0-1,-1 0 0,0-1 0,0 0 0,0 0 0,0 0 0,-2 0 133,6-3-177,0 1 1,-1-1-1,1 1 1,0-1-1,-1 1 1,1-1-1,0 0 1,-1 0-1,1 0 0,0 0 1,-1 0-1,1 0 1,-1 0-1,1 0 1,0-1-1,-1 1 1,1-1-1,0 1 0,0-1 1,-1 1-1,1-1 1,0 1-1,0-1 1,0 0-1,-1 0 1,1 0-1,0 0 0,0 0 177,-13-38-6277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1.1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1 272 3282,'0'0'10548,"0"0"-8077,0 0-1263,0 0 300,0 0-753,10-11-419,30-31 29,-35 39-248,-1-1-1,0 1 0,1 0 0,-1 0 0,1 0 0,0 1 0,0-1 1,0 1-1,0 1 0,1-1 0,-1 1 0,2-1-116,20-6 719,14-8-558,1 1 0,1 3 0,-1 1 0,2 2 0,-1 2-1,1 1 1,3 3-161,-41 3-308,0 0-1,1-1 0,-1 0 1,0 0-1,0 0 0,0-1 1,0 0-1,0 0 1,0-1-1,-1 1 0,1-1 1,-1 0-1,0-1 0,0 1 1,0-1-1,0 0 1,0-1-1,-1 1 0,0-1 1,0 1-1,0-1 0,0-2 309,17-26-4965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1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441 62 11365,'0'0'2217,"0"0"-1339,0 0 525,0 0 115,0 0-528,1-10-360,0-2-370,1-27 2662,-11 41-2417,-15 13-342,0 0 1,1 2-1,1 1 0,0 1 1,1 0-1,1 2 0,2 0 1,-15 21-164,-19 33 393,3 1 1,-2 13-394,32-56-119,2 1 0,1 1 0,-8 28 119,23-59-20,1-3-1780,0-3-5417,0-16 2170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5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33 13062,'0'0'486,"0"0"626,0 0 937,0 0-136,0 0-734,0 0-355,0-6 78,0-15-227,0 16 8,0 5-315,0 0 8,7 10-18,66 64 417,-16-17-899,-3 1 0,-2 3 0,16 29 124,-60-78-573,-1 0 1,0 1 0,-1 0-1,0 2 573,6 31-5140,-10-11-2280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0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0 15559,'0'0'3548,"0"0"-2566,0 0 75,0 0-244,23 2-823,77 10-158,-94-11 93,0 0 1,0 0 0,0 1-1,0 0 1,0 0-1,0 1 1,0-1 0,-1 1-1,1 0 1,-1 1 0,0 0-1,0-1 1,0 2 0,0-1-1,-1 0 1,0 1 0,0 0-1,0 0 1,0 0-1,1 4 76,-4-5-11,1-1 0,-1 1 0,0 0 0,0 0 0,0 0 0,-1 0 0,1 0 1,-1 0-1,0 0 0,0-1 0,0 1 0,-1 0 0,0 0 0,1 0 0,-1 0 1,-1 0-1,1 0 0,0-1 0,-1 1 0,0-1 0,0 1 0,0-1 1,0 1-1,0-1 0,-1 0 0,0 0 0,1 0 0,-3 0 10,-12 14 201,-2-1 1,0-1-1,-1-1 0,-1-1 1,-12 6-202,20-12 294,-1 0 1,1-2-1,-1 1 1,-1-2 0,1 0-1,-1 0 1,1-1-1,-1-1 1,-11 0-295,25-2 571,1 0-179,0 0-99,0 0-226,0 0-86,13-1-130,22-9 155,-1-1 0,0-2 0,10-6-6,45-16-616,-4 7-1406,-5 1-6206,-36 12-4794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3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 7235,'2'-10'16827,"4"7"-17182,75 3 374,127 17-1,133 19-121,-305-33 81,543 8-435,-362-13 431,-147 3 41,0 3 0,101 19 0,-111-15 20,0-2 0,98-4 1,-5-1-19,28 16 26,168-6 42,-225-20-59,-2-1-68,-105 9 60,0-1-1,-1 0 1,27-8 0,-27 6 0,1 0 0,0 1 1,28-1-1,53-5-7,-92 9 6,9 0 108,1 0 0,-1-1 0,26-5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5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155 116 12054,'0'0'1136,"0"0"-85,0 0 486,0 0-491,0 0-627,-3 0 2546,2 1-2909,0-1-1,0 0 0,0 0 0,0 1 0,-1-1 0,1 1 0,0-1 0,0 1 1,0 0-1,0-1 0,0 1 0,0 0 0,0-1 0,-1 2-55,-15 19 410,0 1-1,2 1 1,0 0-1,2 1 1,-5 11-410,11-18 72,0 0 0,1 0 0,1 1-1,0 0 1,2 0 0,0 0 0,1 0 0,0 12-72,2-26-2,1-1 0,-1 1-1,0-1 1,1 1 0,0-1 0,0 1 0,0-1 0,0 0 0,0 0 0,1 1 0,-1-1-1,1 0 1,0 0 0,0-1 0,0 1 0,0 0 0,3 2 2,0-1-4,0 0 0,0 0 0,1-1 0,-1 1 0,1-1 0,-1 0 0,1-1 0,0 0 0,5 2 4,13 1-18,0 0-1,1-1 1,0-2-1,17 0 19,-37-2-4,182 1-377,-180-1 346,0-1 1,0 0-1,-1 0 0,1 0 1,0-1-1,-1 1 1,1-2-1,-1 1 0,1-1 1,-1 0-1,0 0 1,0-1-1,-1 1 0,1-1 1,2-3 34,-4 3 10,0-1 0,0 1 0,-1-1 0,0 0 1,0 0-1,0 0 0,0 0 0,-1 0 0,0-1 0,0 1 1,0-1-1,-1 0 0,0 1 0,0-1 0,0 0 0,-1 0 1,1 0-1,-2 0-10,1-25 138,-2 0 1,-1 1 0,-1-1 0,-1 1-1,-2 0 1,-2 1 0,0 0 0,-2 0-1,-1 1 1,-3-2-139,12 24 29,0 0 0,0 0 0,-1 1 0,0-1 0,0 1 0,-1 0 0,0 0 0,1 1-1,-2-1 1,1 1 0,0 1 0,-1-1 0,0 0 0,1 1 0,-1 0 0,-1 1 0,1-1 0,0 1 0,-1 1 0,0-1-29,-1 1-137,0 0 1,1 0-1,-1 1 1,0 0-1,0 1 0,0-1 1,1 2-1,-1-1 1,0 1-1,1 0 1,-1 0-1,1 1 1,0 0-1,0 1 1,0 0-1,-4 2 137,-38 27-2695,1 1-2864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5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 4882,'0'0'11243,"9"-1"-10304,28-4 847,0-1-1,61-19 1,-80 21-1640,1 0 0,0 2-1,1 0 1,-1 1 0,0 1 0,0 1 0,38 7 0,46 0-70,1258-6 420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9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 15607,'6'-7'7611,"-5"7"-7530,239-2-217,148 0-377,-345 6 457,1 1 0,44 12 0,39 5-48,-70-10 106,-42-8 5,0-1-1,28 3 1,-3-6 7,-27 0-34,0-1 0,0 2-1,0 0 1,0 0 0,23 6 0,-16 2 33,13 4-120,27-8 128,-47-4-12,0 0 0,0 0 0,1 1 0,-1 1 0,0 0-1,18 7 1,-16-6 14,0 0-1,0 0 1,1-2-1,-1 0 1,1-1 0,0 0-1,-1-1 1,22-3-1,14 1-14,110 2 1494,-160 0-1451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02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2753,'4'-1'19428,"17"-3"-19367,322 2 200,-170 5-199,-139-4-64,-3 1-9,0 0 0,52 8 0,-44-2 18,-1-2 0,1-2 0,45-4 0,-52 0-18,0 2-1,0 1 1,-1 1 0,1 2 0,42 10-1,-20-2 24,1-2 1,0-2-1,1-3 0,68-2 0,51 5-46,125-4 98,-168-6 35,157 16-121,-102-2-39,-88-5 78,43 1 51,-70-9-84,1 4 0,97 16 0,-114-12 46,1-2 0,94-4-1,40 2-38,86 6 64,-129-7-30,-39 8 16,12 1 108,580-18 430,-558-6-339,19-1-136,-45 14-8,265-7 291,-5 4-190,-192 6-133,322-23 198,-64 12-105,-264 10-128,10-2 73,-312 48-12820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08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38 128 7796,'0'0'6381,"-5"-8"-5404,0-2-659,3 7-168,0-1-1,0 0 1,-19-28 4480,33 26-3685,21-2-1589,-28 7 1004,47-8-305,84-5 0,15 7-73,155-4-34,-80 1-108,214 14-587,-282 9 686,-92-14 43,-11 0 436,95 10 1,-136-5-182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12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 9716,'0'-19'13735,"0"19"-13711,12 0-152,822 2 221,-813-1-115,1 1 0,28 7 1,-26-5 61,37 4 1,328-7-64,-199-2 145,-170 2-143,40 8 1,-39-6 51,40 3 0,76 7 546,-46-4-4780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16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 3201,'4'-13'17104,"63"8"-16747,73 6-1,-46 1-348,68-3 41,290 4-186,-305 6 159,42-1-87,-86-9 123,112 3-113,-150 5 53,56 3 86,213 2-145,-107-5 101,-134-7-4,96 13 0,-110-2-33,92 0-1,-2-13 343,190 4-79,-279 1-63,204 4-40,100-5 223,537-6 626,-651-3-846,198-3 217,-76 8-252,401 4-75,-81 5-4,-709-7-51,162 13 47,4 2-82,-36-16 101,319 10-57,-101-4-9,-191-8-50,-101 4 58,0 2 0,70 13 0,137 22-84,-231-34 0,56-1 0,-48-3 230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88.png"/><Relationship Id="rId18" Type="http://schemas.openxmlformats.org/officeDocument/2006/relationships/customXml" Target="../ink/ink8.xml"/><Relationship Id="rId3" Type="http://schemas.openxmlformats.org/officeDocument/2006/relationships/image" Target="../media/image11.png"/><Relationship Id="rId21" Type="http://schemas.openxmlformats.org/officeDocument/2006/relationships/image" Target="../media/image492.png"/><Relationship Id="rId7" Type="http://schemas.openxmlformats.org/officeDocument/2006/relationships/image" Target="../media/image485.png"/><Relationship Id="rId12" Type="http://schemas.openxmlformats.org/officeDocument/2006/relationships/customXml" Target="../ink/ink5.xml"/><Relationship Id="rId17" Type="http://schemas.openxmlformats.org/officeDocument/2006/relationships/image" Target="../media/image490.png"/><Relationship Id="rId2" Type="http://schemas.openxmlformats.org/officeDocument/2006/relationships/image" Target="../media/image10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87.png"/><Relationship Id="rId5" Type="http://schemas.openxmlformats.org/officeDocument/2006/relationships/image" Target="../media/image484.png"/><Relationship Id="rId15" Type="http://schemas.openxmlformats.org/officeDocument/2006/relationships/image" Target="../media/image489.png"/><Relationship Id="rId23" Type="http://schemas.openxmlformats.org/officeDocument/2006/relationships/image" Target="../media/image493.png"/><Relationship Id="rId10" Type="http://schemas.openxmlformats.org/officeDocument/2006/relationships/customXml" Target="../ink/ink4.xml"/><Relationship Id="rId19" Type="http://schemas.openxmlformats.org/officeDocument/2006/relationships/image" Target="../media/image491.png"/><Relationship Id="rId4" Type="http://schemas.openxmlformats.org/officeDocument/2006/relationships/customXml" Target="../ink/ink1.xml"/><Relationship Id="rId9" Type="http://schemas.openxmlformats.org/officeDocument/2006/relationships/image" Target="../media/image48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499.png"/><Relationship Id="rId2" Type="http://schemas.openxmlformats.org/officeDocument/2006/relationships/image" Target="../media/image12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6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498.png"/><Relationship Id="rId4" Type="http://schemas.openxmlformats.org/officeDocument/2006/relationships/image" Target="../media/image495.png"/><Relationship Id="rId9" Type="http://schemas.openxmlformats.org/officeDocument/2006/relationships/customXml" Target="../ink/ink14.xml"/><Relationship Id="rId14" Type="http://schemas.openxmlformats.org/officeDocument/2006/relationships/image" Target="../media/image5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png"/><Relationship Id="rId13" Type="http://schemas.openxmlformats.org/officeDocument/2006/relationships/image" Target="../media/image14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50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4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506.png"/><Relationship Id="rId4" Type="http://schemas.openxmlformats.org/officeDocument/2006/relationships/image" Target="../media/image503.png"/><Relationship Id="rId9" Type="http://schemas.openxmlformats.org/officeDocument/2006/relationships/customXml" Target="../ink/ink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_classifier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en.wikipedia.org/wiki/Graph_of_a_f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en.wikipedia.org/wiki/False_positive_rate" TargetMode="External"/><Relationship Id="rId4" Type="http://schemas.openxmlformats.org/officeDocument/2006/relationships/hyperlink" Target="https://en.wikipedia.org/wiki/True_positive_rat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2.png"/><Relationship Id="rId7" Type="http://schemas.openxmlformats.org/officeDocument/2006/relationships/image" Target="../media/image14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4860.png"/><Relationship Id="rId18" Type="http://schemas.openxmlformats.org/officeDocument/2006/relationships/customXml" Target="../ink/ink30.xml"/><Relationship Id="rId3" Type="http://schemas.openxmlformats.org/officeDocument/2006/relationships/customXml" Target="../ink/ink23.xml"/><Relationship Id="rId7" Type="http://schemas.openxmlformats.org/officeDocument/2006/relationships/image" Target="../media/image4830.png"/><Relationship Id="rId12" Type="http://schemas.openxmlformats.org/officeDocument/2006/relationships/customXml" Target="../ink/ink27.xml"/><Relationship Id="rId17" Type="http://schemas.openxmlformats.org/officeDocument/2006/relationships/image" Target="../media/image5010.png"/><Relationship Id="rId2" Type="http://schemas.openxmlformats.org/officeDocument/2006/relationships/image" Target="../media/image26.pn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4850.png"/><Relationship Id="rId5" Type="http://schemas.openxmlformats.org/officeDocument/2006/relationships/image" Target="../media/image4820.png"/><Relationship Id="rId15" Type="http://schemas.openxmlformats.org/officeDocument/2006/relationships/image" Target="../media/image4870.png"/><Relationship Id="rId10" Type="http://schemas.openxmlformats.org/officeDocument/2006/relationships/customXml" Target="../ink/ink26.xml"/><Relationship Id="rId19" Type="http://schemas.openxmlformats.org/officeDocument/2006/relationships/image" Target="../media/image599.png"/><Relationship Id="rId9" Type="http://schemas.openxmlformats.org/officeDocument/2006/relationships/image" Target="../media/image4840.png"/><Relationship Id="rId14" Type="http://schemas.openxmlformats.org/officeDocument/2006/relationships/customXml" Target="../ink/ink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실습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i="1" dirty="0"/>
              <a:t>k</a:t>
            </a:r>
            <a:r>
              <a:rPr lang="en-US" altLang="ko-KR" sz="2400" b="1" dirty="0"/>
              <a:t>-NN Algorithm </a:t>
            </a:r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EE1412-3FE8-A3A1-0CDC-7916ADFF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73" y="1242685"/>
            <a:ext cx="2421485" cy="296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146CA-FBA5-1079-F6F0-A81730D7F672}"/>
              </a:ext>
            </a:extLst>
          </p:cNvPr>
          <p:cNvSpPr txBox="1"/>
          <p:nvPr/>
        </p:nvSpPr>
        <p:spPr>
          <a:xfrm>
            <a:off x="3988675" y="1142582"/>
            <a:ext cx="5667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MNIST</a:t>
            </a:r>
            <a:r>
              <a:rPr lang="ko-KR" altLang="en-US" dirty="0"/>
              <a:t> 데이터셋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1600" dirty="0"/>
          </a:p>
          <a:p>
            <a:r>
              <a:rPr lang="en-US" altLang="ko-KR" sz="1600" dirty="0"/>
              <a:t>DESCR: </a:t>
            </a:r>
            <a:r>
              <a:rPr lang="ko-KR" altLang="en-US" sz="1600" dirty="0"/>
              <a:t>데이터 셋 설명</a:t>
            </a:r>
            <a:endParaRPr lang="en-US" altLang="ko-KR" sz="1600" dirty="0"/>
          </a:p>
          <a:p>
            <a:r>
              <a:rPr lang="en-US" altLang="ko-KR" sz="1600" dirty="0"/>
              <a:t>data:</a:t>
            </a:r>
            <a:r>
              <a:rPr lang="ko-KR" altLang="en-US" sz="1600" dirty="0"/>
              <a:t> 입력데이터 </a:t>
            </a:r>
            <a:r>
              <a:rPr lang="en-US" altLang="ko-KR" sz="1600" dirty="0"/>
              <a:t>2D </a:t>
            </a:r>
            <a:r>
              <a:rPr lang="en-US" altLang="ko-KR" sz="1600" dirty="0" err="1"/>
              <a:t>numpy</a:t>
            </a:r>
            <a:r>
              <a:rPr lang="ko-KR" altLang="en-US" sz="1600" dirty="0"/>
              <a:t> 배열</a:t>
            </a:r>
            <a:endParaRPr lang="en-US" altLang="ko-KR" sz="1600" dirty="0"/>
          </a:p>
          <a:p>
            <a:r>
              <a:rPr lang="en-US" altLang="ko-KR" sz="1600" dirty="0"/>
              <a:t>target:</a:t>
            </a:r>
            <a:r>
              <a:rPr lang="ko-KR" altLang="en-US" sz="1600" dirty="0"/>
              <a:t> </a:t>
            </a:r>
            <a:r>
              <a:rPr lang="en-US" altLang="ko-KR" sz="1600" dirty="0"/>
              <a:t>Label</a:t>
            </a:r>
          </a:p>
          <a:p>
            <a:endParaRPr lang="en-US" altLang="ko-KR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27A9EC0-5249-2907-DA4A-6784DA46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2162684"/>
            <a:ext cx="3981450" cy="13430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08FD6EF-41B1-F31C-B760-08100B538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212" y="4525811"/>
            <a:ext cx="669607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E3138-851F-6822-7995-79FC828AB95B}"/>
              </a:ext>
            </a:extLst>
          </p:cNvPr>
          <p:cNvSpPr txBox="1"/>
          <p:nvPr/>
        </p:nvSpPr>
        <p:spPr>
          <a:xfrm>
            <a:off x="702594" y="4606045"/>
            <a:ext cx="2172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knn-3장-3rdEd.py</a:t>
            </a:r>
          </a:p>
        </p:txBody>
      </p:sp>
    </p:spTree>
    <p:extLst>
      <p:ext uri="{BB962C8B-B14F-4D97-AF65-F5344CB8AC3E}">
        <p14:creationId xmlns:p14="http://schemas.microsoft.com/office/powerpoint/2010/main" val="169110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DC8533-7748-4471-B04E-59427EBF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129398"/>
            <a:ext cx="6191250" cy="2762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59499B6-02CA-4C49-A718-731654DB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90525"/>
            <a:ext cx="11401425" cy="6076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31286A9-195F-4298-BC98-B0B4FD42B170}"/>
                  </a:ext>
                </a:extLst>
              </p14:cNvPr>
              <p14:cNvContentPartPr/>
              <p14:nvPr/>
            </p14:nvContentPartPr>
            <p14:xfrm>
              <a:off x="1121959" y="3924843"/>
              <a:ext cx="5181840" cy="604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31286A9-195F-4298-BC98-B0B4FD42B1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319" y="3816843"/>
                <a:ext cx="52894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9A53DEAD-65B0-4FD5-8C32-32A473C163FC}"/>
                  </a:ext>
                </a:extLst>
              </p14:cNvPr>
              <p14:cNvContentPartPr/>
              <p14:nvPr/>
            </p14:nvContentPartPr>
            <p14:xfrm>
              <a:off x="2550799" y="3608043"/>
              <a:ext cx="833400" cy="5364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9A53DEAD-65B0-4FD5-8C32-32A473C163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799" y="3500043"/>
                <a:ext cx="941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1FAED211-7175-4CC0-88DB-3E92AEE05EE2}"/>
                  </a:ext>
                </a:extLst>
              </p14:cNvPr>
              <p14:cNvContentPartPr/>
              <p14:nvPr/>
            </p14:nvContentPartPr>
            <p14:xfrm>
              <a:off x="4663279" y="1492683"/>
              <a:ext cx="1212480" cy="500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1FAED211-7175-4CC0-88DB-3E92AEE05E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9279" y="1384683"/>
                <a:ext cx="1320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EEEFC62B-2D2A-4CA8-877A-54AB500E94AB}"/>
                  </a:ext>
                </a:extLst>
              </p14:cNvPr>
              <p14:cNvContentPartPr/>
              <p14:nvPr/>
            </p14:nvContentPartPr>
            <p14:xfrm>
              <a:off x="920359" y="4415523"/>
              <a:ext cx="660960" cy="180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EEEFC62B-2D2A-4CA8-877A-54AB500E94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359" y="4307523"/>
                <a:ext cx="7686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6BC7BF18-9FD7-4AB2-BADD-F02F0108A737}"/>
                  </a:ext>
                </a:extLst>
              </p14:cNvPr>
              <p14:cNvContentPartPr/>
              <p14:nvPr/>
            </p14:nvContentPartPr>
            <p14:xfrm>
              <a:off x="5674159" y="4426323"/>
              <a:ext cx="649800" cy="5328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6BC7BF18-9FD7-4AB2-BADD-F02F0108A7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0159" y="4318323"/>
                <a:ext cx="757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9CF24F26-728C-48DB-8D43-078A4D62E654}"/>
                  </a:ext>
                </a:extLst>
              </p14:cNvPr>
              <p14:cNvContentPartPr/>
              <p14:nvPr/>
            </p14:nvContentPartPr>
            <p14:xfrm>
              <a:off x="1202959" y="4740243"/>
              <a:ext cx="2747160" cy="712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9CF24F26-728C-48DB-8D43-078A4D62E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8959" y="4632603"/>
                <a:ext cx="2854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7564991D-5F9D-4119-AED8-C5D50FF4728D}"/>
                  </a:ext>
                </a:extLst>
              </p14:cNvPr>
              <p14:cNvContentPartPr/>
              <p14:nvPr/>
            </p14:nvContentPartPr>
            <p14:xfrm>
              <a:off x="1416799" y="5160723"/>
              <a:ext cx="649800" cy="4644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7564991D-5F9D-4119-AED8-C5D50FF472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3159" y="5053083"/>
                <a:ext cx="757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F8B0D93A-FF7E-4A0E-BA14-E612CAFDA992}"/>
                  </a:ext>
                </a:extLst>
              </p14:cNvPr>
              <p14:cNvContentPartPr/>
              <p14:nvPr/>
            </p14:nvContentPartPr>
            <p14:xfrm>
              <a:off x="1493479" y="5489763"/>
              <a:ext cx="717480" cy="244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F8B0D93A-FF7E-4A0E-BA14-E612CAFDA9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9479" y="5382123"/>
                <a:ext cx="825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2F92E500-7403-4EAE-AA0F-6CFD2A469942}"/>
                  </a:ext>
                </a:extLst>
              </p14:cNvPr>
              <p14:cNvContentPartPr/>
              <p14:nvPr/>
            </p14:nvContentPartPr>
            <p14:xfrm>
              <a:off x="2513719" y="5474283"/>
              <a:ext cx="3528000" cy="705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2F92E500-7403-4EAE-AA0F-6CFD2A4699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0079" y="5366283"/>
                <a:ext cx="36356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990AD1C-B8D5-4510-B6C2-6074C5BBCB71}"/>
                  </a:ext>
                </a:extLst>
              </p14:cNvPr>
              <p14:cNvContentPartPr/>
              <p14:nvPr/>
            </p14:nvContentPartPr>
            <p14:xfrm>
              <a:off x="6312799" y="1476843"/>
              <a:ext cx="1297440" cy="136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990AD1C-B8D5-4510-B6C2-6074C5BBCB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9159" y="1369203"/>
                <a:ext cx="140508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09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FC690C4-6F5E-481C-B9C6-109CD2CE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309562"/>
            <a:ext cx="9705975" cy="6238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A260EABA-C54B-49E9-9C0A-13995949EA08}"/>
                  </a:ext>
                </a:extLst>
              </p14:cNvPr>
              <p14:cNvContentPartPr/>
              <p14:nvPr/>
            </p14:nvContentPartPr>
            <p14:xfrm>
              <a:off x="979602" y="4051736"/>
              <a:ext cx="1542240" cy="950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A260EABA-C54B-49E9-9C0A-13995949EA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962" y="3943736"/>
                <a:ext cx="16498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E3908C4D-C21B-4765-A8B1-EDE19A1873AE}"/>
                  </a:ext>
                </a:extLst>
              </p14:cNvPr>
              <p14:cNvContentPartPr/>
              <p14:nvPr/>
            </p14:nvContentPartPr>
            <p14:xfrm>
              <a:off x="5449002" y="4340816"/>
              <a:ext cx="405000" cy="414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E3908C4D-C21B-4765-A8B1-EDE19A1873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362" y="4232816"/>
                <a:ext cx="5126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83A856D6-31D4-46F6-A713-630533A4C212}"/>
                  </a:ext>
                </a:extLst>
              </p14:cNvPr>
              <p14:cNvContentPartPr/>
              <p14:nvPr/>
            </p14:nvContentPartPr>
            <p14:xfrm>
              <a:off x="8159442" y="4332896"/>
              <a:ext cx="1476360" cy="7524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83A856D6-31D4-46F6-A713-630533A4C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5442" y="4224896"/>
                <a:ext cx="15840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D54BB47E-F1D2-44C5-A4CF-714A4559AA52}"/>
                  </a:ext>
                </a:extLst>
              </p14:cNvPr>
              <p14:cNvContentPartPr/>
              <p14:nvPr/>
            </p14:nvContentPartPr>
            <p14:xfrm>
              <a:off x="1565322" y="4744376"/>
              <a:ext cx="2650320" cy="529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D54BB47E-F1D2-44C5-A4CF-714A4559AA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1682" y="4636376"/>
                <a:ext cx="27579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12C46D84-E8C3-4929-BB5A-E0BB77D7BA7D}"/>
                  </a:ext>
                </a:extLst>
              </p14:cNvPr>
              <p14:cNvContentPartPr/>
              <p14:nvPr/>
            </p14:nvContentPartPr>
            <p14:xfrm>
              <a:off x="4466202" y="4716296"/>
              <a:ext cx="3779280" cy="795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12C46D84-E8C3-4929-BB5A-E0BB77D7BA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2202" y="4608656"/>
                <a:ext cx="3886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572E5441-7FBE-4271-A05E-F236A6E46F8A}"/>
                  </a:ext>
                </a:extLst>
              </p14:cNvPr>
              <p14:cNvContentPartPr/>
              <p14:nvPr/>
            </p14:nvContentPartPr>
            <p14:xfrm>
              <a:off x="987882" y="5155136"/>
              <a:ext cx="404280" cy="475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572E5441-7FBE-4271-A05E-F236A6E46F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4242" y="5047496"/>
                <a:ext cx="5119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A495D89E-4BDB-4113-AF1B-20C8ABD5AEDE}"/>
                  </a:ext>
                </a:extLst>
              </p14:cNvPr>
              <p14:cNvContentPartPr/>
              <p14:nvPr/>
            </p14:nvContentPartPr>
            <p14:xfrm>
              <a:off x="3908922" y="5124896"/>
              <a:ext cx="929880" cy="522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A495D89E-4BDB-4113-AF1B-20C8ABD5AE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4922" y="5017256"/>
                <a:ext cx="103752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7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30EB752-2E27-4350-A369-235DE61E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9" y="554130"/>
            <a:ext cx="11182350" cy="432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A4A04C42-7F50-450A-A476-C817BE6E067B}"/>
                  </a:ext>
                </a:extLst>
              </p14:cNvPr>
              <p14:cNvContentPartPr/>
              <p14:nvPr/>
            </p14:nvContentPartPr>
            <p14:xfrm>
              <a:off x="679722" y="-1045144"/>
              <a:ext cx="75600" cy="392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A4A04C42-7F50-450A-A476-C817BE6E06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722" y="-1152784"/>
                <a:ext cx="183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F5103230-2F15-4800-B4E8-A2EC15F5BF7D}"/>
                  </a:ext>
                </a:extLst>
              </p14:cNvPr>
              <p14:cNvContentPartPr/>
              <p14:nvPr/>
            </p14:nvContentPartPr>
            <p14:xfrm>
              <a:off x="649122" y="1262456"/>
              <a:ext cx="604800" cy="306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F5103230-2F15-4800-B4E8-A2EC15F5BF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122" y="1154456"/>
                <a:ext cx="7124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74C9B6B8-0A2C-4C08-9C71-8A6468EB7EBC}"/>
                  </a:ext>
                </a:extLst>
              </p14:cNvPr>
              <p14:cNvContentPartPr/>
              <p14:nvPr/>
            </p14:nvContentPartPr>
            <p14:xfrm>
              <a:off x="594762" y="2843576"/>
              <a:ext cx="843120" cy="723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74C9B6B8-0A2C-4C08-9C71-8A6468EB7E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122" y="2735936"/>
                <a:ext cx="950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1C8F5551-77A3-4D35-9895-F547208762E3}"/>
                  </a:ext>
                </a:extLst>
              </p14:cNvPr>
              <p14:cNvContentPartPr/>
              <p14:nvPr/>
            </p14:nvContentPartPr>
            <p14:xfrm>
              <a:off x="3625962" y="2812976"/>
              <a:ext cx="3748680" cy="752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1C8F5551-77A3-4D35-9895-F547208762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1962" y="2704976"/>
                <a:ext cx="38563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B20F2599-A578-49E8-BC22-95CA015CA4B3}"/>
                  </a:ext>
                </a:extLst>
              </p14:cNvPr>
              <p14:cNvContentPartPr/>
              <p14:nvPr/>
            </p14:nvContentPartPr>
            <p14:xfrm>
              <a:off x="3596082" y="1246256"/>
              <a:ext cx="5259240" cy="15984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B20F2599-A578-49E8-BC22-95CA015CA4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2082" y="1138256"/>
                <a:ext cx="5366880" cy="375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2D8E5AE2-C33C-F7EF-E7C3-F5067C614F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8676" y="5025887"/>
            <a:ext cx="4638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8.4. Evaluation of Classifiers(</a:t>
            </a:r>
            <a:r>
              <a:rPr lang="ko-KR" altLang="en-US" sz="3200" b="1" dirty="0"/>
              <a:t>인식기의 평가</a:t>
            </a:r>
            <a:r>
              <a:rPr lang="en-US" altLang="ko-KR" sz="3200" b="1" dirty="0"/>
              <a:t>) 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내용 개체 틀 4"/>
          <p:cNvSpPr>
            <a:spLocks noGrp="1"/>
          </p:cNvSpPr>
          <p:nvPr>
            <p:ph idx="1"/>
          </p:nvPr>
        </p:nvSpPr>
        <p:spPr>
          <a:xfrm>
            <a:off x="298076" y="1008684"/>
            <a:ext cx="11595847" cy="5896721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“Accuracy(</a:t>
            </a:r>
            <a:r>
              <a:rPr lang="ko-KR" altLang="en-US" sz="2400" b="1" dirty="0"/>
              <a:t>정확도</a:t>
            </a:r>
            <a:r>
              <a:rPr lang="en-US" altLang="ko-KR" sz="2400" b="1" dirty="0"/>
              <a:t>)” or “Recognition Ratio(</a:t>
            </a:r>
            <a:r>
              <a:rPr lang="ko-KR" altLang="en-US" sz="2400" b="1" dirty="0"/>
              <a:t>인식률</a:t>
            </a:r>
            <a:r>
              <a:rPr lang="en-US" altLang="ko-KR" sz="2400" b="1" dirty="0"/>
              <a:t>)”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b="1" dirty="0"/>
              <a:t>“Precision(</a:t>
            </a:r>
            <a:r>
              <a:rPr lang="ko-KR" altLang="en-US" sz="2400" b="1" dirty="0"/>
              <a:t>정밀도</a:t>
            </a:r>
            <a:r>
              <a:rPr lang="en-US" altLang="ko-KR" sz="2400" b="1" dirty="0"/>
              <a:t>) and Recall(</a:t>
            </a:r>
            <a:r>
              <a:rPr lang="ko-KR" altLang="en-US" sz="2400" b="1" dirty="0" err="1"/>
              <a:t>상기율</a:t>
            </a:r>
            <a:r>
              <a:rPr lang="en-US" altLang="ko-KR" sz="2400" b="1" dirty="0"/>
              <a:t>)</a:t>
            </a:r>
            <a:r>
              <a:rPr lang="en-US" altLang="ko-KR" b="1" dirty="0"/>
              <a:t>”</a:t>
            </a:r>
          </a:p>
          <a:p>
            <a:pPr lvl="1"/>
            <a:r>
              <a:rPr lang="en-US" altLang="ko-KR" sz="2000" dirty="0"/>
              <a:t>TP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True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r>
              <a:rPr lang="en-US" altLang="ko-KR" sz="2000" dirty="0"/>
              <a:t>FP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False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r>
              <a:rPr lang="en-US" altLang="ko-KR" sz="2000" dirty="0"/>
              <a:t>TN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True</a:t>
            </a:r>
            <a:r>
              <a:rPr lang="ko-KR" altLang="en-US" sz="2000" dirty="0"/>
              <a:t> </a:t>
            </a:r>
            <a:r>
              <a:rPr lang="en-US" altLang="ko-KR" sz="2000" dirty="0"/>
              <a:t>Negative</a:t>
            </a:r>
          </a:p>
          <a:p>
            <a:pPr lvl="1"/>
            <a:r>
              <a:rPr lang="en-US" altLang="ko-KR" sz="2000" dirty="0"/>
              <a:t>FN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False Negative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endParaRPr lang="en-US" altLang="ko-KR" dirty="0"/>
          </a:p>
          <a:p>
            <a:endParaRPr lang="ko-KR" altLang="en-US" sz="3200" dirty="0"/>
          </a:p>
          <a:p>
            <a:endParaRPr lang="en-US" altLang="ko-KR" sz="3200" dirty="0"/>
          </a:p>
          <a:p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221E7D-6809-448D-9335-BDB27FE0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79" y="1366439"/>
            <a:ext cx="7346051" cy="66431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976271F-3B0E-4E13-8B06-8A50A4416328}"/>
              </a:ext>
            </a:extLst>
          </p:cNvPr>
          <p:cNvGrpSpPr/>
          <p:nvPr/>
        </p:nvGrpSpPr>
        <p:grpSpPr>
          <a:xfrm>
            <a:off x="5395828" y="2481387"/>
            <a:ext cx="5141682" cy="3746596"/>
            <a:chOff x="612844" y="2490257"/>
            <a:chExt cx="5141682" cy="374659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C42235A-BBB8-4428-A0F4-844BBA7CDA88}"/>
                </a:ext>
              </a:extLst>
            </p:cNvPr>
            <p:cNvGrpSpPr/>
            <p:nvPr/>
          </p:nvGrpSpPr>
          <p:grpSpPr>
            <a:xfrm>
              <a:off x="612844" y="2490257"/>
              <a:ext cx="3426496" cy="3078262"/>
              <a:chOff x="612844" y="2490257"/>
              <a:chExt cx="3426496" cy="307826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644B1ADA-AA1C-4CB4-9A4C-988B8F64C4CB}"/>
                  </a:ext>
                </a:extLst>
              </p:cNvPr>
              <p:cNvGrpSpPr/>
              <p:nvPr/>
            </p:nvGrpSpPr>
            <p:grpSpPr>
              <a:xfrm>
                <a:off x="612844" y="2490257"/>
                <a:ext cx="3426496" cy="3078262"/>
                <a:chOff x="612844" y="2490257"/>
                <a:chExt cx="3426496" cy="3078262"/>
              </a:xfrm>
            </p:grpSpPr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FCB575F5-06E8-41C5-9FEC-37B54B2CC1DE}"/>
                    </a:ext>
                  </a:extLst>
                </p:cNvPr>
                <p:cNvSpPr/>
                <p:nvPr/>
              </p:nvSpPr>
              <p:spPr>
                <a:xfrm>
                  <a:off x="1482571" y="3242569"/>
                  <a:ext cx="2556769" cy="232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A7DBD880-A425-488F-9A0E-82065EC42CB0}"/>
                    </a:ext>
                  </a:extLst>
                </p:cNvPr>
                <p:cNvCxnSpPr>
                  <a:stCxn id="22" idx="1"/>
                  <a:endCxn id="22" idx="3"/>
                </p:cNvCxnSpPr>
                <p:nvPr/>
              </p:nvCxnSpPr>
              <p:spPr>
                <a:xfrm>
                  <a:off x="1482571" y="4405544"/>
                  <a:ext cx="25567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E3955BD7-9CF4-4E99-BF57-DB9969483FAA}"/>
                    </a:ext>
                  </a:extLst>
                </p:cNvPr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2760956" y="3242569"/>
                  <a:ext cx="0" cy="2325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4DC203-9FD7-4EF1-A2BF-DA9BA86FACF4}"/>
                    </a:ext>
                  </a:extLst>
                </p:cNvPr>
                <p:cNvSpPr txBox="1"/>
                <p:nvPr/>
              </p:nvSpPr>
              <p:spPr>
                <a:xfrm>
                  <a:off x="1655686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516F9F-2467-4EAD-BD36-8E5138A9B031}"/>
                    </a:ext>
                  </a:extLst>
                </p:cNvPr>
                <p:cNvSpPr txBox="1"/>
                <p:nvPr/>
              </p:nvSpPr>
              <p:spPr>
                <a:xfrm>
                  <a:off x="1598721" y="4694644"/>
                  <a:ext cx="10756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0903F5-A089-4E6B-9711-2DE4471973C1}"/>
                    </a:ext>
                  </a:extLst>
                </p:cNvPr>
                <p:cNvSpPr txBox="1"/>
                <p:nvPr/>
              </p:nvSpPr>
              <p:spPr>
                <a:xfrm>
                  <a:off x="2904479" y="4694644"/>
                  <a:ext cx="104830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6D62F6B-361C-4F5D-AFD6-55934D81FACA}"/>
                    </a:ext>
                  </a:extLst>
                </p:cNvPr>
                <p:cNvSpPr txBox="1"/>
                <p:nvPr/>
              </p:nvSpPr>
              <p:spPr>
                <a:xfrm>
                  <a:off x="2904479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DF0574-1DCE-49F6-9FE1-0DB5C7FB74AB}"/>
                    </a:ext>
                  </a:extLst>
                </p:cNvPr>
                <p:cNvSpPr txBox="1"/>
                <p:nvPr/>
              </p:nvSpPr>
              <p:spPr>
                <a:xfrm>
                  <a:off x="1739282" y="2490257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True Class</a:t>
                  </a:r>
                  <a:endParaRPr lang="ko-KR" altLang="en-US" b="1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5AB13F-9A98-47CA-8B43-DF1A09697158}"/>
                    </a:ext>
                  </a:extLst>
                </p:cNvPr>
                <p:cNvSpPr txBox="1"/>
                <p:nvPr/>
              </p:nvSpPr>
              <p:spPr>
                <a:xfrm rot="10800000">
                  <a:off x="612844" y="3242569"/>
                  <a:ext cx="461665" cy="223717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b="1" dirty="0"/>
                    <a:t>Hypothesized Class</a:t>
                  </a:r>
                  <a:endParaRPr lang="ko-KR" altLang="en-US" b="1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3A4BA0-C010-4BE5-9D38-3EB1A98888E5}"/>
                    </a:ext>
                  </a:extLst>
                </p:cNvPr>
                <p:cNvSpPr txBox="1"/>
                <p:nvPr/>
              </p:nvSpPr>
              <p:spPr>
                <a:xfrm>
                  <a:off x="1959907" y="2833121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AB626E-394E-4EB6-B811-6061844BB5ED}"/>
                    </a:ext>
                  </a:extLst>
                </p:cNvPr>
                <p:cNvSpPr txBox="1"/>
                <p:nvPr/>
              </p:nvSpPr>
              <p:spPr>
                <a:xfrm>
                  <a:off x="3271583" y="2879647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B64711-0CEA-4ED0-9092-C99CC102E3F9}"/>
                    </a:ext>
                  </a:extLst>
                </p:cNvPr>
                <p:cNvSpPr txBox="1"/>
                <p:nvPr/>
              </p:nvSpPr>
              <p:spPr>
                <a:xfrm rot="10800000">
                  <a:off x="1020906" y="3768224"/>
                  <a:ext cx="461665" cy="20515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B7FA50-81BD-4A41-BD9B-61ABDD6588D7}"/>
                  </a:ext>
                </a:extLst>
              </p:cNvPr>
              <p:cNvSpPr txBox="1"/>
              <p:nvPr/>
            </p:nvSpPr>
            <p:spPr>
              <a:xfrm rot="10800000">
                <a:off x="1016790" y="4837707"/>
                <a:ext cx="461665" cy="2051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dirty="0"/>
                  <a:t>N</a:t>
                </a:r>
                <a:endParaRPr lang="ko-KR" altLang="en-US" dirty="0"/>
              </a:p>
            </p:txBody>
          </p:sp>
        </p:grp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176D2546-62B7-4A58-B15F-D0BDEEC71233}"/>
                </a:ext>
              </a:extLst>
            </p:cNvPr>
            <p:cNvSpPr/>
            <p:nvPr/>
          </p:nvSpPr>
          <p:spPr>
            <a:xfrm>
              <a:off x="1598721" y="3248978"/>
              <a:ext cx="2848676" cy="1156563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12317-EC41-4642-B082-AEE6AFD5D3DE}"/>
                </a:ext>
              </a:extLst>
            </p:cNvPr>
            <p:cNvSpPr txBox="1"/>
            <p:nvPr/>
          </p:nvSpPr>
          <p:spPr>
            <a:xfrm>
              <a:off x="4447397" y="3604050"/>
              <a:ext cx="13071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Precision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FB86E646-B526-463B-8BF2-9A50E0B4B5B2}"/>
                </a:ext>
              </a:extLst>
            </p:cNvPr>
            <p:cNvSpPr/>
            <p:nvPr/>
          </p:nvSpPr>
          <p:spPr>
            <a:xfrm>
              <a:off x="1482570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4904C-225E-4617-94FD-FC9F01D4246A}"/>
                </a:ext>
              </a:extLst>
            </p:cNvPr>
            <p:cNvSpPr txBox="1"/>
            <p:nvPr/>
          </p:nvSpPr>
          <p:spPr>
            <a:xfrm>
              <a:off x="1478456" y="5867521"/>
              <a:ext cx="127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C00000"/>
                  </a:solidFill>
                </a:rPr>
                <a:t>Recall</a:t>
              </a:r>
              <a:endParaRPr lang="ko-KR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69CE5EB7-E19A-4F9B-B14B-882C9E16F300}"/>
                </a:ext>
              </a:extLst>
            </p:cNvPr>
            <p:cNvSpPr/>
            <p:nvPr/>
          </p:nvSpPr>
          <p:spPr>
            <a:xfrm>
              <a:off x="2769188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F67BC-76C9-4BED-85D1-F3C7142F69F0}"/>
                </a:ext>
              </a:extLst>
            </p:cNvPr>
            <p:cNvSpPr txBox="1"/>
            <p:nvPr/>
          </p:nvSpPr>
          <p:spPr>
            <a:xfrm>
              <a:off x="2674400" y="5867521"/>
              <a:ext cx="1427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00B050"/>
                  </a:solidFill>
                </a:rPr>
                <a:t>False Alarm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8585565A-0D91-4DEF-8658-8E191F14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440" y="4030430"/>
            <a:ext cx="2724150" cy="66675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CACB539-7783-45DB-AE9B-C1DF4B43A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44" y="4727212"/>
            <a:ext cx="2333625" cy="75247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91ED40BB-5706-4D5B-919C-4DF9C981E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5" y="5576924"/>
            <a:ext cx="3933825" cy="723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8D99E92-F118-4EA2-A422-DE7AAD0B3666}"/>
              </a:ext>
            </a:extLst>
          </p:cNvPr>
          <p:cNvSpPr txBox="1"/>
          <p:nvPr/>
        </p:nvSpPr>
        <p:spPr>
          <a:xfrm>
            <a:off x="5935212" y="6354992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[Confusion Matrix]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528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내용 개체 틀 4"/>
          <p:cNvSpPr>
            <a:spLocks noGrp="1"/>
          </p:cNvSpPr>
          <p:nvPr>
            <p:ph idx="1"/>
          </p:nvPr>
        </p:nvSpPr>
        <p:spPr>
          <a:xfrm>
            <a:off x="304800" y="240846"/>
            <a:ext cx="10756777" cy="6248399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A precision score of 1.0 for a class C:  every item labeled as belonging to class C (P) does indeed belong to class C (but says nothing about FN the number of items from class C that were not labeled correctly).</a:t>
            </a:r>
          </a:p>
          <a:p>
            <a:pPr algn="just"/>
            <a:endParaRPr lang="en-US" altLang="ko-KR" sz="2400" dirty="0"/>
          </a:p>
          <a:p>
            <a:pPr algn="just"/>
            <a:r>
              <a:rPr lang="en-US" altLang="ko-KR" sz="2400" dirty="0"/>
              <a:t>A recall of 1.0: every item from class C (p) was labeled as belonging to class C (but says nothing about  FP how many other items were incorrectly also labeled as belonging to class C)</a:t>
            </a:r>
          </a:p>
          <a:p>
            <a:pPr algn="just"/>
            <a:endParaRPr lang="en-US" altLang="ko-KR" sz="2400" dirty="0"/>
          </a:p>
          <a:p>
            <a:pPr algn="just"/>
            <a:r>
              <a:rPr lang="en-US" altLang="ko-KR" sz="2400" dirty="0"/>
              <a:t>An inverse relationship between precision and recall, where it is possible to increase one at the cost of reducing the other. (FP</a:t>
            </a:r>
            <a:r>
              <a:rPr lang="ko-KR" altLang="en-US" sz="2400" dirty="0"/>
              <a:t>와 </a:t>
            </a:r>
            <a:r>
              <a:rPr lang="en-US" altLang="ko-KR" sz="2400" dirty="0"/>
              <a:t>FN</a:t>
            </a:r>
            <a:r>
              <a:rPr lang="ko-KR" altLang="en-US" sz="2400" dirty="0"/>
              <a:t>이 서로 경쟁관계</a:t>
            </a:r>
            <a:r>
              <a:rPr lang="en-US" altLang="ko-KR" sz="2400" dirty="0"/>
              <a:t>)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43178C59-870D-4575-9EEB-46BDCFA9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9" y="4651669"/>
            <a:ext cx="2724150" cy="66675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8145E19-E3EC-452E-A3A4-97AF965E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34" y="5323859"/>
            <a:ext cx="2333625" cy="75247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830E9066-57CB-4134-B657-97ECE39A5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26" y="4239231"/>
            <a:ext cx="2841074" cy="2158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108DB0-C8CE-A722-80C0-757260405497}"/>
                  </a:ext>
                </a:extLst>
              </p:cNvPr>
              <p:cNvSpPr txBox="1"/>
              <p:nvPr/>
            </p:nvSpPr>
            <p:spPr>
              <a:xfrm>
                <a:off x="7043393" y="4875396"/>
                <a:ext cx="2561662" cy="745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𝑃𝑟𝑒𝑐𝑖𝑠𝑖𝑜𝑛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𝑅𝑒𝑐𝑎𝑙𝑙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108DB0-C8CE-A722-80C0-757260405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93" y="4875396"/>
                <a:ext cx="2561662" cy="745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내용 개체 틀 4"/>
          <p:cNvSpPr>
            <a:spLocks noGrp="1"/>
          </p:cNvSpPr>
          <p:nvPr>
            <p:ph idx="1"/>
          </p:nvPr>
        </p:nvSpPr>
        <p:spPr>
          <a:xfrm>
            <a:off x="298076" y="331262"/>
            <a:ext cx="11595847" cy="5896721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ROC(Receiver Operating Characteristic)</a:t>
            </a:r>
          </a:p>
          <a:p>
            <a:pPr lvl="1"/>
            <a:r>
              <a:rPr lang="en-US" altLang="ko-KR" sz="2000" dirty="0"/>
              <a:t>a </a:t>
            </a:r>
            <a:r>
              <a:rPr lang="en-US" altLang="ko-KR" sz="2000" dirty="0">
                <a:hlinkClick r:id="rId2" tooltip="Graph of a function"/>
              </a:rPr>
              <a:t>graphical plot</a:t>
            </a:r>
            <a:r>
              <a:rPr lang="en-US" altLang="ko-KR" sz="2000" dirty="0"/>
              <a:t> that illustrates the diagnostic ability of a </a:t>
            </a:r>
            <a:r>
              <a:rPr lang="en-US" altLang="ko-KR" sz="2000" dirty="0">
                <a:hlinkClick r:id="rId3" tooltip="Binary classifier"/>
              </a:rPr>
              <a:t>binary classifier</a:t>
            </a:r>
            <a:r>
              <a:rPr lang="en-US" altLang="ko-KR" sz="2000" dirty="0"/>
              <a:t> system as its discrimination threshold is varied. </a:t>
            </a:r>
          </a:p>
          <a:p>
            <a:pPr lvl="1"/>
            <a:r>
              <a:rPr lang="en-US" altLang="ko-KR" sz="2000" dirty="0"/>
              <a:t>plotting the </a:t>
            </a:r>
            <a:r>
              <a:rPr lang="en-US" altLang="ko-KR" sz="2000" dirty="0">
                <a:hlinkClick r:id="rId4" tooltip="True positive rate"/>
              </a:rPr>
              <a:t>true positive rate</a:t>
            </a:r>
            <a:r>
              <a:rPr lang="en-US" altLang="ko-KR" sz="2000" dirty="0"/>
              <a:t> (TPR) against the </a:t>
            </a:r>
            <a:r>
              <a:rPr lang="en-US" altLang="ko-KR" sz="2000" dirty="0">
                <a:hlinkClick r:id="rId5" tooltip="False positive rate"/>
              </a:rPr>
              <a:t>false positive rate</a:t>
            </a:r>
            <a:r>
              <a:rPr lang="en-US" altLang="ko-KR" sz="2000" dirty="0"/>
              <a:t> (FPR) at various threshold settings. 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2000" dirty="0"/>
          </a:p>
          <a:p>
            <a:pPr lvl="1"/>
            <a:endParaRPr lang="en-US" altLang="ko-KR" dirty="0"/>
          </a:p>
          <a:p>
            <a:endParaRPr lang="ko-KR" altLang="en-US" sz="3200" dirty="0"/>
          </a:p>
          <a:p>
            <a:endParaRPr lang="en-US" altLang="ko-KR" sz="3200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76271F-3B0E-4E13-8B06-8A50A4416328}"/>
              </a:ext>
            </a:extLst>
          </p:cNvPr>
          <p:cNvGrpSpPr/>
          <p:nvPr/>
        </p:nvGrpSpPr>
        <p:grpSpPr>
          <a:xfrm>
            <a:off x="783339" y="2806604"/>
            <a:ext cx="3834553" cy="3746596"/>
            <a:chOff x="612844" y="2490257"/>
            <a:chExt cx="3834553" cy="374659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C42235A-BBB8-4428-A0F4-844BBA7CDA88}"/>
                </a:ext>
              </a:extLst>
            </p:cNvPr>
            <p:cNvGrpSpPr/>
            <p:nvPr/>
          </p:nvGrpSpPr>
          <p:grpSpPr>
            <a:xfrm>
              <a:off x="612844" y="2490257"/>
              <a:ext cx="3426496" cy="3078262"/>
              <a:chOff x="612844" y="2490257"/>
              <a:chExt cx="3426496" cy="307826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644B1ADA-AA1C-4CB4-9A4C-988B8F64C4CB}"/>
                  </a:ext>
                </a:extLst>
              </p:cNvPr>
              <p:cNvGrpSpPr/>
              <p:nvPr/>
            </p:nvGrpSpPr>
            <p:grpSpPr>
              <a:xfrm>
                <a:off x="612844" y="2490257"/>
                <a:ext cx="3426496" cy="3078262"/>
                <a:chOff x="612844" y="2490257"/>
                <a:chExt cx="3426496" cy="3078262"/>
              </a:xfrm>
            </p:grpSpPr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FCB575F5-06E8-41C5-9FEC-37B54B2CC1DE}"/>
                    </a:ext>
                  </a:extLst>
                </p:cNvPr>
                <p:cNvSpPr/>
                <p:nvPr/>
              </p:nvSpPr>
              <p:spPr>
                <a:xfrm>
                  <a:off x="1482571" y="3242569"/>
                  <a:ext cx="2556769" cy="232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A7DBD880-A425-488F-9A0E-82065EC42CB0}"/>
                    </a:ext>
                  </a:extLst>
                </p:cNvPr>
                <p:cNvCxnSpPr>
                  <a:stCxn id="22" idx="1"/>
                  <a:endCxn id="22" idx="3"/>
                </p:cNvCxnSpPr>
                <p:nvPr/>
              </p:nvCxnSpPr>
              <p:spPr>
                <a:xfrm>
                  <a:off x="1482571" y="4405544"/>
                  <a:ext cx="25567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E3955BD7-9CF4-4E99-BF57-DB9969483FAA}"/>
                    </a:ext>
                  </a:extLst>
                </p:cNvPr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2760956" y="3242569"/>
                  <a:ext cx="0" cy="2325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4DC203-9FD7-4EF1-A2BF-DA9BA86FACF4}"/>
                    </a:ext>
                  </a:extLst>
                </p:cNvPr>
                <p:cNvSpPr txBox="1"/>
                <p:nvPr/>
              </p:nvSpPr>
              <p:spPr>
                <a:xfrm>
                  <a:off x="1655686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516F9F-2467-4EAD-BD36-8E5138A9B031}"/>
                    </a:ext>
                  </a:extLst>
                </p:cNvPr>
                <p:cNvSpPr txBox="1"/>
                <p:nvPr/>
              </p:nvSpPr>
              <p:spPr>
                <a:xfrm>
                  <a:off x="1598721" y="4694644"/>
                  <a:ext cx="10756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0903F5-A089-4E6B-9711-2DE4471973C1}"/>
                    </a:ext>
                  </a:extLst>
                </p:cNvPr>
                <p:cNvSpPr txBox="1"/>
                <p:nvPr/>
              </p:nvSpPr>
              <p:spPr>
                <a:xfrm>
                  <a:off x="2904479" y="4694644"/>
                  <a:ext cx="104830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6D62F6B-361C-4F5D-AFD6-55934D81FACA}"/>
                    </a:ext>
                  </a:extLst>
                </p:cNvPr>
                <p:cNvSpPr txBox="1"/>
                <p:nvPr/>
              </p:nvSpPr>
              <p:spPr>
                <a:xfrm>
                  <a:off x="2904479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DF0574-1DCE-49F6-9FE1-0DB5C7FB74AB}"/>
                    </a:ext>
                  </a:extLst>
                </p:cNvPr>
                <p:cNvSpPr txBox="1"/>
                <p:nvPr/>
              </p:nvSpPr>
              <p:spPr>
                <a:xfrm>
                  <a:off x="1739282" y="2490257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True Class</a:t>
                  </a:r>
                  <a:endParaRPr lang="ko-KR" altLang="en-US" b="1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5AB13F-9A98-47CA-8B43-DF1A09697158}"/>
                    </a:ext>
                  </a:extLst>
                </p:cNvPr>
                <p:cNvSpPr txBox="1"/>
                <p:nvPr/>
              </p:nvSpPr>
              <p:spPr>
                <a:xfrm rot="10800000">
                  <a:off x="612844" y="3242569"/>
                  <a:ext cx="461665" cy="223717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b="1" dirty="0"/>
                    <a:t>Hypothesized Class</a:t>
                  </a:r>
                  <a:endParaRPr lang="ko-KR" altLang="en-US" b="1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3A4BA0-C010-4BE5-9D38-3EB1A98888E5}"/>
                    </a:ext>
                  </a:extLst>
                </p:cNvPr>
                <p:cNvSpPr txBox="1"/>
                <p:nvPr/>
              </p:nvSpPr>
              <p:spPr>
                <a:xfrm>
                  <a:off x="1959907" y="2833121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AB626E-394E-4EB6-B811-6061844BB5ED}"/>
                    </a:ext>
                  </a:extLst>
                </p:cNvPr>
                <p:cNvSpPr txBox="1"/>
                <p:nvPr/>
              </p:nvSpPr>
              <p:spPr>
                <a:xfrm>
                  <a:off x="3271583" y="2879647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B64711-0CEA-4ED0-9092-C99CC102E3F9}"/>
                    </a:ext>
                  </a:extLst>
                </p:cNvPr>
                <p:cNvSpPr txBox="1"/>
                <p:nvPr/>
              </p:nvSpPr>
              <p:spPr>
                <a:xfrm rot="10800000">
                  <a:off x="1020906" y="3768224"/>
                  <a:ext cx="461665" cy="20515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B7FA50-81BD-4A41-BD9B-61ABDD6588D7}"/>
                  </a:ext>
                </a:extLst>
              </p:cNvPr>
              <p:cNvSpPr txBox="1"/>
              <p:nvPr/>
            </p:nvSpPr>
            <p:spPr>
              <a:xfrm rot="10800000">
                <a:off x="1016790" y="4837707"/>
                <a:ext cx="461665" cy="2051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dirty="0"/>
                  <a:t>N</a:t>
                </a:r>
                <a:endParaRPr lang="ko-KR" altLang="en-US" dirty="0"/>
              </a:p>
            </p:txBody>
          </p:sp>
        </p:grp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176D2546-62B7-4A58-B15F-D0BDEEC71233}"/>
                </a:ext>
              </a:extLst>
            </p:cNvPr>
            <p:cNvSpPr/>
            <p:nvPr/>
          </p:nvSpPr>
          <p:spPr>
            <a:xfrm>
              <a:off x="1598721" y="3248978"/>
              <a:ext cx="2848676" cy="1156563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FB86E646-B526-463B-8BF2-9A50E0B4B5B2}"/>
                </a:ext>
              </a:extLst>
            </p:cNvPr>
            <p:cNvSpPr/>
            <p:nvPr/>
          </p:nvSpPr>
          <p:spPr>
            <a:xfrm>
              <a:off x="1482570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4904C-225E-4617-94FD-FC9F01D4246A}"/>
                </a:ext>
              </a:extLst>
            </p:cNvPr>
            <p:cNvSpPr txBox="1"/>
            <p:nvPr/>
          </p:nvSpPr>
          <p:spPr>
            <a:xfrm>
              <a:off x="1478456" y="5867521"/>
              <a:ext cx="127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C00000"/>
                  </a:solidFill>
                </a:rPr>
                <a:t>Recall</a:t>
              </a:r>
              <a:endParaRPr lang="ko-KR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69CE5EB7-E19A-4F9B-B14B-882C9E16F300}"/>
                </a:ext>
              </a:extLst>
            </p:cNvPr>
            <p:cNvSpPr/>
            <p:nvPr/>
          </p:nvSpPr>
          <p:spPr>
            <a:xfrm>
              <a:off x="2769188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F67BC-76C9-4BED-85D1-F3C7142F69F0}"/>
                </a:ext>
              </a:extLst>
            </p:cNvPr>
            <p:cNvSpPr txBox="1"/>
            <p:nvPr/>
          </p:nvSpPr>
          <p:spPr>
            <a:xfrm>
              <a:off x="2674400" y="5867521"/>
              <a:ext cx="1427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00B050"/>
                  </a:solidFill>
                </a:rPr>
                <a:t>False Alarm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5B4E84C8-817C-423F-A6BD-688C3CADC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70" y="1956426"/>
            <a:ext cx="2247900" cy="73342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1503B0E-9A30-4989-A33F-E46B67685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46" y="1970713"/>
            <a:ext cx="2219325" cy="704850"/>
          </a:xfrm>
          <a:prstGeom prst="rect">
            <a:avLst/>
          </a:prstGeom>
        </p:spPr>
      </p:pic>
      <p:grpSp>
        <p:nvGrpSpPr>
          <p:cNvPr id="69" name="그룹 68">
            <a:extLst>
              <a:ext uri="{FF2B5EF4-FFF2-40B4-BE49-F238E27FC236}">
                <a16:creationId xmlns:a16="http://schemas.microsoft.com/office/drawing/2014/main" id="{EE934EB9-84EB-4D23-B877-50260699E52B}"/>
              </a:ext>
            </a:extLst>
          </p:cNvPr>
          <p:cNvGrpSpPr/>
          <p:nvPr/>
        </p:nvGrpSpPr>
        <p:grpSpPr>
          <a:xfrm>
            <a:off x="5587688" y="1933417"/>
            <a:ext cx="5172849" cy="4712624"/>
            <a:chOff x="5852891" y="1151476"/>
            <a:chExt cx="5172849" cy="4712624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068FF7CC-247A-4ECD-B869-F805DF1A4C53}"/>
                </a:ext>
              </a:extLst>
            </p:cNvPr>
            <p:cNvSpPr/>
            <p:nvPr/>
          </p:nvSpPr>
          <p:spPr>
            <a:xfrm>
              <a:off x="6826928" y="1313895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AEAE4A7-B667-452A-AA31-4F561DF15AE4}"/>
                </a:ext>
              </a:extLst>
            </p:cNvPr>
            <p:cNvSpPr txBox="1"/>
            <p:nvPr/>
          </p:nvSpPr>
          <p:spPr>
            <a:xfrm>
              <a:off x="6747350" y="511041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2AE969-D1FF-4433-B1FA-0310989D5FD8}"/>
                </a:ext>
              </a:extLst>
            </p:cNvPr>
            <p:cNvSpPr txBox="1"/>
            <p:nvPr/>
          </p:nvSpPr>
          <p:spPr>
            <a:xfrm>
              <a:off x="6236409" y="2993714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FC1785-DC6A-4C1C-A081-686E7C167541}"/>
                </a:ext>
              </a:extLst>
            </p:cNvPr>
            <p:cNvSpPr txBox="1"/>
            <p:nvPr/>
          </p:nvSpPr>
          <p:spPr>
            <a:xfrm>
              <a:off x="6505753" y="1151476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45848C-D526-4182-A24D-A88984B97369}"/>
                </a:ext>
              </a:extLst>
            </p:cNvPr>
            <p:cNvSpPr txBox="1"/>
            <p:nvPr/>
          </p:nvSpPr>
          <p:spPr>
            <a:xfrm>
              <a:off x="8563128" y="5125037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4D5F47-DF39-4C2D-B71D-A787B77A0488}"/>
                </a:ext>
              </a:extLst>
            </p:cNvPr>
            <p:cNvSpPr txBox="1"/>
            <p:nvPr/>
          </p:nvSpPr>
          <p:spPr>
            <a:xfrm>
              <a:off x="10644326" y="5120571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DAEBC6-DD3E-46B3-8D7D-70963D69AF77}"/>
                </a:ext>
              </a:extLst>
            </p:cNvPr>
            <p:cNvSpPr txBox="1"/>
            <p:nvPr/>
          </p:nvSpPr>
          <p:spPr>
            <a:xfrm>
              <a:off x="6505754" y="475562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9F0540C3-FF4C-4B2E-9882-0CE18CFA84AF}"/>
                </a:ext>
              </a:extLst>
            </p:cNvPr>
            <p:cNvCxnSpPr>
              <a:stCxn id="70" idx="0"/>
              <a:endCxn id="70" idx="2"/>
            </p:cNvCxnSpPr>
            <p:nvPr/>
          </p:nvCxnSpPr>
          <p:spPr>
            <a:xfrm>
              <a:off x="8811088" y="1313895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C68D439-74DF-457D-8DD2-19D8523E44DE}"/>
                </a:ext>
              </a:extLst>
            </p:cNvPr>
            <p:cNvCxnSpPr>
              <a:stCxn id="70" idx="1"/>
              <a:endCxn id="70" idx="3"/>
            </p:cNvCxnSpPr>
            <p:nvPr/>
          </p:nvCxnSpPr>
          <p:spPr>
            <a:xfrm>
              <a:off x="6826928" y="3178380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CFEA470-7779-41B5-B7A6-BC9CCCCF92DF}"/>
                </a:ext>
              </a:extLst>
            </p:cNvPr>
            <p:cNvSpPr txBox="1"/>
            <p:nvPr/>
          </p:nvSpPr>
          <p:spPr>
            <a:xfrm>
              <a:off x="7543960" y="5494768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1955FFB-562A-4834-8CB0-72D4E65866B5}"/>
                </a:ext>
              </a:extLst>
            </p:cNvPr>
            <p:cNvSpPr txBox="1"/>
            <p:nvPr/>
          </p:nvSpPr>
          <p:spPr>
            <a:xfrm rot="16200000">
              <a:off x="4772489" y="3057903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F462CF2C-BE9F-44FC-AFF8-56D782B9F456}"/>
                </a:ext>
              </a:extLst>
            </p:cNvPr>
            <p:cNvCxnSpPr/>
            <p:nvPr/>
          </p:nvCxnSpPr>
          <p:spPr>
            <a:xfrm flipV="1">
              <a:off x="6822810" y="1313895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3785E733-D22E-4B1C-B16A-99BEC8A0662D}"/>
                </a:ext>
              </a:extLst>
            </p:cNvPr>
            <p:cNvCxnSpPr/>
            <p:nvPr/>
          </p:nvCxnSpPr>
          <p:spPr>
            <a:xfrm flipH="1" flipV="1">
              <a:off x="7994976" y="3194430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B001B5E0-659B-488C-865F-5BDE5AEEE8E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441986" y="3644803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537501-ABA0-458C-A434-23236805EB56}"/>
                </a:ext>
              </a:extLst>
            </p:cNvPr>
            <p:cNvSpPr txBox="1"/>
            <p:nvPr/>
          </p:nvSpPr>
          <p:spPr>
            <a:xfrm>
              <a:off x="7558053" y="283352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Better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5C24E9-AA88-465D-9C21-41BC717EAC1F}"/>
                </a:ext>
              </a:extLst>
            </p:cNvPr>
            <p:cNvSpPr txBox="1"/>
            <p:nvPr/>
          </p:nvSpPr>
          <p:spPr>
            <a:xfrm>
              <a:off x="8453099" y="398091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Worse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1DD57C2E-FC96-4C52-A90C-1570A25410F3}"/>
                </a:ext>
              </a:extLst>
            </p:cNvPr>
            <p:cNvCxnSpPr/>
            <p:nvPr/>
          </p:nvCxnSpPr>
          <p:spPr>
            <a:xfrm>
              <a:off x="8547031" y="2674923"/>
              <a:ext cx="373225" cy="35515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03C8C3-97A5-4B2A-9A95-80E36A31B3B8}"/>
                </a:ext>
              </a:extLst>
            </p:cNvPr>
            <p:cNvSpPr txBox="1"/>
            <p:nvPr/>
          </p:nvSpPr>
          <p:spPr>
            <a:xfrm>
              <a:off x="7465445" y="2333407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C00000"/>
                  </a:solidFill>
                </a:rPr>
                <a:t>Random Guess</a:t>
              </a:r>
              <a:endParaRPr lang="ko-KR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596BE65C-D864-4695-A864-756C420D2DC3}"/>
                </a:ext>
              </a:extLst>
            </p:cNvPr>
            <p:cNvSpPr/>
            <p:nvPr/>
          </p:nvSpPr>
          <p:spPr>
            <a:xfrm>
              <a:off x="10777944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DBF909AE-A400-4CD2-A549-3D8EC4E7A4A5}"/>
                </a:ext>
              </a:extLst>
            </p:cNvPr>
            <p:cNvSpPr/>
            <p:nvPr/>
          </p:nvSpPr>
          <p:spPr>
            <a:xfrm>
              <a:off x="6804068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D530F146-0F88-4B80-B48F-51221AC10B4E}"/>
                </a:ext>
              </a:extLst>
            </p:cNvPr>
            <p:cNvSpPr/>
            <p:nvPr/>
          </p:nvSpPr>
          <p:spPr>
            <a:xfrm>
              <a:off x="6817766" y="12954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20DB8831-319A-495F-B12C-3B7948864B78}"/>
                </a:ext>
              </a:extLst>
            </p:cNvPr>
            <p:cNvSpPr/>
            <p:nvPr/>
          </p:nvSpPr>
          <p:spPr>
            <a:xfrm>
              <a:off x="10763735" y="12904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966C65-D722-41C3-A0B5-15A8983FB07E}"/>
                </a:ext>
              </a:extLst>
            </p:cNvPr>
            <p:cNvSpPr txBox="1"/>
            <p:nvPr/>
          </p:nvSpPr>
          <p:spPr>
            <a:xfrm>
              <a:off x="7452506" y="4288695"/>
              <a:ext cx="15361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Never Issuing a Positive Class</a:t>
              </a:r>
              <a:endParaRPr lang="ko-KR" altLang="en-US" sz="1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DAD268-E47A-41AE-BAA9-11D5B4FBEFA2}"/>
                </a:ext>
              </a:extLst>
            </p:cNvPr>
            <p:cNvSpPr txBox="1"/>
            <p:nvPr/>
          </p:nvSpPr>
          <p:spPr>
            <a:xfrm>
              <a:off x="9092114" y="1486413"/>
              <a:ext cx="1536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Unconditionally Issuing Positive Class</a:t>
              </a:r>
              <a:endParaRPr lang="ko-KR" altLang="en-US" sz="1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842DB4A-BD3C-429C-870A-C65CE6B51FB7}"/>
                </a:ext>
              </a:extLst>
            </p:cNvPr>
            <p:cNvSpPr txBox="1"/>
            <p:nvPr/>
          </p:nvSpPr>
          <p:spPr>
            <a:xfrm>
              <a:off x="9199392" y="4334524"/>
              <a:ext cx="1826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Never-Guessing Classifier</a:t>
              </a:r>
              <a:endParaRPr lang="ko-KR" altLang="en-US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19F3F8-4761-4D21-9211-0E637EE821E3}"/>
                </a:ext>
              </a:extLst>
            </p:cNvPr>
            <p:cNvSpPr txBox="1"/>
            <p:nvPr/>
          </p:nvSpPr>
          <p:spPr>
            <a:xfrm>
              <a:off x="6932090" y="1553813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Perfect Classifier</a:t>
              </a:r>
              <a:endParaRPr lang="ko-KR" altLang="en-US" sz="1400" dirty="0"/>
            </a:p>
          </p:txBody>
        </p: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BD1238BA-4D47-467F-A330-06C64A1601E9}"/>
                </a:ext>
              </a:extLst>
            </p:cNvPr>
            <p:cNvCxnSpPr>
              <a:cxnSpLocks/>
              <a:endCxn id="90" idx="5"/>
            </p:cNvCxnSpPr>
            <p:nvPr/>
          </p:nvCxnSpPr>
          <p:spPr>
            <a:xfrm flipH="1" flipV="1">
              <a:off x="6856790" y="1334458"/>
              <a:ext cx="306361" cy="2398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83EE89B1-789C-4369-AF5A-8F0E7123D19B}"/>
                </a:ext>
              </a:extLst>
            </p:cNvPr>
            <p:cNvCxnSpPr>
              <a:endCxn id="91" idx="3"/>
            </p:cNvCxnSpPr>
            <p:nvPr/>
          </p:nvCxnSpPr>
          <p:spPr>
            <a:xfrm flipV="1">
              <a:off x="10112566" y="1329447"/>
              <a:ext cx="657864" cy="1376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0C7E2AAC-A3FE-49A2-837D-DD4936F3AF54}"/>
                </a:ext>
              </a:extLst>
            </p:cNvPr>
            <p:cNvCxnSpPr>
              <a:endCxn id="88" idx="6"/>
            </p:cNvCxnSpPr>
            <p:nvPr/>
          </p:nvCxnSpPr>
          <p:spPr>
            <a:xfrm>
              <a:off x="10441498" y="4755620"/>
              <a:ext cx="382165" cy="27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EBAFBC6F-BDDF-4E5F-9145-35568EF49B06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 flipH="1">
              <a:off x="6804068" y="4782410"/>
              <a:ext cx="620022" cy="248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13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Curves in ROC Space : Useful for Imbalanced Data!... AUC(</a:t>
                </a:r>
                <a:r>
                  <a:rPr lang="en-US" altLang="ko-KR" sz="2400" b="1"/>
                  <a:t>Area Under Curve)</a:t>
                </a:r>
                <a:endParaRPr lang="en-US" altLang="ko-KR" sz="2400" b="1" dirty="0"/>
              </a:p>
              <a:p>
                <a:pPr lvl="1"/>
                <a:r>
                  <a:rPr lang="en-US" altLang="ko-KR" sz="2000" dirty="0"/>
                  <a:t>Given a threshold </a:t>
                </a:r>
                <a:r>
                  <a:rPr lang="en-US" altLang="ko-KR" sz="2000" i="1" dirty="0"/>
                  <a:t>T</a:t>
                </a:r>
                <a:r>
                  <a:rPr lang="en-US" altLang="ko-KR" sz="2000" dirty="0"/>
                  <a:t>, the instance is classified as “positive” if </a:t>
                </a:r>
                <a:r>
                  <a:rPr lang="en-US" altLang="ko-KR" sz="2000" i="1" dirty="0"/>
                  <a:t>X&gt;T</a:t>
                </a:r>
                <a:r>
                  <a:rPr lang="en-US" altLang="ko-KR" sz="2000" dirty="0"/>
                  <a:t>, and “negative” otherwise.</a:t>
                </a:r>
              </a:p>
              <a:p>
                <a:pPr lvl="1"/>
                <a:r>
                  <a:rPr lang="en-US" altLang="ko-KR" sz="2000" i="1" dirty="0"/>
                  <a:t>X</a:t>
                </a:r>
                <a:r>
                  <a:rPr lang="en-US" altLang="ko-KR" sz="2000" dirty="0"/>
                  <a:t> follows a probability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the instance actually belongs to class “positive”,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otherwise. </a:t>
                </a:r>
              </a:p>
              <a:p>
                <a:pPr lvl="1"/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sz="2000" dirty="0"/>
              </a:p>
              <a:p>
                <a:pPr lvl="1"/>
                <a:endParaRPr lang="en-US" altLang="ko-KR" dirty="0"/>
              </a:p>
              <a:p>
                <a:endParaRPr lang="ko-KR" altLang="en-US" sz="3200" dirty="0"/>
              </a:p>
              <a:p>
                <a:endParaRPr lang="en-US" altLang="ko-KR" sz="3200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4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  <a:blipFill>
                <a:blip r:embed="rId2"/>
                <a:stretch>
                  <a:fillRect l="-736" t="-1446" r="-14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20" descr="X">
            <a:extLst>
              <a:ext uri="{FF2B5EF4-FFF2-40B4-BE49-F238E27FC236}">
                <a16:creationId xmlns:a16="http://schemas.microsoft.com/office/drawing/2014/main" id="{CAD1EA57-B187-447D-AC95-857B718A0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39575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AutoShape 21" descr="T">
            <a:extLst>
              <a:ext uri="{FF2B5EF4-FFF2-40B4-BE49-F238E27FC236}">
                <a16:creationId xmlns:a16="http://schemas.microsoft.com/office/drawing/2014/main" id="{7FDFBE92-B02E-4D36-A74D-93432A680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6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AutoShape 22" descr="X&gt;T">
            <a:extLst>
              <a:ext uri="{FF2B5EF4-FFF2-40B4-BE49-F238E27FC236}">
                <a16:creationId xmlns:a16="http://schemas.microsoft.com/office/drawing/2014/main" id="{E5B8D697-0A85-42CE-ADDD-8D33D78CB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14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AutoShape 23" descr="X">
            <a:extLst>
              <a:ext uri="{FF2B5EF4-FFF2-40B4-BE49-F238E27FC236}">
                <a16:creationId xmlns:a16="http://schemas.microsoft.com/office/drawing/2014/main" id="{5D244EB2-C24B-40DE-94B9-76F49B94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09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AutoShape 24" descr="f_{1}(x)">
            <a:extLst>
              <a:ext uri="{FF2B5EF4-FFF2-40B4-BE49-F238E27FC236}">
                <a16:creationId xmlns:a16="http://schemas.microsoft.com/office/drawing/2014/main" id="{162B1B6C-07A2-46F2-9F50-AC3BC4DB04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482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AutoShape 25" descr="f_{0}(x)">
            <a:extLst>
              <a:ext uri="{FF2B5EF4-FFF2-40B4-BE49-F238E27FC236}">
                <a16:creationId xmlns:a16="http://schemas.microsoft.com/office/drawing/2014/main" id="{C6F3D65E-1AED-4210-9A78-F8A8E232F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810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3299533F-1D49-4B68-9596-908AD10B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2" y="1612917"/>
            <a:ext cx="2771775" cy="78105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4264C3E5-00A5-4363-BEB9-5185F427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01" y="1717927"/>
            <a:ext cx="2790825" cy="733425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F819410B-537D-498D-B8DF-E8CCED0955B4}"/>
              </a:ext>
            </a:extLst>
          </p:cNvPr>
          <p:cNvGrpSpPr/>
          <p:nvPr/>
        </p:nvGrpSpPr>
        <p:grpSpPr>
          <a:xfrm>
            <a:off x="306902" y="2826593"/>
            <a:ext cx="4508774" cy="3544710"/>
            <a:chOff x="1193209" y="128110"/>
            <a:chExt cx="4508774" cy="3544710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D21C25CE-B25D-408B-A333-420A55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209" y="879579"/>
              <a:ext cx="4508774" cy="27932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BB95135-A615-4A3C-96A4-1872DB3C3791}"/>
                    </a:ext>
                  </a:extLst>
                </p:cNvPr>
                <p:cNvSpPr txBox="1"/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D2F850-FEE2-49A9-818F-AD0EF4161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571" r="-571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42E591A-D936-4501-BD05-B572A435999E}"/>
                    </a:ext>
                  </a:extLst>
                </p:cNvPr>
                <p:cNvSpPr txBox="1"/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12F68FC-BABA-4E38-B613-AFB82D10E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224" r="-11224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65ECA63-6668-4532-86B4-27E57D57F04D}"/>
                    </a:ext>
                  </a:extLst>
                </p:cNvPr>
                <p:cNvSpPr txBox="1"/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C50B366-D5B7-4C69-9901-11B573E39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1111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BD812F36-D956-46B7-AFF9-2D0DBDC93A3E}"/>
                </a:ext>
              </a:extLst>
            </p:cNvPr>
            <p:cNvCxnSpPr/>
            <p:nvPr/>
          </p:nvCxnSpPr>
          <p:spPr>
            <a:xfrm>
              <a:off x="2500604" y="774441"/>
              <a:ext cx="107302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69B90C8-FFE8-41E9-841F-A7C6BE1B38C4}"/>
                </a:ext>
              </a:extLst>
            </p:cNvPr>
            <p:cNvSpPr txBox="1"/>
            <p:nvPr/>
          </p:nvSpPr>
          <p:spPr>
            <a:xfrm>
              <a:off x="2299995" y="128110"/>
              <a:ext cx="147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Threshold</a:t>
              </a:r>
            </a:p>
            <a:p>
              <a:pPr algn="ctr"/>
              <a:r>
                <a:rPr lang="en-US" altLang="ko-KR" dirty="0"/>
                <a:t> </a:t>
              </a:r>
              <a:r>
                <a:rPr lang="en-US" altLang="ko-KR" i="1" dirty="0"/>
                <a:t>T</a:t>
              </a:r>
              <a:endParaRPr lang="ko-KR" altLang="en-US" i="1" dirty="0"/>
            </a:p>
          </p:txBody>
        </p:sp>
      </p:grpSp>
      <p:pic>
        <p:nvPicPr>
          <p:cNvPr id="107" name="그림 106">
            <a:extLst>
              <a:ext uri="{FF2B5EF4-FFF2-40B4-BE49-F238E27FC236}">
                <a16:creationId xmlns:a16="http://schemas.microsoft.com/office/drawing/2014/main" id="{33954700-B5BF-44AD-8E59-DAC22F512E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398" y="2737481"/>
            <a:ext cx="1806097" cy="990686"/>
          </a:xfrm>
          <a:prstGeom prst="rect">
            <a:avLst/>
          </a:prstGeom>
        </p:spPr>
      </p:pic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DB2FA585-ADC0-42F1-B7DA-BEE90DBEC6B9}"/>
              </a:ext>
            </a:extLst>
          </p:cNvPr>
          <p:cNvGrpSpPr/>
          <p:nvPr/>
        </p:nvGrpSpPr>
        <p:grpSpPr>
          <a:xfrm>
            <a:off x="6157284" y="1755911"/>
            <a:ext cx="4944104" cy="4712624"/>
            <a:chOff x="6295026" y="1717819"/>
            <a:chExt cx="4944104" cy="4712624"/>
          </a:xfrm>
        </p:grpSpPr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93496562-6438-4BA0-922D-546D6ED8FE5B}"/>
                </a:ext>
              </a:extLst>
            </p:cNvPr>
            <p:cNvSpPr/>
            <p:nvPr/>
          </p:nvSpPr>
          <p:spPr>
            <a:xfrm>
              <a:off x="7269063" y="1880238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8DAA39-810B-470F-937F-A59E90D282C2}"/>
                </a:ext>
              </a:extLst>
            </p:cNvPr>
            <p:cNvSpPr txBox="1"/>
            <p:nvPr/>
          </p:nvSpPr>
          <p:spPr>
            <a:xfrm>
              <a:off x="7189485" y="567675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9447D9-EEEC-46EB-99D5-6C3178B982F4}"/>
                </a:ext>
              </a:extLst>
            </p:cNvPr>
            <p:cNvSpPr txBox="1"/>
            <p:nvPr/>
          </p:nvSpPr>
          <p:spPr>
            <a:xfrm>
              <a:off x="6678544" y="3560057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274ACFF-9E29-4345-A127-DDB32F3D7F3C}"/>
                </a:ext>
              </a:extLst>
            </p:cNvPr>
            <p:cNvSpPr txBox="1"/>
            <p:nvPr/>
          </p:nvSpPr>
          <p:spPr>
            <a:xfrm>
              <a:off x="6947888" y="1717819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B238142-ADC6-470D-BD17-882502FD8B03}"/>
                </a:ext>
              </a:extLst>
            </p:cNvPr>
            <p:cNvSpPr txBox="1"/>
            <p:nvPr/>
          </p:nvSpPr>
          <p:spPr>
            <a:xfrm>
              <a:off x="9005263" y="5691380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E377415-F08F-454D-9574-D90A7B1868A0}"/>
                </a:ext>
              </a:extLst>
            </p:cNvPr>
            <p:cNvSpPr txBox="1"/>
            <p:nvPr/>
          </p:nvSpPr>
          <p:spPr>
            <a:xfrm>
              <a:off x="11086461" y="5686914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8A6FC26-37F5-4410-A9C7-F7EBAC5D45A8}"/>
                </a:ext>
              </a:extLst>
            </p:cNvPr>
            <p:cNvSpPr txBox="1"/>
            <p:nvPr/>
          </p:nvSpPr>
          <p:spPr>
            <a:xfrm>
              <a:off x="6947889" y="532196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A74BC3D5-17D0-4295-B12C-2DF511CF67C1}"/>
                </a:ext>
              </a:extLst>
            </p:cNvPr>
            <p:cNvCxnSpPr>
              <a:stCxn id="109" idx="0"/>
              <a:endCxn id="109" idx="2"/>
            </p:cNvCxnSpPr>
            <p:nvPr/>
          </p:nvCxnSpPr>
          <p:spPr>
            <a:xfrm>
              <a:off x="9253223" y="1880238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5C01E3BD-5F76-48F3-BCCD-A716EEFFE9DA}"/>
                </a:ext>
              </a:extLst>
            </p:cNvPr>
            <p:cNvCxnSpPr>
              <a:stCxn id="109" idx="1"/>
              <a:endCxn id="109" idx="3"/>
            </p:cNvCxnSpPr>
            <p:nvPr/>
          </p:nvCxnSpPr>
          <p:spPr>
            <a:xfrm>
              <a:off x="7269063" y="3744723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80176B-27DB-45C4-A139-4AB7B1B2B929}"/>
                </a:ext>
              </a:extLst>
            </p:cNvPr>
            <p:cNvSpPr txBox="1"/>
            <p:nvPr/>
          </p:nvSpPr>
          <p:spPr>
            <a:xfrm>
              <a:off x="7986095" y="6061111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6918FE1-79F4-441C-83FB-7B28C6F1A559}"/>
                </a:ext>
              </a:extLst>
            </p:cNvPr>
            <p:cNvSpPr txBox="1"/>
            <p:nvPr/>
          </p:nvSpPr>
          <p:spPr>
            <a:xfrm rot="16200000">
              <a:off x="5214624" y="3624246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C18FBCCE-B792-4119-83F1-B72951E7F4C2}"/>
                </a:ext>
              </a:extLst>
            </p:cNvPr>
            <p:cNvCxnSpPr/>
            <p:nvPr/>
          </p:nvCxnSpPr>
          <p:spPr>
            <a:xfrm flipV="1">
              <a:off x="7264945" y="1880238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F995943-53C1-46C1-809D-F815F9F97A92}"/>
                </a:ext>
              </a:extLst>
            </p:cNvPr>
            <p:cNvSpPr/>
            <p:nvPr/>
          </p:nvSpPr>
          <p:spPr>
            <a:xfrm>
              <a:off x="7270812" y="1873188"/>
              <a:ext cx="3968318" cy="3737499"/>
            </a:xfrm>
            <a:custGeom>
              <a:avLst/>
              <a:gdLst>
                <a:gd name="connsiteX0" fmla="*/ 0 w 3968318"/>
                <a:gd name="connsiteY0" fmla="*/ 3737499 h 3737499"/>
                <a:gd name="connsiteX1" fmla="*/ 1074198 w 3968318"/>
                <a:gd name="connsiteY1" fmla="*/ 1020932 h 3737499"/>
                <a:gd name="connsiteX2" fmla="*/ 3968318 w 3968318"/>
                <a:gd name="connsiteY2" fmla="*/ 0 h 37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318" h="3737499">
                  <a:moveTo>
                    <a:pt x="0" y="3737499"/>
                  </a:moveTo>
                  <a:cubicBezTo>
                    <a:pt x="206406" y="2690673"/>
                    <a:pt x="412812" y="1643848"/>
                    <a:pt x="1074198" y="1020932"/>
                  </a:cubicBezTo>
                  <a:cubicBezTo>
                    <a:pt x="1735584" y="398016"/>
                    <a:pt x="2851951" y="199008"/>
                    <a:pt x="39683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76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254B3D-F05A-4A3D-A2DB-BEF49191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0" y="225275"/>
            <a:ext cx="10294110" cy="2630717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9D05E12-EDEA-4719-8F76-F3C08E680545}"/>
              </a:ext>
            </a:extLst>
          </p:cNvPr>
          <p:cNvGrpSpPr/>
          <p:nvPr/>
        </p:nvGrpSpPr>
        <p:grpSpPr>
          <a:xfrm>
            <a:off x="9726501" y="2163734"/>
            <a:ext cx="240120" cy="707400"/>
            <a:chOff x="9726501" y="2163734"/>
            <a:chExt cx="2401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14:cNvPr>
                <p14:cNvContentPartPr/>
                <p14:nvPr/>
              </p14:nvContentPartPr>
              <p14:xfrm>
                <a:off x="9729021" y="2163734"/>
                <a:ext cx="231120" cy="3034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24701" y="2159414"/>
                  <a:ext cx="239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14:cNvPr>
                <p14:cNvContentPartPr/>
                <p14:nvPr/>
              </p14:nvContentPartPr>
              <p14:xfrm>
                <a:off x="9756741" y="2216654"/>
                <a:ext cx="156600" cy="171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2421" y="2212334"/>
                  <a:ext cx="16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14:cNvPr>
                <p14:cNvContentPartPr/>
                <p14:nvPr/>
              </p14:nvContentPartPr>
              <p14:xfrm>
                <a:off x="9726501" y="2589974"/>
                <a:ext cx="112320" cy="2811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22181" y="2585654"/>
                  <a:ext cx="12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14:cNvPr>
                <p14:cNvContentPartPr/>
                <p14:nvPr/>
              </p14:nvContentPartPr>
              <p14:xfrm>
                <a:off x="9739101" y="2554334"/>
                <a:ext cx="227520" cy="97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4781" y="2550014"/>
                  <a:ext cx="236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3943C9-4CEA-4992-B97E-DBDFE5D96556}"/>
              </a:ext>
            </a:extLst>
          </p:cNvPr>
          <p:cNvGrpSpPr/>
          <p:nvPr/>
        </p:nvGrpSpPr>
        <p:grpSpPr>
          <a:xfrm>
            <a:off x="10677981" y="2218094"/>
            <a:ext cx="508680" cy="466200"/>
            <a:chOff x="10677981" y="2218094"/>
            <a:chExt cx="5086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14:cNvPr>
                <p14:cNvContentPartPr/>
                <p14:nvPr/>
              </p14:nvContentPartPr>
              <p14:xfrm>
                <a:off x="10677981" y="2218094"/>
                <a:ext cx="160560" cy="216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73661" y="2213774"/>
                  <a:ext cx="169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14:cNvPr>
                <p14:cNvContentPartPr/>
                <p14:nvPr/>
              </p14:nvContentPartPr>
              <p14:xfrm>
                <a:off x="10680141" y="2276774"/>
                <a:ext cx="129600" cy="1789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5821" y="2272454"/>
                  <a:ext cx="13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14:cNvPr>
                <p14:cNvContentPartPr/>
                <p14:nvPr/>
              </p14:nvContentPartPr>
              <p14:xfrm>
                <a:off x="10798941" y="2515814"/>
                <a:ext cx="165240" cy="119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4621" y="2511494"/>
                  <a:ext cx="173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14:cNvPr>
                <p14:cNvContentPartPr/>
                <p14:nvPr/>
              </p14:nvContentPartPr>
              <p14:xfrm>
                <a:off x="10984701" y="2484134"/>
                <a:ext cx="201960" cy="2001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80381" y="2479814"/>
                  <a:ext cx="21060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3585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2286" y="36136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r>
              <a:rPr lang="en-US" altLang="ko-KR" dirty="0"/>
              <a:t>(k-fold cross-validation)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808E8B1-3047-13DF-B00C-A8E930F44D0D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035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B5021-6AB0-7ED7-EC05-5362A2AD37EF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C68E-2F9C-81BA-056C-AAE1595509BC}"/>
              </a:ext>
            </a:extLst>
          </p:cNvPr>
          <p:cNvSpPr txBox="1"/>
          <p:nvPr/>
        </p:nvSpPr>
        <p:spPr>
          <a:xfrm>
            <a:off x="245238" y="3087428"/>
            <a:ext cx="461665" cy="22368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K iterations (K-folds)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4030E-E3B6-9405-87E3-CA92880263ED}"/>
              </a:ext>
            </a:extLst>
          </p:cNvPr>
          <p:cNvSpPr txBox="1"/>
          <p:nvPr/>
        </p:nvSpPr>
        <p:spPr>
          <a:xfrm>
            <a:off x="1627833" y="139432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422E6-C102-07DD-0065-ECDCCE3BF1B6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D44998C-EF04-28C6-34AC-AC026C84FD54}"/>
              </a:ext>
            </a:extLst>
          </p:cNvPr>
          <p:cNvCxnSpPr>
            <a:stCxn id="10" idx="2"/>
          </p:cNvCxnSpPr>
          <p:nvPr/>
        </p:nvCxnSpPr>
        <p:spPr>
          <a:xfrm>
            <a:off x="2191417" y="176365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4B8A463-266D-A02C-F8CD-68D882F6565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5811CF-5430-16CE-1385-EC94E7D891E7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98822A32-B00C-EA0C-C513-8A546D6647DA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err="1"/>
              <a:t>Evalution</a:t>
            </a:r>
            <a:r>
              <a:rPr lang="en-US" altLang="ko-KR" b="1" dirty="0"/>
              <a:t> of Classifiers(</a:t>
            </a:r>
            <a:r>
              <a:rPr lang="ko-KR" altLang="en-US" b="1" dirty="0"/>
              <a:t>인식기의 성능 평가</a:t>
            </a:r>
            <a:r>
              <a:rPr lang="en-US" altLang="ko-KR" b="1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5381925-1763-7BA4-E130-7A41E1A6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82" y="3188412"/>
            <a:ext cx="6134100" cy="30194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49E2BFF-8E9F-098F-D079-069DD6753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28" y="224495"/>
            <a:ext cx="4778110" cy="2597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C6F577-883D-AA9D-6148-E7A89217899D}"/>
              </a:ext>
            </a:extLst>
          </p:cNvPr>
          <p:cNvSpPr txBox="1"/>
          <p:nvPr/>
        </p:nvSpPr>
        <p:spPr>
          <a:xfrm>
            <a:off x="4635063" y="6023171"/>
            <a:ext cx="72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ROC </a:t>
            </a:r>
            <a:r>
              <a:rPr lang="ko-KR" altLang="en-US" dirty="0"/>
              <a:t>와 </a:t>
            </a:r>
            <a:r>
              <a:rPr lang="en-US" altLang="ko-KR" dirty="0"/>
              <a:t>AUC</a:t>
            </a:r>
            <a:r>
              <a:rPr lang="ko-KR" altLang="en-US" dirty="0"/>
              <a:t>관련 기능은  </a:t>
            </a:r>
            <a:r>
              <a:rPr lang="en-US" altLang="ko-KR" dirty="0" err="1"/>
              <a:t>KNeighborsClassifier</a:t>
            </a:r>
            <a:r>
              <a:rPr lang="ko-KR" altLang="en-US" dirty="0"/>
              <a:t>에서 제공되지 않음</a:t>
            </a:r>
          </a:p>
        </p:txBody>
      </p:sp>
    </p:spTree>
    <p:extLst>
      <p:ext uri="{BB962C8B-B14F-4D97-AF65-F5344CB8AC3E}">
        <p14:creationId xmlns:p14="http://schemas.microsoft.com/office/powerpoint/2010/main" val="154790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E1DF068-7B20-2A15-1A7F-2C737B2E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81" y="1547320"/>
            <a:ext cx="6134100" cy="1162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6DCEA98-BD18-554B-4D95-1F6F8DE2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81" y="3429000"/>
            <a:ext cx="5981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B89D80E-D57A-8584-463C-37CA574B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582057"/>
            <a:ext cx="6800850" cy="17907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D21433-1E64-ABF9-E66F-93033C42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91" y="703372"/>
            <a:ext cx="79533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0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36D224-CEDA-ABFA-02B1-EC86C138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31" y="1301804"/>
            <a:ext cx="4486275" cy="28670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6D74D1E-6080-6472-AA9E-90B06459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06" y="2735316"/>
            <a:ext cx="2013443" cy="19798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F2C17E4-46FA-1999-52DE-5170BAF5E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41" y="3090041"/>
            <a:ext cx="1566971" cy="1625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95BC3-4DD3-C2EE-0755-642A640994FA}"/>
              </a:ext>
            </a:extLst>
          </p:cNvPr>
          <p:cNvSpPr txBox="1"/>
          <p:nvPr/>
        </p:nvSpPr>
        <p:spPr>
          <a:xfrm>
            <a:off x="1166648" y="5084379"/>
            <a:ext cx="610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출력 수</a:t>
            </a:r>
            <a:r>
              <a:rPr lang="en-US" altLang="ko-KR" dirty="0"/>
              <a:t>=</a:t>
            </a:r>
            <a:r>
              <a:rPr lang="ko-KR" altLang="en-US" dirty="0"/>
              <a:t>픽셀 개수</a:t>
            </a:r>
            <a:endParaRPr lang="en-US" altLang="ko-KR" dirty="0"/>
          </a:p>
          <a:p>
            <a:r>
              <a:rPr lang="ko-KR" altLang="en-US" dirty="0"/>
              <a:t>레이블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0~255 </a:t>
            </a:r>
            <a:r>
              <a:rPr lang="ko-KR" altLang="en-US" dirty="0"/>
              <a:t>사이 값 </a:t>
            </a:r>
          </a:p>
        </p:txBody>
      </p:sp>
    </p:spTree>
    <p:extLst>
      <p:ext uri="{BB962C8B-B14F-4D97-AF65-F5344CB8AC3E}">
        <p14:creationId xmlns:p14="http://schemas.microsoft.com/office/powerpoint/2010/main" val="91811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90BD0906-BF8B-4B4B-B709-577AEC4A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479419"/>
            <a:ext cx="10515600" cy="568940"/>
          </a:xfrm>
        </p:spPr>
        <p:txBody>
          <a:bodyPr/>
          <a:lstStyle/>
          <a:p>
            <a:r>
              <a:rPr lang="en-US" altLang="ko-KR" sz="2800" b="1" dirty="0"/>
              <a:t>2.3. </a:t>
            </a:r>
            <a:r>
              <a:rPr lang="en-US" altLang="ko-KR" sz="2800" b="1" i="1" dirty="0"/>
              <a:t>k</a:t>
            </a:r>
            <a:r>
              <a:rPr lang="en-US" altLang="ko-KR" sz="2800" b="1" dirty="0"/>
              <a:t>-Nearest Neighbors Algorithm</a:t>
            </a:r>
            <a:r>
              <a:rPr lang="ko-KR" altLang="en-US" sz="2800" b="1" dirty="0"/>
              <a:t>에 의한 회귀</a:t>
            </a:r>
            <a:endParaRPr lang="ko-KR" altLang="en-US" sz="28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C8C790B-C408-4839-A5A7-EDA4A303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5" y="1322495"/>
            <a:ext cx="5650078" cy="5056086"/>
          </a:xfrm>
        </p:spPr>
        <p:txBody>
          <a:bodyPr/>
          <a:lstStyle/>
          <a:p>
            <a:r>
              <a:rPr lang="ko-KR" altLang="en-US" sz="2000" dirty="0">
                <a:latin typeface="Arial" panose="020B0604020202020204" pitchFamily="34" charset="0"/>
              </a:rPr>
              <a:t>회귀</a:t>
            </a:r>
            <a:r>
              <a:rPr lang="en-US" altLang="ko-KR" sz="2000" dirty="0">
                <a:latin typeface="Arial" panose="020B0604020202020204" pitchFamily="34" charset="0"/>
              </a:rPr>
              <a:t>(Regression)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</a:rPr>
              <a:t>Ex) The price of a used car</a:t>
            </a:r>
          </a:p>
          <a:p>
            <a:pPr lvl="1" algn="just"/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ko-KR" altLang="en-US" sz="2000" dirty="0">
                <a:latin typeface="Arial" panose="020B0604020202020204" pitchFamily="34" charset="0"/>
              </a:rPr>
              <a:t>출력</a:t>
            </a:r>
            <a:r>
              <a:rPr lang="en-US" altLang="ko-KR" sz="2000" dirty="0">
                <a:latin typeface="Arial" panose="020B0604020202020204" pitchFamily="34" charset="0"/>
              </a:rPr>
              <a:t>: </a:t>
            </a:r>
            <a:r>
              <a:rPr lang="ko-KR" altLang="en-US" sz="2000" dirty="0">
                <a:latin typeface="Arial" panose="020B0604020202020204" pitchFamily="34" charset="0"/>
              </a:rPr>
              <a:t>연속</a:t>
            </a:r>
            <a:r>
              <a:rPr lang="en-US" altLang="ko-KR" sz="2000" dirty="0"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latin typeface="Arial" panose="020B0604020202020204" pitchFamily="34" charset="0"/>
              </a:rPr>
              <a:t>회귀</a:t>
            </a:r>
            <a:r>
              <a:rPr lang="en-US" altLang="ko-KR" sz="2000" dirty="0">
                <a:latin typeface="Arial" panose="020B0604020202020204" pitchFamily="34" charset="0"/>
              </a:rPr>
              <a:t>) vs. </a:t>
            </a:r>
            <a:r>
              <a:rPr lang="ko-KR" altLang="en-US" sz="2000" dirty="0">
                <a:latin typeface="Arial" panose="020B0604020202020204" pitchFamily="34" charset="0"/>
              </a:rPr>
              <a:t>이산</a:t>
            </a:r>
            <a:r>
              <a:rPr lang="en-US" altLang="ko-KR" sz="2000" dirty="0">
                <a:latin typeface="Arial" panose="020B0604020202020204" pitchFamily="34" charset="0"/>
              </a:rPr>
              <a:t>(discrete) (</a:t>
            </a:r>
            <a:r>
              <a:rPr lang="ko-KR" altLang="en-US" sz="2000" dirty="0">
                <a:latin typeface="Arial" panose="020B0604020202020204" pitchFamily="34" charset="0"/>
              </a:rPr>
              <a:t>분류</a:t>
            </a:r>
            <a:r>
              <a:rPr lang="en-US" altLang="ko-KR" sz="2000" dirty="0">
                <a:latin typeface="Arial" panose="020B0604020202020204" pitchFamily="34" charset="0"/>
              </a:rPr>
              <a:t>)</a:t>
            </a:r>
          </a:p>
          <a:p>
            <a:pPr lvl="1" algn="just"/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Other examples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Stock price prediction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Oil price prediction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Water level prediction </a:t>
            </a:r>
          </a:p>
          <a:p>
            <a:pPr lvl="2" algn="just"/>
            <a:endParaRPr lang="en-US" altLang="ko-KR" sz="1200" dirty="0">
              <a:latin typeface="Arial" panose="020B0604020202020204" pitchFamily="34" charset="0"/>
            </a:endParaRP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3CBFAD-DC78-448B-9034-7A680D3F7246}"/>
              </a:ext>
            </a:extLst>
          </p:cNvPr>
          <p:cNvGrpSpPr/>
          <p:nvPr/>
        </p:nvGrpSpPr>
        <p:grpSpPr>
          <a:xfrm>
            <a:off x="6587217" y="1513518"/>
            <a:ext cx="5050668" cy="4674039"/>
            <a:chOff x="764099" y="816602"/>
            <a:chExt cx="5050668" cy="46740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34335D-BF30-4197-9ACA-C97A77D398FA}"/>
                </a:ext>
              </a:extLst>
            </p:cNvPr>
            <p:cNvSpPr txBox="1"/>
            <p:nvPr/>
          </p:nvSpPr>
          <p:spPr>
            <a:xfrm>
              <a:off x="4635192" y="5121309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Milage</a:t>
              </a:r>
              <a:endParaRPr lang="ko-KR" altLang="en-US" dirty="0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5CF260C-9340-4CF3-B32F-2D98F8B1CCEB}"/>
                </a:ext>
              </a:extLst>
            </p:cNvPr>
            <p:cNvGrpSpPr/>
            <p:nvPr/>
          </p:nvGrpSpPr>
          <p:grpSpPr>
            <a:xfrm>
              <a:off x="764099" y="816602"/>
              <a:ext cx="4795453" cy="4513350"/>
              <a:chOff x="764099" y="816602"/>
              <a:chExt cx="4795453" cy="4513350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4E7E6119-6FBD-4703-985D-EE06DAFE07AE}"/>
                  </a:ext>
                </a:extLst>
              </p:cNvPr>
              <p:cNvSpPr/>
              <p:nvPr/>
            </p:nvSpPr>
            <p:spPr>
              <a:xfrm>
                <a:off x="3400143" y="3812935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8D2A6B94-1A75-4E2A-8B53-36E067012DE6}"/>
                  </a:ext>
                </a:extLst>
              </p:cNvPr>
              <p:cNvSpPr/>
              <p:nvPr/>
            </p:nvSpPr>
            <p:spPr>
              <a:xfrm>
                <a:off x="2463390" y="3024593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C18C76B1-7F98-4811-A54A-223F6C5F1491}"/>
                  </a:ext>
                </a:extLst>
              </p:cNvPr>
              <p:cNvSpPr/>
              <p:nvPr/>
            </p:nvSpPr>
            <p:spPr>
              <a:xfrm>
                <a:off x="1620715" y="1919798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075DA776-2840-4419-B44C-1D39493ADFA9}"/>
                  </a:ext>
                </a:extLst>
              </p:cNvPr>
              <p:cNvSpPr/>
              <p:nvPr/>
            </p:nvSpPr>
            <p:spPr>
              <a:xfrm>
                <a:off x="3930223" y="4039050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7347A661-04EC-4D9E-B3DF-F0DB65D6BC09}"/>
                  </a:ext>
                </a:extLst>
              </p:cNvPr>
              <p:cNvSpPr/>
              <p:nvPr/>
            </p:nvSpPr>
            <p:spPr>
              <a:xfrm>
                <a:off x="1796283" y="2427850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1E9BC83D-0FA2-42DF-AA07-97FB7F48410E}"/>
                  </a:ext>
                </a:extLst>
              </p:cNvPr>
              <p:cNvSpPr/>
              <p:nvPr/>
            </p:nvSpPr>
            <p:spPr>
              <a:xfrm>
                <a:off x="2798840" y="3436732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90037B3-A6CE-420C-B283-1616B23CE447}"/>
                  </a:ext>
                </a:extLst>
              </p:cNvPr>
              <p:cNvSpPr/>
              <p:nvPr/>
            </p:nvSpPr>
            <p:spPr>
              <a:xfrm>
                <a:off x="4457292" y="4142483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56D8D0A3-88E2-400C-B94C-2C899B09A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099" y="4947626"/>
                <a:ext cx="46926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41">
                <a:extLst>
                  <a:ext uri="{FF2B5EF4-FFF2-40B4-BE49-F238E27FC236}">
                    <a16:creationId xmlns:a16="http://schemas.microsoft.com/office/drawing/2014/main" id="{7CFE67FB-30CC-47FA-80DF-C7F7BDFFB9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3333" y="1299170"/>
                <a:ext cx="0" cy="40307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2A964-BF8B-471D-A849-6EEA67F792F4}"/>
                  </a:ext>
                </a:extLst>
              </p:cNvPr>
              <p:cNvSpPr txBox="1"/>
              <p:nvPr/>
            </p:nvSpPr>
            <p:spPr>
              <a:xfrm>
                <a:off x="764099" y="816602"/>
                <a:ext cx="1305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Price</a:t>
                </a:r>
                <a:endParaRPr lang="ko-KR" altLang="en-US" dirty="0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F5A4F7D2-7F20-4013-B3D7-98167ED43216}"/>
                  </a:ext>
                </a:extLst>
              </p:cNvPr>
              <p:cNvSpPr/>
              <p:nvPr/>
            </p:nvSpPr>
            <p:spPr>
              <a:xfrm>
                <a:off x="5357881" y="4005919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4FB21F86-BFB7-4D0A-B94E-87AB1D5EF061}"/>
                  </a:ext>
                </a:extLst>
              </p:cNvPr>
              <p:cNvSpPr/>
              <p:nvPr/>
            </p:nvSpPr>
            <p:spPr>
              <a:xfrm>
                <a:off x="3148339" y="3447936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D4ABE761-1C04-4FD9-9340-38FE0BD841B8}"/>
                  </a:ext>
                </a:extLst>
              </p:cNvPr>
              <p:cNvSpPr/>
              <p:nvPr/>
            </p:nvSpPr>
            <p:spPr>
              <a:xfrm>
                <a:off x="2220354" y="326183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C44F0AA7-402D-4668-AB99-315476D6A0A8}"/>
                  </a:ext>
                </a:extLst>
              </p:cNvPr>
              <p:cNvSpPr/>
              <p:nvPr/>
            </p:nvSpPr>
            <p:spPr>
              <a:xfrm>
                <a:off x="4915174" y="4030299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E7E914BB-28C9-4736-A332-AB7DFA98216B}"/>
                  </a:ext>
                </a:extLst>
              </p:cNvPr>
              <p:cNvSpPr/>
              <p:nvPr/>
            </p:nvSpPr>
            <p:spPr>
              <a:xfrm>
                <a:off x="3830832" y="3744660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F2E72F-1CAD-4B29-9A8F-6785AF69A1D2}"/>
                  </a:ext>
                </a:extLst>
              </p:cNvPr>
              <p:cNvSpPr/>
              <p:nvPr/>
            </p:nvSpPr>
            <p:spPr>
              <a:xfrm>
                <a:off x="1843743" y="3013255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1200613C-E759-4716-AB67-C16F96574ECC}"/>
                  </a:ext>
                </a:extLst>
              </p:cNvPr>
              <p:cNvSpPr/>
              <p:nvPr/>
            </p:nvSpPr>
            <p:spPr>
              <a:xfrm>
                <a:off x="1449998" y="266335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4ECB90F-3D48-488E-A594-1FE9A81FD7A5}"/>
                  </a:ext>
                </a:extLst>
              </p:cNvPr>
              <p:cNvSpPr/>
              <p:nvPr/>
            </p:nvSpPr>
            <p:spPr>
              <a:xfrm>
                <a:off x="4462261" y="386727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4D694E70-7519-4EF3-87C7-1B2DF2DB6273}"/>
                  </a:ext>
                </a:extLst>
              </p:cNvPr>
              <p:cNvSpPr/>
              <p:nvPr/>
            </p:nvSpPr>
            <p:spPr>
              <a:xfrm>
                <a:off x="2132617" y="2853182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6FADFB65-5048-446B-AB31-05F9281AA521}"/>
                  </a:ext>
                </a:extLst>
              </p:cNvPr>
              <p:cNvCxnSpPr/>
              <p:nvPr/>
            </p:nvCxnSpPr>
            <p:spPr>
              <a:xfrm>
                <a:off x="1499693" y="2019189"/>
                <a:ext cx="3465176" cy="26991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3210262A-16A9-44F2-A356-ADF3F2DA3991}"/>
                  </a:ext>
                </a:extLst>
              </p:cNvPr>
              <p:cNvCxnSpPr/>
              <p:nvPr/>
            </p:nvCxnSpPr>
            <p:spPr>
              <a:xfrm>
                <a:off x="1449998" y="2973586"/>
                <a:ext cx="4109554" cy="12682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173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44053"/>
            <a:ext cx="10515600" cy="489414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400" dirty="0"/>
              <a:t>입력은 </a:t>
            </a:r>
            <a:r>
              <a:rPr lang="ko-KR" altLang="en-US" sz="2400" dirty="0" err="1"/>
              <a:t>특징값들로</a:t>
            </a:r>
            <a:r>
              <a:rPr lang="ko-KR" altLang="en-US" sz="2400" dirty="0"/>
              <a:t> 구성</a:t>
            </a:r>
            <a:endParaRPr lang="en-US" altLang="ko-KR" sz="2400" dirty="0"/>
          </a:p>
          <a:p>
            <a:pPr algn="just"/>
            <a:endParaRPr lang="en-US" altLang="ko-KR" sz="2400" dirty="0"/>
          </a:p>
          <a:p>
            <a:pPr algn="just"/>
            <a:r>
              <a:rPr lang="ko-KR" altLang="en-US" sz="2400" dirty="0"/>
              <a:t>출력은 입력에 해당하는 </a:t>
            </a:r>
            <a:r>
              <a:rPr lang="ko-KR" altLang="en-US" sz="2400" dirty="0" err="1"/>
              <a:t>성질값으로</a:t>
            </a:r>
            <a:r>
              <a:rPr lang="ko-KR" altLang="en-US" sz="2400" dirty="0"/>
              <a:t> </a:t>
            </a:r>
            <a:r>
              <a:rPr lang="en-US" altLang="ko-KR" sz="2400" dirty="0"/>
              <a:t>k </a:t>
            </a:r>
            <a:r>
              <a:rPr lang="ko-KR" altLang="en-US" sz="2400" dirty="0"/>
              <a:t>근접 이웃에 해당하는 </a:t>
            </a:r>
            <a:r>
              <a:rPr lang="ko-KR" altLang="en-US" sz="2400" dirty="0" err="1"/>
              <a:t>성질값들의</a:t>
            </a:r>
            <a:r>
              <a:rPr lang="ko-KR" altLang="en-US" sz="2400" dirty="0"/>
              <a:t> 평균으로 주어짐</a:t>
            </a:r>
            <a:endParaRPr lang="en-US" altLang="ko-KR" sz="2400" dirty="0"/>
          </a:p>
          <a:p>
            <a:pPr algn="just"/>
            <a:endParaRPr lang="en-US" altLang="ko-KR" sz="1800" dirty="0"/>
          </a:p>
          <a:p>
            <a:r>
              <a:rPr lang="ko-KR" altLang="en-US" sz="2400" dirty="0"/>
              <a:t>거리 측정 기준</a:t>
            </a:r>
            <a:r>
              <a:rPr lang="en-US" altLang="ko-KR" sz="2400" dirty="0"/>
              <a:t>? Euclidean distance,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Metric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분포가 치우쳐 있을 때 성능이 심각하게 저하 됨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거리 정보 </a:t>
            </a:r>
            <a:r>
              <a:rPr lang="en-US" altLang="ko-KR" sz="2400" dirty="0"/>
              <a:t>d</a:t>
            </a:r>
            <a:r>
              <a:rPr lang="ko-KR" altLang="en-US" sz="2400" dirty="0"/>
              <a:t>를 이용하면 더 정확한 결정을 할 수 있음</a:t>
            </a:r>
            <a:endParaRPr lang="en-US" altLang="ko-KR" sz="2400" dirty="0"/>
          </a:p>
          <a:p>
            <a:pPr algn="just"/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AB23B5E-A4C4-1631-BEA2-06B141925E70}"/>
              </a:ext>
            </a:extLst>
          </p:cNvPr>
          <p:cNvGrpSpPr/>
          <p:nvPr/>
        </p:nvGrpSpPr>
        <p:grpSpPr>
          <a:xfrm>
            <a:off x="8946448" y="3760075"/>
            <a:ext cx="2704268" cy="1548067"/>
            <a:chOff x="2236304" y="1727752"/>
            <a:chExt cx="2073135" cy="1179442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4E7BAEC-9926-EFE4-09EB-BEAB6E8B2899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8B2529C-81DC-01FB-4DE2-B9C2762761BE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9561E0E2-EA94-3FD2-4B63-427E5588642A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DC5A489-1218-952E-9760-87FB0E19C46F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2DDC5DD-34DF-3295-5AF6-0A2B69DA0869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381DCB9-2C46-6F83-A2D8-37BF26E91B21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0E81E6C-FCC3-6F24-085B-DCD69CFC1760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58005C5-3354-3CC1-479B-3827E3C0770C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C4B7E28-BFEF-9734-CC9A-9DD9BD8B628E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5D297DA-A983-A7C7-6AB4-F8AC265FDE1C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91F8B64-7081-68C3-90A2-239301927D00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75589F-FC8E-6EF5-43A8-FBEF9A1EA70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77A6924-3E66-D10C-964B-C06A0528D0BC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87459211-5D82-25F3-CD2F-9266B88F9219}"/>
                </a:ext>
              </a:extLst>
            </p:cNvPr>
            <p:cNvSpPr/>
            <p:nvPr/>
          </p:nvSpPr>
          <p:spPr>
            <a:xfrm>
              <a:off x="3309730" y="227606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01C250E3-E67E-6B58-C820-3E04299C86ED}"/>
                </a:ext>
              </a:extLst>
            </p:cNvPr>
            <p:cNvSpPr/>
            <p:nvPr/>
          </p:nvSpPr>
          <p:spPr>
            <a:xfrm>
              <a:off x="2748169" y="1727752"/>
              <a:ext cx="1205946" cy="11794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949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D52475-8D01-4BAB-84F4-0569EAAB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" y="538603"/>
            <a:ext cx="9896211" cy="25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i="1" dirty="0"/>
              <a:t>k</a:t>
            </a:r>
            <a:r>
              <a:rPr lang="en-US" altLang="ko-KR" sz="2400" b="1" dirty="0"/>
              <a:t>-NN  </a:t>
            </a:r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1932A41-B1BE-B8EC-B60B-A471CA96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69" y="1113679"/>
            <a:ext cx="1473090" cy="19865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61C953-C1C6-8DBA-4BC6-AA0AC692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79" y="152400"/>
            <a:ext cx="8366141" cy="65532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133A9AB-4561-3689-DD5E-F4F16054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13" y="3309610"/>
            <a:ext cx="3572947" cy="2611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2CE561-78A3-FB93-CC66-F67F5D9F250A}"/>
              </a:ext>
            </a:extLst>
          </p:cNvPr>
          <p:cNvSpPr txBox="1"/>
          <p:nvPr/>
        </p:nvSpPr>
        <p:spPr>
          <a:xfrm>
            <a:off x="610860" y="3382811"/>
            <a:ext cx="209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knn-3장-p.131.py</a:t>
            </a:r>
          </a:p>
        </p:txBody>
      </p:sp>
    </p:spTree>
    <p:extLst>
      <p:ext uri="{BB962C8B-B14F-4D97-AF65-F5344CB8AC3E}">
        <p14:creationId xmlns:p14="http://schemas.microsoft.com/office/powerpoint/2010/main" val="41586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90BD0906-BF8B-4B4B-B709-577AEC4A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479419"/>
            <a:ext cx="10515600" cy="568940"/>
          </a:xfrm>
        </p:spPr>
        <p:txBody>
          <a:bodyPr/>
          <a:lstStyle/>
          <a:p>
            <a:r>
              <a:rPr lang="en-US" altLang="ko-KR" sz="2800" b="1" dirty="0"/>
              <a:t>Classification(</a:t>
            </a:r>
            <a:r>
              <a:rPr lang="ko-KR" altLang="en-US" sz="2800" b="1" dirty="0"/>
              <a:t>인식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AD93F14-B8B9-4C80-AEF2-25736B59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322495"/>
            <a:ext cx="8992924" cy="5056086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</a:rPr>
              <a:t>Classification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</a:rPr>
              <a:t>Ex) Credit scoring</a:t>
            </a:r>
          </a:p>
          <a:p>
            <a:pPr lvl="2" algn="just"/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Low-risk and high-risk customers</a:t>
            </a:r>
            <a:r>
              <a:rPr lang="en-US" altLang="ko-KR" dirty="0">
                <a:latin typeface="Arial" panose="020B0604020202020204" pitchFamily="34" charset="0"/>
              </a:rPr>
              <a:t> from their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incomes and savings</a:t>
            </a:r>
          </a:p>
          <a:p>
            <a:pPr marL="457200" lvl="1" indent="0" algn="just">
              <a:buNone/>
            </a:pPr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</a:rPr>
              <a:t>Class membership</a:t>
            </a:r>
          </a:p>
          <a:p>
            <a:pPr lvl="1" algn="just"/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Input</a:t>
            </a:r>
            <a:r>
              <a:rPr lang="ko-KR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Features (</a:t>
            </a:r>
            <a:r>
              <a:rPr lang="ko-KR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입력 특징</a:t>
            </a:r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</a:p>
          <a:p>
            <a:pPr lvl="1" algn="just"/>
            <a:endParaRPr lang="en-US" altLang="ko-KR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Other examples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Handwritten digit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Speech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Fraud detection</a:t>
            </a:r>
          </a:p>
          <a:p>
            <a:pPr lvl="2" algn="just"/>
            <a:endParaRPr lang="en-US" altLang="ko-KR" sz="1200" dirty="0">
              <a:latin typeface="Arial" panose="020B0604020202020204" pitchFamily="34" charset="0"/>
            </a:endParaRP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713EB19-D7B7-4E1F-B866-89B89EBC7A84}"/>
              </a:ext>
            </a:extLst>
          </p:cNvPr>
          <p:cNvGrpSpPr/>
          <p:nvPr/>
        </p:nvGrpSpPr>
        <p:grpSpPr>
          <a:xfrm>
            <a:off x="5708342" y="2565644"/>
            <a:ext cx="5211192" cy="3559947"/>
            <a:chOff x="4672584" y="791683"/>
            <a:chExt cx="5605271" cy="4777013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BDF0868-8861-42E5-B657-F8B3E5F2C9FE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25675FE-2C35-41FE-B6D9-982AC3D26043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463AF11-44C9-4023-8859-865E236C849B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E409CA5-39F1-427C-A463-EB517046D841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BB85DB6-FA08-4566-8978-E9D60710247D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94A9128-977F-437F-8229-45BA9C3FCF6E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394E18E-8054-4279-A06E-804BE56BD3D2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2B4FF9E-0320-4FDF-9C72-8169C98B3E06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3FA669D7-66B2-4FFB-AD99-E024CEF386DE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23D51B-3F85-4BCF-B285-F7BDC81E62F5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D8D7E-C51C-49D4-89E2-976B8615ED25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3CBD148-1FAB-436A-9233-F07D9FF436B6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7CB1E63-D466-41CC-8464-A03F478849E6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F9CDDC6-48D9-43BA-8EF3-77C257643F9A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9E69FED-1349-407B-B13E-CE3B694B948C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AEC2353-314C-49A3-A719-082FF51C0F9F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1595CAD-4642-446A-A983-6B67D8A08B31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732EF39-D432-4404-AA76-F14DDC2D4830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0D84D56-674E-45FE-9218-917FAEEAAE70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A06598D-E660-4C0F-AD1B-51074CD59066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493D871-4312-47BC-8586-3C656FBC3BA8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D5E4B3-1832-4EBC-A1B7-B716BEE4EDE1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DA58C0-B445-4985-994C-66A34A4DE23E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0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C910D-30FF-4D5D-A0B7-F7CF4E64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</p:spPr>
        <p:txBody>
          <a:bodyPr/>
          <a:lstStyle/>
          <a:p>
            <a:r>
              <a:rPr lang="en-US" altLang="ko-KR" sz="2800" b="1" dirty="0"/>
              <a:t>2.1. </a:t>
            </a:r>
            <a:r>
              <a:rPr lang="en-US" altLang="ko-KR" sz="2800" b="1" i="1" dirty="0"/>
              <a:t>k</a:t>
            </a:r>
            <a:r>
              <a:rPr lang="en-US" altLang="ko-KR" sz="2800" b="1" dirty="0"/>
              <a:t>-Nearest Neighbors Algorithm</a:t>
            </a:r>
            <a:r>
              <a:rPr lang="ko-KR" altLang="en-US" sz="2800" b="1" dirty="0"/>
              <a:t>의 개요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EDDEEF-B4A4-4BEB-9003-C662E2F92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0877"/>
                <a:ext cx="10515600" cy="5056086"/>
              </a:xfrm>
            </p:spPr>
            <p:txBody>
              <a:bodyPr/>
              <a:lstStyle/>
              <a:p>
                <a:r>
                  <a:rPr lang="en-US" altLang="ko-KR" dirty="0"/>
                  <a:t>Handwritten Digit Example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Do As Your Neighbor Does</a:t>
                </a:r>
              </a:p>
              <a:p>
                <a:pPr lvl="1"/>
                <a:r>
                  <a:rPr lang="ko-KR" altLang="en-US" sz="2000" dirty="0"/>
                  <a:t>학습 데이터 집합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000" dirty="0"/>
                  <a:t>},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ko-KR" sz="2000" dirty="0"/>
              </a:p>
              <a:p>
                <a:pPr lvl="1"/>
                <a:r>
                  <a:rPr lang="ko-KR" altLang="en-US" sz="2000" dirty="0"/>
                  <a:t>새로운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입력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sz="2000" dirty="0"/>
                  <a:t>에 대한 </a:t>
                </a:r>
                <a:r>
                  <a:rPr lang="en-US" altLang="ko-KR" sz="2000" dirty="0"/>
                  <a:t>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ko-KR" altLang="en-US" sz="2000" dirty="0"/>
                  <a:t> </a:t>
                </a:r>
                <a:endParaRPr lang="en-US" altLang="ko-KR" sz="2000" dirty="0"/>
              </a:p>
              <a:p>
                <a:pPr lvl="1"/>
                <a:r>
                  <a:rPr lang="ko-KR" altLang="en-US" sz="2000" dirty="0"/>
                  <a:t>학습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데이터 집합에서 가장 가까운 입력을 찾아 그 </a:t>
                </a:r>
                <a:r>
                  <a:rPr lang="en-US" altLang="ko-KR" sz="2000" dirty="0"/>
                  <a:t>class</a:t>
                </a:r>
                <a:r>
                  <a:rPr lang="ko-KR" altLang="en-US" sz="2000" dirty="0"/>
                  <a:t>를 이용하여 결정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EDDEEF-B4A4-4BEB-9003-C662E2F92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0877"/>
                <a:ext cx="10515600" cy="5056086"/>
              </a:xfrm>
              <a:blipFill>
                <a:blip r:embed="rId2"/>
                <a:stretch>
                  <a:fillRect l="-1043" t="-21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13966F81-CABC-4E8F-84F5-B70935D4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62" y="1358721"/>
            <a:ext cx="2852738" cy="2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EDDEEF-B4A4-4BEB-9003-C662E2F9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32" y="736571"/>
            <a:ext cx="10515600" cy="5056086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</a:rPr>
              <a:t>k-NN classifier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en-US" sz="2000" dirty="0">
                <a:latin typeface="Arial" panose="020B0604020202020204" pitchFamily="34" charset="0"/>
              </a:rPr>
              <a:t>의 예시</a:t>
            </a:r>
            <a:endParaRPr lang="en-US" altLang="ko-KR" sz="2000" dirty="0">
              <a:latin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ko-KR" sz="2000" dirty="0">
                <a:latin typeface="Arial" panose="020B0604020202020204" pitchFamily="34" charset="0"/>
              </a:rPr>
              <a:t>Green</a:t>
            </a:r>
            <a:r>
              <a:rPr lang="ko-KR" altLang="en-US" sz="2000" dirty="0"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</a:rPr>
              <a:t>Circle(</a:t>
            </a:r>
            <a:r>
              <a:rPr lang="ko-KR" altLang="ko-KR" sz="2000" dirty="0">
                <a:latin typeface="Arial" panose="020B0604020202020204" pitchFamily="34" charset="0"/>
              </a:rPr>
              <a:t>The </a:t>
            </a:r>
            <a:r>
              <a:rPr lang="ko-KR" altLang="ko-KR" sz="2000" dirty="0" err="1">
                <a:latin typeface="Arial" panose="020B0604020202020204" pitchFamily="34" charset="0"/>
              </a:rPr>
              <a:t>test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sample</a:t>
            </a:r>
            <a:r>
              <a:rPr lang="ko-KR" altLang="ko-KR" sz="2000" dirty="0">
                <a:latin typeface="Arial" panose="020B0604020202020204" pitchFamily="34" charset="0"/>
              </a:rPr>
              <a:t>) </a:t>
            </a:r>
            <a:r>
              <a:rPr lang="ko-KR" altLang="ko-KR" sz="2000" dirty="0" err="1">
                <a:latin typeface="Arial" panose="020B0604020202020204" pitchFamily="34" charset="0"/>
              </a:rPr>
              <a:t>should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be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classified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either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to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the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first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class</a:t>
            </a:r>
            <a:r>
              <a:rPr lang="en-US" altLang="ko-KR" sz="2000" dirty="0">
                <a:latin typeface="Arial" panose="020B0604020202020204" pitchFamily="34" charset="0"/>
              </a:rPr>
              <a:t>(</a:t>
            </a:r>
            <a:r>
              <a:rPr lang="ko-KR" altLang="ko-KR" sz="2000" dirty="0" err="1">
                <a:latin typeface="Arial" panose="020B0604020202020204" pitchFamily="34" charset="0"/>
              </a:rPr>
              <a:t>blue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squares</a:t>
            </a:r>
            <a:r>
              <a:rPr lang="en-US" altLang="ko-KR" sz="2000" dirty="0">
                <a:latin typeface="Arial" panose="020B0604020202020204" pitchFamily="34" charset="0"/>
              </a:rPr>
              <a:t>)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or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to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the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second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class</a:t>
            </a:r>
            <a:r>
              <a:rPr lang="en-US" altLang="ko-KR" sz="2000" dirty="0">
                <a:latin typeface="Arial" panose="020B0604020202020204" pitchFamily="34" charset="0"/>
              </a:rPr>
              <a:t>(</a:t>
            </a:r>
            <a:r>
              <a:rPr lang="ko-KR" altLang="ko-KR" sz="2000" dirty="0" err="1">
                <a:latin typeface="Arial" panose="020B0604020202020204" pitchFamily="34" charset="0"/>
              </a:rPr>
              <a:t>red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triangles</a:t>
            </a:r>
            <a:r>
              <a:rPr lang="en-US" altLang="ko-KR" sz="2000" dirty="0">
                <a:latin typeface="Arial" panose="020B0604020202020204" pitchFamily="34" charset="0"/>
              </a:rPr>
              <a:t>)</a:t>
            </a:r>
            <a:r>
              <a:rPr lang="ko-KR" altLang="ko-KR" sz="2000" dirty="0">
                <a:latin typeface="Arial" panose="020B0604020202020204" pitchFamily="34" charset="0"/>
              </a:rPr>
              <a:t>. </a:t>
            </a:r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ko-KR" altLang="ko-KR" sz="2000" dirty="0" err="1">
                <a:latin typeface="Arial" panose="020B0604020202020204" pitchFamily="34" charset="0"/>
              </a:rPr>
              <a:t>If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i="1" dirty="0">
                <a:latin typeface="Arial" panose="020B0604020202020204" pitchFamily="34" charset="0"/>
              </a:rPr>
              <a:t>k = 3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</a:rPr>
              <a:t>,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there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are</a:t>
            </a:r>
            <a:r>
              <a:rPr lang="ko-KR" altLang="ko-KR" sz="2000" dirty="0">
                <a:latin typeface="Arial" panose="020B0604020202020204" pitchFamily="34" charset="0"/>
              </a:rPr>
              <a:t> 2 </a:t>
            </a:r>
            <a:r>
              <a:rPr lang="ko-KR" altLang="ko-KR" sz="2000" dirty="0" err="1">
                <a:latin typeface="Arial" panose="020B0604020202020204" pitchFamily="34" charset="0"/>
              </a:rPr>
              <a:t>triangles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</a:rPr>
              <a:t>vs.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only</a:t>
            </a:r>
            <a:r>
              <a:rPr lang="ko-KR" altLang="ko-KR" sz="2000" dirty="0">
                <a:latin typeface="Arial" panose="020B0604020202020204" pitchFamily="34" charset="0"/>
              </a:rPr>
              <a:t> 1 </a:t>
            </a:r>
            <a:r>
              <a:rPr lang="ko-KR" altLang="ko-KR" sz="2000" dirty="0" err="1">
                <a:latin typeface="Arial" panose="020B0604020202020204" pitchFamily="34" charset="0"/>
              </a:rPr>
              <a:t>square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inside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the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inner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circle</a:t>
            </a:r>
            <a:r>
              <a:rPr lang="ko-KR" altLang="ko-KR" sz="2000" dirty="0">
                <a:latin typeface="Arial" panose="020B0604020202020204" pitchFamily="34" charset="0"/>
              </a:rPr>
              <a:t>. </a:t>
            </a:r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ko-KR" altLang="ko-KR" sz="2000" dirty="0" err="1">
                <a:latin typeface="Arial" panose="020B0604020202020204" pitchFamily="34" charset="0"/>
              </a:rPr>
              <a:t>If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i="1" dirty="0">
                <a:latin typeface="Arial" panose="020B0604020202020204" pitchFamily="34" charset="0"/>
              </a:rPr>
              <a:t>k = 5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</a:rPr>
              <a:t>, there are </a:t>
            </a:r>
            <a:r>
              <a:rPr lang="ko-KR" altLang="ko-KR" sz="2000" dirty="0">
                <a:latin typeface="Arial" panose="020B0604020202020204" pitchFamily="34" charset="0"/>
              </a:rPr>
              <a:t>3 </a:t>
            </a:r>
            <a:r>
              <a:rPr lang="ko-KR" altLang="ko-KR" sz="2000" dirty="0" err="1">
                <a:latin typeface="Arial" panose="020B0604020202020204" pitchFamily="34" charset="0"/>
              </a:rPr>
              <a:t>squares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vs</a:t>
            </a:r>
            <a:r>
              <a:rPr lang="ko-KR" altLang="ko-KR" sz="2000" dirty="0">
                <a:latin typeface="Arial" panose="020B0604020202020204" pitchFamily="34" charset="0"/>
              </a:rPr>
              <a:t>. 2 </a:t>
            </a:r>
            <a:r>
              <a:rPr lang="ko-KR" altLang="ko-KR" sz="2000" dirty="0" err="1">
                <a:latin typeface="Arial" panose="020B0604020202020204" pitchFamily="34" charset="0"/>
              </a:rPr>
              <a:t>triangles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inside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the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outer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latin typeface="Arial" panose="020B0604020202020204" pitchFamily="34" charset="0"/>
              </a:rPr>
              <a:t>circle</a:t>
            </a:r>
            <a:r>
              <a:rPr lang="ko-KR" altLang="ko-KR" sz="2000" dirty="0">
                <a:latin typeface="Arial" panose="020B0604020202020204" pitchFamily="34" charset="0"/>
              </a:rPr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A85E89-C720-4221-B105-5F46D8249084}"/>
              </a:ext>
            </a:extLst>
          </p:cNvPr>
          <p:cNvGrpSpPr/>
          <p:nvPr/>
        </p:nvGrpSpPr>
        <p:grpSpPr>
          <a:xfrm>
            <a:off x="4542885" y="3142694"/>
            <a:ext cx="2457302" cy="2421075"/>
            <a:chOff x="4567270" y="1773006"/>
            <a:chExt cx="2457302" cy="2421075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A1837B0F-DC15-42FF-BE78-69CFE8C4EFB6}"/>
                </a:ext>
              </a:extLst>
            </p:cNvPr>
            <p:cNvSpPr/>
            <p:nvPr/>
          </p:nvSpPr>
          <p:spPr>
            <a:xfrm>
              <a:off x="5312050" y="2575655"/>
              <a:ext cx="1091682" cy="10543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D1DD20F-FC3B-445B-957D-65911B8A2CB2}"/>
                </a:ext>
              </a:extLst>
            </p:cNvPr>
            <p:cNvSpPr/>
            <p:nvPr/>
          </p:nvSpPr>
          <p:spPr>
            <a:xfrm>
              <a:off x="4816618" y="2079034"/>
              <a:ext cx="2051304" cy="201771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68C3F447-1CE3-46B6-805B-A54124612C54}"/>
                </a:ext>
              </a:extLst>
            </p:cNvPr>
            <p:cNvSpPr/>
            <p:nvPr/>
          </p:nvSpPr>
          <p:spPr>
            <a:xfrm>
              <a:off x="5816299" y="3057581"/>
              <a:ext cx="84263" cy="905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7284DA-77F6-426B-B90C-49C74C7D1BC7}"/>
                </a:ext>
              </a:extLst>
            </p:cNvPr>
            <p:cNvSpPr txBox="1"/>
            <p:nvPr/>
          </p:nvSpPr>
          <p:spPr>
            <a:xfrm>
              <a:off x="5858430" y="2979724"/>
              <a:ext cx="842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dirty="0"/>
                <a:t>?</a:t>
              </a:r>
              <a:endParaRPr lang="ko-KR" altLang="en-US" sz="1000" dirty="0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7B8F38DD-71FF-44EC-8A02-527705421B19}"/>
                </a:ext>
              </a:extLst>
            </p:cNvPr>
            <p:cNvSpPr/>
            <p:nvPr/>
          </p:nvSpPr>
          <p:spPr>
            <a:xfrm>
              <a:off x="5667709" y="2675434"/>
              <a:ext cx="91440" cy="121920"/>
            </a:xfrm>
            <a:prstGeom prst="triangl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70C48443-B3EF-4B0F-8FFC-2F2E956A89AF}"/>
                </a:ext>
              </a:extLst>
            </p:cNvPr>
            <p:cNvSpPr/>
            <p:nvPr/>
          </p:nvSpPr>
          <p:spPr>
            <a:xfrm>
              <a:off x="6110217" y="2793103"/>
              <a:ext cx="91440" cy="121920"/>
            </a:xfrm>
            <a:prstGeom prst="triangl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697A353-EC2E-4D28-89D8-979F5C8BC15A}"/>
                </a:ext>
              </a:extLst>
            </p:cNvPr>
            <p:cNvSpPr/>
            <p:nvPr/>
          </p:nvSpPr>
          <p:spPr>
            <a:xfrm>
              <a:off x="6933132" y="2514695"/>
              <a:ext cx="91440" cy="121920"/>
            </a:xfrm>
            <a:prstGeom prst="triangl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8D5C9EDA-AFFA-4CD5-B203-8C9261FB32B2}"/>
                </a:ext>
              </a:extLst>
            </p:cNvPr>
            <p:cNvSpPr/>
            <p:nvPr/>
          </p:nvSpPr>
          <p:spPr>
            <a:xfrm>
              <a:off x="6358012" y="1857226"/>
              <a:ext cx="91440" cy="121920"/>
            </a:xfrm>
            <a:prstGeom prst="triangl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E4745991-FA88-416C-A597-A35E49133729}"/>
                </a:ext>
              </a:extLst>
            </p:cNvPr>
            <p:cNvSpPr/>
            <p:nvPr/>
          </p:nvSpPr>
          <p:spPr>
            <a:xfrm>
              <a:off x="5436650" y="1773006"/>
              <a:ext cx="91440" cy="121920"/>
            </a:xfrm>
            <a:prstGeom prst="triangl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1E5E0B4-15A5-410B-A439-C38CBE88AC7F}"/>
                </a:ext>
              </a:extLst>
            </p:cNvPr>
            <p:cNvSpPr/>
            <p:nvPr/>
          </p:nvSpPr>
          <p:spPr>
            <a:xfrm>
              <a:off x="4567270" y="3139660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B4851B4-4DA9-47CF-90A8-720802909A35}"/>
                </a:ext>
              </a:extLst>
            </p:cNvPr>
            <p:cNvSpPr/>
            <p:nvPr/>
          </p:nvSpPr>
          <p:spPr>
            <a:xfrm>
              <a:off x="4601877" y="3581348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4EDCDA7-AAD8-40D4-9674-6225DA1EE4BE}"/>
                </a:ext>
              </a:extLst>
            </p:cNvPr>
            <p:cNvSpPr/>
            <p:nvPr/>
          </p:nvSpPr>
          <p:spPr>
            <a:xfrm>
              <a:off x="5083182" y="4096747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64870EF-2BE0-49A2-9BF8-20C7D97414D2}"/>
                </a:ext>
              </a:extLst>
            </p:cNvPr>
            <p:cNvSpPr/>
            <p:nvPr/>
          </p:nvSpPr>
          <p:spPr>
            <a:xfrm>
              <a:off x="4950034" y="2736394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479825B-BDCA-4AB5-8D8A-4B23C65EFB84}"/>
                </a:ext>
              </a:extLst>
            </p:cNvPr>
            <p:cNvSpPr/>
            <p:nvPr/>
          </p:nvSpPr>
          <p:spPr>
            <a:xfrm>
              <a:off x="5759149" y="3337995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8590D24-59B5-447B-B9B7-7ACDF3988D95}"/>
                </a:ext>
              </a:extLst>
            </p:cNvPr>
            <p:cNvSpPr/>
            <p:nvPr/>
          </p:nvSpPr>
          <p:spPr>
            <a:xfrm>
              <a:off x="5071519" y="3042106"/>
              <a:ext cx="114300" cy="973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19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AD93F14-B8B9-4C80-AEF2-25736B59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322495"/>
            <a:ext cx="8992924" cy="5056086"/>
          </a:xfrm>
        </p:spPr>
        <p:txBody>
          <a:bodyPr/>
          <a:lstStyle/>
          <a:p>
            <a:r>
              <a:rPr lang="ko-KR" altLang="en-US" sz="2000" dirty="0">
                <a:latin typeface="Arial" panose="020B0604020202020204" pitchFamily="34" charset="0"/>
              </a:rPr>
              <a:t>분류</a:t>
            </a:r>
            <a:r>
              <a:rPr lang="en-US" altLang="ko-KR" sz="2000" dirty="0">
                <a:latin typeface="Arial" panose="020B0604020202020204" pitchFamily="34" charset="0"/>
              </a:rPr>
              <a:t>(Classification)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</a:rPr>
              <a:t>Ex) Credit scoring</a:t>
            </a:r>
          </a:p>
          <a:p>
            <a:pPr lvl="2" algn="just"/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Low-risk and high-risk customers</a:t>
            </a:r>
            <a:r>
              <a:rPr lang="en-US" altLang="ko-KR" dirty="0">
                <a:latin typeface="Arial" panose="020B0604020202020204" pitchFamily="34" charset="0"/>
              </a:rPr>
              <a:t> from their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incomes and savings</a:t>
            </a:r>
          </a:p>
          <a:p>
            <a:pPr marL="457200" lvl="1" indent="0" algn="just">
              <a:buNone/>
            </a:pPr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</a:rPr>
              <a:t>Class membership</a:t>
            </a:r>
          </a:p>
          <a:p>
            <a:pPr lvl="1" algn="just"/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Input</a:t>
            </a:r>
            <a:r>
              <a:rPr lang="ko-KR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Features (</a:t>
            </a:r>
            <a:r>
              <a:rPr lang="ko-KR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입력 특징</a:t>
            </a:r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</a:p>
          <a:p>
            <a:pPr lvl="1" algn="just"/>
            <a:endParaRPr lang="en-US" altLang="ko-KR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Other examples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Handwritten digit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Speech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Fraud detection</a:t>
            </a:r>
          </a:p>
          <a:p>
            <a:pPr lvl="2" algn="just"/>
            <a:endParaRPr lang="en-US" altLang="ko-KR" sz="1200" dirty="0">
              <a:latin typeface="Arial" panose="020B0604020202020204" pitchFamily="34" charset="0"/>
            </a:endParaRP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713EB19-D7B7-4E1F-B866-89B89EBC7A84}"/>
              </a:ext>
            </a:extLst>
          </p:cNvPr>
          <p:cNvGrpSpPr/>
          <p:nvPr/>
        </p:nvGrpSpPr>
        <p:grpSpPr>
          <a:xfrm>
            <a:off x="5708342" y="2565644"/>
            <a:ext cx="5211192" cy="3559947"/>
            <a:chOff x="4672584" y="791683"/>
            <a:chExt cx="5605271" cy="4777013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BDF0868-8861-42E5-B657-F8B3E5F2C9FE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25675FE-2C35-41FE-B6D9-982AC3D26043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463AF11-44C9-4023-8859-865E236C849B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E409CA5-39F1-427C-A463-EB517046D841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BB85DB6-FA08-4566-8978-E9D60710247D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94A9128-977F-437F-8229-45BA9C3FCF6E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394E18E-8054-4279-A06E-804BE56BD3D2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2B4FF9E-0320-4FDF-9C72-8169C98B3E06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3FA669D7-66B2-4FFB-AD99-E024CEF386DE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23D51B-3F85-4BCF-B285-F7BDC81E62F5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D8D7E-C51C-49D4-89E2-976B8615ED25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3CBD148-1FAB-436A-9233-F07D9FF436B6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7CB1E63-D466-41CC-8464-A03F478849E6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F9CDDC6-48D9-43BA-8EF3-77C257643F9A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9E69FED-1349-407B-B13E-CE3B694B948C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AEC2353-314C-49A3-A719-082FF51C0F9F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1595CAD-4642-446A-A983-6B67D8A08B31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732EF39-D432-4404-AA76-F14DDC2D4830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0D84D56-674E-45FE-9218-917FAEEAAE70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A06598D-E660-4C0F-AD1B-51074CD59066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493D871-4312-47BC-8586-3C656FBC3BA8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D5E4B3-1832-4EBC-A1B7-B716BEE4EDE1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DA58C0-B445-4985-994C-66A34A4DE23E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45AAB05-197C-13D7-B292-E67949163559}"/>
              </a:ext>
            </a:extLst>
          </p:cNvPr>
          <p:cNvSpPr txBox="1">
            <a:spLocks/>
          </p:cNvSpPr>
          <p:nvPr/>
        </p:nvSpPr>
        <p:spPr>
          <a:xfrm>
            <a:off x="625136" y="500565"/>
            <a:ext cx="10515600" cy="5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/>
              <a:t>2.2. </a:t>
            </a:r>
            <a:r>
              <a:rPr lang="en-US" altLang="ko-KR" sz="2800" b="1" i="1" dirty="0"/>
              <a:t>k</a:t>
            </a:r>
            <a:r>
              <a:rPr lang="en-US" altLang="ko-KR" sz="2800" b="1" dirty="0"/>
              <a:t>-Nearest Neighbors Algorithm</a:t>
            </a:r>
            <a:r>
              <a:rPr lang="ko-KR" altLang="en-US" sz="2800" b="1" dirty="0"/>
              <a:t>에 의한 분류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2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i="1" dirty="0"/>
              <a:t>k</a:t>
            </a:r>
            <a:r>
              <a:rPr lang="en-US" altLang="ko-KR" sz="3200" b="1" dirty="0"/>
              <a:t>-Nearest Neighbors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14">
                <a:extLst>
                  <a:ext uri="{FF2B5EF4-FFF2-40B4-BE49-F238E27FC236}">
                    <a16:creationId xmlns:a16="http://schemas.microsoft.com/office/drawing/2014/main" id="{EE88C529-92C0-F3E7-4D7A-227EA26CF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379" y="1266078"/>
                <a:ext cx="10841421" cy="52267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ko-KR" altLang="en-US" dirty="0"/>
                  <a:t>학습이 없이 예제에 기반한 알고리즘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학습 데이터 집합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/>
                  <a:t>},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ko-KR" altLang="en-US" dirty="0"/>
                  <a:t>새로운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입력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dirty="0"/>
                  <a:t>에 대한 </a:t>
                </a:r>
                <a:r>
                  <a:rPr lang="en-US" altLang="ko-KR" dirty="0"/>
                  <a:t>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학습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데이터 집합에서 가장 가까운 입력을 찾아 그 </a:t>
                </a:r>
                <a:r>
                  <a:rPr lang="en-US" altLang="ko-KR" dirty="0"/>
                  <a:t>class</a:t>
                </a:r>
                <a:r>
                  <a:rPr lang="ko-KR" altLang="en-US" dirty="0"/>
                  <a:t>를 이용하여 결정</a:t>
                </a:r>
              </a:p>
              <a:p>
                <a:endParaRPr lang="en-US" altLang="ko-KR" dirty="0"/>
              </a:p>
              <a:p>
                <a:pPr>
                  <a:lnSpc>
                    <a:spcPct val="110000"/>
                  </a:lnSpc>
                </a:pPr>
                <a:r>
                  <a:rPr lang="ko-KR" altLang="en-US" sz="2600" dirty="0"/>
                  <a:t>거리가 가까운 입력 </a:t>
                </a:r>
                <a:r>
                  <a:rPr lang="en-US" altLang="ko-KR" sz="2600" dirty="0"/>
                  <a:t>k</a:t>
                </a:r>
                <a:r>
                  <a:rPr lang="ko-KR" altLang="en-US" sz="2600" dirty="0"/>
                  <a:t>를 찾아내면</a:t>
                </a:r>
                <a:r>
                  <a:rPr lang="en-US" altLang="ko-KR" sz="2600" dirty="0"/>
                  <a:t>, </a:t>
                </a:r>
                <a:r>
                  <a:rPr lang="ko-KR" altLang="en-US" sz="2600" dirty="0"/>
                  <a:t>그 입력에 해당하는 </a:t>
                </a:r>
                <a:r>
                  <a:rPr lang="en-US" altLang="ko-KR" sz="2600" dirty="0"/>
                  <a:t>class </a:t>
                </a:r>
                <a:r>
                  <a:rPr lang="ko-KR" altLang="en-US" sz="2600" dirty="0"/>
                  <a:t>정보의 다수 투표로 새로운</a:t>
                </a:r>
                <a:r>
                  <a:rPr lang="en-US" altLang="ko-KR" sz="2600" dirty="0"/>
                  <a:t> </a:t>
                </a:r>
                <a:r>
                  <a:rPr lang="ko-KR" altLang="en-US" sz="2600" dirty="0"/>
                  <a:t>입력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sz="26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sz="2600" dirty="0"/>
                  <a:t>에 대한 </a:t>
                </a:r>
                <a:r>
                  <a:rPr lang="en-US" altLang="ko-KR" sz="2600" dirty="0"/>
                  <a:t>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6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ko-KR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ko-KR" sz="26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600" dirty="0"/>
                  <a:t>를 결정</a:t>
                </a:r>
                <a:endParaRPr lang="en-US" altLang="ko-KR" sz="2600" dirty="0"/>
              </a:p>
              <a:p>
                <a:endParaRPr lang="en-US" altLang="ko-KR" sz="2600" dirty="0"/>
              </a:p>
              <a:p>
                <a:r>
                  <a:rPr lang="ko-KR" altLang="en-US" sz="2600" dirty="0"/>
                  <a:t>거리 측정 기준</a:t>
                </a:r>
                <a:r>
                  <a:rPr lang="en-US" altLang="ko-KR" sz="2600" dirty="0"/>
                  <a:t>? Euclidean distance, </a:t>
                </a:r>
                <a:r>
                  <a:rPr lang="en-US" altLang="ko-KR" sz="2600" dirty="0" err="1"/>
                  <a:t>Minkowski</a:t>
                </a:r>
                <a:r>
                  <a:rPr lang="en-US" altLang="ko-KR" sz="2600" dirty="0"/>
                  <a:t> Metric</a:t>
                </a:r>
                <a:r>
                  <a:rPr lang="ko-KR" altLang="en-US" sz="2600" dirty="0"/>
                  <a:t> </a:t>
                </a:r>
                <a:endParaRPr lang="en-US" altLang="ko-KR" sz="2600" dirty="0"/>
              </a:p>
              <a:p>
                <a:endParaRPr lang="en-US" altLang="ko-KR" sz="2600" dirty="0"/>
              </a:p>
              <a:p>
                <a:r>
                  <a:rPr lang="ko-KR" altLang="en-US" sz="2600" dirty="0"/>
                  <a:t>분포가 치우쳐 있을 때 성능이 심각하게 저하 됨</a:t>
                </a:r>
                <a:r>
                  <a:rPr lang="en-US" altLang="ko-KR" sz="2600" dirty="0"/>
                  <a:t>.</a:t>
                </a:r>
              </a:p>
              <a:p>
                <a:endParaRPr lang="en-US" altLang="ko-KR" sz="2600" dirty="0"/>
              </a:p>
              <a:p>
                <a:r>
                  <a:rPr lang="ko-KR" altLang="en-US" sz="2600" dirty="0"/>
                  <a:t>거리 정보 </a:t>
                </a:r>
                <a:r>
                  <a:rPr lang="en-US" altLang="ko-KR" sz="2600" dirty="0"/>
                  <a:t>d</a:t>
                </a:r>
                <a:r>
                  <a:rPr lang="ko-KR" altLang="en-US" sz="2600" dirty="0"/>
                  <a:t>를 이용하면 더 정확한 결정을 할 수 있음</a:t>
                </a:r>
                <a:endParaRPr lang="en-US" altLang="ko-KR" sz="26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15" name="내용 개체 틀 14">
                <a:extLst>
                  <a:ext uri="{FF2B5EF4-FFF2-40B4-BE49-F238E27FC236}">
                    <a16:creationId xmlns:a16="http://schemas.microsoft.com/office/drawing/2014/main" id="{EE88C529-92C0-F3E7-4D7A-227EA26CF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379" y="1266078"/>
                <a:ext cx="10841421" cy="5226793"/>
              </a:xfrm>
              <a:blipFill>
                <a:blip r:embed="rId2"/>
                <a:stretch>
                  <a:fillRect l="-843" t="-2684" b="-2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4519811A-504A-F019-73E9-B78E98F0AE9F}"/>
              </a:ext>
            </a:extLst>
          </p:cNvPr>
          <p:cNvGrpSpPr/>
          <p:nvPr/>
        </p:nvGrpSpPr>
        <p:grpSpPr>
          <a:xfrm>
            <a:off x="9111986" y="4256689"/>
            <a:ext cx="2704268" cy="1548067"/>
            <a:chOff x="2236304" y="1727752"/>
            <a:chExt cx="2073135" cy="1179442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408B7AA-4117-DF98-E7F4-6E2D0BCCEB3A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3567772-7E87-1F14-57DE-D5A6DC367D8F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119E772-0FBA-5C45-ECD1-B40C97B775BA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22B5B4D-1FDA-EED5-6300-B07671518CF9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5888797-423F-2116-E475-B92A1725DE59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99EE07B-3A59-2D6A-1972-EEA81CA20A32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A122214-BC15-D144-6BE4-058A0923C68A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7BE3B0D8-DA50-2752-AC9D-381036F58672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E8CBC1A-D55B-4B21-6B43-4ACB8D9CF726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FFDFFC4-335B-DE24-11F9-1FB512D4ECEF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F3DC025-96C9-E954-E0EA-6026E18A3786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A0387CB-159A-1110-8978-138B5AB0DDEF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C870346-0CC6-9B54-0FC2-79F1A154EC68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DEDB6EA6-8C65-A9B9-A322-AFD201BB2392}"/>
                </a:ext>
              </a:extLst>
            </p:cNvPr>
            <p:cNvSpPr/>
            <p:nvPr/>
          </p:nvSpPr>
          <p:spPr>
            <a:xfrm>
              <a:off x="3309730" y="227606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4" name="타원 1023">
              <a:extLst>
                <a:ext uri="{FF2B5EF4-FFF2-40B4-BE49-F238E27FC236}">
                  <a16:creationId xmlns:a16="http://schemas.microsoft.com/office/drawing/2014/main" id="{C8564DA5-BDCD-FF9A-07CC-8157448E64D8}"/>
                </a:ext>
              </a:extLst>
            </p:cNvPr>
            <p:cNvSpPr/>
            <p:nvPr/>
          </p:nvSpPr>
          <p:spPr>
            <a:xfrm>
              <a:off x="2748169" y="1727752"/>
              <a:ext cx="1205946" cy="11794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23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D683C3-0D4C-4AC6-ADDA-2E2E5A0B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3" y="507066"/>
            <a:ext cx="10144125" cy="269333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6414DF1-A276-4267-860E-3278AFA8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89" y="2950589"/>
            <a:ext cx="3996659" cy="38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i="1" dirty="0"/>
              <a:t>k</a:t>
            </a:r>
            <a:r>
              <a:rPr lang="en-US" altLang="ko-KR" sz="2400" b="1" dirty="0"/>
              <a:t>-NN Algorithm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3C44FF-33D0-46DE-A3A2-97733930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895475"/>
            <a:ext cx="79343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878</Words>
  <Application>Microsoft Office PowerPoint</Application>
  <PresentationFormat>와이드스크린</PresentationFormat>
  <Paragraphs>231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Cambria Math</vt:lpstr>
      <vt:lpstr>Times New Roman</vt:lpstr>
      <vt:lpstr>Office 테마</vt:lpstr>
      <vt:lpstr>AI 실습</vt:lpstr>
      <vt:lpstr>Contents</vt:lpstr>
      <vt:lpstr>Classification(인식)</vt:lpstr>
      <vt:lpstr>2.1. k-Nearest Neighbors Algorithm의 개요</vt:lpstr>
      <vt:lpstr>PowerPoint 프레젠테이션</vt:lpstr>
      <vt:lpstr>PowerPoint 프레젠테이션</vt:lpstr>
      <vt:lpstr>k-Nearest Neighbors Algorithm</vt:lpstr>
      <vt:lpstr>PowerPoint 프레젠테이션</vt:lpstr>
      <vt:lpstr>k-NN Algorithm</vt:lpstr>
      <vt:lpstr>k-NN Algorithm 실습</vt:lpstr>
      <vt:lpstr>PowerPoint 프레젠테이션</vt:lpstr>
      <vt:lpstr>PowerPoint 프레젠테이션</vt:lpstr>
      <vt:lpstr>PowerPoint 프레젠테이션</vt:lpstr>
      <vt:lpstr>8.4. Evaluation of Classifiers(인식기의 평가)  </vt:lpstr>
      <vt:lpstr>PowerPoint 프레젠테이션</vt:lpstr>
      <vt:lpstr>PowerPoint 프레젠테이션</vt:lpstr>
      <vt:lpstr>PowerPoint 프레젠테이션</vt:lpstr>
      <vt:lpstr>PowerPoint 프레젠테이션</vt:lpstr>
      <vt:lpstr>K겹 교차검증(k-fold cross-validation)</vt:lpstr>
      <vt:lpstr>PowerPoint 프레젠테이션</vt:lpstr>
      <vt:lpstr>PowerPoint 프레젠테이션</vt:lpstr>
      <vt:lpstr>PowerPoint 프레젠테이션</vt:lpstr>
      <vt:lpstr>PowerPoint 프레젠테이션</vt:lpstr>
      <vt:lpstr>2.3. k-Nearest Neighbors Algorithm에 의한 회귀</vt:lpstr>
      <vt:lpstr>PowerPoint 프레젠테이션</vt:lpstr>
      <vt:lpstr>PowerPoint 프레젠테이션</vt:lpstr>
      <vt:lpstr>k-NN  실습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148</cp:revision>
  <cp:lastPrinted>2016-07-20T07:30:15Z</cp:lastPrinted>
  <dcterms:created xsi:type="dcterms:W3CDTF">2015-08-10T05:26:43Z</dcterms:created>
  <dcterms:modified xsi:type="dcterms:W3CDTF">2024-01-05T04:13:33Z</dcterms:modified>
</cp:coreProperties>
</file>