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63"/>
  </p:handoutMasterIdLst>
  <p:sldIdLst>
    <p:sldId id="256" r:id="rId2"/>
    <p:sldId id="257" r:id="rId3"/>
    <p:sldId id="287" r:id="rId4"/>
    <p:sldId id="315" r:id="rId5"/>
    <p:sldId id="316" r:id="rId6"/>
    <p:sldId id="285" r:id="rId7"/>
    <p:sldId id="286" r:id="rId8"/>
    <p:sldId id="288" r:id="rId9"/>
    <p:sldId id="342" r:id="rId10"/>
    <p:sldId id="289" r:id="rId11"/>
    <p:sldId id="276" r:id="rId12"/>
    <p:sldId id="284" r:id="rId13"/>
    <p:sldId id="290" r:id="rId14"/>
    <p:sldId id="277" r:id="rId15"/>
    <p:sldId id="278" r:id="rId16"/>
    <p:sldId id="291" r:id="rId17"/>
    <p:sldId id="296" r:id="rId18"/>
    <p:sldId id="314" r:id="rId19"/>
    <p:sldId id="300" r:id="rId20"/>
    <p:sldId id="281" r:id="rId21"/>
    <p:sldId id="294" r:id="rId22"/>
    <p:sldId id="293" r:id="rId23"/>
    <p:sldId id="295" r:id="rId24"/>
    <p:sldId id="282" r:id="rId25"/>
    <p:sldId id="297" r:id="rId26"/>
    <p:sldId id="307" r:id="rId27"/>
    <p:sldId id="299" r:id="rId28"/>
    <p:sldId id="313" r:id="rId29"/>
    <p:sldId id="301" r:id="rId30"/>
    <p:sldId id="298" r:id="rId31"/>
    <p:sldId id="347" r:id="rId32"/>
    <p:sldId id="302" r:id="rId33"/>
    <p:sldId id="303" r:id="rId34"/>
    <p:sldId id="304" r:id="rId35"/>
    <p:sldId id="319" r:id="rId36"/>
    <p:sldId id="305" r:id="rId37"/>
    <p:sldId id="308" r:id="rId38"/>
    <p:sldId id="338" r:id="rId39"/>
    <p:sldId id="339" r:id="rId40"/>
    <p:sldId id="306" r:id="rId41"/>
    <p:sldId id="317" r:id="rId42"/>
    <p:sldId id="312" r:id="rId43"/>
    <p:sldId id="318" r:id="rId44"/>
    <p:sldId id="337" r:id="rId45"/>
    <p:sldId id="309" r:id="rId46"/>
    <p:sldId id="320" r:id="rId47"/>
    <p:sldId id="329" r:id="rId48"/>
    <p:sldId id="331" r:id="rId49"/>
    <p:sldId id="336" r:id="rId50"/>
    <p:sldId id="330" r:id="rId51"/>
    <p:sldId id="332" r:id="rId52"/>
    <p:sldId id="350" r:id="rId53"/>
    <p:sldId id="333" r:id="rId54"/>
    <p:sldId id="334" r:id="rId55"/>
    <p:sldId id="327" r:id="rId56"/>
    <p:sldId id="343" r:id="rId57"/>
    <p:sldId id="323" r:id="rId58"/>
    <p:sldId id="344" r:id="rId59"/>
    <p:sldId id="345" r:id="rId60"/>
    <p:sldId id="324" r:id="rId61"/>
    <p:sldId id="325" r:id="rId62"/>
  </p:sldIdLst>
  <p:sldSz cx="12192000" cy="6858000"/>
  <p:notesSz cx="6807200" cy="9939338"/>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2950375" cy="498805"/>
          </a:xfrm>
          <a:prstGeom prst="rect">
            <a:avLst/>
          </a:prstGeom>
        </p:spPr>
        <p:txBody>
          <a:bodyPr vert="horz" lIns="92217" tIns="46109" rIns="92217" bIns="46109" rtlCol="0"/>
          <a:lstStyle>
            <a:lvl1pPr algn="l">
              <a:defRPr sz="1200"/>
            </a:lvl1pPr>
          </a:lstStyle>
          <a:p>
            <a:endParaRPr lang="ko-KR" altLang="en-US"/>
          </a:p>
        </p:txBody>
      </p:sp>
      <p:sp>
        <p:nvSpPr>
          <p:cNvPr id="3" name="날짜 개체 틀 2"/>
          <p:cNvSpPr>
            <a:spLocks noGrp="1"/>
          </p:cNvSpPr>
          <p:nvPr>
            <p:ph type="dt" sz="quarter" idx="1"/>
          </p:nvPr>
        </p:nvSpPr>
        <p:spPr>
          <a:xfrm>
            <a:off x="3855221" y="0"/>
            <a:ext cx="2950374" cy="498805"/>
          </a:xfrm>
          <a:prstGeom prst="rect">
            <a:avLst/>
          </a:prstGeom>
        </p:spPr>
        <p:txBody>
          <a:bodyPr vert="horz" lIns="92217" tIns="46109" rIns="92217" bIns="46109" rtlCol="0"/>
          <a:lstStyle>
            <a:lvl1pPr algn="r">
              <a:defRPr sz="1200"/>
            </a:lvl1pPr>
          </a:lstStyle>
          <a:p>
            <a:fld id="{2D6904C3-569C-43B8-A989-E6B23C823FFE}" type="datetimeFigureOut">
              <a:rPr lang="ko-KR" altLang="en-US" smtClean="0"/>
              <a:t>2026-09-04</a:t>
            </a:fld>
            <a:endParaRPr lang="ko-KR" altLang="en-US"/>
          </a:p>
        </p:txBody>
      </p:sp>
      <p:sp>
        <p:nvSpPr>
          <p:cNvPr id="4" name="바닥글 개체 틀 3"/>
          <p:cNvSpPr>
            <a:spLocks noGrp="1"/>
          </p:cNvSpPr>
          <p:nvPr>
            <p:ph type="ftr" sz="quarter" idx="2"/>
          </p:nvPr>
        </p:nvSpPr>
        <p:spPr>
          <a:xfrm>
            <a:off x="1" y="9440533"/>
            <a:ext cx="2950375" cy="498805"/>
          </a:xfrm>
          <a:prstGeom prst="rect">
            <a:avLst/>
          </a:prstGeom>
        </p:spPr>
        <p:txBody>
          <a:bodyPr vert="horz" lIns="92217" tIns="46109" rIns="92217" bIns="46109"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5221" y="9440533"/>
            <a:ext cx="2950374" cy="498805"/>
          </a:xfrm>
          <a:prstGeom prst="rect">
            <a:avLst/>
          </a:prstGeom>
        </p:spPr>
        <p:txBody>
          <a:bodyPr vert="horz" lIns="92217" tIns="46109" rIns="92217" bIns="46109" rtlCol="0" anchor="b"/>
          <a:lstStyle>
            <a:lvl1pPr algn="r">
              <a:defRPr sz="1200"/>
            </a:lvl1pPr>
          </a:lstStyle>
          <a:p>
            <a:fld id="{D60F6C9B-A158-4E05-A5CD-CB7F576697B5}" type="slidenum">
              <a:rPr lang="ko-KR" altLang="en-US" smtClean="0"/>
              <a:t>‹#›</a:t>
            </a:fld>
            <a:endParaRPr lang="ko-KR" altLang="en-US"/>
          </a:p>
        </p:txBody>
      </p:sp>
    </p:spTree>
    <p:extLst>
      <p:ext uri="{BB962C8B-B14F-4D97-AF65-F5344CB8AC3E}">
        <p14:creationId xmlns:p14="http://schemas.microsoft.com/office/powerpoint/2010/main" val="184971471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마스터 부제목 스타일 편집</a:t>
            </a:r>
          </a:p>
        </p:txBody>
      </p:sp>
      <p:sp>
        <p:nvSpPr>
          <p:cNvPr id="4" name="날짜 개체 틀 3"/>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C80C6E4-8F79-4FC1-9149-EA4B3B7199D6}" type="slidenum">
              <a:rPr lang="ko-KR" altLang="en-US" smtClean="0"/>
              <a:t>‹#›</a:t>
            </a:fld>
            <a:endParaRPr lang="ko-KR" altLang="en-US" dirty="0"/>
          </a:p>
        </p:txBody>
      </p:sp>
    </p:spTree>
    <p:extLst>
      <p:ext uri="{BB962C8B-B14F-4D97-AF65-F5344CB8AC3E}">
        <p14:creationId xmlns:p14="http://schemas.microsoft.com/office/powerpoint/2010/main" val="3594185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2968008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456945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212921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75363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1461190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3834432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652641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편집합니다</a:t>
            </a:r>
          </a:p>
        </p:txBody>
      </p:sp>
      <p:sp>
        <p:nvSpPr>
          <p:cNvPr id="5" name="날짜 개체 틀 4"/>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2736796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2359134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3841756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8F6B93-DFC6-4870-B667-2282D4769E1A}" type="datetimeFigureOut">
              <a:rPr lang="ko-KR" altLang="en-US" smtClean="0"/>
              <a:t>2026-09-04</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80C6E4-8F79-4FC1-9149-EA4B3B7199D6}" type="slidenum">
              <a:rPr lang="ko-KR" altLang="en-US" smtClean="0"/>
              <a:t>‹#›</a:t>
            </a:fld>
            <a:endParaRPr lang="ko-KR" altLang="en-US"/>
          </a:p>
        </p:txBody>
      </p:sp>
    </p:spTree>
    <p:extLst>
      <p:ext uri="{BB962C8B-B14F-4D97-AF65-F5344CB8AC3E}">
        <p14:creationId xmlns:p14="http://schemas.microsoft.com/office/powerpoint/2010/main" val="26468995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www.youtube.com/embed/RUn8KWPTY6Y"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Artificial_intelligence" TargetMode="External"/><Relationship Id="rId2" Type="http://schemas.openxmlformats.org/officeDocument/2006/relationships/hyperlink" Target="https://en.wikipedia.org/wiki/Alan_Turing"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en.wikipedia.org/wiki/Question_answering"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00.png"/><Relationship Id="rId7" Type="http://schemas.openxmlformats.org/officeDocument/2006/relationships/image" Target="../media/image16.png"/><Relationship Id="rId2" Type="http://schemas.openxmlformats.org/officeDocument/2006/relationships/image" Target="../media/image790.png"/><Relationship Id="rId1" Type="http://schemas.openxmlformats.org/officeDocument/2006/relationships/slideLayout" Target="../slideLayouts/slideLayout2.xml"/><Relationship Id="rId6" Type="http://schemas.openxmlformats.org/officeDocument/2006/relationships/image" Target="../media/image830.png"/><Relationship Id="rId5" Type="http://schemas.openxmlformats.org/officeDocument/2006/relationships/image" Target="../media/image820.png"/><Relationship Id="rId4" Type="http://schemas.openxmlformats.org/officeDocument/2006/relationships/image" Target="../media/image811.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0.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8" Type="http://schemas.openxmlformats.org/officeDocument/2006/relationships/image" Target="../media/image79.png"/><Relationship Id="rId3" Type="http://schemas.openxmlformats.org/officeDocument/2006/relationships/image" Target="../media/image74.png"/><Relationship Id="rId7" Type="http://schemas.openxmlformats.org/officeDocument/2006/relationships/image" Target="../media/image78.png"/><Relationship Id="rId12" Type="http://schemas.openxmlformats.org/officeDocument/2006/relationships/image" Target="../media/image83.png"/><Relationship Id="rId2" Type="http://schemas.openxmlformats.org/officeDocument/2006/relationships/image" Target="../media/image73.png"/><Relationship Id="rId1" Type="http://schemas.openxmlformats.org/officeDocument/2006/relationships/slideLayout" Target="../slideLayouts/slideLayout2.xml"/><Relationship Id="rId6" Type="http://schemas.openxmlformats.org/officeDocument/2006/relationships/image" Target="../media/image77.png"/><Relationship Id="rId11" Type="http://schemas.openxmlformats.org/officeDocument/2006/relationships/image" Target="../media/image82.png"/><Relationship Id="rId5" Type="http://schemas.openxmlformats.org/officeDocument/2006/relationships/image" Target="../media/image76.png"/><Relationship Id="rId10" Type="http://schemas.openxmlformats.org/officeDocument/2006/relationships/image" Target="../media/image81.png"/><Relationship Id="rId4" Type="http://schemas.openxmlformats.org/officeDocument/2006/relationships/image" Target="../media/image75.png"/><Relationship Id="rId9"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4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slideLayout" Target="../slideLayouts/slideLayout7.xml"/><Relationship Id="rId1" Type="http://schemas.openxmlformats.org/officeDocument/2006/relationships/video" Target="https://www.youtube.com/embed/vFpD-tfPfxE?feature=oembed" TargetMode="External"/><Relationship Id="rId6" Type="http://schemas.openxmlformats.org/officeDocument/2006/relationships/image" Target="../media/image93.jpeg"/><Relationship Id="rId5" Type="http://schemas.openxmlformats.org/officeDocument/2006/relationships/image" Target="../media/image92.png"/><Relationship Id="rId4" Type="http://schemas.openxmlformats.org/officeDocument/2006/relationships/image" Target="../media/image91.png"/></Relationships>
</file>

<file path=ppt/slides/_rels/slide4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hyperlink" Target="https://www.chosun.com/economy/tech_it/2026/02/22/SL3WZX4CZJHADCS4I2BE7DHPSM/" TargetMode="External"/><Relationship Id="rId4" Type="http://schemas.openxmlformats.org/officeDocument/2006/relationships/image" Target="../media/image96.png"/></Relationships>
</file>

<file path=ppt/slides/_rels/slide45.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hyperlink" Target="https://youtu.be/OMTmDxeK6LY?si=fmZWjZ1txIXvaUkn" TargetMode="External"/><Relationship Id="rId2" Type="http://schemas.openxmlformats.org/officeDocument/2006/relationships/image" Target="../media/image98.png"/><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2.xml"/><Relationship Id="rId5" Type="http://schemas.openxmlformats.org/officeDocument/2006/relationships/image" Target="../media/image107.png"/><Relationship Id="rId4" Type="http://schemas.openxmlformats.org/officeDocument/2006/relationships/image" Target="../media/image106.png"/></Relationships>
</file>

<file path=ppt/slides/_rels/slide48.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10.png"/></Relationships>
</file>

<file path=ppt/slides/_rels/slide49.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s>
</file>

<file path=ppt/slides/_rels/slide5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xml"/><Relationship Id="rId5" Type="http://schemas.openxmlformats.org/officeDocument/2006/relationships/image" Target="../media/image130.png"/><Relationship Id="rId4" Type="http://schemas.openxmlformats.org/officeDocument/2006/relationships/image" Target="../media/image129.png"/></Relationships>
</file>

<file path=ppt/slides/_rels/slide52.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image" Target="../media/image131.png"/><Relationship Id="rId1" Type="http://schemas.openxmlformats.org/officeDocument/2006/relationships/slideLayout" Target="../slideLayouts/slideLayout7.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s>
</file>

<file path=ppt/slides/_rels/slide53.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712694" y="2595282"/>
            <a:ext cx="10385612" cy="847445"/>
          </a:xfrm>
        </p:spPr>
        <p:txBody>
          <a:bodyPr>
            <a:normAutofit fontScale="90000"/>
          </a:bodyPr>
          <a:lstStyle/>
          <a:p>
            <a:r>
              <a:rPr lang="ko-KR" altLang="en-US" dirty="0">
                <a:latin typeface="Times New Roman" panose="02020603050405020304" pitchFamily="18" charset="0"/>
                <a:cs typeface="Times New Roman" panose="02020603050405020304" pitchFamily="18" charset="0"/>
              </a:rPr>
              <a:t>인공지능과 공존하는 현대사회</a:t>
            </a:r>
          </a:p>
        </p:txBody>
      </p:sp>
      <p:sp>
        <p:nvSpPr>
          <p:cNvPr id="3" name="부제목 2"/>
          <p:cNvSpPr>
            <a:spLocks noGrp="1"/>
          </p:cNvSpPr>
          <p:nvPr>
            <p:ph type="subTitle" idx="1"/>
          </p:nvPr>
        </p:nvSpPr>
        <p:spPr>
          <a:xfrm>
            <a:off x="1524000" y="3898656"/>
            <a:ext cx="9144000" cy="2381904"/>
          </a:xfrm>
        </p:spPr>
        <p:txBody>
          <a:bodyPr/>
          <a:lstStyle/>
          <a:p>
            <a:r>
              <a:rPr lang="en-US" altLang="ko-KR" b="1" dirty="0">
                <a:latin typeface="Times New Roman" panose="02020603050405020304" pitchFamily="18" charset="0"/>
                <a:cs typeface="Times New Roman" panose="02020603050405020304" pitchFamily="18" charset="0"/>
              </a:rPr>
              <a:t>Sang-</a:t>
            </a:r>
            <a:r>
              <a:rPr lang="en-US" altLang="ko-KR" b="1" dirty="0" err="1">
                <a:latin typeface="Times New Roman" panose="02020603050405020304" pitchFamily="18" charset="0"/>
                <a:cs typeface="Times New Roman" panose="02020603050405020304" pitchFamily="18" charset="0"/>
              </a:rPr>
              <a:t>Hoon</a:t>
            </a:r>
            <a:r>
              <a:rPr lang="en-US" altLang="ko-KR" b="1" dirty="0">
                <a:latin typeface="Times New Roman" panose="02020603050405020304" pitchFamily="18" charset="0"/>
                <a:cs typeface="Times New Roman" panose="02020603050405020304" pitchFamily="18" charset="0"/>
              </a:rPr>
              <a:t> Oh</a:t>
            </a:r>
          </a:p>
          <a:p>
            <a:endParaRPr lang="en-US" altLang="ko-KR" b="1"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Dept. of Game</a:t>
            </a:r>
            <a:r>
              <a:rPr lang="ko-KR" altLang="en-US" dirty="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Software Engineering</a:t>
            </a:r>
          </a:p>
          <a:p>
            <a:r>
              <a:rPr lang="en-US" altLang="ko-KR" dirty="0" err="1">
                <a:latin typeface="Times New Roman" panose="02020603050405020304" pitchFamily="18" charset="0"/>
                <a:cs typeface="Times New Roman" panose="02020603050405020304" pitchFamily="18" charset="0"/>
              </a:rPr>
              <a:t>Mokwon</a:t>
            </a:r>
            <a:r>
              <a:rPr lang="en-US" altLang="ko-KR" dirty="0">
                <a:latin typeface="Times New Roman" panose="02020603050405020304" pitchFamily="18" charset="0"/>
                <a:cs typeface="Times New Roman" panose="02020603050405020304" pitchFamily="18" charset="0"/>
              </a:rPr>
              <a:t> University</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9959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Contents(</a:t>
            </a:r>
            <a:r>
              <a:rPr lang="ko-KR" altLang="en-US" dirty="0"/>
              <a:t>내용</a:t>
            </a:r>
            <a:r>
              <a:rPr lang="en-US" altLang="ko-KR" dirty="0"/>
              <a:t>)</a:t>
            </a:r>
            <a:endParaRPr lang="ko-KR" altLang="en-US" dirty="0"/>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p:txBody>
          <a:bodyPr/>
          <a:lstStyle/>
          <a:p>
            <a:r>
              <a:rPr lang="en-US" altLang="ko-KR" dirty="0"/>
              <a:t>Artificial Intelligence(</a:t>
            </a:r>
            <a:r>
              <a:rPr lang="ko-KR" altLang="en-US" dirty="0"/>
              <a:t>인공지능이란</a:t>
            </a:r>
            <a:r>
              <a:rPr lang="en-US" altLang="ko-KR" dirty="0"/>
              <a:t>)?</a:t>
            </a:r>
          </a:p>
          <a:p>
            <a:r>
              <a:rPr lang="en-US" altLang="ko-KR" dirty="0"/>
              <a:t>Symbolic AI vs. Computational AI</a:t>
            </a:r>
          </a:p>
          <a:p>
            <a:r>
              <a:rPr lang="en-US" altLang="ko-KR" dirty="0"/>
              <a:t>Motivation for Machine Learning(</a:t>
            </a:r>
            <a:r>
              <a:rPr lang="ko-KR" altLang="en-US" dirty="0"/>
              <a:t>기계학습 발전 계기</a:t>
            </a:r>
            <a:r>
              <a:rPr lang="en-US" altLang="ko-KR" dirty="0"/>
              <a:t>)</a:t>
            </a:r>
          </a:p>
          <a:p>
            <a:r>
              <a:rPr lang="en-US" altLang="ko-KR" dirty="0"/>
              <a:t>Historical Background of Machine Learning(</a:t>
            </a:r>
            <a:r>
              <a:rPr lang="ko-KR" altLang="en-US" dirty="0"/>
              <a:t>기계학습의 역사</a:t>
            </a:r>
            <a:r>
              <a:rPr lang="en-US" altLang="ko-KR" dirty="0"/>
              <a:t>)</a:t>
            </a:r>
          </a:p>
          <a:p>
            <a:r>
              <a:rPr lang="en-US" altLang="ko-KR" dirty="0"/>
              <a:t>Types of Machine Learning(</a:t>
            </a:r>
            <a:r>
              <a:rPr lang="ko-KR" altLang="en-US" dirty="0"/>
              <a:t>기계학습 유형</a:t>
            </a:r>
            <a:r>
              <a:rPr lang="en-US" altLang="ko-KR" dirty="0"/>
              <a:t>)</a:t>
            </a:r>
          </a:p>
          <a:p>
            <a:r>
              <a:rPr lang="en-US" altLang="ko-KR" dirty="0"/>
              <a:t>Applications(</a:t>
            </a:r>
            <a:r>
              <a:rPr lang="ko-KR" altLang="en-US" dirty="0"/>
              <a:t>응용</a:t>
            </a:r>
            <a:r>
              <a:rPr lang="en-US" altLang="ko-KR" dirty="0"/>
              <a:t>)</a:t>
            </a:r>
          </a:p>
          <a:p>
            <a:endParaRPr lang="en-US" altLang="ko-KR" dirty="0"/>
          </a:p>
          <a:p>
            <a:endParaRPr lang="en-US" altLang="ko-KR" dirty="0"/>
          </a:p>
          <a:p>
            <a:endParaRPr lang="ko-KR" altLang="en-US" dirty="0"/>
          </a:p>
        </p:txBody>
      </p:sp>
    </p:spTree>
    <p:extLst>
      <p:ext uri="{BB962C8B-B14F-4D97-AF65-F5344CB8AC3E}">
        <p14:creationId xmlns:p14="http://schemas.microsoft.com/office/powerpoint/2010/main" val="1574034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Un8KWPTY6Y"/>
          <p:cNvPicPr>
            <a:picLocks noRot="1" noChangeAspect="1"/>
          </p:cNvPicPr>
          <p:nvPr>
            <a:videoFile r:link="rId1"/>
          </p:nvPr>
        </p:nvPicPr>
        <p:blipFill>
          <a:blip r:embed="rId3"/>
          <a:stretch>
            <a:fillRect/>
          </a:stretch>
        </p:blipFill>
        <p:spPr>
          <a:xfrm>
            <a:off x="952015" y="551483"/>
            <a:ext cx="10360995" cy="5828059"/>
          </a:xfrm>
          <a:prstGeom prst="rect">
            <a:avLst/>
          </a:prstGeom>
        </p:spPr>
      </p:pic>
    </p:spTree>
    <p:extLst>
      <p:ext uri="{BB962C8B-B14F-4D97-AF65-F5344CB8AC3E}">
        <p14:creationId xmlns:p14="http://schemas.microsoft.com/office/powerpoint/2010/main" val="18878709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p:cTn id="7" fill="hold" display="0">
                  <p:stCondLst>
                    <p:cond delay="indefinite"/>
                  </p:stCondLst>
                </p:cTn>
                <p:tgtEl>
                  <p:spTgt spid="3"/>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신퀄컴프로젝트동영상_w_Real연주">
            <a:hlinkClick r:id="" action="ppaction://media"/>
            <a:extLst>
              <a:ext uri="{FF2B5EF4-FFF2-40B4-BE49-F238E27FC236}">
                <a16:creationId xmlns:a16="http://schemas.microsoft.com/office/drawing/2014/main" id="{313506E4-07EC-1CAE-6BC9-84A17671516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6255" y="166523"/>
            <a:ext cx="11138338" cy="6265316"/>
          </a:xfrm>
          <a:prstGeom prst="rect">
            <a:avLst/>
          </a:prstGeom>
        </p:spPr>
      </p:pic>
    </p:spTree>
    <p:extLst>
      <p:ext uri="{BB962C8B-B14F-4D97-AF65-F5344CB8AC3E}">
        <p14:creationId xmlns:p14="http://schemas.microsoft.com/office/powerpoint/2010/main" val="3230765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okyungKim_FacialExprRecog_v1">
            <a:hlinkClick r:id="" action="ppaction://media"/>
            <a:extLst>
              <a:ext uri="{FF2B5EF4-FFF2-40B4-BE49-F238E27FC236}">
                <a16:creationId xmlns:a16="http://schemas.microsoft.com/office/drawing/2014/main" id="{1A30FF08-AE8C-0F83-A9DF-243687EFDCF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01882" y="233066"/>
            <a:ext cx="8717559" cy="6391868"/>
          </a:xfrm>
          <a:prstGeom prst="rect">
            <a:avLst/>
          </a:prstGeom>
        </p:spPr>
      </p:pic>
    </p:spTree>
    <p:extLst>
      <p:ext uri="{BB962C8B-B14F-4D97-AF65-F5344CB8AC3E}">
        <p14:creationId xmlns:p14="http://schemas.microsoft.com/office/powerpoint/2010/main" val="58015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290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754227"/>
          </a:xfrm>
        </p:spPr>
        <p:txBody>
          <a:bodyPr/>
          <a:lstStyle/>
          <a:p>
            <a:r>
              <a:rPr lang="ko-KR" altLang="en-US" dirty="0"/>
              <a:t>인공지능</a:t>
            </a:r>
            <a:r>
              <a:rPr lang="en-US" altLang="ko-KR" dirty="0"/>
              <a:t>(Artificial Intelligence)?</a:t>
            </a:r>
            <a:endParaRPr lang="ko-KR" altLang="en-US" dirty="0"/>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a:xfrm>
            <a:off x="838200" y="1324303"/>
            <a:ext cx="10515600" cy="2530366"/>
          </a:xfrm>
        </p:spPr>
        <p:txBody>
          <a:bodyPr>
            <a:normAutofit/>
          </a:bodyPr>
          <a:lstStyle/>
          <a:p>
            <a:r>
              <a:rPr lang="ko-KR" altLang="en-US" dirty="0">
                <a:latin typeface="Times New Roman" panose="02020603050405020304" pitchFamily="18" charset="0"/>
                <a:cs typeface="Times New Roman" panose="02020603050405020304" pitchFamily="18" charset="0"/>
              </a:rPr>
              <a:t>사전적 정의</a:t>
            </a:r>
            <a:r>
              <a:rPr lang="en-US" altLang="ko-KR" dirty="0">
                <a:latin typeface="Times New Roman" panose="02020603050405020304" pitchFamily="18" charset="0"/>
                <a:cs typeface="Times New Roman" panose="02020603050405020304" pitchFamily="18" charset="0"/>
              </a:rPr>
              <a:t>(</a:t>
            </a:r>
            <a:r>
              <a:rPr lang="ko-KR" altLang="en-US" dirty="0">
                <a:latin typeface="Times New Roman" panose="02020603050405020304" pitchFamily="18" charset="0"/>
                <a:cs typeface="Times New Roman" panose="02020603050405020304" pitchFamily="18" charset="0"/>
              </a:rPr>
              <a:t>국립국어원 표준국어대사전</a:t>
            </a:r>
            <a:r>
              <a:rPr lang="en-US" altLang="ko-KR" dirty="0">
                <a:latin typeface="Times New Roman" panose="02020603050405020304" pitchFamily="18" charset="0"/>
                <a:cs typeface="Times New Roman" panose="02020603050405020304" pitchFamily="18" charset="0"/>
              </a:rPr>
              <a:t>)</a:t>
            </a:r>
          </a:p>
          <a:p>
            <a:pPr lvl="1"/>
            <a:r>
              <a:rPr lang="ko-KR" altLang="en-US" sz="2000" dirty="0">
                <a:latin typeface="Times New Roman" panose="02020603050405020304" pitchFamily="18" charset="0"/>
                <a:cs typeface="Times New Roman" panose="02020603050405020304" pitchFamily="18" charset="0"/>
              </a:rPr>
              <a:t>지능</a:t>
            </a:r>
            <a:r>
              <a:rPr lang="en-US" altLang="ko-KR" sz="2000" dirty="0">
                <a:latin typeface="Times New Roman" panose="02020603050405020304" pitchFamily="18" charset="0"/>
                <a:cs typeface="Times New Roman" panose="02020603050405020304" pitchFamily="18" charset="0"/>
              </a:rPr>
              <a:t>:</a:t>
            </a:r>
            <a:r>
              <a:rPr lang="ko-KR" altLang="en-US" sz="2000" dirty="0">
                <a:latin typeface="Times New Roman" panose="02020603050405020304" pitchFamily="18" charset="0"/>
                <a:cs typeface="Times New Roman" panose="02020603050405020304" pitchFamily="18" charset="0"/>
              </a:rPr>
              <a:t> </a:t>
            </a:r>
            <a:r>
              <a:rPr lang="ko-KR" altLang="en-US" sz="2000" b="0" i="0" dirty="0">
                <a:solidFill>
                  <a:srgbClr val="222222"/>
                </a:solidFill>
                <a:effectLst/>
                <a:latin typeface="Times New Roman" panose="02020603050405020304" pitchFamily="18" charset="0"/>
                <a:cs typeface="Times New Roman" panose="02020603050405020304" pitchFamily="18" charset="0"/>
              </a:rPr>
              <a:t>계산이나 문장 작성 따위의 지적 작업에서</a:t>
            </a:r>
            <a:r>
              <a:rPr lang="en-US" altLang="ko-KR" sz="2000" b="0" i="0" dirty="0">
                <a:solidFill>
                  <a:srgbClr val="222222"/>
                </a:solidFill>
                <a:effectLst/>
                <a:latin typeface="Times New Roman" panose="02020603050405020304" pitchFamily="18" charset="0"/>
                <a:cs typeface="Times New Roman" panose="02020603050405020304" pitchFamily="18" charset="0"/>
              </a:rPr>
              <a:t>, </a:t>
            </a:r>
            <a:r>
              <a:rPr lang="ko-KR" altLang="en-US" sz="2000" b="0" i="0" dirty="0">
                <a:solidFill>
                  <a:srgbClr val="222222"/>
                </a:solidFill>
                <a:effectLst/>
                <a:latin typeface="Times New Roman" panose="02020603050405020304" pitchFamily="18" charset="0"/>
                <a:cs typeface="Times New Roman" panose="02020603050405020304" pitchFamily="18" charset="0"/>
              </a:rPr>
              <a:t>성취 정도에 따라 정하여지는 적응 능력</a:t>
            </a:r>
            <a:r>
              <a:rPr lang="en-US" altLang="ko-KR" sz="2000" b="0" i="0" dirty="0">
                <a:solidFill>
                  <a:srgbClr val="222222"/>
                </a:solidFill>
                <a:effectLst/>
                <a:latin typeface="Times New Roman" panose="02020603050405020304" pitchFamily="18" charset="0"/>
                <a:cs typeface="Times New Roman" panose="02020603050405020304" pitchFamily="18" charset="0"/>
              </a:rPr>
              <a:t>. </a:t>
            </a:r>
            <a:r>
              <a:rPr lang="ko-KR" altLang="en-US" sz="2000" b="0" i="0" dirty="0">
                <a:solidFill>
                  <a:srgbClr val="222222"/>
                </a:solidFill>
                <a:effectLst/>
                <a:latin typeface="Times New Roman" panose="02020603050405020304" pitchFamily="18" charset="0"/>
                <a:cs typeface="Times New Roman" panose="02020603050405020304" pitchFamily="18" charset="0"/>
              </a:rPr>
              <a:t>지능 지수 따위로 </a:t>
            </a:r>
            <a:r>
              <a:rPr lang="ko-KR" altLang="en-US" sz="2000" b="0" i="0" dirty="0" err="1">
                <a:solidFill>
                  <a:srgbClr val="222222"/>
                </a:solidFill>
                <a:effectLst/>
                <a:latin typeface="Times New Roman" panose="02020603050405020304" pitchFamily="18" charset="0"/>
                <a:cs typeface="Times New Roman" panose="02020603050405020304" pitchFamily="18" charset="0"/>
              </a:rPr>
              <a:t>수치화할</a:t>
            </a:r>
            <a:r>
              <a:rPr lang="ko-KR" altLang="en-US" sz="2000" b="0" i="0" dirty="0">
                <a:solidFill>
                  <a:srgbClr val="222222"/>
                </a:solidFill>
                <a:effectLst/>
                <a:latin typeface="Times New Roman" panose="02020603050405020304" pitchFamily="18" charset="0"/>
                <a:cs typeface="Times New Roman" panose="02020603050405020304" pitchFamily="18" charset="0"/>
              </a:rPr>
              <a:t> 수 있다</a:t>
            </a:r>
            <a:r>
              <a:rPr lang="en-US" altLang="ko-KR" sz="2000" b="0" i="0" dirty="0">
                <a:solidFill>
                  <a:srgbClr val="222222"/>
                </a:solidFill>
                <a:effectLst/>
                <a:latin typeface="Times New Roman" panose="02020603050405020304" pitchFamily="18" charset="0"/>
                <a:cs typeface="Times New Roman" panose="02020603050405020304" pitchFamily="18" charset="0"/>
              </a:rPr>
              <a:t>.</a:t>
            </a:r>
          </a:p>
          <a:p>
            <a:pPr marL="457200" lvl="1" indent="0">
              <a:buNone/>
            </a:pPr>
            <a:r>
              <a:rPr lang="en-US" altLang="ko-KR" sz="2000" b="0" i="0" dirty="0">
                <a:solidFill>
                  <a:srgbClr val="222222"/>
                </a:solidFill>
                <a:effectLst/>
                <a:latin typeface="Times New Roman" panose="02020603050405020304" pitchFamily="18" charset="0"/>
                <a:cs typeface="Times New Roman" panose="02020603050405020304" pitchFamily="18" charset="0"/>
              </a:rPr>
              <a:t> </a:t>
            </a:r>
          </a:p>
          <a:p>
            <a:pPr lvl="1"/>
            <a:r>
              <a:rPr lang="ko-KR" altLang="en-US" sz="2000" dirty="0">
                <a:latin typeface="Times New Roman" panose="02020603050405020304" pitchFamily="18" charset="0"/>
                <a:cs typeface="Times New Roman" panose="02020603050405020304" pitchFamily="18" charset="0"/>
              </a:rPr>
              <a:t>인공지능</a:t>
            </a:r>
            <a:r>
              <a:rPr lang="en-US" altLang="ko-KR" sz="2000" dirty="0">
                <a:latin typeface="Times New Roman" panose="02020603050405020304" pitchFamily="18" charset="0"/>
                <a:cs typeface="Times New Roman" panose="02020603050405020304" pitchFamily="18" charset="0"/>
              </a:rPr>
              <a:t>:</a:t>
            </a:r>
            <a:r>
              <a:rPr lang="ko-KR" altLang="en-US" sz="2000" dirty="0">
                <a:latin typeface="Times New Roman" panose="02020603050405020304" pitchFamily="18" charset="0"/>
                <a:cs typeface="Times New Roman" panose="02020603050405020304" pitchFamily="18" charset="0"/>
              </a:rPr>
              <a:t> </a:t>
            </a:r>
            <a:r>
              <a:rPr lang="en-US" altLang="ko-KR" sz="2000" b="0" i="0" dirty="0">
                <a:solidFill>
                  <a:srgbClr val="454545"/>
                </a:solidFill>
                <a:effectLst/>
                <a:latin typeface="Times New Roman" panose="02020603050405020304" pitchFamily="18" charset="0"/>
                <a:cs typeface="Times New Roman" panose="02020603050405020304" pitchFamily="18" charset="0"/>
              </a:rPr>
              <a:t>『</a:t>
            </a:r>
            <a:r>
              <a:rPr lang="ko-KR" altLang="en-US" sz="2000" b="0" i="0" dirty="0">
                <a:solidFill>
                  <a:srgbClr val="454545"/>
                </a:solidFill>
                <a:effectLst/>
                <a:latin typeface="Times New Roman" panose="02020603050405020304" pitchFamily="18" charset="0"/>
                <a:cs typeface="Times New Roman" panose="02020603050405020304" pitchFamily="18" charset="0"/>
              </a:rPr>
              <a:t>정보</a:t>
            </a:r>
            <a:r>
              <a:rPr lang="en-US" altLang="ko-KR" sz="2000" b="0" i="0" dirty="0">
                <a:solidFill>
                  <a:srgbClr val="454545"/>
                </a:solidFill>
                <a:effectLst/>
                <a:latin typeface="Times New Roman" panose="02020603050405020304" pitchFamily="18" charset="0"/>
                <a:cs typeface="Times New Roman" panose="02020603050405020304" pitchFamily="18" charset="0"/>
              </a:rPr>
              <a:t>·</a:t>
            </a:r>
            <a:r>
              <a:rPr lang="ko-KR" altLang="en-US" sz="2000" b="0" i="0" dirty="0">
                <a:solidFill>
                  <a:srgbClr val="454545"/>
                </a:solidFill>
                <a:effectLst/>
                <a:latin typeface="Times New Roman" panose="02020603050405020304" pitchFamily="18" charset="0"/>
                <a:cs typeface="Times New Roman" panose="02020603050405020304" pitchFamily="18" charset="0"/>
              </a:rPr>
              <a:t>통신</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1" i="0" dirty="0">
                <a:solidFill>
                  <a:srgbClr val="454545"/>
                </a:solidFill>
                <a:effectLst/>
                <a:latin typeface="Times New Roman" panose="02020603050405020304" pitchFamily="18" charset="0"/>
                <a:cs typeface="Times New Roman" panose="02020603050405020304" pitchFamily="18" charset="0"/>
              </a:rPr>
              <a:t>인간의 지능이 가지는 학습</a:t>
            </a:r>
            <a:r>
              <a:rPr lang="en-US" altLang="ko-KR" sz="2000" b="1" i="0" dirty="0">
                <a:solidFill>
                  <a:srgbClr val="454545"/>
                </a:solidFill>
                <a:effectLst/>
                <a:latin typeface="Times New Roman" panose="02020603050405020304" pitchFamily="18" charset="0"/>
                <a:cs typeface="Times New Roman" panose="02020603050405020304" pitchFamily="18" charset="0"/>
              </a:rPr>
              <a:t>, </a:t>
            </a:r>
            <a:r>
              <a:rPr lang="ko-KR" altLang="en-US" sz="2000" b="1" i="0" dirty="0">
                <a:solidFill>
                  <a:srgbClr val="454545"/>
                </a:solidFill>
                <a:effectLst/>
                <a:latin typeface="Times New Roman" panose="02020603050405020304" pitchFamily="18" charset="0"/>
                <a:cs typeface="Times New Roman" panose="02020603050405020304" pitchFamily="18" charset="0"/>
              </a:rPr>
              <a:t>추리</a:t>
            </a:r>
            <a:r>
              <a:rPr lang="en-US" altLang="ko-KR" sz="2000" b="1" i="0" dirty="0">
                <a:solidFill>
                  <a:srgbClr val="454545"/>
                </a:solidFill>
                <a:effectLst/>
                <a:latin typeface="Times New Roman" panose="02020603050405020304" pitchFamily="18" charset="0"/>
                <a:cs typeface="Times New Roman" panose="02020603050405020304" pitchFamily="18" charset="0"/>
              </a:rPr>
              <a:t>, </a:t>
            </a:r>
            <a:r>
              <a:rPr lang="ko-KR" altLang="en-US" sz="2000" b="1" i="0" dirty="0">
                <a:solidFill>
                  <a:srgbClr val="454545"/>
                </a:solidFill>
                <a:effectLst/>
                <a:latin typeface="Times New Roman" panose="02020603050405020304" pitchFamily="18" charset="0"/>
                <a:cs typeface="Times New Roman" panose="02020603050405020304" pitchFamily="18" charset="0"/>
              </a:rPr>
              <a:t>적응</a:t>
            </a:r>
            <a:r>
              <a:rPr lang="en-US" altLang="ko-KR" sz="2000" b="1" i="0" dirty="0">
                <a:solidFill>
                  <a:srgbClr val="454545"/>
                </a:solidFill>
                <a:effectLst/>
                <a:latin typeface="Times New Roman" panose="02020603050405020304" pitchFamily="18" charset="0"/>
                <a:cs typeface="Times New Roman" panose="02020603050405020304" pitchFamily="18" charset="0"/>
              </a:rPr>
              <a:t>, </a:t>
            </a:r>
            <a:r>
              <a:rPr lang="ko-KR" altLang="en-US" sz="2000" b="1" i="0" dirty="0">
                <a:solidFill>
                  <a:srgbClr val="454545"/>
                </a:solidFill>
                <a:effectLst/>
                <a:latin typeface="Times New Roman" panose="02020603050405020304" pitchFamily="18" charset="0"/>
                <a:cs typeface="Times New Roman" panose="02020603050405020304" pitchFamily="18" charset="0"/>
              </a:rPr>
              <a:t>논증 따위의 기능을 갖춘 컴퓨터 시스템</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전문가 시스템</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자연 언어의 이해</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음성 번역</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로봇 공학</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인공 시각</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문제 해결</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학습과 지식 획득</a:t>
            </a:r>
            <a:r>
              <a:rPr lang="en-US" altLang="ko-KR" sz="2000" b="0" i="0" dirty="0">
                <a:solidFill>
                  <a:srgbClr val="454545"/>
                </a:solidFill>
                <a:effectLst/>
                <a:latin typeface="Times New Roman" panose="02020603050405020304" pitchFamily="18" charset="0"/>
                <a:cs typeface="Times New Roman" panose="02020603050405020304" pitchFamily="18" charset="0"/>
              </a:rPr>
              <a:t>, </a:t>
            </a:r>
            <a:r>
              <a:rPr lang="ko-KR" altLang="en-US" sz="2000" b="0" i="0" dirty="0">
                <a:solidFill>
                  <a:srgbClr val="454545"/>
                </a:solidFill>
                <a:effectLst/>
                <a:latin typeface="Times New Roman" panose="02020603050405020304" pitchFamily="18" charset="0"/>
                <a:cs typeface="Times New Roman" panose="02020603050405020304" pitchFamily="18" charset="0"/>
              </a:rPr>
              <a:t>인지 과학 따위에 응용한다</a:t>
            </a:r>
            <a:r>
              <a:rPr lang="en-US" altLang="ko-KR" sz="2000" b="0" i="0" dirty="0">
                <a:solidFill>
                  <a:srgbClr val="454545"/>
                </a:solidFill>
                <a:effectLst/>
                <a:latin typeface="Times New Roman" panose="02020603050405020304" pitchFamily="18" charset="0"/>
                <a:cs typeface="Times New Roman" panose="02020603050405020304" pitchFamily="18" charset="0"/>
              </a:rPr>
              <a:t>.</a:t>
            </a:r>
            <a:endParaRPr lang="en-US" altLang="ko-KR" sz="2000" dirty="0">
              <a:latin typeface="Times New Roman" panose="02020603050405020304" pitchFamily="18" charset="0"/>
              <a:cs typeface="Times New Roman" panose="02020603050405020304" pitchFamily="18" charset="0"/>
            </a:endParaRPr>
          </a:p>
          <a:p>
            <a:endParaRPr lang="ko-KR" altLang="en-US" dirty="0"/>
          </a:p>
        </p:txBody>
      </p:sp>
      <p:sp>
        <p:nvSpPr>
          <p:cNvPr id="4" name="내용 개체 틀 4">
            <a:extLst>
              <a:ext uri="{FF2B5EF4-FFF2-40B4-BE49-F238E27FC236}">
                <a16:creationId xmlns:a16="http://schemas.microsoft.com/office/drawing/2014/main" id="{6E94058A-74C4-417A-99E6-3B5EB06F86C0}"/>
              </a:ext>
            </a:extLst>
          </p:cNvPr>
          <p:cNvSpPr txBox="1">
            <a:spLocks/>
          </p:cNvSpPr>
          <p:nvPr/>
        </p:nvSpPr>
        <p:spPr>
          <a:xfrm>
            <a:off x="3218290" y="3880943"/>
            <a:ext cx="8716207" cy="2530366"/>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r>
              <a:rPr lang="en-US" altLang="ko-KR" dirty="0">
                <a:latin typeface="Times New Roman" panose="02020603050405020304" pitchFamily="18" charset="0"/>
                <a:cs typeface="Times New Roman" panose="02020603050405020304" pitchFamily="18" charset="0"/>
              </a:rPr>
              <a:t>Artificial</a:t>
            </a:r>
            <a:r>
              <a:rPr lang="ko-KR" altLang="en-US" dirty="0">
                <a:latin typeface="Times New Roman" panose="02020603050405020304" pitchFamily="18" charset="0"/>
                <a:cs typeface="Times New Roman" panose="02020603050405020304" pitchFamily="18" charset="0"/>
              </a:rPr>
              <a:t> </a:t>
            </a:r>
            <a:r>
              <a:rPr lang="en-US" altLang="ko-KR" dirty="0">
                <a:latin typeface="Times New Roman" panose="02020603050405020304" pitchFamily="18" charset="0"/>
                <a:cs typeface="Times New Roman" panose="02020603050405020304" pitchFamily="18" charset="0"/>
              </a:rPr>
              <a:t>Intelligence: </a:t>
            </a:r>
            <a:r>
              <a:rPr lang="ko-KR" altLang="en-US" sz="2000" dirty="0">
                <a:solidFill>
                  <a:srgbClr val="454545"/>
                </a:solidFill>
                <a:latin typeface="Times New Roman" panose="02020603050405020304" pitchFamily="18" charset="0"/>
                <a:cs typeface="Times New Roman" panose="02020603050405020304" pitchFamily="18" charset="0"/>
              </a:rPr>
              <a:t>지능적으로 행동하는 계산 에이전트의 합성 및 분석을 연구하는 분야</a:t>
            </a:r>
            <a:endParaRPr lang="en-US" altLang="ko-KR" sz="2000" dirty="0">
              <a:solidFill>
                <a:srgbClr val="454545"/>
              </a:solidFill>
              <a:latin typeface="Times New Roman" panose="02020603050405020304" pitchFamily="18" charset="0"/>
              <a:cs typeface="Times New Roman" panose="02020603050405020304" pitchFamily="18" charset="0"/>
            </a:endParaRPr>
          </a:p>
          <a:p>
            <a:pPr lvl="1" algn="just"/>
            <a:endParaRPr lang="en-US" altLang="ko-KR" sz="2000" dirty="0">
              <a:solidFill>
                <a:srgbClr val="454545"/>
              </a:solidFill>
              <a:latin typeface="Times New Roman" panose="02020603050405020304" pitchFamily="18" charset="0"/>
              <a:cs typeface="Times New Roman" panose="02020603050405020304" pitchFamily="18" charset="0"/>
            </a:endParaRPr>
          </a:p>
          <a:p>
            <a:pPr lvl="1" algn="just"/>
            <a:r>
              <a:rPr lang="en-US" altLang="ko-KR" sz="2000" dirty="0">
                <a:latin typeface="Times New Roman" panose="02020603050405020304" pitchFamily="18" charset="0"/>
                <a:cs typeface="Times New Roman" panose="02020603050405020304" pitchFamily="18" charset="0"/>
              </a:rPr>
              <a:t>ANI(Artificial Narrow Intelligence): </a:t>
            </a:r>
            <a:r>
              <a:rPr lang="ko-KR" altLang="en-US" sz="2000" dirty="0">
                <a:latin typeface="Times New Roman" panose="02020603050405020304" pitchFamily="18" charset="0"/>
                <a:cs typeface="Times New Roman" panose="02020603050405020304" pitchFamily="18" charset="0"/>
              </a:rPr>
              <a:t>특정</a:t>
            </a:r>
            <a:r>
              <a:rPr lang="en-US" altLang="ko-KR" sz="2000" dirty="0">
                <a:latin typeface="Times New Roman" panose="02020603050405020304" pitchFamily="18" charset="0"/>
                <a:cs typeface="Times New Roman" panose="02020603050405020304" pitchFamily="18" charset="0"/>
              </a:rPr>
              <a:t> </a:t>
            </a:r>
            <a:r>
              <a:rPr lang="ko-KR" altLang="en-US" sz="2000" dirty="0">
                <a:latin typeface="Times New Roman" panose="02020603050405020304" pitchFamily="18" charset="0"/>
                <a:cs typeface="Times New Roman" panose="02020603050405020304" pitchFamily="18" charset="0"/>
              </a:rPr>
              <a:t>업무</a:t>
            </a:r>
            <a:r>
              <a:rPr lang="en-US" altLang="ko-KR" sz="2000" dirty="0">
                <a:latin typeface="Times New Roman" panose="02020603050405020304" pitchFamily="18" charset="0"/>
                <a:cs typeface="Times New Roman" panose="02020603050405020304" pitchFamily="18" charset="0"/>
              </a:rPr>
              <a:t>..Weak</a:t>
            </a:r>
            <a:r>
              <a:rPr lang="ko-KR" altLang="en-US" sz="2000" dirty="0">
                <a:latin typeface="Times New Roman" panose="02020603050405020304" pitchFamily="18" charset="0"/>
                <a:cs typeface="Times New Roman" panose="02020603050405020304" pitchFamily="18" charset="0"/>
              </a:rPr>
              <a:t> </a:t>
            </a:r>
            <a:r>
              <a:rPr lang="en-US" altLang="ko-KR" sz="2000" dirty="0">
                <a:latin typeface="Times New Roman" panose="02020603050405020304" pitchFamily="18" charset="0"/>
                <a:cs typeface="Times New Roman" panose="02020603050405020304" pitchFamily="18" charset="0"/>
              </a:rPr>
              <a:t>AI</a:t>
            </a:r>
          </a:p>
          <a:p>
            <a:pPr lvl="1" algn="just"/>
            <a:r>
              <a:rPr lang="en-US" altLang="ko-KR" sz="2000" dirty="0">
                <a:latin typeface="Times New Roman" panose="02020603050405020304" pitchFamily="18" charset="0"/>
                <a:cs typeface="Times New Roman" panose="02020603050405020304" pitchFamily="18" charset="0"/>
              </a:rPr>
              <a:t>AGI(Artificial General Intelligence): </a:t>
            </a:r>
            <a:r>
              <a:rPr lang="ko-KR" altLang="en-US" sz="2000" dirty="0">
                <a:latin typeface="Times New Roman" panose="02020603050405020304" pitchFamily="18" charset="0"/>
                <a:cs typeface="Times New Roman" panose="02020603050405020304" pitchFamily="18" charset="0"/>
              </a:rPr>
              <a:t>다양한 포괄적 업무</a:t>
            </a:r>
            <a:r>
              <a:rPr lang="en-US" altLang="ko-KR" sz="2000" dirty="0">
                <a:latin typeface="Times New Roman" panose="02020603050405020304" pitchFamily="18" charset="0"/>
                <a:cs typeface="Times New Roman" panose="02020603050405020304" pitchFamily="18" charset="0"/>
              </a:rPr>
              <a:t>..Strong AI</a:t>
            </a:r>
          </a:p>
          <a:p>
            <a:pPr lvl="1" algn="just"/>
            <a:r>
              <a:rPr lang="en-US" altLang="ko-KR" sz="2000" dirty="0">
                <a:latin typeface="Times New Roman" panose="02020603050405020304" pitchFamily="18" charset="0"/>
                <a:cs typeface="Times New Roman" panose="02020603050405020304" pitchFamily="18" charset="0"/>
              </a:rPr>
              <a:t>ASI(Artificial Super Intelligence): </a:t>
            </a:r>
            <a:r>
              <a:rPr lang="ko-KR" altLang="en-US" sz="2000" dirty="0">
                <a:latin typeface="Times New Roman" panose="02020603050405020304" pitchFamily="18" charset="0"/>
                <a:cs typeface="Times New Roman" panose="02020603050405020304" pitchFamily="18" charset="0"/>
              </a:rPr>
              <a:t>스스로 목표 설정 및 임무 수행</a:t>
            </a:r>
            <a:endParaRPr lang="en-US" altLang="ko-KR" sz="2000" dirty="0">
              <a:latin typeface="Times New Roman" panose="02020603050405020304" pitchFamily="18" charset="0"/>
              <a:cs typeface="Times New Roman" panose="02020603050405020304" pitchFamily="18" charset="0"/>
            </a:endParaRPr>
          </a:p>
        </p:txBody>
      </p:sp>
      <p:pic>
        <p:nvPicPr>
          <p:cNvPr id="6" name="그림 5">
            <a:extLst>
              <a:ext uri="{FF2B5EF4-FFF2-40B4-BE49-F238E27FC236}">
                <a16:creationId xmlns:a16="http://schemas.microsoft.com/office/drawing/2014/main" id="{F61CA469-E1B0-432F-A55B-F8926A2948EF}"/>
              </a:ext>
            </a:extLst>
          </p:cNvPr>
          <p:cNvPicPr>
            <a:picLocks noChangeAspect="1"/>
          </p:cNvPicPr>
          <p:nvPr/>
        </p:nvPicPr>
        <p:blipFill>
          <a:blip r:embed="rId2"/>
          <a:stretch>
            <a:fillRect/>
          </a:stretch>
        </p:blipFill>
        <p:spPr>
          <a:xfrm>
            <a:off x="1219048" y="3730514"/>
            <a:ext cx="1999242" cy="2831225"/>
          </a:xfrm>
          <a:prstGeom prst="rect">
            <a:avLst/>
          </a:prstGeom>
        </p:spPr>
      </p:pic>
    </p:spTree>
    <p:extLst>
      <p:ext uri="{BB962C8B-B14F-4D97-AF65-F5344CB8AC3E}">
        <p14:creationId xmlns:p14="http://schemas.microsoft.com/office/powerpoint/2010/main" val="3619039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754227"/>
          </a:xfrm>
        </p:spPr>
        <p:txBody>
          <a:bodyPr/>
          <a:lstStyle/>
          <a:p>
            <a:r>
              <a:rPr lang="en-US" altLang="ko-KR" dirty="0"/>
              <a:t>Turing Test</a:t>
            </a:r>
            <a:endParaRPr lang="ko-KR" altLang="en-US" dirty="0"/>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a:xfrm>
            <a:off x="4343400" y="1119352"/>
            <a:ext cx="7554310" cy="5608019"/>
          </a:xfrm>
        </p:spPr>
        <p:txBody>
          <a:bodyPr>
            <a:normAutofit/>
          </a:bodyPr>
          <a:lstStyle/>
          <a:p>
            <a:r>
              <a:rPr lang="en-US" altLang="ko-KR" sz="1800" dirty="0">
                <a:solidFill>
                  <a:srgbClr val="202122"/>
                </a:solidFill>
                <a:latin typeface="Times New Roman" panose="02020603050405020304" pitchFamily="18" charset="0"/>
                <a:cs typeface="Times New Roman" panose="02020603050405020304" pitchFamily="18" charset="0"/>
              </a:rPr>
              <a:t>T</a:t>
            </a:r>
            <a:r>
              <a:rPr lang="en-US" altLang="ko-KR" sz="1800" b="0" i="0" dirty="0">
                <a:solidFill>
                  <a:srgbClr val="202122"/>
                </a:solidFill>
                <a:effectLst/>
                <a:latin typeface="Times New Roman" panose="02020603050405020304" pitchFamily="18" charset="0"/>
                <a:cs typeface="Times New Roman" panose="02020603050405020304" pitchFamily="18" charset="0"/>
              </a:rPr>
              <a:t>he </a:t>
            </a:r>
            <a:r>
              <a:rPr lang="en-US" altLang="ko-KR" sz="1800" b="1" i="0" dirty="0">
                <a:solidFill>
                  <a:srgbClr val="202122"/>
                </a:solidFill>
                <a:effectLst/>
                <a:latin typeface="Times New Roman" panose="02020603050405020304" pitchFamily="18" charset="0"/>
                <a:cs typeface="Times New Roman" panose="02020603050405020304" pitchFamily="18" charset="0"/>
              </a:rPr>
              <a:t>imitation game</a:t>
            </a:r>
            <a:r>
              <a:rPr lang="en-US" altLang="ko-KR" sz="1800" b="0" i="0" dirty="0">
                <a:solidFill>
                  <a:srgbClr val="202122"/>
                </a:solidFill>
                <a:effectLst/>
                <a:latin typeface="Times New Roman" panose="02020603050405020304" pitchFamily="18" charset="0"/>
                <a:cs typeface="Times New Roman" panose="02020603050405020304" pitchFamily="18" charset="0"/>
              </a:rPr>
              <a:t> by </a:t>
            </a:r>
            <a:r>
              <a:rPr lang="en-US" altLang="ko-KR" sz="1800" b="0" i="0" u="none" strike="noStrike" dirty="0">
                <a:solidFill>
                  <a:srgbClr val="0645AD"/>
                </a:solidFill>
                <a:effectLst/>
                <a:latin typeface="Times New Roman" panose="02020603050405020304" pitchFamily="18" charset="0"/>
                <a:cs typeface="Times New Roman" panose="02020603050405020304" pitchFamily="18" charset="0"/>
                <a:hlinkClick r:id="rId2" tooltip="Alan Turing"/>
              </a:rPr>
              <a:t>Alan Turing</a:t>
            </a:r>
            <a:endParaRPr lang="en-US" altLang="ko-KR" sz="1800" b="0" i="0" u="none" strike="noStrike" dirty="0">
              <a:solidFill>
                <a:srgbClr val="0645AD"/>
              </a:solidFill>
              <a:effectLst/>
              <a:latin typeface="Times New Roman" panose="02020603050405020304" pitchFamily="18" charset="0"/>
              <a:cs typeface="Times New Roman" panose="02020603050405020304" pitchFamily="18" charset="0"/>
            </a:endParaRPr>
          </a:p>
          <a:p>
            <a:pPr algn="just"/>
            <a:r>
              <a:rPr lang="ko-KR" altLang="en-US" sz="1800" b="1" i="0" dirty="0">
                <a:solidFill>
                  <a:srgbClr val="202122"/>
                </a:solidFill>
                <a:effectLst/>
                <a:latin typeface="Times New Roman" panose="02020603050405020304" pitchFamily="18" charset="0"/>
                <a:cs typeface="Times New Roman" panose="02020603050405020304" pitchFamily="18" charset="0"/>
              </a:rPr>
              <a:t>인간과 동일하거나 구별할 수 없는 </a:t>
            </a:r>
            <a:r>
              <a:rPr lang="ko-KR" altLang="en-US" sz="1800" b="1" i="0" dirty="0">
                <a:solidFill>
                  <a:srgbClr val="202122"/>
                </a:solidFill>
                <a:effectLst/>
                <a:latin typeface="Times New Roman" panose="02020603050405020304" pitchFamily="18" charset="0"/>
                <a:cs typeface="Times New Roman" panose="02020603050405020304" pitchFamily="18" charset="0"/>
                <a:hlinkClick r:id="rId3"/>
              </a:rPr>
              <a:t>지능적인 행동</a:t>
            </a:r>
            <a:r>
              <a:rPr lang="ko-KR" altLang="en-US" sz="1800" b="1" i="0" dirty="0">
                <a:solidFill>
                  <a:srgbClr val="202122"/>
                </a:solidFill>
                <a:effectLst/>
                <a:latin typeface="Times New Roman" panose="02020603050405020304" pitchFamily="18" charset="0"/>
                <a:cs typeface="Times New Roman" panose="02020603050405020304" pitchFamily="18" charset="0"/>
              </a:rPr>
              <a:t>을 나타내는 기계의 능력을 테스트</a:t>
            </a:r>
            <a:endParaRPr lang="en-US" altLang="ko-KR" sz="1800" b="1"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sz="1800" b="0" i="0" dirty="0">
                <a:solidFill>
                  <a:srgbClr val="202122"/>
                </a:solidFill>
                <a:effectLst/>
                <a:latin typeface="Times New Roman" panose="02020603050405020304" pitchFamily="18" charset="0"/>
                <a:cs typeface="Times New Roman" panose="02020603050405020304" pitchFamily="18" charset="0"/>
              </a:rPr>
              <a:t>Turing</a:t>
            </a:r>
            <a:r>
              <a:rPr lang="ko-KR" altLang="en-US" sz="1800" b="0" i="0" dirty="0">
                <a:solidFill>
                  <a:srgbClr val="202122"/>
                </a:solidFill>
                <a:effectLst/>
                <a:latin typeface="Times New Roman" panose="02020603050405020304" pitchFamily="18" charset="0"/>
                <a:cs typeface="Times New Roman" panose="02020603050405020304" pitchFamily="18" charset="0"/>
              </a:rPr>
              <a:t>은 인간 평가자가 인간과 </a:t>
            </a:r>
            <a:r>
              <a:rPr lang="ko-KR" altLang="en-US" sz="1800" b="0" i="0" dirty="0" err="1">
                <a:solidFill>
                  <a:srgbClr val="202122"/>
                </a:solidFill>
                <a:effectLst/>
                <a:latin typeface="Times New Roman" panose="02020603050405020304" pitchFamily="18" charset="0"/>
                <a:cs typeface="Times New Roman" panose="02020603050405020304" pitchFamily="18" charset="0"/>
              </a:rPr>
              <a:t>인간과</a:t>
            </a:r>
            <a:r>
              <a:rPr lang="ko-KR" altLang="en-US" sz="1800" b="0" i="0" dirty="0">
                <a:solidFill>
                  <a:srgbClr val="202122"/>
                </a:solidFill>
                <a:effectLst/>
                <a:latin typeface="Times New Roman" panose="02020603050405020304" pitchFamily="18" charset="0"/>
                <a:cs typeface="Times New Roman" panose="02020603050405020304" pitchFamily="18" charset="0"/>
              </a:rPr>
              <a:t> 유사한 반응을 생성하도록 설계된 기계 간의 자연어 대화를 판단할 것이라고 제안</a:t>
            </a:r>
            <a:r>
              <a:rPr lang="en-US" altLang="ko-KR" sz="1800" b="0" i="0" dirty="0">
                <a:solidFill>
                  <a:srgbClr val="202122"/>
                </a:solidFill>
                <a:effectLst/>
                <a:latin typeface="Times New Roman" panose="02020603050405020304" pitchFamily="18" charset="0"/>
                <a:cs typeface="Times New Roman" panose="02020603050405020304" pitchFamily="18" charset="0"/>
              </a:rPr>
              <a:t>. </a:t>
            </a:r>
            <a:r>
              <a:rPr lang="ko-KR" altLang="en-US" sz="1800" b="0" i="0" dirty="0">
                <a:solidFill>
                  <a:srgbClr val="202122"/>
                </a:solidFill>
                <a:effectLst/>
                <a:latin typeface="Times New Roman" panose="02020603050405020304" pitchFamily="18" charset="0"/>
                <a:cs typeface="Times New Roman" panose="02020603050405020304" pitchFamily="18" charset="0"/>
              </a:rPr>
              <a:t>평가자는 대화에 참여하는 두 파트너 중 하나가 기계이고 모든 참가자가 서로 분리된다는 것을 인지</a:t>
            </a:r>
            <a:r>
              <a:rPr lang="en-US" altLang="ko-KR" sz="1800"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sz="1800" b="0" i="0" dirty="0">
                <a:solidFill>
                  <a:srgbClr val="202122"/>
                </a:solidFill>
                <a:effectLst/>
                <a:latin typeface="Times New Roman" panose="02020603050405020304" pitchFamily="18" charset="0"/>
                <a:cs typeface="Times New Roman" panose="02020603050405020304" pitchFamily="18" charset="0"/>
              </a:rPr>
              <a:t>대화는 컴퓨터 키보드 및 화면과 같은 텍스트 전용 채널로 제한되므로 결과는 단어를 음성으로 렌더링하는 기계의 능력에 독립적</a:t>
            </a:r>
            <a:endParaRPr lang="en-US" altLang="ko-KR" sz="1800" b="0" i="0" dirty="0">
              <a:solidFill>
                <a:srgbClr val="202122"/>
              </a:solidFill>
              <a:effectLst/>
              <a:latin typeface="Times New Roman" panose="02020603050405020304" pitchFamily="18" charset="0"/>
              <a:cs typeface="Times New Roman" panose="02020603050405020304" pitchFamily="18" charset="0"/>
            </a:endParaRPr>
          </a:p>
          <a:p>
            <a:pPr algn="just"/>
            <a:r>
              <a:rPr lang="ko-KR" altLang="en-US" sz="1800" b="0" i="0" dirty="0">
                <a:solidFill>
                  <a:srgbClr val="0070C0"/>
                </a:solidFill>
                <a:effectLst/>
                <a:latin typeface="Times New Roman" panose="02020603050405020304" pitchFamily="18" charset="0"/>
                <a:cs typeface="Times New Roman" panose="02020603050405020304" pitchFamily="18" charset="0"/>
              </a:rPr>
              <a:t>평가자가 기계와 인간을 확실하게 구별할 수 없다면 기계는 테스트를 통과한 것으로 간주</a:t>
            </a:r>
            <a:r>
              <a:rPr lang="en-US" altLang="ko-KR" sz="1800"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sz="1800" b="0" i="0" dirty="0">
                <a:solidFill>
                  <a:srgbClr val="202122"/>
                </a:solidFill>
                <a:effectLst/>
                <a:latin typeface="Times New Roman" panose="02020603050405020304" pitchFamily="18" charset="0"/>
                <a:cs typeface="Times New Roman" panose="02020603050405020304" pitchFamily="18" charset="0"/>
              </a:rPr>
              <a:t>테스트 결과는 질문에 대한 </a:t>
            </a:r>
            <a:r>
              <a:rPr lang="ko-KR" altLang="en-US" sz="1800" b="0" i="0" dirty="0">
                <a:solidFill>
                  <a:srgbClr val="202122"/>
                </a:solidFill>
                <a:effectLst/>
                <a:latin typeface="Times New Roman" panose="02020603050405020304" pitchFamily="18" charset="0"/>
                <a:cs typeface="Times New Roman" panose="02020603050405020304" pitchFamily="18" charset="0"/>
                <a:hlinkClick r:id="rId4"/>
              </a:rPr>
              <a:t>정확한 답변</a:t>
            </a:r>
            <a:r>
              <a:rPr lang="ko-KR" altLang="en-US" sz="1800" b="0" i="0" dirty="0">
                <a:solidFill>
                  <a:srgbClr val="202122"/>
                </a:solidFill>
                <a:effectLst/>
                <a:latin typeface="Times New Roman" panose="02020603050405020304" pitchFamily="18" charset="0"/>
                <a:cs typeface="Times New Roman" panose="02020603050405020304" pitchFamily="18" charset="0"/>
              </a:rPr>
              <a:t>을 제공하는 기계의 능력에 좌우되지 않으며</a:t>
            </a:r>
            <a:r>
              <a:rPr lang="en-US" altLang="ko-KR" sz="1800" b="0" i="0" dirty="0">
                <a:solidFill>
                  <a:srgbClr val="202122"/>
                </a:solidFill>
                <a:effectLst/>
                <a:latin typeface="Times New Roman" panose="02020603050405020304" pitchFamily="18" charset="0"/>
                <a:cs typeface="Times New Roman" panose="02020603050405020304" pitchFamily="18" charset="0"/>
              </a:rPr>
              <a:t>, </a:t>
            </a:r>
            <a:r>
              <a:rPr lang="ko-KR" altLang="en-US" sz="1800" b="0" i="0" dirty="0">
                <a:solidFill>
                  <a:srgbClr val="202122"/>
                </a:solidFill>
                <a:effectLst/>
                <a:latin typeface="Times New Roman" panose="02020603050405020304" pitchFamily="18" charset="0"/>
                <a:cs typeface="Times New Roman" panose="02020603050405020304" pitchFamily="18" charset="0"/>
              </a:rPr>
              <a:t>답변이 인간이 제공하는 답변과 얼마나 유사한지에 따라 결정</a:t>
            </a:r>
            <a:r>
              <a:rPr lang="en-US" altLang="ko-KR" sz="1800" b="0" i="0" dirty="0">
                <a:solidFill>
                  <a:srgbClr val="202122"/>
                </a:solidFill>
                <a:effectLst/>
                <a:latin typeface="Times New Roman" panose="02020603050405020304" pitchFamily="18" charset="0"/>
                <a:cs typeface="Times New Roman" panose="02020603050405020304" pitchFamily="18" charset="0"/>
              </a:rPr>
              <a:t>.</a:t>
            </a:r>
            <a:endParaRPr lang="en-US" altLang="ko-KR" sz="1800" dirty="0">
              <a:solidFill>
                <a:srgbClr val="202122"/>
              </a:solidFill>
              <a:latin typeface="Times New Roman" panose="02020603050405020304" pitchFamily="18" charset="0"/>
              <a:cs typeface="Times New Roman" panose="02020603050405020304" pitchFamily="18" charset="0"/>
            </a:endParaRPr>
          </a:p>
          <a:p>
            <a:pPr algn="just"/>
            <a:r>
              <a:rPr lang="en-US" altLang="ko-KR" sz="1800" dirty="0">
                <a:solidFill>
                  <a:srgbClr val="202122"/>
                </a:solidFill>
                <a:latin typeface="Times New Roman" panose="02020603050405020304" pitchFamily="18" charset="0"/>
                <a:cs typeface="Times New Roman" panose="02020603050405020304" pitchFamily="18" charset="0"/>
              </a:rPr>
              <a:t>John Searle: Chinese Room</a:t>
            </a:r>
          </a:p>
          <a:p>
            <a:pPr lvl="1" algn="just">
              <a:lnSpc>
                <a:spcPct val="120000"/>
              </a:lnSpc>
            </a:pPr>
            <a:r>
              <a:rPr lang="ko-KR" altLang="en-US" sz="1800" dirty="0">
                <a:solidFill>
                  <a:srgbClr val="202122"/>
                </a:solidFill>
                <a:latin typeface="Times New Roman" panose="02020603050405020304" pitchFamily="18" charset="0"/>
                <a:cs typeface="Times New Roman" panose="02020603050405020304" pitchFamily="18" charset="0"/>
              </a:rPr>
              <a:t>입출력에 따라 작동하는 정보처리 과정은 인간이 마음에 있어서 이해라는 심적 사건을 구현하지 못한다</a:t>
            </a:r>
            <a:r>
              <a:rPr lang="en-US" altLang="ko-KR" sz="1800" dirty="0">
                <a:solidFill>
                  <a:srgbClr val="202122"/>
                </a:solidFill>
                <a:latin typeface="Times New Roman" panose="02020603050405020304" pitchFamily="18" charset="0"/>
                <a:cs typeface="Times New Roman" panose="02020603050405020304" pitchFamily="18" charset="0"/>
              </a:rPr>
              <a:t>. </a:t>
            </a:r>
            <a:r>
              <a:rPr lang="ko-KR" altLang="en-US" sz="1800" dirty="0">
                <a:solidFill>
                  <a:srgbClr val="202122"/>
                </a:solidFill>
                <a:latin typeface="Times New Roman" panose="02020603050405020304" pitchFamily="18" charset="0"/>
                <a:cs typeface="Times New Roman" panose="02020603050405020304" pitchFamily="18" charset="0"/>
              </a:rPr>
              <a:t>따라서</a:t>
            </a:r>
            <a:r>
              <a:rPr lang="en-US" altLang="ko-KR" sz="1800" dirty="0">
                <a:solidFill>
                  <a:srgbClr val="202122"/>
                </a:solidFill>
                <a:latin typeface="Times New Roman" panose="02020603050405020304" pitchFamily="18" charset="0"/>
                <a:cs typeface="Times New Roman" panose="02020603050405020304" pitchFamily="18" charset="0"/>
              </a:rPr>
              <a:t>, </a:t>
            </a:r>
            <a:r>
              <a:rPr lang="ko-KR" altLang="en-US" sz="1800" dirty="0">
                <a:solidFill>
                  <a:srgbClr val="202122"/>
                </a:solidFill>
                <a:latin typeface="Times New Roman" panose="02020603050405020304" pitchFamily="18" charset="0"/>
                <a:cs typeface="Times New Roman" panose="02020603050405020304" pitchFamily="18" charset="0"/>
              </a:rPr>
              <a:t>인간의 마음은 컴퓨터의 정보처리 과정과 같지 않다</a:t>
            </a:r>
            <a:r>
              <a:rPr lang="en-US" altLang="ko-KR" sz="1800" dirty="0">
                <a:solidFill>
                  <a:srgbClr val="202122"/>
                </a:solidFill>
                <a:latin typeface="Times New Roman" panose="02020603050405020304" pitchFamily="18" charset="0"/>
                <a:cs typeface="Times New Roman" panose="02020603050405020304" pitchFamily="18" charset="0"/>
              </a:rPr>
              <a:t>.</a:t>
            </a:r>
          </a:p>
        </p:txBody>
      </p:sp>
      <p:pic>
        <p:nvPicPr>
          <p:cNvPr id="7" name="그림 6">
            <a:extLst>
              <a:ext uri="{FF2B5EF4-FFF2-40B4-BE49-F238E27FC236}">
                <a16:creationId xmlns:a16="http://schemas.microsoft.com/office/drawing/2014/main" id="{F969A301-63C7-4655-8B37-CE8C4A428DA2}"/>
              </a:ext>
            </a:extLst>
          </p:cNvPr>
          <p:cNvPicPr>
            <a:picLocks noChangeAspect="1"/>
          </p:cNvPicPr>
          <p:nvPr/>
        </p:nvPicPr>
        <p:blipFill>
          <a:blip r:embed="rId5"/>
          <a:stretch>
            <a:fillRect/>
          </a:stretch>
        </p:blipFill>
        <p:spPr>
          <a:xfrm>
            <a:off x="838200" y="1324303"/>
            <a:ext cx="3355428" cy="4842886"/>
          </a:xfrm>
          <a:prstGeom prst="rect">
            <a:avLst/>
          </a:prstGeom>
        </p:spPr>
      </p:pic>
    </p:spTree>
    <p:extLst>
      <p:ext uri="{BB962C8B-B14F-4D97-AF65-F5344CB8AC3E}">
        <p14:creationId xmlns:p14="http://schemas.microsoft.com/office/powerpoint/2010/main" val="2047755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754227"/>
          </a:xfrm>
        </p:spPr>
        <p:txBody>
          <a:bodyPr/>
          <a:lstStyle/>
          <a:p>
            <a:r>
              <a:rPr lang="en-US" altLang="ko-KR" dirty="0"/>
              <a:t>Symbolic AI vs. Computational AI</a:t>
            </a:r>
            <a:endParaRPr lang="ko-KR" altLang="en-US" dirty="0"/>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a:xfrm>
            <a:off x="512380" y="1316421"/>
            <a:ext cx="11330151" cy="5257911"/>
          </a:xfrm>
        </p:spPr>
        <p:txBody>
          <a:bodyPr>
            <a:normAutofit/>
          </a:bodyPr>
          <a:lstStyle/>
          <a:p>
            <a:r>
              <a:rPr lang="en-US" altLang="ko-KR" dirty="0">
                <a:solidFill>
                  <a:srgbClr val="202122"/>
                </a:solidFill>
                <a:latin typeface="Times New Roman" panose="02020603050405020304" pitchFamily="18" charset="0"/>
                <a:cs typeface="Times New Roman" panose="02020603050405020304" pitchFamily="18" charset="0"/>
              </a:rPr>
              <a:t>Symbolic AI (Rule-Based AI)</a:t>
            </a:r>
          </a:p>
          <a:p>
            <a:pPr lvl="1"/>
            <a:r>
              <a:rPr lang="ko-KR" altLang="en-US" b="0" i="0" u="none" strike="noStrike" dirty="0">
                <a:solidFill>
                  <a:srgbClr val="202122"/>
                </a:solidFill>
                <a:effectLst/>
                <a:latin typeface="Times New Roman" panose="02020603050405020304" pitchFamily="18" charset="0"/>
                <a:cs typeface="Times New Roman" panose="02020603050405020304" pitchFamily="18" charset="0"/>
              </a:rPr>
              <a:t>문제를</a:t>
            </a:r>
            <a:r>
              <a:rPr lang="en-US" altLang="ko-KR" b="0" i="0" u="none" strike="noStrike" dirty="0">
                <a:solidFill>
                  <a:srgbClr val="202122"/>
                </a:solidFill>
                <a:effectLst/>
                <a:latin typeface="Times New Roman" panose="02020603050405020304" pitchFamily="18" charset="0"/>
                <a:cs typeface="Times New Roman" panose="02020603050405020304" pitchFamily="18" charset="0"/>
              </a:rPr>
              <a:t> </a:t>
            </a:r>
            <a:r>
              <a:rPr lang="ko-KR" altLang="en-US" b="0" i="0" u="none" strike="noStrike" dirty="0">
                <a:solidFill>
                  <a:srgbClr val="202122"/>
                </a:solidFill>
                <a:effectLst/>
                <a:latin typeface="Times New Roman" panose="02020603050405020304" pitchFamily="18" charset="0"/>
                <a:cs typeface="Times New Roman" panose="02020603050405020304" pitchFamily="18" charset="0"/>
              </a:rPr>
              <a:t>해결하기 </a:t>
            </a:r>
            <a:r>
              <a:rPr lang="ko-KR" altLang="en-US" dirty="0">
                <a:solidFill>
                  <a:srgbClr val="202122"/>
                </a:solidFill>
                <a:latin typeface="Times New Roman" panose="02020603050405020304" pitchFamily="18" charset="0"/>
                <a:cs typeface="Times New Roman" panose="02020603050405020304" pitchFamily="18" charset="0"/>
              </a:rPr>
              <a:t>위한 규칙을 생성하고</a:t>
            </a:r>
            <a:r>
              <a:rPr lang="en-US" altLang="ko-KR" dirty="0">
                <a:solidFill>
                  <a:srgbClr val="202122"/>
                </a:solidFill>
                <a:latin typeface="Times New Roman" panose="02020603050405020304" pitchFamily="18" charset="0"/>
                <a:cs typeface="Times New Roman" panose="02020603050405020304" pitchFamily="18" charset="0"/>
              </a:rPr>
              <a:t>, </a:t>
            </a:r>
          </a:p>
          <a:p>
            <a:pPr lvl="1"/>
            <a:r>
              <a:rPr lang="ko-KR" altLang="en-US" dirty="0">
                <a:solidFill>
                  <a:srgbClr val="202122"/>
                </a:solidFill>
                <a:latin typeface="Times New Roman" panose="02020603050405020304" pitchFamily="18" charset="0"/>
                <a:cs typeface="Times New Roman" panose="02020603050405020304" pitchFamily="18" charset="0"/>
              </a:rPr>
              <a:t>그 규칙들을 프로그램 하여 문제를 해결하고자 함</a:t>
            </a:r>
            <a:endParaRPr lang="en-US" altLang="ko-KR" dirty="0">
              <a:solidFill>
                <a:srgbClr val="202122"/>
              </a:solidFill>
              <a:latin typeface="Times New Roman" panose="02020603050405020304" pitchFamily="18" charset="0"/>
              <a:cs typeface="Times New Roman" panose="02020603050405020304" pitchFamily="18" charset="0"/>
            </a:endParaRPr>
          </a:p>
          <a:p>
            <a:pPr lvl="1"/>
            <a:r>
              <a:rPr lang="ko-KR" altLang="en-US" dirty="0">
                <a:solidFill>
                  <a:srgbClr val="202122"/>
                </a:solidFill>
                <a:latin typeface="Times New Roman" panose="02020603050405020304" pitchFamily="18" charset="0"/>
                <a:cs typeface="Times New Roman" panose="02020603050405020304" pitchFamily="18" charset="0"/>
              </a:rPr>
              <a:t>예</a:t>
            </a:r>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dirty="0">
                <a:solidFill>
                  <a:srgbClr val="202122"/>
                </a:solidFill>
                <a:latin typeface="Times New Roman" panose="02020603050405020304" pitchFamily="18" charset="0"/>
                <a:cs typeface="Times New Roman" panose="02020603050405020304" pitchFamily="18" charset="0"/>
              </a:rPr>
              <a:t>전문가 시스템</a:t>
            </a:r>
            <a:r>
              <a:rPr lang="en-US" altLang="ko-KR" dirty="0">
                <a:solidFill>
                  <a:srgbClr val="202122"/>
                </a:solidFill>
                <a:latin typeface="Times New Roman" panose="02020603050405020304" pitchFamily="18" charset="0"/>
                <a:cs typeface="Times New Roman" panose="02020603050405020304" pitchFamily="18" charset="0"/>
              </a:rPr>
              <a:t>(Expert System)</a:t>
            </a:r>
          </a:p>
          <a:p>
            <a:pPr lvl="1"/>
            <a:r>
              <a:rPr lang="ko-KR" altLang="en-US" dirty="0">
                <a:solidFill>
                  <a:srgbClr val="202122"/>
                </a:solidFill>
                <a:latin typeface="Times New Roman" panose="02020603050405020304" pitchFamily="18" charset="0"/>
                <a:cs typeface="Times New Roman" panose="02020603050405020304" pitchFamily="18" charset="0"/>
              </a:rPr>
              <a:t>분석한 규칙에 어긋난 상황이 발생하면</a:t>
            </a:r>
            <a:r>
              <a:rPr lang="en-US" altLang="ko-KR" dirty="0">
                <a:solidFill>
                  <a:srgbClr val="202122"/>
                </a:solidFill>
                <a:latin typeface="Times New Roman" panose="02020603050405020304" pitchFamily="18" charset="0"/>
                <a:cs typeface="Times New Roman" panose="02020603050405020304" pitchFamily="18" charset="0"/>
              </a:rPr>
              <a:t>? </a:t>
            </a:r>
          </a:p>
          <a:p>
            <a:pPr lvl="1"/>
            <a:endParaRPr lang="en-US" altLang="ko-KR" b="0" i="0" u="none" strike="noStrike" dirty="0">
              <a:solidFill>
                <a:srgbClr val="0645AD"/>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Computational AI (Machine Learning)</a:t>
            </a:r>
          </a:p>
          <a:p>
            <a:pPr lvl="1" algn="just"/>
            <a:r>
              <a:rPr lang="ko-KR" altLang="en-US" dirty="0">
                <a:solidFill>
                  <a:srgbClr val="202122"/>
                </a:solidFill>
                <a:latin typeface="Times New Roman" panose="02020603050405020304" pitchFamily="18" charset="0"/>
                <a:cs typeface="Times New Roman" panose="02020603050405020304" pitchFamily="18" charset="0"/>
              </a:rPr>
              <a:t>생물의 정보처리 과정을 모사</a:t>
            </a:r>
            <a:endParaRPr lang="en-US" altLang="ko-KR" dirty="0">
              <a:solidFill>
                <a:srgbClr val="202122"/>
              </a:solidFill>
              <a:latin typeface="Times New Roman" panose="02020603050405020304" pitchFamily="18" charset="0"/>
              <a:cs typeface="Times New Roman" panose="02020603050405020304" pitchFamily="18" charset="0"/>
            </a:endParaRPr>
          </a:p>
          <a:p>
            <a:pPr lvl="1" algn="just"/>
            <a:r>
              <a:rPr lang="ko-KR" altLang="en-US" dirty="0">
                <a:solidFill>
                  <a:srgbClr val="202122"/>
                </a:solidFill>
                <a:latin typeface="Times New Roman" panose="02020603050405020304" pitchFamily="18" charset="0"/>
                <a:cs typeface="Times New Roman" panose="02020603050405020304" pitchFamily="18" charset="0"/>
              </a:rPr>
              <a:t>인공신경망</a:t>
            </a:r>
            <a:endParaRPr lang="en-US" altLang="ko-KR" dirty="0">
              <a:solidFill>
                <a:srgbClr val="202122"/>
              </a:solidFill>
              <a:latin typeface="Times New Roman" panose="02020603050405020304" pitchFamily="18" charset="0"/>
              <a:cs typeface="Times New Roman" panose="02020603050405020304" pitchFamily="18" charset="0"/>
            </a:endParaRPr>
          </a:p>
          <a:p>
            <a:pPr lvl="1" algn="just"/>
            <a:r>
              <a:rPr lang="ko-KR" altLang="en-US" dirty="0">
                <a:solidFill>
                  <a:srgbClr val="202122"/>
                </a:solidFill>
                <a:latin typeface="Times New Roman" panose="02020603050405020304" pitchFamily="18" charset="0"/>
                <a:cs typeface="Times New Roman" panose="02020603050405020304" pitchFamily="18" charset="0"/>
              </a:rPr>
              <a:t>통계적 학습 이론</a:t>
            </a:r>
            <a:endParaRPr lang="en-US" altLang="ko-KR" dirty="0">
              <a:solidFill>
                <a:srgbClr val="202122"/>
              </a:solidFill>
              <a:latin typeface="Times New Roman" panose="02020603050405020304" pitchFamily="18" charset="0"/>
              <a:cs typeface="Times New Roman" panose="02020603050405020304" pitchFamily="18" charset="0"/>
            </a:endParaRPr>
          </a:p>
          <a:p>
            <a:pPr lvl="1" algn="just"/>
            <a:r>
              <a:rPr lang="en-US" altLang="ko-KR" dirty="0">
                <a:solidFill>
                  <a:srgbClr val="202122"/>
                </a:solidFill>
                <a:latin typeface="Times New Roman" panose="02020603050405020304" pitchFamily="18" charset="0"/>
                <a:cs typeface="Times New Roman" panose="02020603050405020304" pitchFamily="18" charset="0"/>
              </a:rPr>
              <a:t>Learning from examples (</a:t>
            </a:r>
            <a:r>
              <a:rPr lang="ko-KR" altLang="en-US" dirty="0">
                <a:solidFill>
                  <a:srgbClr val="202122"/>
                </a:solidFill>
                <a:latin typeface="Times New Roman" panose="02020603050405020304" pitchFamily="18" charset="0"/>
                <a:cs typeface="Times New Roman" panose="02020603050405020304" pitchFamily="18" charset="0"/>
              </a:rPr>
              <a:t>데이터</a:t>
            </a:r>
            <a:r>
              <a:rPr lang="en-US" altLang="ko-KR" dirty="0">
                <a:solidFill>
                  <a:srgbClr val="202122"/>
                </a:solidFill>
                <a:latin typeface="Times New Roman" panose="02020603050405020304" pitchFamily="18" charset="0"/>
                <a:cs typeface="Times New Roman" panose="02020603050405020304" pitchFamily="18" charset="0"/>
              </a:rPr>
              <a:t>:</a:t>
            </a:r>
            <a:r>
              <a:rPr lang="ko-KR" altLang="en-US" dirty="0">
                <a:solidFill>
                  <a:srgbClr val="202122"/>
                </a:solidFill>
                <a:latin typeface="Times New Roman" panose="02020603050405020304" pitchFamily="18" charset="0"/>
                <a:cs typeface="Times New Roman" panose="02020603050405020304" pitchFamily="18" charset="0"/>
              </a:rPr>
              <a:t> </a:t>
            </a:r>
            <a:r>
              <a:rPr lang="en-US" altLang="ko-KR" dirty="0">
                <a:solidFill>
                  <a:srgbClr val="202122"/>
                </a:solidFill>
                <a:latin typeface="Times New Roman" panose="02020603050405020304" pitchFamily="18" charset="0"/>
                <a:cs typeface="Times New Roman" panose="02020603050405020304" pitchFamily="18" charset="0"/>
              </a:rPr>
              <a:t>4</a:t>
            </a:r>
            <a:r>
              <a:rPr lang="ko-KR" altLang="en-US" dirty="0">
                <a:solidFill>
                  <a:srgbClr val="202122"/>
                </a:solidFill>
                <a:latin typeface="Times New Roman" panose="02020603050405020304" pitchFamily="18" charset="0"/>
                <a:cs typeface="Times New Roman" panose="02020603050405020304" pitchFamily="18" charset="0"/>
              </a:rPr>
              <a:t>차산업시대의 원유</a:t>
            </a:r>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dirty="0">
                <a:solidFill>
                  <a:srgbClr val="202122"/>
                </a:solidFill>
                <a:latin typeface="Times New Roman" panose="02020603050405020304" pitchFamily="18" charset="0"/>
                <a:cs typeface="Times New Roman" panose="02020603050405020304" pitchFamily="18" charset="0"/>
              </a:rPr>
              <a:t>빅데이터</a:t>
            </a:r>
            <a:r>
              <a:rPr lang="en-US" altLang="ko-KR" dirty="0">
                <a:solidFill>
                  <a:srgbClr val="202122"/>
                </a:solidFill>
                <a:latin typeface="Times New Roman" panose="02020603050405020304" pitchFamily="18" charset="0"/>
                <a:cs typeface="Times New Roman" panose="02020603050405020304" pitchFamily="18" charset="0"/>
              </a:rPr>
              <a:t>)</a:t>
            </a:r>
          </a:p>
          <a:p>
            <a:pPr marL="457200" lvl="1" indent="0" algn="just">
              <a:buNone/>
            </a:pPr>
            <a:r>
              <a:rPr lang="en-US" altLang="ko-KR" dirty="0">
                <a:solidFill>
                  <a:srgbClr val="202122"/>
                </a:solidFill>
                <a:latin typeface="Times New Roman" panose="02020603050405020304" pitchFamily="18" charset="0"/>
                <a:ea typeface="Cambria Math" panose="02040503050406030204" pitchFamily="18" charset="0"/>
                <a:cs typeface="Times New Roman" panose="02020603050405020304" pitchFamily="18" charset="0"/>
              </a:rPr>
              <a:t>⇒ </a:t>
            </a:r>
            <a:r>
              <a:rPr lang="en-US" altLang="ko-KR" dirty="0">
                <a:solidFill>
                  <a:srgbClr val="202122"/>
                </a:solidFill>
                <a:latin typeface="Times New Roman" panose="02020603050405020304" pitchFamily="18" charset="0"/>
                <a:cs typeface="Times New Roman" panose="02020603050405020304" pitchFamily="18" charset="0"/>
              </a:rPr>
              <a:t>Machine Learning</a:t>
            </a:r>
          </a:p>
        </p:txBody>
      </p:sp>
      <p:pic>
        <p:nvPicPr>
          <p:cNvPr id="4" name="그림 3">
            <a:extLst>
              <a:ext uri="{FF2B5EF4-FFF2-40B4-BE49-F238E27FC236}">
                <a16:creationId xmlns:a16="http://schemas.microsoft.com/office/drawing/2014/main" id="{432058D4-A932-4D12-973F-3CF8A6CDA2C0}"/>
              </a:ext>
            </a:extLst>
          </p:cNvPr>
          <p:cNvPicPr>
            <a:picLocks noChangeAspect="1"/>
          </p:cNvPicPr>
          <p:nvPr/>
        </p:nvPicPr>
        <p:blipFill>
          <a:blip r:embed="rId2"/>
          <a:stretch>
            <a:fillRect/>
          </a:stretch>
        </p:blipFill>
        <p:spPr>
          <a:xfrm>
            <a:off x="8679840" y="2215054"/>
            <a:ext cx="2775943" cy="2650578"/>
          </a:xfrm>
          <a:prstGeom prst="rect">
            <a:avLst/>
          </a:prstGeom>
        </p:spPr>
      </p:pic>
    </p:spTree>
    <p:extLst>
      <p:ext uri="{BB962C8B-B14F-4D97-AF65-F5344CB8AC3E}">
        <p14:creationId xmlns:p14="http://schemas.microsoft.com/office/powerpoint/2010/main" val="1142271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740040" y="38309"/>
            <a:ext cx="10515600" cy="754227"/>
          </a:xfrm>
        </p:spPr>
        <p:txBody>
          <a:bodyPr/>
          <a:lstStyle/>
          <a:p>
            <a:r>
              <a:rPr lang="en-US" altLang="ko-KR" dirty="0"/>
              <a:t>Neuro-Symbolic AI</a:t>
            </a:r>
            <a:endParaRPr lang="ko-KR" altLang="en-US" dirty="0"/>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a:xfrm>
            <a:off x="332765" y="696686"/>
            <a:ext cx="11330151" cy="6253843"/>
          </a:xfrm>
        </p:spPr>
        <p:txBody>
          <a:bodyPr>
            <a:normAutofit fontScale="25000" lnSpcReduction="20000"/>
          </a:bodyPr>
          <a:lstStyle/>
          <a:p>
            <a:pPr algn="l">
              <a:lnSpc>
                <a:spcPct val="120000"/>
              </a:lnSpc>
            </a:pPr>
            <a:r>
              <a:rPr lang="ko-KR" altLang="en-US" sz="7400" b="0" i="0" dirty="0">
                <a:effectLst/>
                <a:latin typeface="fkGroteskNeue"/>
              </a:rPr>
              <a:t>신경망</a:t>
            </a:r>
            <a:r>
              <a:rPr lang="en-US" altLang="ko-KR" sz="7400" b="0" i="0" dirty="0">
                <a:effectLst/>
                <a:latin typeface="fkGroteskNeue"/>
              </a:rPr>
              <a:t>(</a:t>
            </a:r>
            <a:r>
              <a:rPr lang="ko-KR" altLang="en-US" sz="7400" b="0" i="0" dirty="0" err="1">
                <a:effectLst/>
                <a:latin typeface="fkGroteskNeue"/>
              </a:rPr>
              <a:t>뉴럴</a:t>
            </a:r>
            <a:r>
              <a:rPr lang="ko-KR" altLang="en-US" sz="7400" b="0" i="0" dirty="0">
                <a:effectLst/>
                <a:latin typeface="fkGroteskNeue"/>
              </a:rPr>
              <a:t> 네트워크</a:t>
            </a:r>
            <a:r>
              <a:rPr lang="en-US" altLang="ko-KR" sz="7400" b="0" i="0" dirty="0">
                <a:effectLst/>
                <a:latin typeface="fkGroteskNeue"/>
              </a:rPr>
              <a:t>)</a:t>
            </a:r>
            <a:r>
              <a:rPr lang="ko-KR" altLang="en-US" sz="7400" b="0" i="0" dirty="0">
                <a:effectLst/>
                <a:latin typeface="fkGroteskNeue"/>
              </a:rPr>
              <a:t>의 학습 능력과 </a:t>
            </a:r>
            <a:r>
              <a:rPr lang="ko-KR" altLang="en-US" sz="7400" b="0" i="0" dirty="0" err="1">
                <a:effectLst/>
                <a:latin typeface="fkGroteskNeue"/>
              </a:rPr>
              <a:t>심볼릭</a:t>
            </a:r>
            <a:r>
              <a:rPr lang="ko-KR" altLang="en-US" sz="7400" b="0" i="0" dirty="0">
                <a:effectLst/>
                <a:latin typeface="fkGroteskNeue"/>
              </a:rPr>
              <a:t> </a:t>
            </a:r>
            <a:r>
              <a:rPr lang="en-US" altLang="ko-KR" sz="7400" b="0" i="0" dirty="0">
                <a:effectLst/>
                <a:latin typeface="fkGroteskNeue"/>
              </a:rPr>
              <a:t>AI</a:t>
            </a:r>
            <a:r>
              <a:rPr lang="ko-KR" altLang="en-US" sz="7400" b="0" i="0" dirty="0">
                <a:effectLst/>
                <a:latin typeface="fkGroteskNeue"/>
              </a:rPr>
              <a:t>의 논리 추론</a:t>
            </a:r>
            <a:r>
              <a:rPr lang="en-US" altLang="ko-KR" sz="7400" b="0" i="0" dirty="0">
                <a:effectLst/>
                <a:latin typeface="fkGroteskNeue"/>
              </a:rPr>
              <a:t>·</a:t>
            </a:r>
            <a:r>
              <a:rPr lang="ko-KR" altLang="en-US" sz="7400" b="0" i="0" dirty="0">
                <a:effectLst/>
                <a:latin typeface="fkGroteskNeue"/>
              </a:rPr>
              <a:t>지식 표현 능력을 한 시스템 안에서 결합하려는 인공지능 패러다임</a:t>
            </a:r>
            <a:endParaRPr lang="en-US" altLang="ko-KR" sz="7400" b="0" i="0" dirty="0">
              <a:effectLst/>
              <a:latin typeface="fkGroteskNeue"/>
            </a:endParaRPr>
          </a:p>
          <a:p>
            <a:pPr algn="l">
              <a:lnSpc>
                <a:spcPct val="120000"/>
              </a:lnSpc>
            </a:pPr>
            <a:r>
              <a:rPr lang="ko-KR" altLang="en-US" sz="7400" b="0" i="0" dirty="0">
                <a:effectLst/>
                <a:latin typeface="fkGroteskNeue"/>
              </a:rPr>
              <a:t>기본 개념</a:t>
            </a:r>
          </a:p>
          <a:p>
            <a:pPr lvl="1">
              <a:lnSpc>
                <a:spcPct val="120000"/>
              </a:lnSpc>
            </a:pPr>
            <a:r>
              <a:rPr lang="ko-KR" altLang="en-US" sz="5500" b="0" i="0" dirty="0">
                <a:effectLst/>
                <a:latin typeface="fkGroteskNeue"/>
              </a:rPr>
              <a:t>신경망</a:t>
            </a:r>
            <a:r>
              <a:rPr lang="en-US" altLang="ko-KR" sz="5500" dirty="0">
                <a:latin typeface="fkGroteskNeue"/>
              </a:rPr>
              <a:t>:</a:t>
            </a:r>
            <a:r>
              <a:rPr lang="ko-KR" altLang="en-US" sz="5500" b="0" i="0" dirty="0">
                <a:effectLst/>
                <a:latin typeface="fkGroteskNeue"/>
              </a:rPr>
              <a:t>데이터를 많이 보여주면 패턴을 스스로 학습하는 통계적</a:t>
            </a:r>
            <a:r>
              <a:rPr lang="en-US" altLang="ko-KR" sz="5500" b="0" i="0" dirty="0">
                <a:effectLst/>
                <a:latin typeface="fkGroteskNeue"/>
              </a:rPr>
              <a:t>·</a:t>
            </a:r>
            <a:r>
              <a:rPr lang="ko-KR" altLang="en-US" sz="5500" b="0" i="0" dirty="0" err="1">
                <a:effectLst/>
                <a:latin typeface="fkGroteskNeue"/>
              </a:rPr>
              <a:t>연속값</a:t>
            </a:r>
            <a:r>
              <a:rPr lang="ko-KR" altLang="en-US" sz="5500" b="0" i="0" dirty="0">
                <a:effectLst/>
                <a:latin typeface="fkGroteskNeue"/>
              </a:rPr>
              <a:t> 기반</a:t>
            </a:r>
            <a:r>
              <a:rPr lang="en-US" altLang="ko-KR" sz="5500" b="0" i="0" dirty="0">
                <a:effectLst/>
                <a:latin typeface="fkGroteskNeue"/>
              </a:rPr>
              <a:t>(</a:t>
            </a:r>
            <a:r>
              <a:rPr lang="ko-KR" altLang="en-US" sz="5500" b="0" i="0" dirty="0">
                <a:effectLst/>
                <a:latin typeface="fkGroteskNeue"/>
              </a:rPr>
              <a:t>서브</a:t>
            </a:r>
            <a:r>
              <a:rPr lang="en-US" altLang="ko-KR" sz="5500" b="0" i="0" dirty="0">
                <a:effectLst/>
                <a:latin typeface="fkGroteskNeue"/>
              </a:rPr>
              <a:t>‑</a:t>
            </a:r>
            <a:r>
              <a:rPr lang="ko-KR" altLang="en-US" sz="5500" b="0" i="0" dirty="0" err="1">
                <a:effectLst/>
                <a:latin typeface="fkGroteskNeue"/>
              </a:rPr>
              <a:t>심볼릭</a:t>
            </a:r>
            <a:r>
              <a:rPr lang="en-US" altLang="ko-KR" sz="5500" b="0" i="0" dirty="0">
                <a:effectLst/>
                <a:latin typeface="fkGroteskNeue"/>
              </a:rPr>
              <a:t>) </a:t>
            </a:r>
            <a:r>
              <a:rPr lang="ko-KR" altLang="en-US" sz="5500" b="0" i="0" dirty="0">
                <a:effectLst/>
                <a:latin typeface="fkGroteskNeue"/>
              </a:rPr>
              <a:t>모델</a:t>
            </a:r>
            <a:endParaRPr lang="en-US" altLang="ko-KR" sz="5500" b="0" i="0" dirty="0">
              <a:effectLst/>
              <a:latin typeface="fkGroteskNeue"/>
            </a:endParaRPr>
          </a:p>
          <a:p>
            <a:pPr lvl="1">
              <a:lnSpc>
                <a:spcPct val="120000"/>
              </a:lnSpc>
            </a:pPr>
            <a:r>
              <a:rPr lang="ko-KR" altLang="en-US" sz="5500" b="0" i="0" dirty="0" err="1">
                <a:effectLst/>
                <a:latin typeface="fkGroteskNeue"/>
              </a:rPr>
              <a:t>심볼릭</a:t>
            </a:r>
            <a:r>
              <a:rPr lang="ko-KR" altLang="en-US" sz="5500" b="0" i="0" dirty="0">
                <a:effectLst/>
                <a:latin typeface="fkGroteskNeue"/>
              </a:rPr>
              <a:t> </a:t>
            </a:r>
            <a:r>
              <a:rPr lang="en-US" altLang="ko-KR" sz="5500" b="0" i="0" dirty="0">
                <a:effectLst/>
                <a:latin typeface="fkGroteskNeue"/>
              </a:rPr>
              <a:t>AI:</a:t>
            </a:r>
            <a:r>
              <a:rPr lang="ko-KR" altLang="en-US" sz="5500" b="0" i="0" dirty="0">
                <a:effectLst/>
                <a:latin typeface="fkGroteskNeue"/>
              </a:rPr>
              <a:t> 규칙</a:t>
            </a:r>
            <a:r>
              <a:rPr lang="en-US" altLang="ko-KR" sz="5500" b="0" i="0" dirty="0">
                <a:effectLst/>
                <a:latin typeface="fkGroteskNeue"/>
              </a:rPr>
              <a:t>, </a:t>
            </a:r>
            <a:r>
              <a:rPr lang="ko-KR" altLang="en-US" sz="5500" b="0" i="0" dirty="0">
                <a:effectLst/>
                <a:latin typeface="fkGroteskNeue"/>
              </a:rPr>
              <a:t>논리식</a:t>
            </a:r>
            <a:r>
              <a:rPr lang="en-US" altLang="ko-KR" sz="5500" b="0" i="0" dirty="0">
                <a:effectLst/>
                <a:latin typeface="fkGroteskNeue"/>
              </a:rPr>
              <a:t>, </a:t>
            </a:r>
            <a:r>
              <a:rPr lang="ko-KR" altLang="en-US" sz="5500" b="0" i="0" dirty="0">
                <a:effectLst/>
                <a:latin typeface="fkGroteskNeue"/>
              </a:rPr>
              <a:t>온톨로지</a:t>
            </a:r>
            <a:r>
              <a:rPr lang="en-US" altLang="ko-KR" sz="5500" b="0" i="0" dirty="0">
                <a:effectLst/>
                <a:latin typeface="fkGroteskNeue"/>
              </a:rPr>
              <a:t>, </a:t>
            </a:r>
            <a:r>
              <a:rPr lang="ko-KR" altLang="en-US" sz="5500" b="0" i="0" dirty="0">
                <a:effectLst/>
                <a:latin typeface="fkGroteskNeue"/>
              </a:rPr>
              <a:t>지식그래프처럼 명시적인 기호 구조 위에서 논리 추론을 수행하는 시스템</a:t>
            </a:r>
            <a:r>
              <a:rPr lang="en-US" altLang="ko-KR" sz="5500" b="0" i="0" dirty="0">
                <a:effectLst/>
                <a:latin typeface="fkGroteskNeue"/>
              </a:rPr>
              <a:t>​</a:t>
            </a:r>
          </a:p>
          <a:p>
            <a:pPr lvl="1">
              <a:lnSpc>
                <a:spcPct val="120000"/>
              </a:lnSpc>
            </a:pPr>
            <a:r>
              <a:rPr lang="ko-KR" altLang="en-US" sz="5500" b="0" i="0" dirty="0" err="1">
                <a:effectLst/>
                <a:latin typeface="fkGroteskNeue"/>
              </a:rPr>
              <a:t>뉴로심볼릭</a:t>
            </a:r>
            <a:r>
              <a:rPr lang="ko-KR" altLang="en-US" sz="5500" b="0" i="0" dirty="0">
                <a:effectLst/>
                <a:latin typeface="fkGroteskNeue"/>
              </a:rPr>
              <a:t> </a:t>
            </a:r>
            <a:r>
              <a:rPr lang="en-US" altLang="ko-KR" sz="5500" b="0" i="0" dirty="0">
                <a:effectLst/>
                <a:latin typeface="fkGroteskNeue"/>
              </a:rPr>
              <a:t>AI</a:t>
            </a:r>
            <a:r>
              <a:rPr lang="ko-KR" altLang="en-US" sz="5500" b="0" i="0" dirty="0">
                <a:effectLst/>
                <a:latin typeface="fkGroteskNeue"/>
              </a:rPr>
              <a:t>는 이 둘을 결합해 “데이터로부터 배우면서</a:t>
            </a:r>
            <a:r>
              <a:rPr lang="en-US" altLang="ko-KR" sz="5500" b="0" i="0" dirty="0">
                <a:effectLst/>
                <a:latin typeface="fkGroteskNeue"/>
              </a:rPr>
              <a:t>, </a:t>
            </a:r>
            <a:r>
              <a:rPr lang="ko-KR" altLang="en-US" sz="5500" b="0" i="0" dirty="0">
                <a:effectLst/>
                <a:latin typeface="fkGroteskNeue"/>
              </a:rPr>
              <a:t>배운 것을 논리적으로 설명</a:t>
            </a:r>
            <a:r>
              <a:rPr lang="en-US" altLang="ko-KR" sz="5500" b="0" i="0" dirty="0">
                <a:effectLst/>
                <a:latin typeface="fkGroteskNeue"/>
              </a:rPr>
              <a:t>·</a:t>
            </a:r>
            <a:r>
              <a:rPr lang="ko-KR" altLang="en-US" sz="5500" b="0" i="0" dirty="0">
                <a:effectLst/>
                <a:latin typeface="fkGroteskNeue"/>
              </a:rPr>
              <a:t>추론할 수 있는” </a:t>
            </a:r>
            <a:r>
              <a:rPr lang="en-US" altLang="ko-KR" sz="5500" b="0" i="0" dirty="0">
                <a:effectLst/>
                <a:latin typeface="fkGroteskNeue"/>
              </a:rPr>
              <a:t>AI</a:t>
            </a:r>
            <a:r>
              <a:rPr lang="ko-KR" altLang="en-US" sz="5500" b="0" i="0" dirty="0">
                <a:effectLst/>
                <a:latin typeface="fkGroteskNeue"/>
              </a:rPr>
              <a:t>를 목표</a:t>
            </a:r>
            <a:r>
              <a:rPr lang="en-US" altLang="ko-KR" sz="5500" b="0" i="0" dirty="0">
                <a:effectLst/>
                <a:latin typeface="fkGroteskNeue"/>
              </a:rPr>
              <a:t>​</a:t>
            </a:r>
          </a:p>
          <a:p>
            <a:pPr algn="l">
              <a:lnSpc>
                <a:spcPct val="120000"/>
              </a:lnSpc>
            </a:pPr>
            <a:r>
              <a:rPr lang="ko-KR" altLang="en-US" sz="7400" b="0" i="0" dirty="0">
                <a:effectLst/>
                <a:latin typeface="fkGroteskNeue"/>
              </a:rPr>
              <a:t>왜 결합이 필요한가</a:t>
            </a:r>
          </a:p>
          <a:p>
            <a:pPr lvl="1">
              <a:lnSpc>
                <a:spcPct val="120000"/>
              </a:lnSpc>
            </a:pPr>
            <a:r>
              <a:rPr lang="ko-KR" altLang="en-US" sz="5500" b="0" i="0" dirty="0">
                <a:effectLst/>
                <a:latin typeface="fkGroteskNeue"/>
              </a:rPr>
              <a:t>순수 신경망의 한계</a:t>
            </a:r>
            <a:r>
              <a:rPr lang="en-US" altLang="ko-KR" sz="5500" b="0" i="0" dirty="0">
                <a:effectLst/>
                <a:latin typeface="fkGroteskNeue"/>
              </a:rPr>
              <a:t>: </a:t>
            </a:r>
            <a:r>
              <a:rPr lang="ko-KR" altLang="en-US" sz="5500" b="0" i="0" dirty="0">
                <a:effectLst/>
                <a:latin typeface="fkGroteskNeue"/>
              </a:rPr>
              <a:t>대규모 데이터 의존</a:t>
            </a:r>
            <a:r>
              <a:rPr lang="en-US" altLang="ko-KR" sz="5500" b="0" i="0" dirty="0">
                <a:effectLst/>
                <a:latin typeface="fkGroteskNeue"/>
              </a:rPr>
              <a:t>, </a:t>
            </a:r>
            <a:r>
              <a:rPr lang="ko-KR" altLang="en-US" sz="5500" b="0" i="0" dirty="0">
                <a:effectLst/>
                <a:latin typeface="fkGroteskNeue"/>
              </a:rPr>
              <a:t>일반적으로 블랙박스라 해석 어려움</a:t>
            </a:r>
            <a:r>
              <a:rPr lang="en-US" altLang="ko-KR" sz="5500" b="0" i="0" dirty="0">
                <a:effectLst/>
                <a:latin typeface="fkGroteskNeue"/>
              </a:rPr>
              <a:t>, </a:t>
            </a:r>
            <a:r>
              <a:rPr lang="ko-KR" altLang="en-US" sz="5500" b="0" i="0" dirty="0">
                <a:effectLst/>
                <a:latin typeface="fkGroteskNeue"/>
              </a:rPr>
              <a:t>명시적 규칙 추론에 약함</a:t>
            </a:r>
            <a:r>
              <a:rPr lang="en-US" altLang="ko-KR" sz="5500" b="0" i="0" dirty="0">
                <a:effectLst/>
                <a:latin typeface="fkGroteskNeue"/>
              </a:rPr>
              <a:t>.​</a:t>
            </a:r>
          </a:p>
          <a:p>
            <a:pPr lvl="1">
              <a:lnSpc>
                <a:spcPct val="120000"/>
              </a:lnSpc>
            </a:pPr>
            <a:r>
              <a:rPr lang="ko-KR" altLang="en-US" sz="5500" b="0" i="0" dirty="0">
                <a:effectLst/>
                <a:latin typeface="fkGroteskNeue"/>
              </a:rPr>
              <a:t>순수 </a:t>
            </a:r>
            <a:r>
              <a:rPr lang="ko-KR" altLang="en-US" sz="5500" b="0" i="0" dirty="0" err="1">
                <a:effectLst/>
                <a:latin typeface="fkGroteskNeue"/>
              </a:rPr>
              <a:t>심볼릭</a:t>
            </a:r>
            <a:r>
              <a:rPr lang="ko-KR" altLang="en-US" sz="5500" b="0" i="0" dirty="0">
                <a:effectLst/>
                <a:latin typeface="fkGroteskNeue"/>
              </a:rPr>
              <a:t> </a:t>
            </a:r>
            <a:r>
              <a:rPr lang="en-US" altLang="ko-KR" sz="5500" b="0" i="0" dirty="0">
                <a:effectLst/>
                <a:latin typeface="fkGroteskNeue"/>
              </a:rPr>
              <a:t>AI</a:t>
            </a:r>
            <a:r>
              <a:rPr lang="ko-KR" altLang="en-US" sz="5500" b="0" i="0" dirty="0">
                <a:effectLst/>
                <a:latin typeface="fkGroteskNeue"/>
              </a:rPr>
              <a:t>의 한계</a:t>
            </a:r>
            <a:r>
              <a:rPr lang="en-US" altLang="ko-KR" sz="5500" b="0" i="0" dirty="0">
                <a:effectLst/>
                <a:latin typeface="fkGroteskNeue"/>
              </a:rPr>
              <a:t>: </a:t>
            </a:r>
            <a:r>
              <a:rPr lang="ko-KR" altLang="en-US" sz="5500" b="0" i="0" dirty="0">
                <a:effectLst/>
                <a:latin typeface="fkGroteskNeue"/>
              </a:rPr>
              <a:t>노이즈</a:t>
            </a:r>
            <a:r>
              <a:rPr lang="en-US" altLang="ko-KR" sz="5500" b="0" i="0" dirty="0">
                <a:effectLst/>
                <a:latin typeface="fkGroteskNeue"/>
              </a:rPr>
              <a:t>·</a:t>
            </a:r>
            <a:r>
              <a:rPr lang="ko-KR" altLang="en-US" sz="5500" b="0" i="0" dirty="0">
                <a:effectLst/>
                <a:latin typeface="fkGroteskNeue"/>
              </a:rPr>
              <a:t>불완전 데이터에 취약</a:t>
            </a:r>
            <a:r>
              <a:rPr lang="en-US" altLang="ko-KR" sz="5500" b="0" i="0" dirty="0">
                <a:effectLst/>
                <a:latin typeface="fkGroteskNeue"/>
              </a:rPr>
              <a:t>, </a:t>
            </a:r>
            <a:r>
              <a:rPr lang="ko-KR" altLang="en-US" sz="5500" b="0" i="0" dirty="0">
                <a:effectLst/>
                <a:latin typeface="fkGroteskNeue"/>
              </a:rPr>
              <a:t>지식베이스 구축</a:t>
            </a:r>
            <a:r>
              <a:rPr lang="en-US" altLang="ko-KR" sz="5500" b="0" i="0" dirty="0">
                <a:effectLst/>
                <a:latin typeface="fkGroteskNeue"/>
              </a:rPr>
              <a:t>·</a:t>
            </a:r>
            <a:r>
              <a:rPr lang="ko-KR" altLang="en-US" sz="5500" b="0" i="0" dirty="0">
                <a:effectLst/>
                <a:latin typeface="fkGroteskNeue"/>
              </a:rPr>
              <a:t>유지 비용이 크고 지각</a:t>
            </a:r>
            <a:r>
              <a:rPr lang="en-US" altLang="ko-KR" sz="5500" b="0" i="0" dirty="0">
                <a:effectLst/>
                <a:latin typeface="fkGroteskNeue"/>
              </a:rPr>
              <a:t>(vision, speech) </a:t>
            </a:r>
            <a:r>
              <a:rPr lang="ko-KR" altLang="en-US" sz="5500" b="0" i="0" dirty="0">
                <a:effectLst/>
                <a:latin typeface="fkGroteskNeue"/>
              </a:rPr>
              <a:t>작업에 약함</a:t>
            </a:r>
            <a:r>
              <a:rPr lang="en-US" altLang="ko-KR" sz="5500" b="0" i="0" dirty="0">
                <a:effectLst/>
                <a:latin typeface="fkGroteskNeue"/>
              </a:rPr>
              <a:t>.​</a:t>
            </a:r>
          </a:p>
          <a:p>
            <a:pPr algn="l">
              <a:lnSpc>
                <a:spcPct val="120000"/>
              </a:lnSpc>
              <a:buFont typeface="Arial" panose="020B0604020202020204" pitchFamily="34" charset="0"/>
              <a:buChar char="•"/>
            </a:pPr>
            <a:r>
              <a:rPr lang="ko-KR" altLang="en-US" sz="7400" b="0" i="0" dirty="0" err="1">
                <a:effectLst/>
                <a:latin typeface="fkGroteskNeue"/>
              </a:rPr>
              <a:t>뉴로심볼릭의</a:t>
            </a:r>
            <a:r>
              <a:rPr lang="ko-KR" altLang="en-US" sz="7400" b="0" i="0" dirty="0">
                <a:effectLst/>
                <a:latin typeface="fkGroteskNeue"/>
              </a:rPr>
              <a:t> 목표</a:t>
            </a:r>
          </a:p>
          <a:p>
            <a:pPr marL="742950" lvl="1" indent="-285750" algn="l">
              <a:lnSpc>
                <a:spcPct val="120000"/>
              </a:lnSpc>
              <a:buFont typeface="Arial" panose="020B0604020202020204" pitchFamily="34" charset="0"/>
              <a:buChar char="•"/>
            </a:pPr>
            <a:r>
              <a:rPr lang="ko-KR" altLang="en-US" sz="5500" b="0" i="0" dirty="0">
                <a:effectLst/>
                <a:latin typeface="fkGroteskNeue"/>
              </a:rPr>
              <a:t>데이터 효율성</a:t>
            </a:r>
            <a:r>
              <a:rPr lang="en-US" altLang="ko-KR" sz="5500" b="0" i="0" dirty="0">
                <a:effectLst/>
                <a:latin typeface="fkGroteskNeue"/>
              </a:rPr>
              <a:t>(</a:t>
            </a:r>
            <a:r>
              <a:rPr lang="ko-KR" altLang="en-US" sz="5500" b="0" i="0" dirty="0">
                <a:effectLst/>
                <a:latin typeface="fkGroteskNeue"/>
              </a:rPr>
              <a:t>적은 데이터</a:t>
            </a:r>
            <a:r>
              <a:rPr lang="en-US" altLang="ko-KR" sz="5500" b="0" i="0" dirty="0">
                <a:effectLst/>
                <a:latin typeface="fkGroteskNeue"/>
              </a:rPr>
              <a:t>+</a:t>
            </a:r>
            <a:r>
              <a:rPr lang="ko-KR" altLang="en-US" sz="5500" b="0" i="0" dirty="0">
                <a:effectLst/>
                <a:latin typeface="fkGroteskNeue"/>
              </a:rPr>
              <a:t>사전지식</a:t>
            </a:r>
            <a:r>
              <a:rPr lang="en-US" altLang="ko-KR" sz="5500" b="0" i="0" dirty="0">
                <a:effectLst/>
                <a:latin typeface="fkGroteskNeue"/>
              </a:rPr>
              <a:t>), </a:t>
            </a:r>
            <a:r>
              <a:rPr lang="ko-KR" altLang="en-US" sz="5500" b="0" i="0" dirty="0">
                <a:effectLst/>
                <a:latin typeface="fkGroteskNeue"/>
              </a:rPr>
              <a:t>논리 일관성</a:t>
            </a:r>
            <a:r>
              <a:rPr lang="en-US" altLang="ko-KR" sz="5500" b="0" i="0" dirty="0">
                <a:effectLst/>
                <a:latin typeface="fkGroteskNeue"/>
              </a:rPr>
              <a:t>, </a:t>
            </a:r>
            <a:r>
              <a:rPr lang="ko-KR" altLang="en-US" sz="5500" b="0" i="0" dirty="0">
                <a:effectLst/>
                <a:latin typeface="fkGroteskNeue"/>
              </a:rPr>
              <a:t>설명 가능성</a:t>
            </a:r>
            <a:r>
              <a:rPr lang="en-US" altLang="ko-KR" sz="5500" b="0" i="0" dirty="0">
                <a:effectLst/>
                <a:latin typeface="fkGroteskNeue"/>
              </a:rPr>
              <a:t>, </a:t>
            </a:r>
            <a:r>
              <a:rPr lang="ko-KR" altLang="en-US" sz="5500" b="0" i="0" dirty="0">
                <a:effectLst/>
                <a:latin typeface="fkGroteskNeue"/>
              </a:rPr>
              <a:t>견고한 일반화</a:t>
            </a:r>
            <a:r>
              <a:rPr lang="en-US" altLang="ko-KR" sz="5500" b="0" i="0" dirty="0">
                <a:effectLst/>
                <a:latin typeface="fkGroteskNeue"/>
              </a:rPr>
              <a:t>(</a:t>
            </a:r>
            <a:r>
              <a:rPr lang="ko-KR" altLang="en-US" sz="5500" b="0" i="0" dirty="0">
                <a:effectLst/>
                <a:latin typeface="fkGroteskNeue"/>
              </a:rPr>
              <a:t>보지 않은 경우에 대한 추론</a:t>
            </a:r>
            <a:r>
              <a:rPr lang="en-US" altLang="ko-KR" sz="5500" b="0" i="0" dirty="0">
                <a:effectLst/>
                <a:latin typeface="fkGroteskNeue"/>
              </a:rPr>
              <a:t>)</a:t>
            </a:r>
            <a:r>
              <a:rPr lang="ko-KR" altLang="en-US" sz="5500" b="0" i="0" dirty="0">
                <a:effectLst/>
                <a:latin typeface="fkGroteskNeue"/>
              </a:rPr>
              <a:t>를 동시에 확보</a:t>
            </a:r>
            <a:endParaRPr lang="en-US" altLang="ko-KR" sz="5500" b="0" i="0" dirty="0">
              <a:effectLst/>
              <a:latin typeface="fkGroteskNeue"/>
            </a:endParaRPr>
          </a:p>
          <a:p>
            <a:pPr lvl="1">
              <a:lnSpc>
                <a:spcPct val="120000"/>
              </a:lnSpc>
            </a:pPr>
            <a:r>
              <a:rPr lang="ko-KR" altLang="en-US" sz="5500" b="0" i="0" dirty="0">
                <a:effectLst/>
                <a:latin typeface="fkGroteskNeue"/>
              </a:rPr>
              <a:t>응용 분야</a:t>
            </a:r>
            <a:r>
              <a:rPr lang="en-US" altLang="ko-KR" sz="5500" b="0" i="0" dirty="0">
                <a:effectLst/>
                <a:latin typeface="fkGroteskNeue"/>
              </a:rPr>
              <a:t>:</a:t>
            </a:r>
            <a:r>
              <a:rPr lang="ko-KR" altLang="en-US" sz="5500" dirty="0">
                <a:latin typeface="fkGroteskNeue"/>
              </a:rPr>
              <a:t> </a:t>
            </a:r>
            <a:r>
              <a:rPr lang="ko-KR" altLang="en-US" sz="5500" b="0" i="0" dirty="0">
                <a:effectLst/>
                <a:latin typeface="fkGroteskNeue"/>
              </a:rPr>
              <a:t>복잡한 의사결정</a:t>
            </a:r>
            <a:r>
              <a:rPr lang="en-US" altLang="ko-KR" sz="5500" b="0" i="0" dirty="0">
                <a:effectLst/>
                <a:latin typeface="fkGroteskNeue"/>
              </a:rPr>
              <a:t>(</a:t>
            </a:r>
            <a:r>
              <a:rPr lang="ko-KR" altLang="en-US" sz="5500" b="0" i="0" dirty="0">
                <a:effectLst/>
                <a:latin typeface="fkGroteskNeue"/>
              </a:rPr>
              <a:t>군사</a:t>
            </a:r>
            <a:r>
              <a:rPr lang="en-US" altLang="ko-KR" sz="5500" b="0" i="0" dirty="0">
                <a:effectLst/>
                <a:latin typeface="fkGroteskNeue"/>
              </a:rPr>
              <a:t>·</a:t>
            </a:r>
            <a:r>
              <a:rPr lang="ko-KR" altLang="en-US" sz="5500" b="0" i="0" dirty="0">
                <a:effectLst/>
                <a:latin typeface="fkGroteskNeue"/>
              </a:rPr>
              <a:t>의료</a:t>
            </a:r>
            <a:r>
              <a:rPr lang="en-US" altLang="ko-KR" sz="5500" b="0" i="0" dirty="0">
                <a:effectLst/>
                <a:latin typeface="fkGroteskNeue"/>
              </a:rPr>
              <a:t>·</a:t>
            </a:r>
            <a:r>
              <a:rPr lang="ko-KR" altLang="en-US" sz="5500" b="0" i="0" dirty="0">
                <a:effectLst/>
                <a:latin typeface="fkGroteskNeue"/>
              </a:rPr>
              <a:t>법률</a:t>
            </a:r>
            <a:r>
              <a:rPr lang="en-US" altLang="ko-KR" sz="5500" b="0" i="0" dirty="0">
                <a:effectLst/>
                <a:latin typeface="fkGroteskNeue"/>
              </a:rPr>
              <a:t>), </a:t>
            </a:r>
            <a:r>
              <a:rPr lang="ko-KR" altLang="en-US" sz="5500" b="0" i="0" dirty="0">
                <a:effectLst/>
                <a:latin typeface="fkGroteskNeue"/>
              </a:rPr>
              <a:t>지식집약적 질의응답</a:t>
            </a:r>
            <a:r>
              <a:rPr lang="en-US" altLang="ko-KR" sz="5500" b="0" i="0" dirty="0">
                <a:effectLst/>
                <a:latin typeface="fkGroteskNeue"/>
              </a:rPr>
              <a:t>, </a:t>
            </a:r>
            <a:r>
              <a:rPr lang="ko-KR" altLang="en-US" sz="5500" b="0" i="0" dirty="0">
                <a:effectLst/>
                <a:latin typeface="fkGroteskNeue"/>
              </a:rPr>
              <a:t>설명 가능한 자율시스템</a:t>
            </a:r>
            <a:r>
              <a:rPr lang="en-US" altLang="ko-KR" sz="5500" b="0" i="0" dirty="0">
                <a:effectLst/>
                <a:latin typeface="fkGroteskNeue"/>
              </a:rPr>
              <a:t>, </a:t>
            </a:r>
            <a:r>
              <a:rPr lang="ko-KR" altLang="en-US" sz="5500" b="0" i="0" dirty="0">
                <a:effectLst/>
                <a:latin typeface="fkGroteskNeue"/>
              </a:rPr>
              <a:t>지식그래프 추론 등</a:t>
            </a:r>
          </a:p>
          <a:p>
            <a:pPr marL="742950" lvl="1" indent="-285750" algn="l">
              <a:lnSpc>
                <a:spcPct val="120000"/>
              </a:lnSpc>
              <a:buFont typeface="Arial" panose="020B0604020202020204" pitchFamily="34" charset="0"/>
              <a:buChar char="•"/>
            </a:pPr>
            <a:endParaRPr lang="en-US" altLang="ko-KR" sz="4500" b="0" i="0" dirty="0">
              <a:effectLst/>
              <a:latin typeface="fkGroteskNeue"/>
            </a:endParaRPr>
          </a:p>
        </p:txBody>
      </p:sp>
    </p:spTree>
    <p:extLst>
      <p:ext uri="{BB962C8B-B14F-4D97-AF65-F5344CB8AC3E}">
        <p14:creationId xmlns:p14="http://schemas.microsoft.com/office/powerpoint/2010/main" val="1833762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838200" y="365125"/>
            <a:ext cx="10515600" cy="754227"/>
          </a:xfrm>
        </p:spPr>
        <p:txBody>
          <a:bodyPr/>
          <a:lstStyle/>
          <a:p>
            <a:r>
              <a:rPr lang="en-US" altLang="ko-KR" dirty="0">
                <a:latin typeface="Times New Roman" panose="02020603050405020304" pitchFamily="18" charset="0"/>
              </a:rPr>
              <a:t>Motivation for Machine Learning</a:t>
            </a:r>
          </a:p>
        </p:txBody>
      </p:sp>
      <p:sp>
        <p:nvSpPr>
          <p:cNvPr id="5" name="내용 개체 틀 4">
            <a:extLst>
              <a:ext uri="{FF2B5EF4-FFF2-40B4-BE49-F238E27FC236}">
                <a16:creationId xmlns:a16="http://schemas.microsoft.com/office/drawing/2014/main" id="{D0D112D7-B360-428A-B13E-E1DB6407557F}"/>
              </a:ext>
            </a:extLst>
          </p:cNvPr>
          <p:cNvSpPr>
            <a:spLocks noGrp="1"/>
          </p:cNvSpPr>
          <p:nvPr>
            <p:ph idx="1"/>
          </p:nvPr>
        </p:nvSpPr>
        <p:spPr>
          <a:xfrm>
            <a:off x="430924" y="1119352"/>
            <a:ext cx="11330151" cy="5257911"/>
          </a:xfrm>
        </p:spPr>
        <p:txBody>
          <a:bodyPr>
            <a:normAutofit/>
          </a:bodyPr>
          <a:lstStyle/>
          <a:p>
            <a:r>
              <a:rPr lang="ko-KR" altLang="en-US" sz="2800" dirty="0">
                <a:latin typeface="Times New Roman" panose="02020603050405020304" pitchFamily="18" charset="0"/>
              </a:rPr>
              <a:t>컴퓨터 기술</a:t>
            </a:r>
            <a:r>
              <a:rPr lang="en-US" altLang="ko-KR" sz="2800" dirty="0">
                <a:latin typeface="Times New Roman" panose="02020603050405020304" pitchFamily="18" charset="0"/>
              </a:rPr>
              <a:t>(store/access/process)</a:t>
            </a:r>
            <a:r>
              <a:rPr lang="ko-KR" altLang="en-US" sz="2800" dirty="0">
                <a:latin typeface="Times New Roman" panose="02020603050405020304" pitchFamily="18" charset="0"/>
              </a:rPr>
              <a:t>의 발전은 </a:t>
            </a:r>
            <a:r>
              <a:rPr lang="en-US" altLang="ko-KR" sz="2800" dirty="0">
                <a:latin typeface="Times New Roman" panose="02020603050405020304" pitchFamily="18" charset="0"/>
              </a:rPr>
              <a:t>(1) </a:t>
            </a:r>
            <a:r>
              <a:rPr lang="ko-KR" altLang="en-US" sz="2800" dirty="0">
                <a:latin typeface="Times New Roman" panose="02020603050405020304" pitchFamily="18" charset="0"/>
              </a:rPr>
              <a:t>예측을 위한 데이터 분석</a:t>
            </a:r>
            <a:r>
              <a:rPr lang="en-US" altLang="ko-KR" sz="2800" dirty="0">
                <a:latin typeface="Times New Roman" panose="02020603050405020304" pitchFamily="18" charset="0"/>
              </a:rPr>
              <a:t>, (2) </a:t>
            </a:r>
            <a:r>
              <a:rPr lang="ko-KR" altLang="en-US" sz="2800" dirty="0">
                <a:latin typeface="Times New Roman" panose="02020603050405020304" pitchFamily="18" charset="0"/>
              </a:rPr>
              <a:t>이해 및 </a:t>
            </a:r>
            <a:r>
              <a:rPr lang="en-US" altLang="ko-KR" sz="2800" dirty="0">
                <a:latin typeface="Times New Roman" panose="02020603050405020304" pitchFamily="18" charset="0"/>
              </a:rPr>
              <a:t>(3) </a:t>
            </a:r>
            <a:r>
              <a:rPr lang="ko-KR" altLang="en-US" sz="2800" dirty="0">
                <a:latin typeface="Times New Roman" panose="02020603050405020304" pitchFamily="18" charset="0"/>
              </a:rPr>
              <a:t>제어를 위해 사용</a:t>
            </a:r>
            <a:endParaRPr lang="en-US" altLang="ko-KR" sz="2800" dirty="0">
              <a:latin typeface="Times New Roman" panose="02020603050405020304" pitchFamily="18" charset="0"/>
            </a:endParaRPr>
          </a:p>
          <a:p>
            <a:pPr lvl="1"/>
            <a:endParaRPr lang="en-US" altLang="ko-KR" b="0" i="0" u="none" strike="noStrike" dirty="0">
              <a:solidFill>
                <a:srgbClr val="0645AD"/>
              </a:solidFill>
              <a:effectLst/>
              <a:latin typeface="Arial" panose="020B0604020202020204" pitchFamily="34" charset="0"/>
            </a:endParaRPr>
          </a:p>
          <a:p>
            <a:pPr lvl="1"/>
            <a:r>
              <a:rPr lang="en-US" altLang="ko-KR" b="0" i="0" u="none" strike="noStrike" dirty="0">
                <a:solidFill>
                  <a:srgbClr val="0645AD"/>
                </a:solidFill>
                <a:effectLst/>
                <a:latin typeface="Arial" panose="020B0604020202020204" pitchFamily="34" charset="0"/>
              </a:rPr>
              <a:t>Moore’s law: </a:t>
            </a:r>
          </a:p>
          <a:p>
            <a:pPr algn="just"/>
            <a:endParaRPr lang="en-US" altLang="ko-KR" dirty="0">
              <a:solidFill>
                <a:srgbClr val="202122"/>
              </a:solidFill>
              <a:latin typeface="Arial" panose="020B0604020202020204" pitchFamily="34" charset="0"/>
            </a:endParaRPr>
          </a:p>
          <a:p>
            <a:pPr algn="just"/>
            <a:endParaRPr lang="en-US" altLang="ko-KR" dirty="0">
              <a:solidFill>
                <a:srgbClr val="202122"/>
              </a:solidFill>
              <a:latin typeface="Arial" panose="020B0604020202020204" pitchFamily="34" charset="0"/>
            </a:endParaRPr>
          </a:p>
          <a:p>
            <a:pPr marL="0" indent="0" algn="just">
              <a:buNone/>
            </a:pPr>
            <a:endParaRPr lang="en-US" altLang="ko-KR" dirty="0">
              <a:solidFill>
                <a:srgbClr val="202122"/>
              </a:solidFill>
              <a:latin typeface="Arial" panose="020B0604020202020204" pitchFamily="34" charset="0"/>
            </a:endParaRPr>
          </a:p>
          <a:p>
            <a:pPr marL="0" indent="0" algn="just">
              <a:buNone/>
            </a:pPr>
            <a:endParaRPr lang="en-US" altLang="ko-KR" dirty="0">
              <a:solidFill>
                <a:srgbClr val="202122"/>
              </a:solidFill>
              <a:latin typeface="Arial" panose="020B0604020202020204" pitchFamily="34" charset="0"/>
            </a:endParaRPr>
          </a:p>
          <a:p>
            <a:pPr lvl="1" algn="just"/>
            <a:r>
              <a:rPr lang="en-US" altLang="ko-KR" sz="2400" dirty="0">
                <a:latin typeface="Times New Roman" panose="02020603050405020304" pitchFamily="18" charset="0"/>
              </a:rPr>
              <a:t>Data explosion :</a:t>
            </a:r>
          </a:p>
          <a:p>
            <a:pPr lvl="1" algn="just"/>
            <a:endParaRPr lang="en-US" altLang="ko-KR" sz="2400" dirty="0">
              <a:latin typeface="Times New Roman" panose="02020603050405020304" pitchFamily="18" charset="0"/>
            </a:endParaRPr>
          </a:p>
          <a:p>
            <a:pPr lvl="1" algn="just"/>
            <a:endParaRPr lang="en-US" altLang="ko-KR" dirty="0">
              <a:solidFill>
                <a:srgbClr val="202122"/>
              </a:solidFill>
              <a:latin typeface="Arial" panose="020B0604020202020204" pitchFamily="34" charset="0"/>
            </a:endParaRPr>
          </a:p>
          <a:p>
            <a:endParaRPr lang="en-US" altLang="ko-KR" sz="2800" dirty="0">
              <a:latin typeface="Times New Roman" panose="02020603050405020304" pitchFamily="18" charset="0"/>
            </a:endParaRPr>
          </a:p>
        </p:txBody>
      </p:sp>
      <p:pic>
        <p:nvPicPr>
          <p:cNvPr id="6" name="그림 5">
            <a:extLst>
              <a:ext uri="{FF2B5EF4-FFF2-40B4-BE49-F238E27FC236}">
                <a16:creationId xmlns:a16="http://schemas.microsoft.com/office/drawing/2014/main" id="{C2E3C8E5-9E79-44A8-8BF4-CABAB5CD0388}"/>
              </a:ext>
            </a:extLst>
          </p:cNvPr>
          <p:cNvPicPr>
            <a:picLocks noChangeAspect="1"/>
          </p:cNvPicPr>
          <p:nvPr/>
        </p:nvPicPr>
        <p:blipFill>
          <a:blip r:embed="rId2"/>
          <a:stretch>
            <a:fillRect/>
          </a:stretch>
        </p:blipFill>
        <p:spPr>
          <a:xfrm>
            <a:off x="6157476" y="2058793"/>
            <a:ext cx="3560822" cy="2218372"/>
          </a:xfrm>
          <a:prstGeom prst="rect">
            <a:avLst/>
          </a:prstGeom>
        </p:spPr>
      </p:pic>
      <p:sp>
        <p:nvSpPr>
          <p:cNvPr id="3" name="TextBox 2">
            <a:extLst>
              <a:ext uri="{FF2B5EF4-FFF2-40B4-BE49-F238E27FC236}">
                <a16:creationId xmlns:a16="http://schemas.microsoft.com/office/drawing/2014/main" id="{6743F81C-A972-4E59-A95E-9A494FCDD438}"/>
              </a:ext>
            </a:extLst>
          </p:cNvPr>
          <p:cNvSpPr txBox="1"/>
          <p:nvPr/>
        </p:nvSpPr>
        <p:spPr>
          <a:xfrm>
            <a:off x="1258343" y="2640263"/>
            <a:ext cx="4189957" cy="1200329"/>
          </a:xfrm>
          <a:prstGeom prst="rect">
            <a:avLst/>
          </a:prstGeom>
          <a:noFill/>
        </p:spPr>
        <p:txBody>
          <a:bodyPr wrap="square" rtlCol="0">
            <a:spAutoFit/>
          </a:bodyPr>
          <a:lstStyle/>
          <a:p>
            <a:pPr algn="just"/>
            <a:r>
              <a:rPr lang="ko-KR" altLang="en-US" dirty="0">
                <a:latin typeface="Times New Roman" panose="02020603050405020304" pitchFamily="18" charset="0"/>
              </a:rPr>
              <a:t>집적 회로에 저렴하게 배치할 수 있는 트랜지스터의 수는 기하급수적으로 증가하여 약 </a:t>
            </a:r>
            <a:r>
              <a:rPr lang="en-US" altLang="ko-KR" dirty="0">
                <a:latin typeface="Times New Roman" panose="02020603050405020304" pitchFamily="18" charset="0"/>
              </a:rPr>
              <a:t>2</a:t>
            </a:r>
            <a:r>
              <a:rPr lang="ko-KR" altLang="en-US" dirty="0">
                <a:latin typeface="Times New Roman" panose="02020603050405020304" pitchFamily="18" charset="0"/>
              </a:rPr>
              <a:t>년마다 두 배로 증가</a:t>
            </a:r>
            <a:endParaRPr lang="en-US" altLang="ko-KR" b="0" i="0" u="none" strike="noStrike" dirty="0">
              <a:solidFill>
                <a:srgbClr val="0645AD"/>
              </a:solidFill>
              <a:effectLst/>
              <a:latin typeface="Arial" panose="020B0604020202020204" pitchFamily="34" charset="0"/>
            </a:endParaRPr>
          </a:p>
          <a:p>
            <a:endParaRPr lang="ko-KR" altLang="en-US" dirty="0"/>
          </a:p>
        </p:txBody>
      </p:sp>
      <p:sp>
        <p:nvSpPr>
          <p:cNvPr id="7" name="TextBox 6">
            <a:extLst>
              <a:ext uri="{FF2B5EF4-FFF2-40B4-BE49-F238E27FC236}">
                <a16:creationId xmlns:a16="http://schemas.microsoft.com/office/drawing/2014/main" id="{5DD07D1C-6F75-4FC0-93D5-CF1D636BA436}"/>
              </a:ext>
            </a:extLst>
          </p:cNvPr>
          <p:cNvSpPr txBox="1"/>
          <p:nvPr/>
        </p:nvSpPr>
        <p:spPr>
          <a:xfrm>
            <a:off x="1162437" y="5100329"/>
            <a:ext cx="4189957" cy="923330"/>
          </a:xfrm>
          <a:prstGeom prst="rect">
            <a:avLst/>
          </a:prstGeom>
          <a:noFill/>
        </p:spPr>
        <p:txBody>
          <a:bodyPr wrap="square" rtlCol="0">
            <a:spAutoFit/>
          </a:bodyPr>
          <a:lstStyle/>
          <a:p>
            <a:pPr algn="just"/>
            <a:r>
              <a:rPr lang="ko-KR" altLang="en-US" dirty="0"/>
              <a:t>생성</a:t>
            </a:r>
            <a:r>
              <a:rPr lang="en-US" altLang="ko-KR" dirty="0"/>
              <a:t>/</a:t>
            </a:r>
            <a:r>
              <a:rPr lang="ko-KR" altLang="en-US" dirty="0"/>
              <a:t>저장되는 데이터의 양은 놀라운 속도로 증가 </a:t>
            </a:r>
            <a:r>
              <a:rPr lang="en-US" altLang="ko-KR" dirty="0"/>
              <a:t>(</a:t>
            </a:r>
            <a:r>
              <a:rPr lang="ko-KR" altLang="en-US" dirty="0"/>
              <a:t>현재 약 </a:t>
            </a:r>
            <a:r>
              <a:rPr lang="en-US" altLang="ko-KR" dirty="0"/>
              <a:t>45GB/</a:t>
            </a:r>
            <a:r>
              <a:rPr lang="ko-KR" altLang="en-US" dirty="0"/>
              <a:t>인 </a:t>
            </a:r>
            <a:r>
              <a:rPr lang="en-US" altLang="ko-KR" dirty="0"/>
              <a:t>x 70</a:t>
            </a:r>
            <a:r>
              <a:rPr lang="ko-KR" altLang="en-US" dirty="0"/>
              <a:t>억 </a:t>
            </a:r>
            <a:r>
              <a:rPr lang="en-US" altLang="ko-KR" dirty="0"/>
              <a:t>= 315</a:t>
            </a:r>
            <a:r>
              <a:rPr lang="ko-KR" altLang="en-US" dirty="0" err="1"/>
              <a:t>엑사바이트</a:t>
            </a:r>
            <a:r>
              <a:rPr lang="en-US" altLang="ko-KR" dirty="0"/>
              <a:t>).</a:t>
            </a:r>
            <a:endParaRPr lang="ko-KR" altLang="en-US" dirty="0"/>
          </a:p>
        </p:txBody>
      </p:sp>
      <p:pic>
        <p:nvPicPr>
          <p:cNvPr id="8" name="그림 7">
            <a:extLst>
              <a:ext uri="{FF2B5EF4-FFF2-40B4-BE49-F238E27FC236}">
                <a16:creationId xmlns:a16="http://schemas.microsoft.com/office/drawing/2014/main" id="{F0C6D52A-9533-4A1C-AC9B-ECBCC75C9748}"/>
              </a:ext>
            </a:extLst>
          </p:cNvPr>
          <p:cNvPicPr>
            <a:picLocks noChangeAspect="1"/>
          </p:cNvPicPr>
          <p:nvPr/>
        </p:nvPicPr>
        <p:blipFill>
          <a:blip r:embed="rId3"/>
          <a:stretch>
            <a:fillRect/>
          </a:stretch>
        </p:blipFill>
        <p:spPr>
          <a:xfrm>
            <a:off x="6157476" y="4669937"/>
            <a:ext cx="3609303" cy="1620503"/>
          </a:xfrm>
          <a:prstGeom prst="rect">
            <a:avLst/>
          </a:prstGeom>
        </p:spPr>
      </p:pic>
    </p:spTree>
    <p:extLst>
      <p:ext uri="{BB962C8B-B14F-4D97-AF65-F5344CB8AC3E}">
        <p14:creationId xmlns:p14="http://schemas.microsoft.com/office/powerpoint/2010/main" val="358542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내용 개체 틀 4">
            <a:extLst>
              <a:ext uri="{FF2B5EF4-FFF2-40B4-BE49-F238E27FC236}">
                <a16:creationId xmlns:a16="http://schemas.microsoft.com/office/drawing/2014/main" id="{C719D3D8-A0B8-4D0E-9A7F-58691126CF01}"/>
              </a:ext>
            </a:extLst>
          </p:cNvPr>
          <p:cNvSpPr>
            <a:spLocks noGrp="1"/>
          </p:cNvSpPr>
          <p:nvPr>
            <p:ph idx="1"/>
          </p:nvPr>
        </p:nvSpPr>
        <p:spPr>
          <a:xfrm>
            <a:off x="642891" y="1426779"/>
            <a:ext cx="10515600" cy="4956267"/>
          </a:xfrm>
        </p:spPr>
        <p:txBody>
          <a:bodyPr>
            <a:normAutofit/>
          </a:bodyPr>
          <a:lstStyle/>
          <a:p>
            <a:pPr marL="0" indent="0">
              <a:buNone/>
            </a:pPr>
            <a:endParaRPr lang="en-US" altLang="ko-KR" sz="2000" dirty="0">
              <a:latin typeface="Times New Roman" panose="02020603050405020304" pitchFamily="18" charset="0"/>
            </a:endParaRPr>
          </a:p>
          <a:p>
            <a:r>
              <a:rPr lang="ko-KR" altLang="en-US" sz="2400" dirty="0">
                <a:latin typeface="Times New Roman" panose="02020603050405020304" pitchFamily="18" charset="0"/>
              </a:rPr>
              <a:t>데이터 생성을 설명하는 프로세스의 세부 사항을 이해하지 못할 수 있음</a:t>
            </a:r>
            <a:r>
              <a:rPr lang="en-US" altLang="ko-KR" sz="2400" dirty="0">
                <a:latin typeface="Times New Roman" panose="02020603050405020304" pitchFamily="18" charset="0"/>
              </a:rPr>
              <a:t>(</a:t>
            </a:r>
            <a:r>
              <a:rPr lang="ko-KR" altLang="en-US" sz="2400" dirty="0">
                <a:latin typeface="Times New Roman" panose="02020603050405020304" pitchFamily="18" charset="0"/>
              </a:rPr>
              <a:t>소비자 행동 </a:t>
            </a:r>
            <a:r>
              <a:rPr lang="en-US" altLang="ko-KR" sz="2400" dirty="0">
                <a:latin typeface="Times New Roman" panose="02020603050405020304" pitchFamily="18" charset="0"/>
              </a:rPr>
              <a:t>- </a:t>
            </a:r>
            <a:r>
              <a:rPr lang="ko-KR" altLang="en-US" sz="2400" dirty="0">
                <a:latin typeface="Times New Roman" panose="02020603050405020304" pitchFamily="18" charset="0"/>
              </a:rPr>
              <a:t>여름에는 칩과 함께 맥주</a:t>
            </a:r>
            <a:r>
              <a:rPr lang="en-US" altLang="ko-KR" sz="2400" dirty="0">
                <a:latin typeface="Times New Roman" panose="02020603050405020304" pitchFamily="18" charset="0"/>
              </a:rPr>
              <a:t>, </a:t>
            </a:r>
            <a:r>
              <a:rPr lang="ko-KR" altLang="en-US" sz="2400" dirty="0">
                <a:latin typeface="Times New Roman" panose="02020603050405020304" pitchFamily="18" charset="0"/>
              </a:rPr>
              <a:t>아이스크림 구매</a:t>
            </a:r>
            <a:r>
              <a:rPr lang="en-US" altLang="ko-KR" sz="2400" dirty="0">
                <a:latin typeface="Times New Roman" panose="02020603050405020304" pitchFamily="18" charset="0"/>
              </a:rPr>
              <a:t>…)</a:t>
            </a:r>
          </a:p>
          <a:p>
            <a:r>
              <a:rPr lang="ko-KR" altLang="en-US" sz="2400" dirty="0">
                <a:solidFill>
                  <a:srgbClr val="FF0000"/>
                </a:solidFill>
                <a:latin typeface="Times New Roman" panose="02020603050405020304" pitchFamily="18" charset="0"/>
              </a:rPr>
              <a:t>그러나 특정 패턴과 규칙성을 탐지하는 데 유용하고 유용한 근사치를 만드는 기술이 필요</a:t>
            </a:r>
            <a:r>
              <a:rPr lang="en-US" altLang="ko-KR" sz="2400" dirty="0">
                <a:solidFill>
                  <a:srgbClr val="FF0000"/>
                </a:solidFill>
                <a:latin typeface="Times New Roman" panose="02020603050405020304" pitchFamily="18" charset="0"/>
              </a:rPr>
              <a:t> </a:t>
            </a:r>
            <a:r>
              <a:rPr lang="en-US" altLang="ko-KR" sz="2400" dirty="0">
                <a:solidFill>
                  <a:srgbClr val="FF0000"/>
                </a:solidFill>
                <a:latin typeface="Times New Roman" panose="02020603050405020304" pitchFamily="18" charset="0"/>
                <a:sym typeface="Wingdings" panose="05000000000000000000" pitchFamily="2" charset="2"/>
              </a:rPr>
              <a:t></a:t>
            </a:r>
            <a:r>
              <a:rPr lang="en-US" altLang="ko-KR" sz="2400" dirty="0">
                <a:solidFill>
                  <a:srgbClr val="FF0000"/>
                </a:solidFill>
                <a:latin typeface="Times New Roman" panose="02020603050405020304" pitchFamily="18" charset="0"/>
              </a:rPr>
              <a:t>Machine Learning!</a:t>
            </a:r>
          </a:p>
        </p:txBody>
      </p:sp>
      <p:sp>
        <p:nvSpPr>
          <p:cNvPr id="9" name="제목 1">
            <a:extLst>
              <a:ext uri="{FF2B5EF4-FFF2-40B4-BE49-F238E27FC236}">
                <a16:creationId xmlns:a16="http://schemas.microsoft.com/office/drawing/2014/main" id="{9100283C-E620-4E7E-A19C-D7E1C8550B47}"/>
              </a:ext>
            </a:extLst>
          </p:cNvPr>
          <p:cNvSpPr>
            <a:spLocks noGrp="1"/>
          </p:cNvSpPr>
          <p:nvPr>
            <p:ph type="title"/>
          </p:nvPr>
        </p:nvSpPr>
        <p:spPr>
          <a:xfrm>
            <a:off x="838200" y="365125"/>
            <a:ext cx="10515600" cy="801523"/>
          </a:xfrm>
        </p:spPr>
        <p:txBody>
          <a:bodyPr/>
          <a:lstStyle/>
          <a:p>
            <a:r>
              <a:rPr lang="en-US" altLang="ko-KR" dirty="0">
                <a:latin typeface="Times New Roman" panose="02020603050405020304" pitchFamily="18" charset="0"/>
              </a:rPr>
              <a:t>Motivation for Machine Learning</a:t>
            </a:r>
          </a:p>
        </p:txBody>
      </p:sp>
    </p:spTree>
    <p:extLst>
      <p:ext uri="{BB962C8B-B14F-4D97-AF65-F5344CB8AC3E}">
        <p14:creationId xmlns:p14="http://schemas.microsoft.com/office/powerpoint/2010/main" val="1705319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내용 개체 틀 3">
            <a:extLst>
              <a:ext uri="{FF2B5EF4-FFF2-40B4-BE49-F238E27FC236}">
                <a16:creationId xmlns:a16="http://schemas.microsoft.com/office/drawing/2014/main" id="{28644B6E-E740-42E8-8B46-840A462D6F9B}"/>
              </a:ext>
            </a:extLst>
          </p:cNvPr>
          <p:cNvSpPr>
            <a:spLocks noGrp="1"/>
          </p:cNvSpPr>
          <p:nvPr>
            <p:ph idx="1"/>
          </p:nvPr>
        </p:nvSpPr>
        <p:spPr>
          <a:xfrm>
            <a:off x="158443" y="1357659"/>
            <a:ext cx="3678810" cy="1305098"/>
          </a:xfrm>
        </p:spPr>
        <p:txBody>
          <a:bodyPr>
            <a:normAutofit fontScale="85000" lnSpcReduction="10000"/>
          </a:bodyPr>
          <a:lstStyle/>
          <a:p>
            <a:r>
              <a:rPr lang="en-US" altLang="ko-KR" sz="1800" dirty="0"/>
              <a:t>Biological</a:t>
            </a:r>
            <a:r>
              <a:rPr lang="ko-KR" altLang="en-US" sz="1800" dirty="0"/>
              <a:t> </a:t>
            </a:r>
            <a:r>
              <a:rPr lang="en-US" altLang="ko-KR" sz="1800" dirty="0"/>
              <a:t>vs. Artificial Neuron</a:t>
            </a:r>
          </a:p>
          <a:p>
            <a:pPr lvl="1"/>
            <a:r>
              <a:rPr lang="en-US" altLang="ko-KR" sz="1800" dirty="0"/>
              <a:t>(1943) McCulloch and Pitts: Artificial neuron model</a:t>
            </a:r>
          </a:p>
          <a:p>
            <a:pPr lvl="1"/>
            <a:r>
              <a:rPr lang="en-US" altLang="ko-KR" sz="1800" dirty="0"/>
              <a:t>(1949) Hebbian learning</a:t>
            </a:r>
          </a:p>
          <a:p>
            <a:pPr lvl="1"/>
            <a:r>
              <a:rPr lang="en-US" altLang="ko-KR" sz="1800" dirty="0"/>
              <a:t>(1958) Perceptron (Rosenblatt)</a:t>
            </a:r>
            <a:endParaRPr lang="ko-KR" altLang="en-US" sz="1800" dirty="0"/>
          </a:p>
        </p:txBody>
      </p:sp>
      <p:pic>
        <p:nvPicPr>
          <p:cNvPr id="6" name="그림 5">
            <a:extLst>
              <a:ext uri="{FF2B5EF4-FFF2-40B4-BE49-F238E27FC236}">
                <a16:creationId xmlns:a16="http://schemas.microsoft.com/office/drawing/2014/main" id="{A5A94496-703B-4F92-98C8-CD0DF2288011}"/>
              </a:ext>
            </a:extLst>
          </p:cNvPr>
          <p:cNvPicPr>
            <a:picLocks noChangeAspect="1"/>
          </p:cNvPicPr>
          <p:nvPr/>
        </p:nvPicPr>
        <p:blipFill>
          <a:blip r:embed="rId2"/>
          <a:stretch>
            <a:fillRect/>
          </a:stretch>
        </p:blipFill>
        <p:spPr>
          <a:xfrm>
            <a:off x="3608653" y="1674476"/>
            <a:ext cx="7222915" cy="4507614"/>
          </a:xfrm>
          <a:prstGeom prst="rect">
            <a:avLst/>
          </a:prstGeom>
        </p:spPr>
      </p:pic>
      <p:sp>
        <p:nvSpPr>
          <p:cNvPr id="5" name="제목 1">
            <a:extLst>
              <a:ext uri="{FF2B5EF4-FFF2-40B4-BE49-F238E27FC236}">
                <a16:creationId xmlns:a16="http://schemas.microsoft.com/office/drawing/2014/main" id="{CC50C785-4672-4BB5-AC2E-DA828ACE756A}"/>
              </a:ext>
            </a:extLst>
          </p:cNvPr>
          <p:cNvSpPr txBox="1">
            <a:spLocks/>
          </p:cNvSpPr>
          <p:nvPr/>
        </p:nvSpPr>
        <p:spPr>
          <a:xfrm>
            <a:off x="650397" y="333660"/>
            <a:ext cx="10515600" cy="801523"/>
          </a:xfrm>
          <a:prstGeom prst="rect">
            <a:avLst/>
          </a:prstGeom>
        </p:spPr>
        <p:txBody>
          <a:bodyPr vert="horz" lIns="91440" tIns="45720" rIns="91440" bIns="45720" rtlCol="0" anchor="ctr">
            <a:normAutofit/>
          </a:bodyPr>
          <a:lstStyle>
            <a:lvl1pPr algn="l" defTabSz="914400" rtl="0" eaLnBrk="1" latinLnBrk="1" hangingPunct="1">
              <a:lnSpc>
                <a:spcPct val="90000"/>
              </a:lnSpc>
              <a:spcBef>
                <a:spcPct val="0"/>
              </a:spcBef>
              <a:buNone/>
              <a:defRPr sz="4400" kern="1200">
                <a:solidFill>
                  <a:schemeClr val="tx1"/>
                </a:solidFill>
                <a:latin typeface="+mj-lt"/>
                <a:ea typeface="+mj-ea"/>
                <a:cs typeface="+mj-cs"/>
              </a:defRPr>
            </a:lvl1pPr>
          </a:lstStyle>
          <a:p>
            <a:r>
              <a:rPr lang="en-US" altLang="ko-KR" dirty="0">
                <a:latin typeface="Times New Roman" panose="02020603050405020304" pitchFamily="18" charset="0"/>
              </a:rPr>
              <a:t>Historical Background of Machine Learning</a:t>
            </a:r>
          </a:p>
        </p:txBody>
      </p:sp>
      <p:pic>
        <p:nvPicPr>
          <p:cNvPr id="9" name="그림 8">
            <a:extLst>
              <a:ext uri="{FF2B5EF4-FFF2-40B4-BE49-F238E27FC236}">
                <a16:creationId xmlns:a16="http://schemas.microsoft.com/office/drawing/2014/main" id="{40C8CF21-DC05-4E5C-96A3-3FC24DB71B3F}"/>
              </a:ext>
            </a:extLst>
          </p:cNvPr>
          <p:cNvPicPr>
            <a:picLocks noChangeAspect="1"/>
          </p:cNvPicPr>
          <p:nvPr/>
        </p:nvPicPr>
        <p:blipFill>
          <a:blip r:embed="rId3"/>
          <a:stretch>
            <a:fillRect/>
          </a:stretch>
        </p:blipFill>
        <p:spPr>
          <a:xfrm>
            <a:off x="773897" y="2963917"/>
            <a:ext cx="2447902" cy="3377105"/>
          </a:xfrm>
          <a:prstGeom prst="rect">
            <a:avLst/>
          </a:prstGeom>
        </p:spPr>
      </p:pic>
      <p:pic>
        <p:nvPicPr>
          <p:cNvPr id="3" name="그림 2">
            <a:extLst>
              <a:ext uri="{FF2B5EF4-FFF2-40B4-BE49-F238E27FC236}">
                <a16:creationId xmlns:a16="http://schemas.microsoft.com/office/drawing/2014/main" id="{B40DEE66-9C97-4A3E-AC1E-A419BAE7CEE9}"/>
              </a:ext>
            </a:extLst>
          </p:cNvPr>
          <p:cNvPicPr>
            <a:picLocks noChangeAspect="1"/>
          </p:cNvPicPr>
          <p:nvPr/>
        </p:nvPicPr>
        <p:blipFill>
          <a:blip r:embed="rId4"/>
          <a:stretch>
            <a:fillRect/>
          </a:stretch>
        </p:blipFill>
        <p:spPr>
          <a:xfrm>
            <a:off x="9146627" y="1149333"/>
            <a:ext cx="1776412" cy="2133599"/>
          </a:xfrm>
          <a:prstGeom prst="rect">
            <a:avLst/>
          </a:prstGeom>
        </p:spPr>
      </p:pic>
    </p:spTree>
    <p:extLst>
      <p:ext uri="{BB962C8B-B14F-4D97-AF65-F5344CB8AC3E}">
        <p14:creationId xmlns:p14="http://schemas.microsoft.com/office/powerpoint/2010/main" val="22405350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42891" y="333483"/>
            <a:ext cx="10515600" cy="549275"/>
          </a:xfrm>
        </p:spPr>
        <p:txBody>
          <a:bodyPr>
            <a:normAutofit/>
          </a:bodyPr>
          <a:lstStyle/>
          <a:p>
            <a:r>
              <a:rPr lang="en-US" altLang="ko-KR" sz="3200" dirty="0"/>
              <a:t>Historical Background of Machine Learning</a:t>
            </a:r>
            <a:endParaRPr lang="ko-KR" altLang="en-US" sz="3200" dirty="0"/>
          </a:p>
        </p:txBody>
      </p:sp>
      <p:sp>
        <p:nvSpPr>
          <p:cNvPr id="9" name="내용 개체 틀 2">
            <a:extLst>
              <a:ext uri="{FF2B5EF4-FFF2-40B4-BE49-F238E27FC236}">
                <a16:creationId xmlns:a16="http://schemas.microsoft.com/office/drawing/2014/main" id="{C6CA3AC9-8BCE-4B81-9F1D-FEE3B857FD10}"/>
              </a:ext>
            </a:extLst>
          </p:cNvPr>
          <p:cNvSpPr>
            <a:spLocks noGrp="1"/>
          </p:cNvSpPr>
          <p:nvPr>
            <p:ph idx="1"/>
          </p:nvPr>
        </p:nvSpPr>
        <p:spPr>
          <a:xfrm>
            <a:off x="420950" y="1253331"/>
            <a:ext cx="5675050" cy="4351338"/>
          </a:xfrm>
        </p:spPr>
        <p:txBody>
          <a:bodyPr>
            <a:normAutofit/>
          </a:bodyPr>
          <a:lstStyle/>
          <a:p>
            <a:pPr marL="0" indent="0">
              <a:buNone/>
            </a:pPr>
            <a:r>
              <a:rPr lang="en-US" altLang="ko-KR" dirty="0"/>
              <a:t>1. </a:t>
            </a:r>
            <a:r>
              <a:rPr lang="ko-KR" altLang="en-US" dirty="0"/>
              <a:t>잠복기</a:t>
            </a:r>
            <a:r>
              <a:rPr lang="en-US" altLang="ko-KR" dirty="0"/>
              <a:t>(1940~1980)</a:t>
            </a:r>
          </a:p>
          <a:p>
            <a:pPr marL="514350" indent="-514350">
              <a:buFont typeface="+mj-lt"/>
              <a:buAutoNum type="arabicPeriod"/>
            </a:pPr>
            <a:endParaRPr lang="en-US" altLang="ko-KR" dirty="0"/>
          </a:p>
          <a:p>
            <a:pPr marL="0" indent="0">
              <a:buNone/>
            </a:pPr>
            <a:endParaRPr lang="en-US" altLang="ko-KR" dirty="0"/>
          </a:p>
        </p:txBody>
      </p:sp>
      <p:graphicFrame>
        <p:nvGraphicFramePr>
          <p:cNvPr id="14" name="표 13">
            <a:extLst>
              <a:ext uri="{FF2B5EF4-FFF2-40B4-BE49-F238E27FC236}">
                <a16:creationId xmlns:a16="http://schemas.microsoft.com/office/drawing/2014/main" id="{1B6F3463-EDCD-46CE-AAC9-71B46EA26930}"/>
              </a:ext>
            </a:extLst>
          </p:cNvPr>
          <p:cNvGraphicFramePr>
            <a:graphicFrameLocks noGrp="1"/>
          </p:cNvGraphicFramePr>
          <p:nvPr>
            <p:extLst>
              <p:ext uri="{D42A27DB-BD31-4B8C-83A1-F6EECF244321}">
                <p14:modId xmlns:p14="http://schemas.microsoft.com/office/powerpoint/2010/main" val="2321824184"/>
              </p:ext>
            </p:extLst>
          </p:nvPr>
        </p:nvGraphicFramePr>
        <p:xfrm>
          <a:off x="587712" y="1827879"/>
          <a:ext cx="4968494" cy="3988821"/>
        </p:xfrm>
        <a:graphic>
          <a:graphicData uri="http://schemas.openxmlformats.org/drawingml/2006/table">
            <a:tbl>
              <a:tblPr/>
              <a:tblGrid>
                <a:gridCol w="615315">
                  <a:extLst>
                    <a:ext uri="{9D8B030D-6E8A-4147-A177-3AD203B41FA5}">
                      <a16:colId xmlns:a16="http://schemas.microsoft.com/office/drawing/2014/main" val="1445114819"/>
                    </a:ext>
                  </a:extLst>
                </a:gridCol>
                <a:gridCol w="4353179">
                  <a:extLst>
                    <a:ext uri="{9D8B030D-6E8A-4147-A177-3AD203B41FA5}">
                      <a16:colId xmlns:a16="http://schemas.microsoft.com/office/drawing/2014/main" val="615808181"/>
                    </a:ext>
                  </a:extLst>
                </a:gridCol>
              </a:tblGrid>
              <a:tr h="175514">
                <a:tc gridSpan="2">
                  <a:txBody>
                    <a:bodyPr/>
                    <a:lstStyle/>
                    <a:p>
                      <a:pPr marL="63500" marR="0" indent="139700" algn="ctr" fontAlgn="base" latinLnBrk="0">
                        <a:lnSpc>
                          <a:spcPct val="175000"/>
                        </a:lnSpc>
                        <a:spcBef>
                          <a:spcPts val="0"/>
                        </a:spcBef>
                        <a:spcAft>
                          <a:spcPts val="0"/>
                        </a:spcAft>
                      </a:pPr>
                      <a:r>
                        <a:rPr lang="en-US" altLang="ko-KR" sz="1400" b="1" kern="0" spc="-50" dirty="0">
                          <a:solidFill>
                            <a:srgbClr val="000000"/>
                          </a:solidFill>
                          <a:effectLst/>
                          <a:latin typeface="휴먼명조"/>
                          <a:ea typeface="휴먼명조"/>
                        </a:rPr>
                        <a:t>Latency</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휴먼명조"/>
                          <a:ea typeface="휴먼명조"/>
                        </a:rPr>
                        <a:t>Period</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한양신명조"/>
                          <a:ea typeface="휴먼명조"/>
                        </a:rPr>
                        <a:t>(1940~1980)</a:t>
                      </a:r>
                      <a:endParaRPr lang="ko-KR" alt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C2DFA5"/>
                    </a:solidFill>
                  </a:tcPr>
                </a:tc>
                <a:tc hMerge="1">
                  <a:txBody>
                    <a:bodyPr/>
                    <a:lstStyle/>
                    <a:p>
                      <a:pPr latinLnBrk="1"/>
                      <a:endParaRPr lang="ko-KR" altLang="en-US"/>
                    </a:p>
                  </a:txBody>
                  <a:tcPr/>
                </a:tc>
                <a:extLst>
                  <a:ext uri="{0D108BD9-81ED-4DB2-BD59-A6C34878D82A}">
                    <a16:rowId xmlns:a16="http://schemas.microsoft.com/office/drawing/2014/main" val="1014015895"/>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1943</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err="1">
                          <a:solidFill>
                            <a:srgbClr val="000000"/>
                          </a:solidFill>
                          <a:effectLst/>
                          <a:latin typeface="한양신명조"/>
                          <a:ea typeface="휴먼명조"/>
                        </a:rPr>
                        <a:t>McClloch</a:t>
                      </a:r>
                      <a:r>
                        <a:rPr lang="en-US" sz="1400" kern="0" spc="-50" dirty="0">
                          <a:solidFill>
                            <a:srgbClr val="000000"/>
                          </a:solidFill>
                          <a:effectLst/>
                          <a:latin typeface="한양신명조"/>
                          <a:ea typeface="휴먼명조"/>
                        </a:rPr>
                        <a:t> &amp; Pitts Neuron Model</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078826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1949</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Hebbian Learning (Hebb)</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700531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1958</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Perceptron (Rosenblatt)</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1921127"/>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1960</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Delta Rule (</a:t>
                      </a:r>
                      <a:r>
                        <a:rPr lang="en-US" sz="1400" kern="0" spc="-50" dirty="0" err="1">
                          <a:solidFill>
                            <a:srgbClr val="000000"/>
                          </a:solidFill>
                          <a:effectLst/>
                          <a:latin typeface="한양신명조"/>
                          <a:ea typeface="휴먼명조"/>
                        </a:rPr>
                        <a:t>Widrow</a:t>
                      </a:r>
                      <a:r>
                        <a:rPr lang="en-US" sz="1400" kern="0" spc="-50" dirty="0">
                          <a:solidFill>
                            <a:srgbClr val="000000"/>
                          </a:solidFill>
                          <a:effectLst/>
                          <a:latin typeface="한양신명조"/>
                          <a:ea typeface="휴먼명조"/>
                        </a:rPr>
                        <a:t> &amp; Hoff)</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991856"/>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1967</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err="1">
                          <a:solidFill>
                            <a:srgbClr val="000000"/>
                          </a:solidFill>
                          <a:effectLst/>
                          <a:latin typeface="한양신명조"/>
                          <a:ea typeface="휴먼명조"/>
                        </a:rPr>
                        <a:t>Outstar</a:t>
                      </a:r>
                      <a:r>
                        <a:rPr lang="en-US" sz="1400" kern="0" spc="-50" dirty="0">
                          <a:solidFill>
                            <a:srgbClr val="000000"/>
                          </a:solidFill>
                          <a:effectLst/>
                          <a:latin typeface="한양신명조"/>
                          <a:ea typeface="휴먼명조"/>
                        </a:rPr>
                        <a:t> Learning (Grossberg)</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7379669"/>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1969</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Perceptron Book (Minsky &amp; </a:t>
                      </a:r>
                      <a:r>
                        <a:rPr lang="en-US" sz="1400" kern="0" spc="-50" dirty="0" err="1">
                          <a:solidFill>
                            <a:srgbClr val="000000"/>
                          </a:solidFill>
                          <a:effectLst/>
                          <a:latin typeface="한양신명조"/>
                          <a:ea typeface="휴먼명조"/>
                        </a:rPr>
                        <a:t>Papert</a:t>
                      </a:r>
                      <a:r>
                        <a:rPr lang="en-US" sz="1400" kern="0" spc="-50" dirty="0">
                          <a:solidFill>
                            <a:srgbClr val="000000"/>
                          </a:solidFill>
                          <a:effectLst/>
                          <a:latin typeface="한양신명조"/>
                          <a:ea typeface="휴먼명조"/>
                        </a:rPr>
                        <a: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247266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1972</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Associative Memory Neural Nets (</a:t>
                      </a:r>
                      <a:r>
                        <a:rPr lang="en-US" sz="1400" kern="0" spc="-50" dirty="0" err="1">
                          <a:solidFill>
                            <a:srgbClr val="000000"/>
                          </a:solidFill>
                          <a:effectLst/>
                          <a:latin typeface="한양신명조"/>
                          <a:ea typeface="휴먼명조"/>
                        </a:rPr>
                        <a:t>Kohonen</a:t>
                      </a:r>
                      <a:r>
                        <a:rPr lang="en-US" sz="1400" kern="0" spc="-50" dirty="0">
                          <a:solidFill>
                            <a:srgbClr val="000000"/>
                          </a:solidFill>
                          <a:effectLst/>
                          <a:latin typeface="한양신명조"/>
                          <a:ea typeface="휴먼명조"/>
                        </a:rPr>
                        <a: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932716"/>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1973</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Pattern Classification and Scene Analysis (</a:t>
                      </a:r>
                      <a:r>
                        <a:rPr lang="en-US" sz="1400" kern="0" spc="-50" dirty="0" err="1">
                          <a:solidFill>
                            <a:srgbClr val="000000"/>
                          </a:solidFill>
                          <a:effectLst/>
                          <a:latin typeface="한양신명조"/>
                          <a:ea typeface="휴먼명조"/>
                        </a:rPr>
                        <a:t>Duda</a:t>
                      </a:r>
                      <a:r>
                        <a:rPr lang="en-US" sz="1400" kern="0" spc="-50" dirty="0">
                          <a:solidFill>
                            <a:srgbClr val="000000"/>
                          </a:solidFill>
                          <a:effectLst/>
                          <a:latin typeface="한양신명조"/>
                          <a:ea typeface="휴먼명조"/>
                        </a:rPr>
                        <a:t> &amp; Hart)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3755243"/>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1977</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Associative Memory Nets (Anderson)</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147016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1980</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err="1">
                          <a:solidFill>
                            <a:srgbClr val="000000"/>
                          </a:solidFill>
                          <a:effectLst/>
                          <a:latin typeface="한양신명조"/>
                          <a:ea typeface="휴먼명조"/>
                        </a:rPr>
                        <a:t>Neocognitron</a:t>
                      </a:r>
                      <a:r>
                        <a:rPr lang="en-US" sz="1400" kern="0" spc="-50" dirty="0">
                          <a:solidFill>
                            <a:srgbClr val="000000"/>
                          </a:solidFill>
                          <a:effectLst/>
                          <a:latin typeface="한양신명조"/>
                          <a:ea typeface="휴먼명조"/>
                        </a:rPr>
                        <a:t> (Fukushima)</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6986312"/>
                  </a:ext>
                </a:extLst>
              </a:tr>
            </a:tbl>
          </a:graphicData>
        </a:graphic>
      </p:graphicFrame>
      <p:pic>
        <p:nvPicPr>
          <p:cNvPr id="4" name="그림 3">
            <a:extLst>
              <a:ext uri="{FF2B5EF4-FFF2-40B4-BE49-F238E27FC236}">
                <a16:creationId xmlns:a16="http://schemas.microsoft.com/office/drawing/2014/main" id="{B5B10F45-385B-47E5-83E0-F7B95847A7DB}"/>
              </a:ext>
            </a:extLst>
          </p:cNvPr>
          <p:cNvPicPr>
            <a:picLocks noChangeAspect="1"/>
          </p:cNvPicPr>
          <p:nvPr/>
        </p:nvPicPr>
        <p:blipFill>
          <a:blip r:embed="rId2"/>
          <a:stretch>
            <a:fillRect/>
          </a:stretch>
        </p:blipFill>
        <p:spPr>
          <a:xfrm>
            <a:off x="8063042" y="3145221"/>
            <a:ext cx="4009697" cy="2743477"/>
          </a:xfrm>
          <a:prstGeom prst="rect">
            <a:avLst/>
          </a:prstGeom>
        </p:spPr>
      </p:pic>
      <p:sp>
        <p:nvSpPr>
          <p:cNvPr id="5" name="TextBox 4">
            <a:extLst>
              <a:ext uri="{FF2B5EF4-FFF2-40B4-BE49-F238E27FC236}">
                <a16:creationId xmlns:a16="http://schemas.microsoft.com/office/drawing/2014/main" id="{A1F7FFB6-E083-4008-9BF2-9082A79B0F73}"/>
              </a:ext>
            </a:extLst>
          </p:cNvPr>
          <p:cNvSpPr txBox="1"/>
          <p:nvPr/>
        </p:nvSpPr>
        <p:spPr>
          <a:xfrm>
            <a:off x="9251733" y="5994641"/>
            <a:ext cx="2585544" cy="369332"/>
          </a:xfrm>
          <a:prstGeom prst="rect">
            <a:avLst/>
          </a:prstGeom>
          <a:noFill/>
        </p:spPr>
        <p:txBody>
          <a:bodyPr wrap="square" rtlCol="0">
            <a:spAutoFit/>
          </a:bodyPr>
          <a:lstStyle/>
          <a:p>
            <a:r>
              <a:rPr lang="en-US" altLang="ko-KR" dirty="0" err="1"/>
              <a:t>Neocognitiron</a:t>
            </a:r>
            <a:endParaRPr lang="ko-KR" altLang="en-US" dirty="0"/>
          </a:p>
        </p:txBody>
      </p:sp>
      <p:pic>
        <p:nvPicPr>
          <p:cNvPr id="7" name="그림 6">
            <a:extLst>
              <a:ext uri="{FF2B5EF4-FFF2-40B4-BE49-F238E27FC236}">
                <a16:creationId xmlns:a16="http://schemas.microsoft.com/office/drawing/2014/main" id="{B7484EAC-80EB-4321-B156-A066002B32D7}"/>
              </a:ext>
            </a:extLst>
          </p:cNvPr>
          <p:cNvPicPr>
            <a:picLocks noChangeAspect="1"/>
          </p:cNvPicPr>
          <p:nvPr/>
        </p:nvPicPr>
        <p:blipFill>
          <a:blip r:embed="rId3"/>
          <a:stretch>
            <a:fillRect/>
          </a:stretch>
        </p:blipFill>
        <p:spPr>
          <a:xfrm>
            <a:off x="5838964" y="1236594"/>
            <a:ext cx="2162036" cy="2982727"/>
          </a:xfrm>
          <a:prstGeom prst="rect">
            <a:avLst/>
          </a:prstGeom>
        </p:spPr>
      </p:pic>
      <p:pic>
        <p:nvPicPr>
          <p:cNvPr id="10" name="그림 9">
            <a:extLst>
              <a:ext uri="{FF2B5EF4-FFF2-40B4-BE49-F238E27FC236}">
                <a16:creationId xmlns:a16="http://schemas.microsoft.com/office/drawing/2014/main" id="{628ED662-29A1-427E-A16A-90D90F80BAD4}"/>
              </a:ext>
            </a:extLst>
          </p:cNvPr>
          <p:cNvPicPr>
            <a:picLocks noChangeAspect="1"/>
          </p:cNvPicPr>
          <p:nvPr/>
        </p:nvPicPr>
        <p:blipFill>
          <a:blip r:embed="rId4"/>
          <a:stretch>
            <a:fillRect/>
          </a:stretch>
        </p:blipFill>
        <p:spPr>
          <a:xfrm>
            <a:off x="8063041" y="1180475"/>
            <a:ext cx="3788981" cy="1709283"/>
          </a:xfrm>
          <a:prstGeom prst="rect">
            <a:avLst/>
          </a:prstGeom>
        </p:spPr>
      </p:pic>
    </p:spTree>
    <p:extLst>
      <p:ext uri="{BB962C8B-B14F-4D97-AF65-F5344CB8AC3E}">
        <p14:creationId xmlns:p14="http://schemas.microsoft.com/office/powerpoint/2010/main" val="37849638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42891" y="333483"/>
            <a:ext cx="10515600" cy="549275"/>
          </a:xfrm>
        </p:spPr>
        <p:txBody>
          <a:bodyPr>
            <a:normAutofit/>
          </a:bodyPr>
          <a:lstStyle/>
          <a:p>
            <a:r>
              <a:rPr lang="en-US" altLang="ko-KR" sz="3200" dirty="0"/>
              <a:t>Historical Background of Machine Learning</a:t>
            </a:r>
            <a:endParaRPr lang="ko-KR" altLang="en-US" sz="3200" dirty="0"/>
          </a:p>
        </p:txBody>
      </p:sp>
      <p:sp>
        <p:nvSpPr>
          <p:cNvPr id="15" name="내용 개체 틀 2">
            <a:extLst>
              <a:ext uri="{FF2B5EF4-FFF2-40B4-BE49-F238E27FC236}">
                <a16:creationId xmlns:a16="http://schemas.microsoft.com/office/drawing/2014/main" id="{8385D4F0-C7B3-44C1-80E3-BC3D6D777444}"/>
              </a:ext>
            </a:extLst>
          </p:cNvPr>
          <p:cNvSpPr txBox="1">
            <a:spLocks/>
          </p:cNvSpPr>
          <p:nvPr/>
        </p:nvSpPr>
        <p:spPr>
          <a:xfrm>
            <a:off x="642891" y="1182759"/>
            <a:ext cx="5764567" cy="4351338"/>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KR" dirty="0"/>
              <a:t>2. </a:t>
            </a:r>
            <a:r>
              <a:rPr lang="ko-KR" altLang="en-US" dirty="0" err="1"/>
              <a:t>촉진기</a:t>
            </a:r>
            <a:r>
              <a:rPr lang="en-US" altLang="ko-KR" dirty="0"/>
              <a:t>(1980~1995)</a:t>
            </a:r>
          </a:p>
          <a:p>
            <a:pPr marL="514350" indent="-514350">
              <a:buFont typeface="+mj-lt"/>
              <a:buAutoNum type="arabicPeriod"/>
            </a:pPr>
            <a:endParaRPr lang="en-US" altLang="ko-KR" dirty="0"/>
          </a:p>
          <a:p>
            <a:pPr marL="0" indent="0">
              <a:buFont typeface="Arial" panose="020B0604020202020204" pitchFamily="34" charset="0"/>
              <a:buNone/>
            </a:pPr>
            <a:endParaRPr lang="en-US" altLang="ko-KR" dirty="0"/>
          </a:p>
        </p:txBody>
      </p:sp>
      <p:graphicFrame>
        <p:nvGraphicFramePr>
          <p:cNvPr id="16" name="표 15">
            <a:extLst>
              <a:ext uri="{FF2B5EF4-FFF2-40B4-BE49-F238E27FC236}">
                <a16:creationId xmlns:a16="http://schemas.microsoft.com/office/drawing/2014/main" id="{9B2E691A-EBE2-425C-9BB6-1E7FF9EDF121}"/>
              </a:ext>
            </a:extLst>
          </p:cNvPr>
          <p:cNvGraphicFramePr>
            <a:graphicFrameLocks noGrp="1"/>
          </p:cNvGraphicFramePr>
          <p:nvPr>
            <p:extLst>
              <p:ext uri="{D42A27DB-BD31-4B8C-83A1-F6EECF244321}">
                <p14:modId xmlns:p14="http://schemas.microsoft.com/office/powerpoint/2010/main" val="3833786932"/>
              </p:ext>
            </p:extLst>
          </p:nvPr>
        </p:nvGraphicFramePr>
        <p:xfrm>
          <a:off x="863656" y="1938238"/>
          <a:ext cx="4968494" cy="3999425"/>
        </p:xfrm>
        <a:graphic>
          <a:graphicData uri="http://schemas.openxmlformats.org/drawingml/2006/table">
            <a:tbl>
              <a:tblPr/>
              <a:tblGrid>
                <a:gridCol w="615315">
                  <a:extLst>
                    <a:ext uri="{9D8B030D-6E8A-4147-A177-3AD203B41FA5}">
                      <a16:colId xmlns:a16="http://schemas.microsoft.com/office/drawing/2014/main" val="3135520922"/>
                    </a:ext>
                  </a:extLst>
                </a:gridCol>
                <a:gridCol w="4353179">
                  <a:extLst>
                    <a:ext uri="{9D8B030D-6E8A-4147-A177-3AD203B41FA5}">
                      <a16:colId xmlns:a16="http://schemas.microsoft.com/office/drawing/2014/main" val="877424050"/>
                    </a:ext>
                  </a:extLst>
                </a:gridCol>
              </a:tblGrid>
              <a:tr h="175514">
                <a:tc gridSpan="2">
                  <a:txBody>
                    <a:bodyPr/>
                    <a:lstStyle/>
                    <a:p>
                      <a:pPr marL="63500" marR="0" indent="139700" algn="ctr" fontAlgn="base" latinLnBrk="0">
                        <a:lnSpc>
                          <a:spcPct val="175000"/>
                        </a:lnSpc>
                        <a:spcBef>
                          <a:spcPts val="0"/>
                        </a:spcBef>
                        <a:spcAft>
                          <a:spcPts val="0"/>
                        </a:spcAft>
                      </a:pPr>
                      <a:r>
                        <a:rPr lang="en-US" altLang="ko-KR" sz="1400" b="1" kern="0" spc="-50" dirty="0">
                          <a:solidFill>
                            <a:srgbClr val="000000"/>
                          </a:solidFill>
                          <a:effectLst/>
                          <a:latin typeface="휴먼명조"/>
                          <a:ea typeface="휴먼명조"/>
                        </a:rPr>
                        <a:t>Quickening</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휴먼명조"/>
                          <a:ea typeface="휴먼명조"/>
                        </a:rPr>
                        <a:t>Period</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한양신명조"/>
                          <a:ea typeface="휴먼명조"/>
                        </a:rPr>
                        <a:t>(1980~1995)</a:t>
                      </a:r>
                      <a:endParaRPr lang="ko-KR" alt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C2DFA5"/>
                    </a:solidFill>
                  </a:tcPr>
                </a:tc>
                <a:tc hMerge="1">
                  <a:txBody>
                    <a:bodyPr/>
                    <a:lstStyle/>
                    <a:p>
                      <a:pPr latinLnBrk="1"/>
                      <a:endParaRPr lang="ko-KR" altLang="en-US"/>
                    </a:p>
                  </a:txBody>
                  <a:tcPr/>
                </a:tc>
                <a:extLst>
                  <a:ext uri="{0D108BD9-81ED-4DB2-BD59-A6C34878D82A}">
                    <a16:rowId xmlns:a16="http://schemas.microsoft.com/office/drawing/2014/main" val="998547977"/>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1981</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Parallel Models of Associative Memory (Hinton &amp; Anderson)</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4516086"/>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1982</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Self-Organizing Maps (</a:t>
                      </a:r>
                      <a:r>
                        <a:rPr lang="en-US" sz="1400" kern="0" spc="-50" dirty="0" err="1">
                          <a:solidFill>
                            <a:srgbClr val="000000"/>
                          </a:solidFill>
                          <a:effectLst/>
                          <a:latin typeface="한양신명조"/>
                          <a:ea typeface="휴먼명조"/>
                        </a:rPr>
                        <a:t>Kohonen</a:t>
                      </a:r>
                      <a:r>
                        <a:rPr lang="en-US" sz="1400" kern="0" spc="-50" dirty="0">
                          <a:solidFill>
                            <a:srgbClr val="000000"/>
                          </a:solidFill>
                          <a:effectLst/>
                          <a:latin typeface="한양신명조"/>
                          <a:ea typeface="휴먼명조"/>
                        </a:rPr>
                        <a: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480033"/>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1982</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Hopfield Neural Networks (Hopfield)</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9388445"/>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1983</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Boltzmann Machine (Hinton &amp; </a:t>
                      </a:r>
                      <a:r>
                        <a:rPr lang="en-US" sz="1400" kern="0" spc="-50" dirty="0" err="1">
                          <a:solidFill>
                            <a:srgbClr val="000000"/>
                          </a:solidFill>
                          <a:effectLst/>
                          <a:latin typeface="한양신명조"/>
                          <a:ea typeface="휴먼명조"/>
                        </a:rPr>
                        <a:t>Sejnowski</a:t>
                      </a:r>
                      <a:r>
                        <a:rPr lang="en-US" sz="1400" kern="0" spc="-50" dirty="0">
                          <a:solidFill>
                            <a:srgbClr val="000000"/>
                          </a:solidFill>
                          <a:effectLst/>
                          <a:latin typeface="한양신명조"/>
                          <a:ea typeface="휴먼명조"/>
                        </a:rPr>
                        <a: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374741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1985</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Adaptive Resonance Theory (Carpenter &amp; Grossberg)</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0699691"/>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1986</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Error Back-Propagation Algorithm (</a:t>
                      </a:r>
                      <a:r>
                        <a:rPr lang="en-US" sz="1400" kern="0" spc="-50" dirty="0" err="1">
                          <a:solidFill>
                            <a:srgbClr val="000000"/>
                          </a:solidFill>
                          <a:effectLst/>
                          <a:latin typeface="한양신명조"/>
                          <a:ea typeface="휴먼명조"/>
                        </a:rPr>
                        <a:t>Rumelhart</a:t>
                      </a:r>
                      <a:r>
                        <a:rPr lang="en-US" sz="1400" kern="0" spc="-50" dirty="0">
                          <a:solidFill>
                            <a:srgbClr val="000000"/>
                          </a:solidFill>
                          <a:effectLst/>
                          <a:latin typeface="한양신명조"/>
                          <a:ea typeface="휴먼명조"/>
                        </a:rPr>
                        <a:t>, Hinton, &amp;Williams)</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2000967"/>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1988</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de-DE" sz="1400" kern="0" spc="-50" dirty="0">
                          <a:solidFill>
                            <a:srgbClr val="000000"/>
                          </a:solidFill>
                          <a:effectLst/>
                          <a:latin typeface="한양신명조"/>
                          <a:ea typeface="휴먼명조"/>
                        </a:rPr>
                        <a:t>Bayesian Networks (Lauritzen, Spiegelhalter, &amp; Pearl)</a:t>
                      </a:r>
                      <a:endParaRPr lang="de-DE"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891151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1992</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fr-FR" sz="1400" kern="0" spc="-50" dirty="0">
                          <a:solidFill>
                            <a:srgbClr val="000000"/>
                          </a:solidFill>
                          <a:effectLst/>
                          <a:latin typeface="한양신명조"/>
                          <a:ea typeface="휴먼명조"/>
                        </a:rPr>
                        <a:t>Support Vector Machines (Boser, Guyon, &amp; Vapnik)</a:t>
                      </a:r>
                      <a:endParaRPr lang="fr-FR"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294252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1995</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Statistical Learning Theory (</a:t>
                      </a:r>
                      <a:r>
                        <a:rPr lang="en-US" sz="1400" kern="0" spc="-50" dirty="0" err="1">
                          <a:solidFill>
                            <a:srgbClr val="000000"/>
                          </a:solidFill>
                          <a:effectLst/>
                          <a:latin typeface="한양신명조"/>
                          <a:ea typeface="휴먼명조"/>
                        </a:rPr>
                        <a:t>Vapnik</a:t>
                      </a:r>
                      <a:r>
                        <a:rPr lang="en-US" sz="1400" kern="0" spc="-50" dirty="0">
                          <a:solidFill>
                            <a:srgbClr val="000000"/>
                          </a:solidFill>
                          <a:effectLst/>
                          <a:latin typeface="한양신명조"/>
                          <a:ea typeface="휴먼명조"/>
                        </a:rPr>
                        <a: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123931"/>
                  </a:ext>
                </a:extLst>
              </a:tr>
            </a:tbl>
          </a:graphicData>
        </a:graphic>
      </p:graphicFrame>
      <p:pic>
        <p:nvPicPr>
          <p:cNvPr id="10" name="Picture 4">
            <a:extLst>
              <a:ext uri="{FF2B5EF4-FFF2-40B4-BE49-F238E27FC236}">
                <a16:creationId xmlns:a16="http://schemas.microsoft.com/office/drawing/2014/main" id="{36F36CD7-3D8C-4A1B-94DB-90F52641A2F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9409" y="3650063"/>
            <a:ext cx="2366633" cy="241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4F487083-1684-487B-B73E-446B9566A6B7}"/>
              </a:ext>
            </a:extLst>
          </p:cNvPr>
          <p:cNvSpPr txBox="1"/>
          <p:nvPr/>
        </p:nvSpPr>
        <p:spPr>
          <a:xfrm>
            <a:off x="7234650" y="6139820"/>
            <a:ext cx="3297618" cy="369332"/>
          </a:xfrm>
          <a:prstGeom prst="rect">
            <a:avLst/>
          </a:prstGeom>
          <a:noFill/>
        </p:spPr>
        <p:txBody>
          <a:bodyPr wrap="square" rtlCol="0">
            <a:spAutoFit/>
          </a:bodyPr>
          <a:lstStyle/>
          <a:p>
            <a:r>
              <a:rPr lang="en-US" altLang="ko-KR" dirty="0"/>
              <a:t>Multilayer Perceptron(MLP)</a:t>
            </a:r>
            <a:endParaRPr lang="ko-KR" altLang="en-US" dirty="0"/>
          </a:p>
        </p:txBody>
      </p:sp>
      <p:pic>
        <p:nvPicPr>
          <p:cNvPr id="12" name="그림 11">
            <a:extLst>
              <a:ext uri="{FF2B5EF4-FFF2-40B4-BE49-F238E27FC236}">
                <a16:creationId xmlns:a16="http://schemas.microsoft.com/office/drawing/2014/main" id="{70E778AD-FFDE-4893-B8E8-6523B21D75B0}"/>
              </a:ext>
            </a:extLst>
          </p:cNvPr>
          <p:cNvPicPr>
            <a:picLocks noChangeAspect="1"/>
          </p:cNvPicPr>
          <p:nvPr/>
        </p:nvPicPr>
        <p:blipFill>
          <a:blip r:embed="rId3"/>
          <a:stretch>
            <a:fillRect/>
          </a:stretch>
        </p:blipFill>
        <p:spPr>
          <a:xfrm>
            <a:off x="6466962" y="882758"/>
            <a:ext cx="4691529" cy="2580512"/>
          </a:xfrm>
          <a:prstGeom prst="rect">
            <a:avLst/>
          </a:prstGeom>
        </p:spPr>
      </p:pic>
    </p:spTree>
    <p:extLst>
      <p:ext uri="{BB962C8B-B14F-4D97-AF65-F5344CB8AC3E}">
        <p14:creationId xmlns:p14="http://schemas.microsoft.com/office/powerpoint/2010/main" val="1970419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표 1">
            <a:extLst>
              <a:ext uri="{FF2B5EF4-FFF2-40B4-BE49-F238E27FC236}">
                <a16:creationId xmlns:a16="http://schemas.microsoft.com/office/drawing/2014/main" id="{BADCED24-4627-4535-8A16-68238B840761}"/>
              </a:ext>
            </a:extLst>
          </p:cNvPr>
          <p:cNvGraphicFramePr>
            <a:graphicFrameLocks noGrp="1"/>
          </p:cNvGraphicFramePr>
          <p:nvPr>
            <p:extLst>
              <p:ext uri="{D42A27DB-BD31-4B8C-83A1-F6EECF244321}">
                <p14:modId xmlns:p14="http://schemas.microsoft.com/office/powerpoint/2010/main" val="2815014788"/>
              </p:ext>
            </p:extLst>
          </p:nvPr>
        </p:nvGraphicFramePr>
        <p:xfrm>
          <a:off x="983963" y="1282208"/>
          <a:ext cx="4968494" cy="3999425"/>
        </p:xfrm>
        <a:graphic>
          <a:graphicData uri="http://schemas.openxmlformats.org/drawingml/2006/table">
            <a:tbl>
              <a:tblPr/>
              <a:tblGrid>
                <a:gridCol w="615315">
                  <a:extLst>
                    <a:ext uri="{9D8B030D-6E8A-4147-A177-3AD203B41FA5}">
                      <a16:colId xmlns:a16="http://schemas.microsoft.com/office/drawing/2014/main" val="2028645324"/>
                    </a:ext>
                  </a:extLst>
                </a:gridCol>
                <a:gridCol w="4353179">
                  <a:extLst>
                    <a:ext uri="{9D8B030D-6E8A-4147-A177-3AD203B41FA5}">
                      <a16:colId xmlns:a16="http://schemas.microsoft.com/office/drawing/2014/main" val="1494675687"/>
                    </a:ext>
                  </a:extLst>
                </a:gridCol>
              </a:tblGrid>
              <a:tr h="175514">
                <a:tc gridSpan="2">
                  <a:txBody>
                    <a:bodyPr/>
                    <a:lstStyle/>
                    <a:p>
                      <a:pPr marL="63500" marR="0" indent="139700" algn="ctr" fontAlgn="base" latinLnBrk="0">
                        <a:lnSpc>
                          <a:spcPct val="175000"/>
                        </a:lnSpc>
                        <a:spcBef>
                          <a:spcPts val="0"/>
                        </a:spcBef>
                        <a:spcAft>
                          <a:spcPts val="0"/>
                        </a:spcAft>
                      </a:pPr>
                      <a:r>
                        <a:rPr lang="en-US" altLang="ko-KR" sz="1400" b="1" kern="0" spc="-50" dirty="0">
                          <a:solidFill>
                            <a:srgbClr val="000000"/>
                          </a:solidFill>
                          <a:effectLst/>
                          <a:latin typeface="휴먼명조"/>
                          <a:ea typeface="휴먼명조"/>
                        </a:rPr>
                        <a:t>Growth</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휴먼명조"/>
                          <a:ea typeface="휴먼명조"/>
                        </a:rPr>
                        <a:t>Period</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한양신명조"/>
                          <a:ea typeface="휴먼명조"/>
                        </a:rPr>
                        <a:t>(1995~2010)</a:t>
                      </a:r>
                      <a:endParaRPr lang="ko-KR" alt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C2DFA5"/>
                    </a:solidFill>
                  </a:tcPr>
                </a:tc>
                <a:tc hMerge="1">
                  <a:txBody>
                    <a:bodyPr/>
                    <a:lstStyle/>
                    <a:p>
                      <a:pPr latinLnBrk="1"/>
                      <a:endParaRPr lang="ko-KR" altLang="en-US"/>
                    </a:p>
                  </a:txBody>
                  <a:tcPr/>
                </a:tc>
                <a:extLst>
                  <a:ext uri="{0D108BD9-81ED-4DB2-BD59-A6C34878D82A}">
                    <a16:rowId xmlns:a16="http://schemas.microsoft.com/office/drawing/2014/main" val="1329908216"/>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1997</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Independent Component Analysis (Bell &amp; Sejnowski)</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853383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1998</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Natural Gradient (Amari)</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326661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1998</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Reinforcement Learning (Sutton &amp; Barto)</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8236676"/>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1999</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Learning in Graphical Model (Jordan)</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867844"/>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1999</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Kernel Machines (Schoelkopf &amp; Smola)</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339765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2003</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Boosting Algorithms (Freund &amp; Shapire)</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194119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2005</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DARPA Grand Challenge</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425081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2006</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Restricted Boltzmann Machine/Deep Learning (Hinton &amp; Salakutdinov)</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448029"/>
                  </a:ext>
                </a:extLst>
              </a:tr>
              <a:tr h="201938">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2009</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Probabilistic Graphical Models (Koller &amp; Friedman)</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8528582"/>
                  </a:ext>
                </a:extLst>
              </a:tr>
            </a:tbl>
          </a:graphicData>
        </a:graphic>
      </p:graphicFrame>
      <p:sp>
        <p:nvSpPr>
          <p:cNvPr id="8" name="내용 개체 틀 2">
            <a:extLst>
              <a:ext uri="{FF2B5EF4-FFF2-40B4-BE49-F238E27FC236}">
                <a16:creationId xmlns:a16="http://schemas.microsoft.com/office/drawing/2014/main" id="{86A698ED-1AAC-4C5A-8738-7D8B71121A09}"/>
              </a:ext>
            </a:extLst>
          </p:cNvPr>
          <p:cNvSpPr txBox="1">
            <a:spLocks/>
          </p:cNvSpPr>
          <p:nvPr/>
        </p:nvSpPr>
        <p:spPr>
          <a:xfrm>
            <a:off x="983963" y="204959"/>
            <a:ext cx="5675050" cy="4351338"/>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endParaRPr lang="en-US" altLang="ko-KR" dirty="0"/>
          </a:p>
          <a:p>
            <a:pPr marL="0" indent="0">
              <a:buNone/>
            </a:pPr>
            <a:r>
              <a:rPr lang="en-US" altLang="ko-KR" dirty="0"/>
              <a:t>3. </a:t>
            </a:r>
            <a:r>
              <a:rPr lang="ko-KR" altLang="en-US" dirty="0"/>
              <a:t>성장기</a:t>
            </a:r>
            <a:r>
              <a:rPr lang="en-US" altLang="ko-KR" dirty="0"/>
              <a:t>(1995~2010)</a:t>
            </a:r>
          </a:p>
          <a:p>
            <a:pPr marL="514350" indent="-514350">
              <a:buFont typeface="+mj-lt"/>
              <a:buAutoNum type="arabicPeriod"/>
            </a:pPr>
            <a:endParaRPr lang="en-US" altLang="ko-KR" dirty="0"/>
          </a:p>
        </p:txBody>
      </p:sp>
      <p:grpSp>
        <p:nvGrpSpPr>
          <p:cNvPr id="6" name="그룹 5">
            <a:extLst>
              <a:ext uri="{FF2B5EF4-FFF2-40B4-BE49-F238E27FC236}">
                <a16:creationId xmlns:a16="http://schemas.microsoft.com/office/drawing/2014/main" id="{DBF5917D-AF73-44EC-B9CD-CCD27D65D695}"/>
              </a:ext>
            </a:extLst>
          </p:cNvPr>
          <p:cNvGrpSpPr/>
          <p:nvPr/>
        </p:nvGrpSpPr>
        <p:grpSpPr>
          <a:xfrm>
            <a:off x="8725638" y="204959"/>
            <a:ext cx="3015644" cy="3999425"/>
            <a:chOff x="4065104" y="279367"/>
            <a:chExt cx="3596619" cy="5127520"/>
          </a:xfrm>
        </p:grpSpPr>
        <p:sp>
          <p:nvSpPr>
            <p:cNvPr id="9" name="타원 8">
              <a:extLst>
                <a:ext uri="{FF2B5EF4-FFF2-40B4-BE49-F238E27FC236}">
                  <a16:creationId xmlns:a16="http://schemas.microsoft.com/office/drawing/2014/main" id="{8324DB1A-F743-4582-BE0E-BD4A86BB4C69}"/>
                </a:ext>
              </a:extLst>
            </p:cNvPr>
            <p:cNvSpPr/>
            <p:nvPr/>
          </p:nvSpPr>
          <p:spPr>
            <a:xfrm>
              <a:off x="4065104" y="5078896"/>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a:extLst>
                <a:ext uri="{FF2B5EF4-FFF2-40B4-BE49-F238E27FC236}">
                  <a16:creationId xmlns:a16="http://schemas.microsoft.com/office/drawing/2014/main" id="{234F43C9-2E77-4D4D-B0FB-CC8D2BAD85EC}"/>
                </a:ext>
              </a:extLst>
            </p:cNvPr>
            <p:cNvSpPr/>
            <p:nvPr/>
          </p:nvSpPr>
          <p:spPr>
            <a:xfrm>
              <a:off x="4686299" y="5078896"/>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타원 10">
              <a:extLst>
                <a:ext uri="{FF2B5EF4-FFF2-40B4-BE49-F238E27FC236}">
                  <a16:creationId xmlns:a16="http://schemas.microsoft.com/office/drawing/2014/main" id="{95A74DB0-BEC0-4746-B11F-D54A283B1BD2}"/>
                </a:ext>
              </a:extLst>
            </p:cNvPr>
            <p:cNvSpPr/>
            <p:nvPr/>
          </p:nvSpPr>
          <p:spPr>
            <a:xfrm>
              <a:off x="7063409" y="5073926"/>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a:extLst>
                <a:ext uri="{FF2B5EF4-FFF2-40B4-BE49-F238E27FC236}">
                  <a16:creationId xmlns:a16="http://schemas.microsoft.com/office/drawing/2014/main" id="{742F6ECD-C381-404F-94CC-0DC35FBA96D5}"/>
                </a:ext>
              </a:extLst>
            </p:cNvPr>
            <p:cNvSpPr/>
            <p:nvPr/>
          </p:nvSpPr>
          <p:spPr>
            <a:xfrm>
              <a:off x="6251712" y="5077353"/>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3" name="직선 연결선 12">
              <a:extLst>
                <a:ext uri="{FF2B5EF4-FFF2-40B4-BE49-F238E27FC236}">
                  <a16:creationId xmlns:a16="http://schemas.microsoft.com/office/drawing/2014/main" id="{FC4D5763-D813-45A2-A1CF-BB6BF506B714}"/>
                </a:ext>
              </a:extLst>
            </p:cNvPr>
            <p:cNvCxnSpPr/>
            <p:nvPr/>
          </p:nvCxnSpPr>
          <p:spPr>
            <a:xfrm>
              <a:off x="5212112" y="5237921"/>
              <a:ext cx="844826" cy="0"/>
            </a:xfrm>
            <a:prstGeom prst="line">
              <a:avLst/>
            </a:prstGeom>
            <a:ln>
              <a:prstDash val="sysDot"/>
            </a:ln>
          </p:spPr>
          <p:style>
            <a:lnRef idx="3">
              <a:schemeClr val="dk1"/>
            </a:lnRef>
            <a:fillRef idx="0">
              <a:schemeClr val="dk1"/>
            </a:fillRef>
            <a:effectRef idx="2">
              <a:schemeClr val="dk1"/>
            </a:effectRef>
            <a:fontRef idx="minor">
              <a:schemeClr val="tx1"/>
            </a:fontRef>
          </p:style>
        </p:cxnSp>
        <p:cxnSp>
          <p:nvCxnSpPr>
            <p:cNvPr id="14" name="직선 화살표 연결선 13">
              <a:extLst>
                <a:ext uri="{FF2B5EF4-FFF2-40B4-BE49-F238E27FC236}">
                  <a16:creationId xmlns:a16="http://schemas.microsoft.com/office/drawing/2014/main" id="{1855D0C5-B6CA-43D3-86A7-D5CAD2E98BC8}"/>
                </a:ext>
              </a:extLst>
            </p:cNvPr>
            <p:cNvCxnSpPr>
              <a:stCxn id="9" idx="0"/>
              <a:endCxn id="18" idx="4"/>
            </p:cNvCxnSpPr>
            <p:nvPr/>
          </p:nvCxnSpPr>
          <p:spPr>
            <a:xfrm flipV="1">
              <a:off x="4229100" y="4588908"/>
              <a:ext cx="566155" cy="4899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직선 화살표 연결선 14">
              <a:extLst>
                <a:ext uri="{FF2B5EF4-FFF2-40B4-BE49-F238E27FC236}">
                  <a16:creationId xmlns:a16="http://schemas.microsoft.com/office/drawing/2014/main" id="{887F5472-AA70-4CB5-AD21-244F03848CDA}"/>
                </a:ext>
              </a:extLst>
            </p:cNvPr>
            <p:cNvCxnSpPr>
              <a:stCxn id="10" idx="0"/>
              <a:endCxn id="18" idx="4"/>
            </p:cNvCxnSpPr>
            <p:nvPr/>
          </p:nvCxnSpPr>
          <p:spPr>
            <a:xfrm flipH="1" flipV="1">
              <a:off x="4795255" y="4588908"/>
              <a:ext cx="55040" cy="4899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E2B7380C-EBEC-4A86-8DF6-F5C9409FF28E}"/>
                </a:ext>
              </a:extLst>
            </p:cNvPr>
            <p:cNvCxnSpPr>
              <a:stCxn id="12" idx="0"/>
              <a:endCxn id="18" idx="4"/>
            </p:cNvCxnSpPr>
            <p:nvPr/>
          </p:nvCxnSpPr>
          <p:spPr>
            <a:xfrm flipH="1" flipV="1">
              <a:off x="4795255" y="4588908"/>
              <a:ext cx="1620453" cy="4884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직선 화살표 연결선 16">
              <a:extLst>
                <a:ext uri="{FF2B5EF4-FFF2-40B4-BE49-F238E27FC236}">
                  <a16:creationId xmlns:a16="http://schemas.microsoft.com/office/drawing/2014/main" id="{3D51ED7D-3DC6-4533-9421-637DDE495EEC}"/>
                </a:ext>
              </a:extLst>
            </p:cNvPr>
            <p:cNvCxnSpPr>
              <a:stCxn id="11" idx="0"/>
              <a:endCxn id="18" idx="4"/>
            </p:cNvCxnSpPr>
            <p:nvPr/>
          </p:nvCxnSpPr>
          <p:spPr>
            <a:xfrm flipH="1" flipV="1">
              <a:off x="4795255" y="4588908"/>
              <a:ext cx="2432150" cy="4850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타원 17">
              <a:extLst>
                <a:ext uri="{FF2B5EF4-FFF2-40B4-BE49-F238E27FC236}">
                  <a16:creationId xmlns:a16="http://schemas.microsoft.com/office/drawing/2014/main" id="{B4958323-CD7E-4BC8-8559-9A23FF8D88E1}"/>
                </a:ext>
              </a:extLst>
            </p:cNvPr>
            <p:cNvSpPr/>
            <p:nvPr/>
          </p:nvSpPr>
          <p:spPr>
            <a:xfrm>
              <a:off x="4631259" y="4260917"/>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타원 18">
              <a:extLst>
                <a:ext uri="{FF2B5EF4-FFF2-40B4-BE49-F238E27FC236}">
                  <a16:creationId xmlns:a16="http://schemas.microsoft.com/office/drawing/2014/main" id="{EA6F8A44-3019-4987-B04B-C492BD48E184}"/>
                </a:ext>
              </a:extLst>
            </p:cNvPr>
            <p:cNvSpPr/>
            <p:nvPr/>
          </p:nvSpPr>
          <p:spPr>
            <a:xfrm>
              <a:off x="5682374" y="4252692"/>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타원 19">
              <a:extLst>
                <a:ext uri="{FF2B5EF4-FFF2-40B4-BE49-F238E27FC236}">
                  <a16:creationId xmlns:a16="http://schemas.microsoft.com/office/drawing/2014/main" id="{02D2381B-BFEC-48A7-B010-02BDC961F628}"/>
                </a:ext>
              </a:extLst>
            </p:cNvPr>
            <p:cNvSpPr/>
            <p:nvPr/>
          </p:nvSpPr>
          <p:spPr>
            <a:xfrm>
              <a:off x="5181348" y="4260917"/>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타원 20">
              <a:extLst>
                <a:ext uri="{FF2B5EF4-FFF2-40B4-BE49-F238E27FC236}">
                  <a16:creationId xmlns:a16="http://schemas.microsoft.com/office/drawing/2014/main" id="{0189015C-0757-4354-BD1A-F16CF2D5CE6B}"/>
                </a:ext>
              </a:extLst>
            </p:cNvPr>
            <p:cNvSpPr/>
            <p:nvPr/>
          </p:nvSpPr>
          <p:spPr>
            <a:xfrm>
              <a:off x="6606641" y="4247722"/>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22" name="직선 연결선 21">
              <a:extLst>
                <a:ext uri="{FF2B5EF4-FFF2-40B4-BE49-F238E27FC236}">
                  <a16:creationId xmlns:a16="http://schemas.microsoft.com/office/drawing/2014/main" id="{D9FF4404-8FA7-40D4-9423-E17CCB03107F}"/>
                </a:ext>
              </a:extLst>
            </p:cNvPr>
            <p:cNvCxnSpPr/>
            <p:nvPr/>
          </p:nvCxnSpPr>
          <p:spPr>
            <a:xfrm>
              <a:off x="6088790" y="1705770"/>
              <a:ext cx="387407" cy="0"/>
            </a:xfrm>
            <a:prstGeom prst="line">
              <a:avLst/>
            </a:prstGeom>
            <a:ln>
              <a:prstDash val="sysDot"/>
            </a:ln>
          </p:spPr>
          <p:style>
            <a:lnRef idx="3">
              <a:schemeClr val="dk1"/>
            </a:lnRef>
            <a:fillRef idx="0">
              <a:schemeClr val="dk1"/>
            </a:fillRef>
            <a:effectRef idx="2">
              <a:schemeClr val="dk1"/>
            </a:effectRef>
            <a:fontRef idx="minor">
              <a:schemeClr val="tx1"/>
            </a:fontRef>
          </p:style>
        </p:cxnSp>
        <p:cxnSp>
          <p:nvCxnSpPr>
            <p:cNvPr id="23" name="직선 화살표 연결선 22">
              <a:extLst>
                <a:ext uri="{FF2B5EF4-FFF2-40B4-BE49-F238E27FC236}">
                  <a16:creationId xmlns:a16="http://schemas.microsoft.com/office/drawing/2014/main" id="{BEF4386A-593D-4E6E-8043-0539EEB270D7}"/>
                </a:ext>
              </a:extLst>
            </p:cNvPr>
            <p:cNvCxnSpPr>
              <a:stCxn id="9" idx="0"/>
              <a:endCxn id="20" idx="4"/>
            </p:cNvCxnSpPr>
            <p:nvPr/>
          </p:nvCxnSpPr>
          <p:spPr>
            <a:xfrm flipV="1">
              <a:off x="4229100" y="4588908"/>
              <a:ext cx="1116244" cy="4899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직선 화살표 연결선 23">
              <a:extLst>
                <a:ext uri="{FF2B5EF4-FFF2-40B4-BE49-F238E27FC236}">
                  <a16:creationId xmlns:a16="http://schemas.microsoft.com/office/drawing/2014/main" id="{5B4E0627-0555-4926-A902-C27DE7ADDA1B}"/>
                </a:ext>
              </a:extLst>
            </p:cNvPr>
            <p:cNvCxnSpPr>
              <a:stCxn id="9" idx="0"/>
              <a:endCxn id="19" idx="4"/>
            </p:cNvCxnSpPr>
            <p:nvPr/>
          </p:nvCxnSpPr>
          <p:spPr>
            <a:xfrm flipV="1">
              <a:off x="4229100" y="4580683"/>
              <a:ext cx="1617270" cy="4982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직선 화살표 연결선 24">
              <a:extLst>
                <a:ext uri="{FF2B5EF4-FFF2-40B4-BE49-F238E27FC236}">
                  <a16:creationId xmlns:a16="http://schemas.microsoft.com/office/drawing/2014/main" id="{03D42B79-25E3-48AB-8165-1BD26930FD29}"/>
                </a:ext>
              </a:extLst>
            </p:cNvPr>
            <p:cNvCxnSpPr>
              <a:stCxn id="9" idx="0"/>
              <a:endCxn id="21" idx="4"/>
            </p:cNvCxnSpPr>
            <p:nvPr/>
          </p:nvCxnSpPr>
          <p:spPr>
            <a:xfrm flipV="1">
              <a:off x="4229100" y="4575713"/>
              <a:ext cx="2541537" cy="503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직선 화살표 연결선 25">
              <a:extLst>
                <a:ext uri="{FF2B5EF4-FFF2-40B4-BE49-F238E27FC236}">
                  <a16:creationId xmlns:a16="http://schemas.microsoft.com/office/drawing/2014/main" id="{5D0DA0B1-A8F8-4A66-9A3E-573B841A4C7A}"/>
                </a:ext>
              </a:extLst>
            </p:cNvPr>
            <p:cNvCxnSpPr>
              <a:stCxn id="10" idx="0"/>
              <a:endCxn id="20" idx="4"/>
            </p:cNvCxnSpPr>
            <p:nvPr/>
          </p:nvCxnSpPr>
          <p:spPr>
            <a:xfrm flipV="1">
              <a:off x="4850295" y="4588908"/>
              <a:ext cx="495049" cy="48998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직선 화살표 연결선 26">
              <a:extLst>
                <a:ext uri="{FF2B5EF4-FFF2-40B4-BE49-F238E27FC236}">
                  <a16:creationId xmlns:a16="http://schemas.microsoft.com/office/drawing/2014/main" id="{4298ABE5-1627-4095-A97D-D1E27E10779C}"/>
                </a:ext>
              </a:extLst>
            </p:cNvPr>
            <p:cNvCxnSpPr>
              <a:stCxn id="10" idx="0"/>
              <a:endCxn id="19" idx="4"/>
            </p:cNvCxnSpPr>
            <p:nvPr/>
          </p:nvCxnSpPr>
          <p:spPr>
            <a:xfrm flipV="1">
              <a:off x="4850295" y="4580683"/>
              <a:ext cx="996075" cy="4982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4281043C-0025-44D4-9107-7A04477A85E2}"/>
                </a:ext>
              </a:extLst>
            </p:cNvPr>
            <p:cNvCxnSpPr>
              <a:stCxn id="10" idx="0"/>
              <a:endCxn id="21" idx="4"/>
            </p:cNvCxnSpPr>
            <p:nvPr/>
          </p:nvCxnSpPr>
          <p:spPr>
            <a:xfrm flipV="1">
              <a:off x="4850295" y="4575713"/>
              <a:ext cx="1920342" cy="50318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직선 화살표 연결선 28">
              <a:extLst>
                <a:ext uri="{FF2B5EF4-FFF2-40B4-BE49-F238E27FC236}">
                  <a16:creationId xmlns:a16="http://schemas.microsoft.com/office/drawing/2014/main" id="{BEE78C0D-8D73-428C-B9CE-789BB9F5C2BA}"/>
                </a:ext>
              </a:extLst>
            </p:cNvPr>
            <p:cNvCxnSpPr>
              <a:stCxn id="12" idx="0"/>
              <a:endCxn id="19" idx="4"/>
            </p:cNvCxnSpPr>
            <p:nvPr/>
          </p:nvCxnSpPr>
          <p:spPr>
            <a:xfrm flipH="1" flipV="1">
              <a:off x="5846370" y="4580683"/>
              <a:ext cx="569338" cy="49667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직선 화살표 연결선 29">
              <a:extLst>
                <a:ext uri="{FF2B5EF4-FFF2-40B4-BE49-F238E27FC236}">
                  <a16:creationId xmlns:a16="http://schemas.microsoft.com/office/drawing/2014/main" id="{56E55506-AFEA-4DF3-8CFD-43D8719B5325}"/>
                </a:ext>
              </a:extLst>
            </p:cNvPr>
            <p:cNvCxnSpPr>
              <a:stCxn id="12" idx="0"/>
              <a:endCxn id="21" idx="4"/>
            </p:cNvCxnSpPr>
            <p:nvPr/>
          </p:nvCxnSpPr>
          <p:spPr>
            <a:xfrm flipV="1">
              <a:off x="6415708" y="4575713"/>
              <a:ext cx="354929" cy="50164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직선 화살표 연결선 30">
              <a:extLst>
                <a:ext uri="{FF2B5EF4-FFF2-40B4-BE49-F238E27FC236}">
                  <a16:creationId xmlns:a16="http://schemas.microsoft.com/office/drawing/2014/main" id="{AA2BDD36-0614-41F3-B7F9-6E3BEABF9FDB}"/>
                </a:ext>
              </a:extLst>
            </p:cNvPr>
            <p:cNvCxnSpPr>
              <a:stCxn id="12" idx="0"/>
              <a:endCxn id="20" idx="4"/>
            </p:cNvCxnSpPr>
            <p:nvPr/>
          </p:nvCxnSpPr>
          <p:spPr>
            <a:xfrm flipH="1" flipV="1">
              <a:off x="5345344" y="4588908"/>
              <a:ext cx="1070364" cy="4884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직선 화살표 연결선 31">
              <a:extLst>
                <a:ext uri="{FF2B5EF4-FFF2-40B4-BE49-F238E27FC236}">
                  <a16:creationId xmlns:a16="http://schemas.microsoft.com/office/drawing/2014/main" id="{E43A9C2E-18F8-4A72-95DB-712D0FAAF67A}"/>
                </a:ext>
              </a:extLst>
            </p:cNvPr>
            <p:cNvCxnSpPr>
              <a:stCxn id="11" idx="0"/>
              <a:endCxn id="20" idx="4"/>
            </p:cNvCxnSpPr>
            <p:nvPr/>
          </p:nvCxnSpPr>
          <p:spPr>
            <a:xfrm flipH="1" flipV="1">
              <a:off x="5345344" y="4588908"/>
              <a:ext cx="1882061" cy="48501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직선 화살표 연결선 32">
              <a:extLst>
                <a:ext uri="{FF2B5EF4-FFF2-40B4-BE49-F238E27FC236}">
                  <a16:creationId xmlns:a16="http://schemas.microsoft.com/office/drawing/2014/main" id="{8FBE4B02-28A0-4A3E-944E-B8F2B0DB5679}"/>
                </a:ext>
              </a:extLst>
            </p:cNvPr>
            <p:cNvCxnSpPr>
              <a:stCxn id="11" idx="0"/>
              <a:endCxn id="19" idx="4"/>
            </p:cNvCxnSpPr>
            <p:nvPr/>
          </p:nvCxnSpPr>
          <p:spPr>
            <a:xfrm flipH="1" flipV="1">
              <a:off x="5846370" y="4580683"/>
              <a:ext cx="1381035" cy="49324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직선 화살표 연결선 33">
              <a:extLst>
                <a:ext uri="{FF2B5EF4-FFF2-40B4-BE49-F238E27FC236}">
                  <a16:creationId xmlns:a16="http://schemas.microsoft.com/office/drawing/2014/main" id="{9116134F-0E24-4AA7-A515-A127332A39AF}"/>
                </a:ext>
              </a:extLst>
            </p:cNvPr>
            <p:cNvCxnSpPr>
              <a:stCxn id="11" idx="0"/>
              <a:endCxn id="21" idx="4"/>
            </p:cNvCxnSpPr>
            <p:nvPr/>
          </p:nvCxnSpPr>
          <p:spPr>
            <a:xfrm flipH="1" flipV="1">
              <a:off x="6770637" y="4575713"/>
              <a:ext cx="456768" cy="49821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타원 34">
              <a:extLst>
                <a:ext uri="{FF2B5EF4-FFF2-40B4-BE49-F238E27FC236}">
                  <a16:creationId xmlns:a16="http://schemas.microsoft.com/office/drawing/2014/main" id="{7A7CC74D-6B89-40AC-B16A-0FA742E6C8A6}"/>
                </a:ext>
              </a:extLst>
            </p:cNvPr>
            <p:cNvSpPr/>
            <p:nvPr/>
          </p:nvSpPr>
          <p:spPr>
            <a:xfrm>
              <a:off x="5699408" y="713764"/>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6" name="직선 화살표 연결선 35">
              <a:extLst>
                <a:ext uri="{FF2B5EF4-FFF2-40B4-BE49-F238E27FC236}">
                  <a16:creationId xmlns:a16="http://schemas.microsoft.com/office/drawing/2014/main" id="{52BE7372-A77C-4FDE-BD14-3031609E96E5}"/>
                </a:ext>
              </a:extLst>
            </p:cNvPr>
            <p:cNvCxnSpPr>
              <a:stCxn id="41" idx="0"/>
              <a:endCxn id="35" idx="4"/>
            </p:cNvCxnSpPr>
            <p:nvPr/>
          </p:nvCxnSpPr>
          <p:spPr>
            <a:xfrm flipV="1">
              <a:off x="4789953" y="1041755"/>
              <a:ext cx="1073451" cy="486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직선 화살표 연결선 36">
              <a:extLst>
                <a:ext uri="{FF2B5EF4-FFF2-40B4-BE49-F238E27FC236}">
                  <a16:creationId xmlns:a16="http://schemas.microsoft.com/office/drawing/2014/main" id="{D56A614F-0D54-43D3-9AC6-9FF25072A1B5}"/>
                </a:ext>
              </a:extLst>
            </p:cNvPr>
            <p:cNvCxnSpPr>
              <a:stCxn id="43" idx="0"/>
              <a:endCxn id="35" idx="4"/>
            </p:cNvCxnSpPr>
            <p:nvPr/>
          </p:nvCxnSpPr>
          <p:spPr>
            <a:xfrm flipV="1">
              <a:off x="5362109" y="1041755"/>
              <a:ext cx="501295" cy="4828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직선 화살표 연결선 37">
              <a:extLst>
                <a:ext uri="{FF2B5EF4-FFF2-40B4-BE49-F238E27FC236}">
                  <a16:creationId xmlns:a16="http://schemas.microsoft.com/office/drawing/2014/main" id="{AA017A62-0A80-402E-875B-F37BDFA52972}"/>
                </a:ext>
              </a:extLst>
            </p:cNvPr>
            <p:cNvCxnSpPr>
              <a:stCxn id="42" idx="0"/>
              <a:endCxn id="35" idx="4"/>
            </p:cNvCxnSpPr>
            <p:nvPr/>
          </p:nvCxnSpPr>
          <p:spPr>
            <a:xfrm flipV="1">
              <a:off x="5846370" y="1041755"/>
              <a:ext cx="17034" cy="486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직선 화살표 연결선 38">
              <a:extLst>
                <a:ext uri="{FF2B5EF4-FFF2-40B4-BE49-F238E27FC236}">
                  <a16:creationId xmlns:a16="http://schemas.microsoft.com/office/drawing/2014/main" id="{89D512B3-AED7-4135-AB0D-A0F0C78EFAD0}"/>
                </a:ext>
              </a:extLst>
            </p:cNvPr>
            <p:cNvCxnSpPr>
              <a:stCxn id="44" idx="0"/>
              <a:endCxn id="35" idx="4"/>
            </p:cNvCxnSpPr>
            <p:nvPr/>
          </p:nvCxnSpPr>
          <p:spPr>
            <a:xfrm flipH="1" flipV="1">
              <a:off x="5863404" y="1041755"/>
              <a:ext cx="902174" cy="50001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11460D18-ED3B-49CB-973A-EB0876F473DD}"/>
                    </a:ext>
                  </a:extLst>
                </p:cNvPr>
                <p:cNvSpPr txBox="1"/>
                <p:nvPr/>
              </p:nvSpPr>
              <p:spPr>
                <a:xfrm>
                  <a:off x="7446921" y="5073926"/>
                  <a:ext cx="21480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ko-KR" b="1" i="1" smtClean="0">
                            <a:latin typeface="Cambria Math" panose="02040503050406030204" pitchFamily="18" charset="0"/>
                          </a:rPr>
                          <m:t>𝒙</m:t>
                        </m:r>
                      </m:oMath>
                    </m:oMathPara>
                  </a14:m>
                  <a:endParaRPr lang="ko-KR" altLang="en-US" b="1" dirty="0"/>
                </a:p>
              </p:txBody>
            </p:sp>
          </mc:Choice>
          <mc:Fallback xmlns="">
            <p:sp>
              <p:nvSpPr>
                <p:cNvPr id="41" name="TextBox 40"/>
                <p:cNvSpPr txBox="1">
                  <a:spLocks noRot="1" noChangeAspect="1" noMove="1" noResize="1" noEditPoints="1" noAdjustHandles="1" noChangeArrowheads="1" noChangeShapeType="1" noTextEdit="1"/>
                </p:cNvSpPr>
                <p:nvPr/>
              </p:nvSpPr>
              <p:spPr>
                <a:xfrm>
                  <a:off x="7446921" y="5073926"/>
                  <a:ext cx="214802" cy="276999"/>
                </a:xfrm>
                <a:prstGeom prst="rect">
                  <a:avLst/>
                </a:prstGeom>
                <a:blipFill rotWithShape="0">
                  <a:blip r:embed="rId2"/>
                  <a:stretch>
                    <a:fillRect l="-8571" r="-11429" b="-2174"/>
                  </a:stretch>
                </a:blipFill>
              </p:spPr>
              <p:txBody>
                <a:bodyPr/>
                <a:lstStyle/>
                <a:p>
                  <a:r>
                    <a:rPr lang="ko-KR" altLang="en-US">
                      <a:noFill/>
                    </a:rPr>
                    <a:t> </a:t>
                  </a:r>
                </a:p>
              </p:txBody>
            </p:sp>
          </mc:Fallback>
        </mc:AlternateContent>
        <p:sp>
          <p:nvSpPr>
            <p:cNvPr id="41" name="타원 40">
              <a:extLst>
                <a:ext uri="{FF2B5EF4-FFF2-40B4-BE49-F238E27FC236}">
                  <a16:creationId xmlns:a16="http://schemas.microsoft.com/office/drawing/2014/main" id="{8746BC6A-175B-46BF-BEEC-4E65B1317412}"/>
                </a:ext>
              </a:extLst>
            </p:cNvPr>
            <p:cNvSpPr/>
            <p:nvPr/>
          </p:nvSpPr>
          <p:spPr>
            <a:xfrm>
              <a:off x="4625957" y="1528578"/>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2" name="타원 41">
              <a:extLst>
                <a:ext uri="{FF2B5EF4-FFF2-40B4-BE49-F238E27FC236}">
                  <a16:creationId xmlns:a16="http://schemas.microsoft.com/office/drawing/2014/main" id="{1BD350AB-FA83-4F40-85F1-0E8143738332}"/>
                </a:ext>
              </a:extLst>
            </p:cNvPr>
            <p:cNvSpPr/>
            <p:nvPr/>
          </p:nvSpPr>
          <p:spPr>
            <a:xfrm>
              <a:off x="5682374" y="1528579"/>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3" name="타원 42">
              <a:extLst>
                <a:ext uri="{FF2B5EF4-FFF2-40B4-BE49-F238E27FC236}">
                  <a16:creationId xmlns:a16="http://schemas.microsoft.com/office/drawing/2014/main" id="{EA9A92F3-CA06-471A-AF06-3362128113FE}"/>
                </a:ext>
              </a:extLst>
            </p:cNvPr>
            <p:cNvSpPr/>
            <p:nvPr/>
          </p:nvSpPr>
          <p:spPr>
            <a:xfrm>
              <a:off x="5198113" y="1524616"/>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4" name="타원 43">
              <a:extLst>
                <a:ext uri="{FF2B5EF4-FFF2-40B4-BE49-F238E27FC236}">
                  <a16:creationId xmlns:a16="http://schemas.microsoft.com/office/drawing/2014/main" id="{83B17040-CFF5-419F-8D87-79A7D5FF0ED1}"/>
                </a:ext>
              </a:extLst>
            </p:cNvPr>
            <p:cNvSpPr/>
            <p:nvPr/>
          </p:nvSpPr>
          <p:spPr>
            <a:xfrm>
              <a:off x="6601582" y="1541774"/>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5" name="직선 연결선 44">
              <a:extLst>
                <a:ext uri="{FF2B5EF4-FFF2-40B4-BE49-F238E27FC236}">
                  <a16:creationId xmlns:a16="http://schemas.microsoft.com/office/drawing/2014/main" id="{EE4F8864-72D7-4D00-9556-A1AD020CB1EC}"/>
                </a:ext>
              </a:extLst>
            </p:cNvPr>
            <p:cNvCxnSpPr/>
            <p:nvPr/>
          </p:nvCxnSpPr>
          <p:spPr>
            <a:xfrm>
              <a:off x="6142886" y="4422047"/>
              <a:ext cx="387407" cy="0"/>
            </a:xfrm>
            <a:prstGeom prst="line">
              <a:avLst/>
            </a:prstGeom>
            <a:ln>
              <a:prstDash val="sysDot"/>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7D30ABA9-4A7B-45EE-96A6-8AA0FDB77C40}"/>
                    </a:ext>
                  </a:extLst>
                </p:cNvPr>
                <p:cNvSpPr txBox="1"/>
                <p:nvPr/>
              </p:nvSpPr>
              <p:spPr>
                <a:xfrm>
                  <a:off x="7185695" y="4287236"/>
                  <a:ext cx="476028" cy="2884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ko-KR" i="1" smtClean="0">
                                <a:latin typeface="Cambria Math" panose="02040503050406030204" pitchFamily="18" charset="0"/>
                              </a:rPr>
                            </m:ctrlPr>
                          </m:sSupPr>
                          <m:e>
                            <m:r>
                              <a:rPr lang="en-US" altLang="ko-KR" b="1" i="1" smtClean="0">
                                <a:latin typeface="Cambria Math" panose="02040503050406030204" pitchFamily="18" charset="0"/>
                              </a:rPr>
                              <m:t>𝒉</m:t>
                            </m:r>
                          </m:e>
                          <m:sup>
                            <m:r>
                              <a:rPr lang="en-US" altLang="ko-KR" b="0" i="1" smtClean="0">
                                <a:latin typeface="Cambria Math" panose="02040503050406030204" pitchFamily="18" charset="0"/>
                              </a:rPr>
                              <m:t>(1)</m:t>
                            </m:r>
                          </m:sup>
                        </m:sSup>
                      </m:oMath>
                    </m:oMathPara>
                  </a14:m>
                  <a:endParaRPr lang="ko-KR" altLang="en-US" dirty="0"/>
                </a:p>
              </p:txBody>
            </p:sp>
          </mc:Choice>
          <mc:Fallback xmlns="">
            <p:sp>
              <p:nvSpPr>
                <p:cNvPr id="21" name="TextBox 20"/>
                <p:cNvSpPr txBox="1">
                  <a:spLocks noRot="1" noChangeAspect="1" noMove="1" noResize="1" noEditPoints="1" noAdjustHandles="1" noChangeArrowheads="1" noChangeShapeType="1" noTextEdit="1"/>
                </p:cNvSpPr>
                <p:nvPr/>
              </p:nvSpPr>
              <p:spPr>
                <a:xfrm>
                  <a:off x="7185695" y="4287236"/>
                  <a:ext cx="476028" cy="288477"/>
                </a:xfrm>
                <a:prstGeom prst="rect">
                  <a:avLst/>
                </a:prstGeom>
                <a:blipFill rotWithShape="0">
                  <a:blip r:embed="rId3"/>
                  <a:stretch>
                    <a:fillRect l="-10256" t="-4167" r="-6410" b="-12500"/>
                  </a:stretch>
                </a:blipFill>
              </p:spPr>
              <p:txBody>
                <a:bodyPr/>
                <a:lstStyle/>
                <a:p>
                  <a:r>
                    <a:rPr lang="ko-KR" altLang="en-US">
                      <a:noFill/>
                    </a:rPr>
                    <a:t> </a:t>
                  </a:r>
                </a:p>
              </p:txBody>
            </p:sp>
          </mc:Fallback>
        </mc:AlternateContent>
        <p:cxnSp>
          <p:nvCxnSpPr>
            <p:cNvPr id="47" name="직선 화살표 연결선 46">
              <a:extLst>
                <a:ext uri="{FF2B5EF4-FFF2-40B4-BE49-F238E27FC236}">
                  <a16:creationId xmlns:a16="http://schemas.microsoft.com/office/drawing/2014/main" id="{F81803A4-861A-48CA-8E1B-9632747C52E5}"/>
                </a:ext>
              </a:extLst>
            </p:cNvPr>
            <p:cNvCxnSpPr>
              <a:stCxn id="18" idx="0"/>
              <a:endCxn id="51" idx="4"/>
            </p:cNvCxnSpPr>
            <p:nvPr/>
          </p:nvCxnSpPr>
          <p:spPr>
            <a:xfrm flipH="1" flipV="1">
              <a:off x="4789953" y="3744059"/>
              <a:ext cx="5302" cy="5168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직선 화살표 연결선 47">
              <a:extLst>
                <a:ext uri="{FF2B5EF4-FFF2-40B4-BE49-F238E27FC236}">
                  <a16:creationId xmlns:a16="http://schemas.microsoft.com/office/drawing/2014/main" id="{4B4D7D0B-01B3-4DE4-89CB-8810E74F34E4}"/>
                </a:ext>
              </a:extLst>
            </p:cNvPr>
            <p:cNvCxnSpPr>
              <a:stCxn id="20" idx="0"/>
              <a:endCxn id="51" idx="4"/>
            </p:cNvCxnSpPr>
            <p:nvPr/>
          </p:nvCxnSpPr>
          <p:spPr>
            <a:xfrm flipH="1" flipV="1">
              <a:off x="4789953" y="3744059"/>
              <a:ext cx="555391" cy="5168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직선 화살표 연결선 48">
              <a:extLst>
                <a:ext uri="{FF2B5EF4-FFF2-40B4-BE49-F238E27FC236}">
                  <a16:creationId xmlns:a16="http://schemas.microsoft.com/office/drawing/2014/main" id="{D580E13A-D130-4D20-A756-329FC1CE6186}"/>
                </a:ext>
              </a:extLst>
            </p:cNvPr>
            <p:cNvCxnSpPr>
              <a:stCxn id="19" idx="0"/>
              <a:endCxn id="51" idx="4"/>
            </p:cNvCxnSpPr>
            <p:nvPr/>
          </p:nvCxnSpPr>
          <p:spPr>
            <a:xfrm flipH="1" flipV="1">
              <a:off x="4789953" y="3744059"/>
              <a:ext cx="1056417" cy="5086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직선 화살표 연결선 49">
              <a:extLst>
                <a:ext uri="{FF2B5EF4-FFF2-40B4-BE49-F238E27FC236}">
                  <a16:creationId xmlns:a16="http://schemas.microsoft.com/office/drawing/2014/main" id="{54635658-3563-46A8-BD3F-0FC4C8F4E562}"/>
                </a:ext>
              </a:extLst>
            </p:cNvPr>
            <p:cNvCxnSpPr>
              <a:stCxn id="19" idx="0"/>
              <a:endCxn id="54" idx="4"/>
            </p:cNvCxnSpPr>
            <p:nvPr/>
          </p:nvCxnSpPr>
          <p:spPr>
            <a:xfrm flipV="1">
              <a:off x="5846370" y="3761161"/>
              <a:ext cx="897329" cy="4915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1" name="타원 50">
              <a:extLst>
                <a:ext uri="{FF2B5EF4-FFF2-40B4-BE49-F238E27FC236}">
                  <a16:creationId xmlns:a16="http://schemas.microsoft.com/office/drawing/2014/main" id="{8A9B969F-857A-4534-ACDD-C879BC0BAE02}"/>
                </a:ext>
              </a:extLst>
            </p:cNvPr>
            <p:cNvSpPr/>
            <p:nvPr/>
          </p:nvSpPr>
          <p:spPr>
            <a:xfrm>
              <a:off x="4625957" y="3416068"/>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타원 51">
              <a:extLst>
                <a:ext uri="{FF2B5EF4-FFF2-40B4-BE49-F238E27FC236}">
                  <a16:creationId xmlns:a16="http://schemas.microsoft.com/office/drawing/2014/main" id="{D340D873-194F-4155-828B-C331A2365503}"/>
                </a:ext>
              </a:extLst>
            </p:cNvPr>
            <p:cNvSpPr/>
            <p:nvPr/>
          </p:nvSpPr>
          <p:spPr>
            <a:xfrm>
              <a:off x="5660088" y="3408699"/>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3" name="타원 52">
              <a:extLst>
                <a:ext uri="{FF2B5EF4-FFF2-40B4-BE49-F238E27FC236}">
                  <a16:creationId xmlns:a16="http://schemas.microsoft.com/office/drawing/2014/main" id="{640EBEC2-57F5-4718-BF39-42EF8A658BC6}"/>
                </a:ext>
              </a:extLst>
            </p:cNvPr>
            <p:cNvSpPr/>
            <p:nvPr/>
          </p:nvSpPr>
          <p:spPr>
            <a:xfrm>
              <a:off x="5164977" y="3428200"/>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4" name="타원 53">
              <a:extLst>
                <a:ext uri="{FF2B5EF4-FFF2-40B4-BE49-F238E27FC236}">
                  <a16:creationId xmlns:a16="http://schemas.microsoft.com/office/drawing/2014/main" id="{F252DFDA-6461-477F-9850-C6081BED5920}"/>
                </a:ext>
              </a:extLst>
            </p:cNvPr>
            <p:cNvSpPr/>
            <p:nvPr/>
          </p:nvSpPr>
          <p:spPr>
            <a:xfrm>
              <a:off x="6579703" y="3433170"/>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 name="직선 화살표 연결선 54">
              <a:extLst>
                <a:ext uri="{FF2B5EF4-FFF2-40B4-BE49-F238E27FC236}">
                  <a16:creationId xmlns:a16="http://schemas.microsoft.com/office/drawing/2014/main" id="{5E559F3A-7781-4100-8985-FA6C9D6505A2}"/>
                </a:ext>
              </a:extLst>
            </p:cNvPr>
            <p:cNvCxnSpPr>
              <a:stCxn id="18" idx="0"/>
              <a:endCxn id="53" idx="4"/>
            </p:cNvCxnSpPr>
            <p:nvPr/>
          </p:nvCxnSpPr>
          <p:spPr>
            <a:xfrm flipV="1">
              <a:off x="4795255" y="3756191"/>
              <a:ext cx="533718" cy="5047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직선 화살표 연결선 55">
              <a:extLst>
                <a:ext uri="{FF2B5EF4-FFF2-40B4-BE49-F238E27FC236}">
                  <a16:creationId xmlns:a16="http://schemas.microsoft.com/office/drawing/2014/main" id="{2837FEDB-ED80-47AD-92A7-1D6478B3FD2B}"/>
                </a:ext>
              </a:extLst>
            </p:cNvPr>
            <p:cNvCxnSpPr>
              <a:stCxn id="20" idx="0"/>
              <a:endCxn id="53" idx="4"/>
            </p:cNvCxnSpPr>
            <p:nvPr/>
          </p:nvCxnSpPr>
          <p:spPr>
            <a:xfrm flipH="1" flipV="1">
              <a:off x="5328973" y="3756191"/>
              <a:ext cx="16371" cy="50472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직선 화살표 연결선 56">
              <a:extLst>
                <a:ext uri="{FF2B5EF4-FFF2-40B4-BE49-F238E27FC236}">
                  <a16:creationId xmlns:a16="http://schemas.microsoft.com/office/drawing/2014/main" id="{D2B43D2A-3CB9-45E2-8A8C-E882D7F2CC80}"/>
                </a:ext>
              </a:extLst>
            </p:cNvPr>
            <p:cNvCxnSpPr>
              <a:stCxn id="20" idx="0"/>
              <a:endCxn id="54" idx="4"/>
            </p:cNvCxnSpPr>
            <p:nvPr/>
          </p:nvCxnSpPr>
          <p:spPr>
            <a:xfrm flipV="1">
              <a:off x="5345344" y="3761161"/>
              <a:ext cx="1398355" cy="4997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직선 화살표 연결선 57">
              <a:extLst>
                <a:ext uri="{FF2B5EF4-FFF2-40B4-BE49-F238E27FC236}">
                  <a16:creationId xmlns:a16="http://schemas.microsoft.com/office/drawing/2014/main" id="{FAC36F80-E2F6-43C8-8F6E-77F2B8B1F340}"/>
                </a:ext>
              </a:extLst>
            </p:cNvPr>
            <p:cNvCxnSpPr>
              <a:stCxn id="20" idx="0"/>
              <a:endCxn id="52" idx="4"/>
            </p:cNvCxnSpPr>
            <p:nvPr/>
          </p:nvCxnSpPr>
          <p:spPr>
            <a:xfrm flipV="1">
              <a:off x="5345344" y="3736690"/>
              <a:ext cx="478740" cy="524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직선 화살표 연결선 58">
              <a:extLst>
                <a:ext uri="{FF2B5EF4-FFF2-40B4-BE49-F238E27FC236}">
                  <a16:creationId xmlns:a16="http://schemas.microsoft.com/office/drawing/2014/main" id="{C48489D1-E42F-4D4E-9466-564150D7C80B}"/>
                </a:ext>
              </a:extLst>
            </p:cNvPr>
            <p:cNvCxnSpPr>
              <a:stCxn id="18" idx="0"/>
              <a:endCxn id="52" idx="4"/>
            </p:cNvCxnSpPr>
            <p:nvPr/>
          </p:nvCxnSpPr>
          <p:spPr>
            <a:xfrm flipV="1">
              <a:off x="4795255" y="3736690"/>
              <a:ext cx="1028829" cy="52422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직선 화살표 연결선 59">
              <a:extLst>
                <a:ext uri="{FF2B5EF4-FFF2-40B4-BE49-F238E27FC236}">
                  <a16:creationId xmlns:a16="http://schemas.microsoft.com/office/drawing/2014/main" id="{52B6088D-6964-479D-BBBC-739ABD9A5797}"/>
                </a:ext>
              </a:extLst>
            </p:cNvPr>
            <p:cNvCxnSpPr>
              <a:stCxn id="18" idx="0"/>
              <a:endCxn id="54" idx="4"/>
            </p:cNvCxnSpPr>
            <p:nvPr/>
          </p:nvCxnSpPr>
          <p:spPr>
            <a:xfrm flipV="1">
              <a:off x="4795255" y="3761161"/>
              <a:ext cx="1948444" cy="4997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직선 화살표 연결선 60">
              <a:extLst>
                <a:ext uri="{FF2B5EF4-FFF2-40B4-BE49-F238E27FC236}">
                  <a16:creationId xmlns:a16="http://schemas.microsoft.com/office/drawing/2014/main" id="{01A136A0-BA1A-490D-AE29-2F460A809873}"/>
                </a:ext>
              </a:extLst>
            </p:cNvPr>
            <p:cNvCxnSpPr>
              <a:stCxn id="21" idx="0"/>
              <a:endCxn id="53" idx="4"/>
            </p:cNvCxnSpPr>
            <p:nvPr/>
          </p:nvCxnSpPr>
          <p:spPr>
            <a:xfrm flipH="1" flipV="1">
              <a:off x="5328973" y="3756191"/>
              <a:ext cx="1441664" cy="49153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직선 화살표 연결선 61">
              <a:extLst>
                <a:ext uri="{FF2B5EF4-FFF2-40B4-BE49-F238E27FC236}">
                  <a16:creationId xmlns:a16="http://schemas.microsoft.com/office/drawing/2014/main" id="{C7A605F8-BCA3-444C-BBAC-390BB3F342BA}"/>
                </a:ext>
              </a:extLst>
            </p:cNvPr>
            <p:cNvCxnSpPr>
              <a:stCxn id="19" idx="0"/>
              <a:endCxn id="52" idx="4"/>
            </p:cNvCxnSpPr>
            <p:nvPr/>
          </p:nvCxnSpPr>
          <p:spPr>
            <a:xfrm flipH="1" flipV="1">
              <a:off x="5824084" y="3736690"/>
              <a:ext cx="22286" cy="5160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직선 화살표 연결선 62">
              <a:extLst>
                <a:ext uri="{FF2B5EF4-FFF2-40B4-BE49-F238E27FC236}">
                  <a16:creationId xmlns:a16="http://schemas.microsoft.com/office/drawing/2014/main" id="{CF7639E1-55D9-46B0-88EF-24865C3BE98F}"/>
                </a:ext>
              </a:extLst>
            </p:cNvPr>
            <p:cNvCxnSpPr>
              <a:stCxn id="21" idx="0"/>
              <a:endCxn id="52" idx="4"/>
            </p:cNvCxnSpPr>
            <p:nvPr/>
          </p:nvCxnSpPr>
          <p:spPr>
            <a:xfrm flipH="1" flipV="1">
              <a:off x="5824084" y="3736690"/>
              <a:ext cx="946553" cy="51103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4" name="직선 화살표 연결선 63">
              <a:extLst>
                <a:ext uri="{FF2B5EF4-FFF2-40B4-BE49-F238E27FC236}">
                  <a16:creationId xmlns:a16="http://schemas.microsoft.com/office/drawing/2014/main" id="{CCC9109A-90CB-484D-8E06-50029316BE80}"/>
                </a:ext>
              </a:extLst>
            </p:cNvPr>
            <p:cNvCxnSpPr>
              <a:stCxn id="21" idx="0"/>
              <a:endCxn id="51" idx="4"/>
            </p:cNvCxnSpPr>
            <p:nvPr/>
          </p:nvCxnSpPr>
          <p:spPr>
            <a:xfrm flipH="1" flipV="1">
              <a:off x="4789953" y="3744059"/>
              <a:ext cx="1980684" cy="5036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직선 화살표 연결선 64">
              <a:extLst>
                <a:ext uri="{FF2B5EF4-FFF2-40B4-BE49-F238E27FC236}">
                  <a16:creationId xmlns:a16="http://schemas.microsoft.com/office/drawing/2014/main" id="{49E8C662-ED4D-484C-B3E3-841CA6C75860}"/>
                </a:ext>
              </a:extLst>
            </p:cNvPr>
            <p:cNvCxnSpPr>
              <a:stCxn id="21" idx="0"/>
              <a:endCxn id="54" idx="4"/>
            </p:cNvCxnSpPr>
            <p:nvPr/>
          </p:nvCxnSpPr>
          <p:spPr>
            <a:xfrm flipH="1" flipV="1">
              <a:off x="6743699" y="3761161"/>
              <a:ext cx="26938" cy="4865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6" name="직선 화살표 연결선 65">
              <a:extLst>
                <a:ext uri="{FF2B5EF4-FFF2-40B4-BE49-F238E27FC236}">
                  <a16:creationId xmlns:a16="http://schemas.microsoft.com/office/drawing/2014/main" id="{E6C48D7A-8D99-40FE-9D71-55471F84D4BA}"/>
                </a:ext>
              </a:extLst>
            </p:cNvPr>
            <p:cNvCxnSpPr>
              <a:stCxn id="19" idx="0"/>
              <a:endCxn id="53" idx="4"/>
            </p:cNvCxnSpPr>
            <p:nvPr/>
          </p:nvCxnSpPr>
          <p:spPr>
            <a:xfrm flipH="1" flipV="1">
              <a:off x="5328973" y="3756191"/>
              <a:ext cx="517397" cy="49650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55F07FEE-BAC6-4866-8873-CD15CD4F9F1F}"/>
                    </a:ext>
                  </a:extLst>
                </p:cNvPr>
                <p:cNvSpPr txBox="1"/>
                <p:nvPr/>
              </p:nvSpPr>
              <p:spPr>
                <a:xfrm>
                  <a:off x="7185695" y="1581289"/>
                  <a:ext cx="474104" cy="2884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ko-KR" i="1" smtClean="0">
                                <a:latin typeface="Cambria Math" panose="02040503050406030204" pitchFamily="18" charset="0"/>
                              </a:rPr>
                            </m:ctrlPr>
                          </m:sSupPr>
                          <m:e>
                            <m:r>
                              <a:rPr lang="en-US" altLang="ko-KR" b="1" i="1" smtClean="0">
                                <a:latin typeface="Cambria Math" panose="02040503050406030204" pitchFamily="18" charset="0"/>
                              </a:rPr>
                              <m:t>𝒉</m:t>
                            </m:r>
                          </m:e>
                          <m:sup>
                            <m:r>
                              <a:rPr lang="en-US" altLang="ko-KR" b="0" i="1" smtClean="0">
                                <a:latin typeface="Cambria Math" panose="02040503050406030204" pitchFamily="18" charset="0"/>
                              </a:rPr>
                              <m:t>(</m:t>
                            </m:r>
                            <m:r>
                              <a:rPr lang="en-US" altLang="ko-KR" b="0" i="1" smtClean="0">
                                <a:latin typeface="Cambria Math" panose="02040503050406030204" pitchFamily="18" charset="0"/>
                              </a:rPr>
                              <m:t>𝐿</m:t>
                            </m:r>
                            <m:r>
                              <a:rPr lang="en-US" altLang="ko-KR" b="0" i="1" smtClean="0">
                                <a:latin typeface="Cambria Math" panose="02040503050406030204" pitchFamily="18" charset="0"/>
                              </a:rPr>
                              <m:t>)</m:t>
                            </m:r>
                          </m:sup>
                        </m:sSup>
                      </m:oMath>
                    </m:oMathPara>
                  </a14:m>
                  <a:endParaRPr lang="ko-KR" altLang="en-US" dirty="0"/>
                </a:p>
              </p:txBody>
            </p:sp>
          </mc:Choice>
          <mc:Fallback xmlns="">
            <p:sp>
              <p:nvSpPr>
                <p:cNvPr id="174" name="TextBox 173"/>
                <p:cNvSpPr txBox="1">
                  <a:spLocks noRot="1" noChangeAspect="1" noMove="1" noResize="1" noEditPoints="1" noAdjustHandles="1" noChangeArrowheads="1" noChangeShapeType="1" noTextEdit="1"/>
                </p:cNvSpPr>
                <p:nvPr/>
              </p:nvSpPr>
              <p:spPr>
                <a:xfrm>
                  <a:off x="7185695" y="1581289"/>
                  <a:ext cx="474104" cy="288477"/>
                </a:xfrm>
                <a:prstGeom prst="rect">
                  <a:avLst/>
                </a:prstGeom>
                <a:blipFill rotWithShape="0">
                  <a:blip r:embed="rId4"/>
                  <a:stretch>
                    <a:fillRect l="-10256" t="-4167" r="-6410" b="-12500"/>
                  </a:stretch>
                </a:blipFill>
              </p:spPr>
              <p:txBody>
                <a:bodyPr/>
                <a:lstStyle/>
                <a:p>
                  <a:r>
                    <a:rPr lang="ko-KR" altLang="en-US">
                      <a:noFill/>
                    </a:rPr>
                    <a:t> </a:t>
                  </a:r>
                </a:p>
              </p:txBody>
            </p:sp>
          </mc:Fallback>
        </mc:AlternateContent>
        <p:cxnSp>
          <p:nvCxnSpPr>
            <p:cNvPr id="68" name="직선 연결선 67">
              <a:extLst>
                <a:ext uri="{FF2B5EF4-FFF2-40B4-BE49-F238E27FC236}">
                  <a16:creationId xmlns:a16="http://schemas.microsoft.com/office/drawing/2014/main" id="{E010F2BF-A3ED-4CD5-9426-1DCE3501F300}"/>
                </a:ext>
              </a:extLst>
            </p:cNvPr>
            <p:cNvCxnSpPr/>
            <p:nvPr/>
          </p:nvCxnSpPr>
          <p:spPr>
            <a:xfrm>
              <a:off x="6115718" y="3597165"/>
              <a:ext cx="387407" cy="0"/>
            </a:xfrm>
            <a:prstGeom prst="line">
              <a:avLst/>
            </a:prstGeom>
            <a:ln>
              <a:prstDash val="sysDot"/>
            </a:ln>
          </p:spPr>
          <p:style>
            <a:lnRef idx="3">
              <a:schemeClr val="dk1"/>
            </a:lnRef>
            <a:fillRef idx="0">
              <a:schemeClr val="dk1"/>
            </a:fillRef>
            <a:effectRef idx="2">
              <a:schemeClr val="dk1"/>
            </a:effectRef>
            <a:fontRef idx="minor">
              <a:schemeClr val="tx1"/>
            </a:fontRef>
          </p:style>
        </p:cxnSp>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E220BD09-96B7-4E38-ACFD-9C08AF22F075}"/>
                    </a:ext>
                  </a:extLst>
                </p:cNvPr>
                <p:cNvSpPr txBox="1"/>
                <p:nvPr/>
              </p:nvSpPr>
              <p:spPr>
                <a:xfrm>
                  <a:off x="7164999" y="3458422"/>
                  <a:ext cx="476028" cy="2884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altLang="ko-KR" i="1" smtClean="0">
                                <a:latin typeface="Cambria Math" panose="02040503050406030204" pitchFamily="18" charset="0"/>
                              </a:rPr>
                            </m:ctrlPr>
                          </m:sSupPr>
                          <m:e>
                            <m:r>
                              <a:rPr lang="en-US" altLang="ko-KR" b="1" i="1" smtClean="0">
                                <a:latin typeface="Cambria Math" panose="02040503050406030204" pitchFamily="18" charset="0"/>
                              </a:rPr>
                              <m:t>𝒉</m:t>
                            </m:r>
                          </m:e>
                          <m:sup>
                            <m:r>
                              <a:rPr lang="en-US" altLang="ko-KR" b="0" i="1" smtClean="0">
                                <a:latin typeface="Cambria Math" panose="02040503050406030204" pitchFamily="18" charset="0"/>
                              </a:rPr>
                              <m:t>(2)</m:t>
                            </m:r>
                          </m:sup>
                        </m:sSup>
                      </m:oMath>
                    </m:oMathPara>
                  </a14:m>
                  <a:endParaRPr lang="ko-KR" altLang="en-US" dirty="0"/>
                </a:p>
              </p:txBody>
            </p:sp>
          </mc:Choice>
          <mc:Fallback xmlns="">
            <p:sp>
              <p:nvSpPr>
                <p:cNvPr id="213" name="TextBox 212"/>
                <p:cNvSpPr txBox="1">
                  <a:spLocks noRot="1" noChangeAspect="1" noMove="1" noResize="1" noEditPoints="1" noAdjustHandles="1" noChangeArrowheads="1" noChangeShapeType="1" noTextEdit="1"/>
                </p:cNvSpPr>
                <p:nvPr/>
              </p:nvSpPr>
              <p:spPr>
                <a:xfrm>
                  <a:off x="7164999" y="3458422"/>
                  <a:ext cx="476028" cy="288477"/>
                </a:xfrm>
                <a:prstGeom prst="rect">
                  <a:avLst/>
                </a:prstGeom>
                <a:blipFill rotWithShape="0">
                  <a:blip r:embed="rId5"/>
                  <a:stretch>
                    <a:fillRect l="-8974" t="-4167" r="-7692" b="-12500"/>
                  </a:stretch>
                </a:blipFill>
              </p:spPr>
              <p:txBody>
                <a:bodyPr/>
                <a:lstStyle/>
                <a:p>
                  <a:r>
                    <a:rPr lang="ko-KR" altLang="en-US">
                      <a:noFill/>
                    </a:rPr>
                    <a:t> </a:t>
                  </a:r>
                </a:p>
              </p:txBody>
            </p:sp>
          </mc:Fallback>
        </mc:AlternateContent>
        <p:cxnSp>
          <p:nvCxnSpPr>
            <p:cNvPr id="70" name="직선 연결선 69">
              <a:extLst>
                <a:ext uri="{FF2B5EF4-FFF2-40B4-BE49-F238E27FC236}">
                  <a16:creationId xmlns:a16="http://schemas.microsoft.com/office/drawing/2014/main" id="{760F211C-7688-4D1B-B8A8-EAFC74F21AEF}"/>
                </a:ext>
              </a:extLst>
            </p:cNvPr>
            <p:cNvCxnSpPr/>
            <p:nvPr/>
          </p:nvCxnSpPr>
          <p:spPr>
            <a:xfrm>
              <a:off x="5777896" y="2140888"/>
              <a:ext cx="2399" cy="1128092"/>
            </a:xfrm>
            <a:prstGeom prst="line">
              <a:avLst/>
            </a:prstGeom>
            <a:ln>
              <a:prstDash val="sysDot"/>
            </a:ln>
          </p:spPr>
          <p:style>
            <a:lnRef idx="3">
              <a:schemeClr val="dk1"/>
            </a:lnRef>
            <a:fillRef idx="0">
              <a:schemeClr val="dk1"/>
            </a:fillRef>
            <a:effectRef idx="2">
              <a:schemeClr val="dk1"/>
            </a:effectRef>
            <a:fontRef idx="minor">
              <a:schemeClr val="tx1"/>
            </a:fontRef>
          </p:style>
        </p:cxnSp>
        <p:sp>
          <p:nvSpPr>
            <p:cNvPr id="71" name="타원 70">
              <a:extLst>
                <a:ext uri="{FF2B5EF4-FFF2-40B4-BE49-F238E27FC236}">
                  <a16:creationId xmlns:a16="http://schemas.microsoft.com/office/drawing/2014/main" id="{E1914262-8DAD-46FE-8FE0-F1817268EB04}"/>
                </a:ext>
              </a:extLst>
            </p:cNvPr>
            <p:cNvSpPr/>
            <p:nvPr/>
          </p:nvSpPr>
          <p:spPr>
            <a:xfrm>
              <a:off x="4623098" y="683729"/>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2" name="타원 71">
              <a:extLst>
                <a:ext uri="{FF2B5EF4-FFF2-40B4-BE49-F238E27FC236}">
                  <a16:creationId xmlns:a16="http://schemas.microsoft.com/office/drawing/2014/main" id="{9EC27470-DDC1-4201-BCD3-663691EE6FDA}"/>
                </a:ext>
              </a:extLst>
            </p:cNvPr>
            <p:cNvSpPr/>
            <p:nvPr/>
          </p:nvSpPr>
          <p:spPr>
            <a:xfrm>
              <a:off x="5198113" y="697550"/>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73" name="타원 72">
              <a:extLst>
                <a:ext uri="{FF2B5EF4-FFF2-40B4-BE49-F238E27FC236}">
                  <a16:creationId xmlns:a16="http://schemas.microsoft.com/office/drawing/2014/main" id="{69ED82E7-012C-4E90-880B-A4C99E91E45B}"/>
                </a:ext>
              </a:extLst>
            </p:cNvPr>
            <p:cNvSpPr/>
            <p:nvPr/>
          </p:nvSpPr>
          <p:spPr>
            <a:xfrm>
              <a:off x="6589822" y="697550"/>
              <a:ext cx="327991" cy="327991"/>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74" name="직선 연결선 73">
              <a:extLst>
                <a:ext uri="{FF2B5EF4-FFF2-40B4-BE49-F238E27FC236}">
                  <a16:creationId xmlns:a16="http://schemas.microsoft.com/office/drawing/2014/main" id="{B1803322-0612-4AF5-A9BA-C5AE2DA38D9B}"/>
                </a:ext>
              </a:extLst>
            </p:cNvPr>
            <p:cNvCxnSpPr/>
            <p:nvPr/>
          </p:nvCxnSpPr>
          <p:spPr>
            <a:xfrm>
              <a:off x="6131039" y="877759"/>
              <a:ext cx="387407" cy="0"/>
            </a:xfrm>
            <a:prstGeom prst="line">
              <a:avLst/>
            </a:prstGeom>
            <a:ln>
              <a:prstDash val="sysDot"/>
            </a:ln>
          </p:spPr>
          <p:style>
            <a:lnRef idx="3">
              <a:schemeClr val="dk1"/>
            </a:lnRef>
            <a:fillRef idx="0">
              <a:schemeClr val="dk1"/>
            </a:fillRef>
            <a:effectRef idx="2">
              <a:schemeClr val="dk1"/>
            </a:effectRef>
            <a:fontRef idx="minor">
              <a:schemeClr val="tx1"/>
            </a:fontRef>
          </p:style>
        </p:cxnSp>
        <p:cxnSp>
          <p:nvCxnSpPr>
            <p:cNvPr id="75" name="직선 화살표 연결선 74">
              <a:extLst>
                <a:ext uri="{FF2B5EF4-FFF2-40B4-BE49-F238E27FC236}">
                  <a16:creationId xmlns:a16="http://schemas.microsoft.com/office/drawing/2014/main" id="{36D098EC-1DFA-4ABF-8BCA-1FCFC3C6793B}"/>
                </a:ext>
              </a:extLst>
            </p:cNvPr>
            <p:cNvCxnSpPr>
              <a:stCxn id="41" idx="0"/>
              <a:endCxn id="71" idx="4"/>
            </p:cNvCxnSpPr>
            <p:nvPr/>
          </p:nvCxnSpPr>
          <p:spPr>
            <a:xfrm flipH="1" flipV="1">
              <a:off x="4787094" y="1011720"/>
              <a:ext cx="2859" cy="5168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직선 화살표 연결선 75">
              <a:extLst>
                <a:ext uri="{FF2B5EF4-FFF2-40B4-BE49-F238E27FC236}">
                  <a16:creationId xmlns:a16="http://schemas.microsoft.com/office/drawing/2014/main" id="{AE8A1F04-CCA6-4A2C-AC05-4B60AC72AA28}"/>
                </a:ext>
              </a:extLst>
            </p:cNvPr>
            <p:cNvCxnSpPr>
              <a:stCxn id="41" idx="0"/>
              <a:endCxn id="72" idx="4"/>
            </p:cNvCxnSpPr>
            <p:nvPr/>
          </p:nvCxnSpPr>
          <p:spPr>
            <a:xfrm flipV="1">
              <a:off x="4789953" y="1025541"/>
              <a:ext cx="572156" cy="5030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직선 화살표 연결선 76">
              <a:extLst>
                <a:ext uri="{FF2B5EF4-FFF2-40B4-BE49-F238E27FC236}">
                  <a16:creationId xmlns:a16="http://schemas.microsoft.com/office/drawing/2014/main" id="{E967C57F-B1D2-417D-888F-CB397DD50B6D}"/>
                </a:ext>
              </a:extLst>
            </p:cNvPr>
            <p:cNvCxnSpPr>
              <a:stCxn id="41" idx="0"/>
              <a:endCxn id="73" idx="4"/>
            </p:cNvCxnSpPr>
            <p:nvPr/>
          </p:nvCxnSpPr>
          <p:spPr>
            <a:xfrm flipV="1">
              <a:off x="4789953" y="1025541"/>
              <a:ext cx="1963865" cy="5030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8" name="직선 화살표 연결선 77">
              <a:extLst>
                <a:ext uri="{FF2B5EF4-FFF2-40B4-BE49-F238E27FC236}">
                  <a16:creationId xmlns:a16="http://schemas.microsoft.com/office/drawing/2014/main" id="{E65DBD6E-1D7C-4CBF-AA62-6B873251A2A7}"/>
                </a:ext>
              </a:extLst>
            </p:cNvPr>
            <p:cNvCxnSpPr>
              <a:stCxn id="43" idx="0"/>
              <a:endCxn id="71" idx="4"/>
            </p:cNvCxnSpPr>
            <p:nvPr/>
          </p:nvCxnSpPr>
          <p:spPr>
            <a:xfrm flipH="1" flipV="1">
              <a:off x="4787094" y="1011720"/>
              <a:ext cx="575015" cy="51289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직선 화살표 연결선 78">
              <a:extLst>
                <a:ext uri="{FF2B5EF4-FFF2-40B4-BE49-F238E27FC236}">
                  <a16:creationId xmlns:a16="http://schemas.microsoft.com/office/drawing/2014/main" id="{5B6D90AD-9C59-43BB-9481-4D586AC71009}"/>
                </a:ext>
              </a:extLst>
            </p:cNvPr>
            <p:cNvCxnSpPr>
              <a:stCxn id="42" idx="0"/>
              <a:endCxn id="71" idx="4"/>
            </p:cNvCxnSpPr>
            <p:nvPr/>
          </p:nvCxnSpPr>
          <p:spPr>
            <a:xfrm flipH="1" flipV="1">
              <a:off x="4787094" y="1011720"/>
              <a:ext cx="1059276" cy="5168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직선 화살표 연결선 79">
              <a:extLst>
                <a:ext uri="{FF2B5EF4-FFF2-40B4-BE49-F238E27FC236}">
                  <a16:creationId xmlns:a16="http://schemas.microsoft.com/office/drawing/2014/main" id="{45849330-2740-4977-8D2C-B024E9CB2B7F}"/>
                </a:ext>
              </a:extLst>
            </p:cNvPr>
            <p:cNvCxnSpPr>
              <a:stCxn id="44" idx="0"/>
              <a:endCxn id="71" idx="4"/>
            </p:cNvCxnSpPr>
            <p:nvPr/>
          </p:nvCxnSpPr>
          <p:spPr>
            <a:xfrm flipH="1" flipV="1">
              <a:off x="4787094" y="1011720"/>
              <a:ext cx="1978484" cy="53005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1" name="직선 화살표 연결선 80">
              <a:extLst>
                <a:ext uri="{FF2B5EF4-FFF2-40B4-BE49-F238E27FC236}">
                  <a16:creationId xmlns:a16="http://schemas.microsoft.com/office/drawing/2014/main" id="{6EBDAF35-A3F7-4927-BE92-B6E760481BA4}"/>
                </a:ext>
              </a:extLst>
            </p:cNvPr>
            <p:cNvCxnSpPr>
              <a:stCxn id="43" idx="0"/>
              <a:endCxn id="73" idx="4"/>
            </p:cNvCxnSpPr>
            <p:nvPr/>
          </p:nvCxnSpPr>
          <p:spPr>
            <a:xfrm flipV="1">
              <a:off x="5362109" y="1025541"/>
              <a:ext cx="1391709" cy="499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직선 화살표 연결선 81">
              <a:extLst>
                <a:ext uri="{FF2B5EF4-FFF2-40B4-BE49-F238E27FC236}">
                  <a16:creationId xmlns:a16="http://schemas.microsoft.com/office/drawing/2014/main" id="{141AE91E-CB87-48E8-A1DB-BEBE9193C8AE}"/>
                </a:ext>
              </a:extLst>
            </p:cNvPr>
            <p:cNvCxnSpPr>
              <a:stCxn id="42" idx="0"/>
              <a:endCxn id="72" idx="4"/>
            </p:cNvCxnSpPr>
            <p:nvPr/>
          </p:nvCxnSpPr>
          <p:spPr>
            <a:xfrm flipH="1" flipV="1">
              <a:off x="5362109" y="1025541"/>
              <a:ext cx="484261" cy="5030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직선 화살표 연결선 82">
              <a:extLst>
                <a:ext uri="{FF2B5EF4-FFF2-40B4-BE49-F238E27FC236}">
                  <a16:creationId xmlns:a16="http://schemas.microsoft.com/office/drawing/2014/main" id="{F73912AD-C8B2-4368-9F78-B4DD2DF63DF5}"/>
                </a:ext>
              </a:extLst>
            </p:cNvPr>
            <p:cNvCxnSpPr>
              <a:stCxn id="44" idx="0"/>
              <a:endCxn id="72" idx="4"/>
            </p:cNvCxnSpPr>
            <p:nvPr/>
          </p:nvCxnSpPr>
          <p:spPr>
            <a:xfrm flipH="1" flipV="1">
              <a:off x="5362109" y="1025541"/>
              <a:ext cx="1403469" cy="5162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직선 화살표 연결선 83">
              <a:extLst>
                <a:ext uri="{FF2B5EF4-FFF2-40B4-BE49-F238E27FC236}">
                  <a16:creationId xmlns:a16="http://schemas.microsoft.com/office/drawing/2014/main" id="{3A0B31CD-09EE-47BF-9D60-59E7B92C075B}"/>
                </a:ext>
              </a:extLst>
            </p:cNvPr>
            <p:cNvCxnSpPr>
              <a:stCxn id="44" idx="0"/>
              <a:endCxn id="73" idx="4"/>
            </p:cNvCxnSpPr>
            <p:nvPr/>
          </p:nvCxnSpPr>
          <p:spPr>
            <a:xfrm flipH="1" flipV="1">
              <a:off x="6753818" y="1025541"/>
              <a:ext cx="11760" cy="51623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직선 화살표 연결선 84">
              <a:extLst>
                <a:ext uri="{FF2B5EF4-FFF2-40B4-BE49-F238E27FC236}">
                  <a16:creationId xmlns:a16="http://schemas.microsoft.com/office/drawing/2014/main" id="{7F75819C-4272-450C-BA94-AF4E4F690969}"/>
                </a:ext>
              </a:extLst>
            </p:cNvPr>
            <p:cNvCxnSpPr>
              <a:stCxn id="42" idx="0"/>
              <a:endCxn id="73" idx="4"/>
            </p:cNvCxnSpPr>
            <p:nvPr/>
          </p:nvCxnSpPr>
          <p:spPr>
            <a:xfrm flipV="1">
              <a:off x="5846370" y="1025541"/>
              <a:ext cx="907448" cy="50303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6" name="직선 화살표 연결선 85">
              <a:extLst>
                <a:ext uri="{FF2B5EF4-FFF2-40B4-BE49-F238E27FC236}">
                  <a16:creationId xmlns:a16="http://schemas.microsoft.com/office/drawing/2014/main" id="{8C4C3C0C-803B-4449-9B58-9C6C73000E36}"/>
                </a:ext>
              </a:extLst>
            </p:cNvPr>
            <p:cNvCxnSpPr>
              <a:stCxn id="43" idx="0"/>
              <a:endCxn id="72" idx="4"/>
            </p:cNvCxnSpPr>
            <p:nvPr/>
          </p:nvCxnSpPr>
          <p:spPr>
            <a:xfrm flipV="1">
              <a:off x="5362109" y="1025541"/>
              <a:ext cx="0" cy="4990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01004462-CAE5-4AC4-9D4A-8104A4299544}"/>
                    </a:ext>
                  </a:extLst>
                </p:cNvPr>
                <p:cNvSpPr txBox="1"/>
                <p:nvPr/>
              </p:nvSpPr>
              <p:spPr>
                <a:xfrm>
                  <a:off x="5776336" y="279367"/>
                  <a:ext cx="32169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pt-BR" altLang="ko-KR" i="1" smtClean="0">
                                <a:latin typeface="Cambria Math" panose="02040503050406030204" pitchFamily="18" charset="0"/>
                              </a:rPr>
                            </m:ctrlPr>
                          </m:sSubPr>
                          <m:e>
                            <m:r>
                              <a:rPr lang="en-US" altLang="ko-KR" b="0" i="1" smtClean="0">
                                <a:latin typeface="Cambria Math" panose="02040503050406030204" pitchFamily="18" charset="0"/>
                              </a:rPr>
                              <m:t>𝑦</m:t>
                            </m:r>
                          </m:e>
                          <m:sub>
                            <m:r>
                              <a:rPr lang="en-US" altLang="ko-KR" b="0" i="1" smtClean="0">
                                <a:latin typeface="Cambria Math" panose="02040503050406030204" pitchFamily="18" charset="0"/>
                              </a:rPr>
                              <m:t>𝑘</m:t>
                            </m:r>
                          </m:sub>
                        </m:sSub>
                      </m:oMath>
                    </m:oMathPara>
                  </a14:m>
                  <a:endParaRPr lang="ko-KR" altLang="en-US" dirty="0"/>
                </a:p>
              </p:txBody>
            </p:sp>
          </mc:Choice>
          <mc:Fallback xmlns="">
            <p:sp>
              <p:nvSpPr>
                <p:cNvPr id="282" name="TextBox 281"/>
                <p:cNvSpPr txBox="1">
                  <a:spLocks noRot="1" noChangeAspect="1" noMove="1" noResize="1" noEditPoints="1" noAdjustHandles="1" noChangeArrowheads="1" noChangeShapeType="1" noTextEdit="1"/>
                </p:cNvSpPr>
                <p:nvPr/>
              </p:nvSpPr>
              <p:spPr>
                <a:xfrm>
                  <a:off x="5776336" y="279367"/>
                  <a:ext cx="321691" cy="276999"/>
                </a:xfrm>
                <a:prstGeom prst="rect">
                  <a:avLst/>
                </a:prstGeom>
                <a:blipFill rotWithShape="0">
                  <a:blip r:embed="rId6"/>
                  <a:stretch>
                    <a:fillRect l="-13462" r="-3846" b="-31111"/>
                  </a:stretch>
                </a:blipFill>
              </p:spPr>
              <p:txBody>
                <a:bodyPr/>
                <a:lstStyle/>
                <a:p>
                  <a:r>
                    <a:rPr lang="ko-KR" altLang="en-US">
                      <a:noFill/>
                    </a:rPr>
                    <a:t> </a:t>
                  </a:r>
                </a:p>
              </p:txBody>
            </p:sp>
          </mc:Fallback>
        </mc:AlternateContent>
      </p:grpSp>
      <p:sp>
        <p:nvSpPr>
          <p:cNvPr id="88" name="TextBox 87">
            <a:extLst>
              <a:ext uri="{FF2B5EF4-FFF2-40B4-BE49-F238E27FC236}">
                <a16:creationId xmlns:a16="http://schemas.microsoft.com/office/drawing/2014/main" id="{2F030E7D-B8B6-410B-9512-4890124BF211}"/>
              </a:ext>
            </a:extLst>
          </p:cNvPr>
          <p:cNvSpPr txBox="1"/>
          <p:nvPr/>
        </p:nvSpPr>
        <p:spPr>
          <a:xfrm>
            <a:off x="9155233" y="4322987"/>
            <a:ext cx="2495997" cy="369332"/>
          </a:xfrm>
          <a:prstGeom prst="rect">
            <a:avLst/>
          </a:prstGeom>
          <a:noFill/>
        </p:spPr>
        <p:txBody>
          <a:bodyPr wrap="square" rtlCol="0">
            <a:spAutoFit/>
          </a:bodyPr>
          <a:lstStyle/>
          <a:p>
            <a:r>
              <a:rPr lang="en-US" altLang="ko-KR" dirty="0"/>
              <a:t>Deep Neural Network</a:t>
            </a:r>
            <a:endParaRPr lang="ko-KR" altLang="en-US" dirty="0"/>
          </a:p>
        </p:txBody>
      </p:sp>
      <p:pic>
        <p:nvPicPr>
          <p:cNvPr id="5" name="그림 4">
            <a:extLst>
              <a:ext uri="{FF2B5EF4-FFF2-40B4-BE49-F238E27FC236}">
                <a16:creationId xmlns:a16="http://schemas.microsoft.com/office/drawing/2014/main" id="{D5CCF51B-4DB2-4AF4-B252-8AED10566505}"/>
              </a:ext>
            </a:extLst>
          </p:cNvPr>
          <p:cNvPicPr>
            <a:picLocks noChangeAspect="1"/>
          </p:cNvPicPr>
          <p:nvPr/>
        </p:nvPicPr>
        <p:blipFill>
          <a:blip r:embed="rId7"/>
          <a:stretch>
            <a:fillRect/>
          </a:stretch>
        </p:blipFill>
        <p:spPr>
          <a:xfrm>
            <a:off x="6066371" y="1784174"/>
            <a:ext cx="2476500" cy="2486025"/>
          </a:xfrm>
          <a:prstGeom prst="rect">
            <a:avLst/>
          </a:prstGeom>
        </p:spPr>
      </p:pic>
      <p:pic>
        <p:nvPicPr>
          <p:cNvPr id="89" name="그림 88">
            <a:extLst>
              <a:ext uri="{FF2B5EF4-FFF2-40B4-BE49-F238E27FC236}">
                <a16:creationId xmlns:a16="http://schemas.microsoft.com/office/drawing/2014/main" id="{FF862565-9309-402F-ABEB-C0CCF0CDD237}"/>
              </a:ext>
            </a:extLst>
          </p:cNvPr>
          <p:cNvPicPr>
            <a:picLocks noChangeAspect="1"/>
          </p:cNvPicPr>
          <p:nvPr/>
        </p:nvPicPr>
        <p:blipFill>
          <a:blip r:embed="rId8"/>
          <a:stretch>
            <a:fillRect/>
          </a:stretch>
        </p:blipFill>
        <p:spPr>
          <a:xfrm>
            <a:off x="6155096" y="4754606"/>
            <a:ext cx="5084520" cy="1994451"/>
          </a:xfrm>
          <a:prstGeom prst="rect">
            <a:avLst/>
          </a:prstGeom>
        </p:spPr>
      </p:pic>
    </p:spTree>
    <p:extLst>
      <p:ext uri="{BB962C8B-B14F-4D97-AF65-F5344CB8AC3E}">
        <p14:creationId xmlns:p14="http://schemas.microsoft.com/office/powerpoint/2010/main" val="2218947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표 2">
            <a:extLst>
              <a:ext uri="{FF2B5EF4-FFF2-40B4-BE49-F238E27FC236}">
                <a16:creationId xmlns:a16="http://schemas.microsoft.com/office/drawing/2014/main" id="{060C5E76-9193-4F9C-87F5-F857EACFA194}"/>
              </a:ext>
            </a:extLst>
          </p:cNvPr>
          <p:cNvGraphicFramePr>
            <a:graphicFrameLocks noGrp="1"/>
          </p:cNvGraphicFramePr>
          <p:nvPr>
            <p:extLst>
              <p:ext uri="{D42A27DB-BD31-4B8C-83A1-F6EECF244321}">
                <p14:modId xmlns:p14="http://schemas.microsoft.com/office/powerpoint/2010/main" val="3623920008"/>
              </p:ext>
            </p:extLst>
          </p:nvPr>
        </p:nvGraphicFramePr>
        <p:xfrm>
          <a:off x="867444" y="1211263"/>
          <a:ext cx="4968494" cy="5077149"/>
        </p:xfrm>
        <a:graphic>
          <a:graphicData uri="http://schemas.openxmlformats.org/drawingml/2006/table">
            <a:tbl>
              <a:tblPr/>
              <a:tblGrid>
                <a:gridCol w="615315">
                  <a:extLst>
                    <a:ext uri="{9D8B030D-6E8A-4147-A177-3AD203B41FA5}">
                      <a16:colId xmlns:a16="http://schemas.microsoft.com/office/drawing/2014/main" val="4086142203"/>
                    </a:ext>
                  </a:extLst>
                </a:gridCol>
                <a:gridCol w="4353179">
                  <a:extLst>
                    <a:ext uri="{9D8B030D-6E8A-4147-A177-3AD203B41FA5}">
                      <a16:colId xmlns:a16="http://schemas.microsoft.com/office/drawing/2014/main" val="3973080752"/>
                    </a:ext>
                  </a:extLst>
                </a:gridCol>
              </a:tblGrid>
              <a:tr h="175514">
                <a:tc gridSpan="2">
                  <a:txBody>
                    <a:bodyPr/>
                    <a:lstStyle/>
                    <a:p>
                      <a:pPr marL="63500" marR="0" indent="139700" algn="ctr" fontAlgn="base" latinLnBrk="0">
                        <a:lnSpc>
                          <a:spcPct val="175000"/>
                        </a:lnSpc>
                        <a:spcBef>
                          <a:spcPts val="0"/>
                        </a:spcBef>
                        <a:spcAft>
                          <a:spcPts val="0"/>
                        </a:spcAft>
                      </a:pPr>
                      <a:r>
                        <a:rPr lang="en-US" altLang="ko-KR" sz="1400" b="1" kern="0" spc="-50" dirty="0">
                          <a:solidFill>
                            <a:srgbClr val="000000"/>
                          </a:solidFill>
                          <a:effectLst/>
                          <a:latin typeface="휴먼명조"/>
                          <a:ea typeface="휴먼명조"/>
                        </a:rPr>
                        <a:t>Leaping</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휴먼명조"/>
                          <a:ea typeface="휴먼명조"/>
                        </a:rPr>
                        <a:t>Period</a:t>
                      </a:r>
                      <a:r>
                        <a:rPr lang="ko-KR" altLang="en-US" sz="1400" b="1" kern="0" spc="-50" dirty="0">
                          <a:solidFill>
                            <a:srgbClr val="000000"/>
                          </a:solidFill>
                          <a:effectLst/>
                          <a:latin typeface="휴먼명조"/>
                          <a:ea typeface="휴먼명조"/>
                        </a:rPr>
                        <a:t> </a:t>
                      </a:r>
                      <a:r>
                        <a:rPr lang="en-US" altLang="ko-KR" sz="1400" b="1" kern="0" spc="-50" dirty="0">
                          <a:solidFill>
                            <a:srgbClr val="000000"/>
                          </a:solidFill>
                          <a:effectLst/>
                          <a:latin typeface="한양신명조"/>
                          <a:ea typeface="휴먼명조"/>
                        </a:rPr>
                        <a:t>(2010~</a:t>
                      </a:r>
                      <a:r>
                        <a:rPr lang="en-US" altLang="ko-KR" sz="1400" b="1" kern="0" spc="-50" dirty="0">
                          <a:solidFill>
                            <a:srgbClr val="000000"/>
                          </a:solidFill>
                          <a:effectLst/>
                          <a:latin typeface="휴먼명조"/>
                          <a:ea typeface="휴먼명조"/>
                        </a:rPr>
                        <a:t>Current</a:t>
                      </a:r>
                      <a:r>
                        <a:rPr lang="en-US" altLang="ko-KR" sz="1400" b="1" kern="0" spc="-50" dirty="0">
                          <a:solidFill>
                            <a:srgbClr val="000000"/>
                          </a:solidFill>
                          <a:effectLst/>
                          <a:latin typeface="한양신명조"/>
                          <a:ea typeface="휴먼명조"/>
                        </a:rPr>
                        <a:t>)</a:t>
                      </a:r>
                      <a:endParaRPr lang="ko-KR" alt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solidFill>
                      <a:srgbClr val="C2DFA5"/>
                    </a:solidFill>
                  </a:tcPr>
                </a:tc>
                <a:tc hMerge="1">
                  <a:txBody>
                    <a:bodyPr/>
                    <a:lstStyle/>
                    <a:p>
                      <a:pPr latinLnBrk="1"/>
                      <a:endParaRPr lang="ko-KR" altLang="en-US"/>
                    </a:p>
                  </a:txBody>
                  <a:tcPr/>
                </a:tc>
                <a:extLst>
                  <a:ext uri="{0D108BD9-81ED-4DB2-BD59-A6C34878D82A}">
                    <a16:rowId xmlns:a16="http://schemas.microsoft.com/office/drawing/2014/main" val="395146973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2010</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Google Car</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60290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2011</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IBM Watson AI</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311772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2011</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Apple Siri Personal Assistant</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8943655"/>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2012</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AlexNet</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8174744"/>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2013</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Allen Institute for Artificial Intelligence</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674626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2013 </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Facebook AI Research</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6114200"/>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2014 </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Baidu Deep Learning Institute</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733358"/>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2014</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Amazon Echo &amp; Alexa</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263870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2014</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Generative Adversial Networks (Goodfellow et al.)</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5102467"/>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2015</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DARPA Robotics Challenge</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5521462"/>
                  </a:ext>
                </a:extLst>
              </a:tr>
              <a:tr h="175514">
                <a:tc>
                  <a:txBody>
                    <a:bodyPr/>
                    <a:lstStyle/>
                    <a:p>
                      <a:pPr marL="67310" marR="0" indent="-3810" algn="ctr" fontAlgn="base" latinLnBrk="0">
                        <a:lnSpc>
                          <a:spcPct val="175000"/>
                        </a:lnSpc>
                        <a:spcBef>
                          <a:spcPts val="0"/>
                        </a:spcBef>
                        <a:spcAft>
                          <a:spcPts val="0"/>
                        </a:spcAft>
                      </a:pPr>
                      <a:r>
                        <a:rPr lang="en-US" sz="1100" kern="0" spc="-50">
                          <a:solidFill>
                            <a:srgbClr val="000000"/>
                          </a:solidFill>
                          <a:effectLst/>
                          <a:latin typeface="한양신명조"/>
                          <a:ea typeface="휴먼명조"/>
                        </a:rPr>
                        <a:t>2016</a:t>
                      </a:r>
                      <a:endParaRPr lang="en-US" sz="11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Google DeepMind AlphaGo</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9058448"/>
                  </a:ext>
                </a:extLst>
              </a:tr>
              <a:tr h="175514">
                <a:tc>
                  <a:txBody>
                    <a:bodyPr/>
                    <a:lstStyle/>
                    <a:p>
                      <a:pPr marL="67310" marR="0" indent="-3810" algn="ctr" fontAlgn="base" latinLnBrk="0">
                        <a:lnSpc>
                          <a:spcPct val="175000"/>
                        </a:lnSpc>
                        <a:spcBef>
                          <a:spcPts val="0"/>
                        </a:spcBef>
                        <a:spcAft>
                          <a:spcPts val="0"/>
                        </a:spcAft>
                      </a:pPr>
                      <a:r>
                        <a:rPr lang="en-US" sz="1100" kern="0" spc="-50" dirty="0">
                          <a:solidFill>
                            <a:srgbClr val="000000"/>
                          </a:solidFill>
                          <a:effectLst/>
                          <a:latin typeface="한양신명조"/>
                          <a:ea typeface="휴먼명조"/>
                        </a:rPr>
                        <a:t>2016</a:t>
                      </a:r>
                      <a:endParaRPr lang="en-US" sz="11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a:solidFill>
                            <a:srgbClr val="000000"/>
                          </a:solidFill>
                          <a:effectLst/>
                          <a:latin typeface="한양신명조"/>
                          <a:ea typeface="휴먼명조"/>
                        </a:rPr>
                        <a:t>Apple AI Lab</a:t>
                      </a:r>
                      <a:endParaRPr lang="en-US" sz="1400" kern="0" spc="-5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6252951"/>
                  </a:ext>
                </a:extLst>
              </a:tr>
              <a:tr h="175514">
                <a:tc>
                  <a:txBody>
                    <a:bodyPr/>
                    <a:lstStyle/>
                    <a:p>
                      <a:pPr marL="67310" marR="0" indent="-3810" algn="ctr" fontAlgn="base" latinLnBrk="0">
                        <a:lnSpc>
                          <a:spcPct val="175000"/>
                        </a:lnSpc>
                        <a:spcBef>
                          <a:spcPts val="0"/>
                        </a:spcBef>
                        <a:spcAft>
                          <a:spcPts val="0"/>
                        </a:spcAft>
                      </a:pPr>
                      <a:r>
                        <a:rPr lang="en-US" sz="1100" kern="0" spc="-50" dirty="0">
                          <a:solidFill>
                            <a:srgbClr val="000000"/>
                          </a:solidFill>
                          <a:effectLst/>
                          <a:latin typeface="한양신명조"/>
                          <a:ea typeface="휴먼명조"/>
                        </a:rPr>
                        <a:t>2016</a:t>
                      </a:r>
                      <a:endParaRPr lang="en-US" sz="11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tc>
                  <a:txBody>
                    <a:bodyPr/>
                    <a:lstStyle/>
                    <a:p>
                      <a:pPr marL="63500" marR="0" indent="139700" algn="just" fontAlgn="base" latinLnBrk="1">
                        <a:lnSpc>
                          <a:spcPct val="175000"/>
                        </a:lnSpc>
                        <a:spcBef>
                          <a:spcPts val="0"/>
                        </a:spcBef>
                        <a:spcAft>
                          <a:spcPts val="0"/>
                        </a:spcAft>
                      </a:pPr>
                      <a:r>
                        <a:rPr lang="en-US" sz="1400" kern="0" spc="-50" dirty="0">
                          <a:solidFill>
                            <a:srgbClr val="000000"/>
                          </a:solidFill>
                          <a:effectLst/>
                          <a:latin typeface="한양신명조"/>
                          <a:ea typeface="휴먼명조"/>
                        </a:rPr>
                        <a:t>Google Home &amp; Assistant</a:t>
                      </a:r>
                      <a:endParaRPr lang="en-US" sz="1400" kern="0" spc="-50" dirty="0">
                        <a:solidFill>
                          <a:srgbClr val="000000"/>
                        </a:solidFill>
                        <a:effectLst/>
                        <a:latin typeface="한양신명조"/>
                      </a:endParaRPr>
                    </a:p>
                  </a:txBody>
                  <a:tcPr marL="64770" marR="64770" marT="17907" marB="17907" anchor="ctr">
                    <a:lnL w="3556" cap="flat" cmpd="sng" algn="ctr">
                      <a:solidFill>
                        <a:srgbClr val="000000"/>
                      </a:solidFill>
                      <a:prstDash val="solid"/>
                      <a:round/>
                      <a:headEnd type="none" w="med" len="med"/>
                      <a:tailEnd type="none" w="med" len="med"/>
                    </a:lnL>
                    <a:lnR w="3556" cap="flat" cmpd="sng" algn="ctr">
                      <a:solidFill>
                        <a:srgbClr val="000000"/>
                      </a:solidFill>
                      <a:prstDash val="solid"/>
                      <a:round/>
                      <a:headEnd type="none" w="med" len="med"/>
                      <a:tailEnd type="none" w="med" len="med"/>
                    </a:lnR>
                    <a:lnT w="3556" cap="flat" cmpd="sng" algn="ctr">
                      <a:solidFill>
                        <a:srgbClr val="000000"/>
                      </a:solidFill>
                      <a:prstDash val="solid"/>
                      <a:round/>
                      <a:headEnd type="none" w="med" len="med"/>
                      <a:tailEnd type="none" w="med" len="med"/>
                    </a:lnT>
                    <a:lnB w="3556"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2843286"/>
                  </a:ext>
                </a:extLst>
              </a:tr>
            </a:tbl>
          </a:graphicData>
        </a:graphic>
      </p:graphicFrame>
      <p:sp>
        <p:nvSpPr>
          <p:cNvPr id="7" name="내용 개체 틀 2">
            <a:extLst>
              <a:ext uri="{FF2B5EF4-FFF2-40B4-BE49-F238E27FC236}">
                <a16:creationId xmlns:a16="http://schemas.microsoft.com/office/drawing/2014/main" id="{701539E7-3097-45F7-B960-F7614FD415D0}"/>
              </a:ext>
            </a:extLst>
          </p:cNvPr>
          <p:cNvSpPr txBox="1">
            <a:spLocks/>
          </p:cNvSpPr>
          <p:nvPr/>
        </p:nvSpPr>
        <p:spPr>
          <a:xfrm>
            <a:off x="641062" y="78835"/>
            <a:ext cx="5675050" cy="4351338"/>
          </a:xfrm>
          <a:prstGeom prst="rect">
            <a:avLst/>
          </a:prstGeom>
        </p:spPr>
        <p:txBody>
          <a:bodyPr vert="horz" lIns="91440" tIns="45720" rIns="91440" bIns="45720" rtlCol="0">
            <a:norm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ko-KR" dirty="0"/>
          </a:p>
          <a:p>
            <a:pPr marL="0" indent="0">
              <a:buNone/>
            </a:pPr>
            <a:r>
              <a:rPr lang="en-US" altLang="ko-KR" dirty="0"/>
              <a:t>4. </a:t>
            </a:r>
            <a:r>
              <a:rPr lang="ko-KR" altLang="en-US" dirty="0" err="1"/>
              <a:t>도약기</a:t>
            </a:r>
            <a:r>
              <a:rPr lang="en-US" altLang="ko-KR" dirty="0"/>
              <a:t>(2010~Current)</a:t>
            </a:r>
          </a:p>
          <a:p>
            <a:pPr marL="514350" indent="-514350">
              <a:buFont typeface="+mj-lt"/>
              <a:buAutoNum type="arabicPeriod"/>
            </a:pPr>
            <a:endParaRPr lang="en-US" altLang="ko-KR" dirty="0"/>
          </a:p>
        </p:txBody>
      </p:sp>
      <p:pic>
        <p:nvPicPr>
          <p:cNvPr id="5" name="그림 4">
            <a:extLst>
              <a:ext uri="{FF2B5EF4-FFF2-40B4-BE49-F238E27FC236}">
                <a16:creationId xmlns:a16="http://schemas.microsoft.com/office/drawing/2014/main" id="{4B3EE6F9-D620-485D-B79D-EA4D9E1DCA12}"/>
              </a:ext>
            </a:extLst>
          </p:cNvPr>
          <p:cNvPicPr>
            <a:picLocks noChangeAspect="1"/>
          </p:cNvPicPr>
          <p:nvPr/>
        </p:nvPicPr>
        <p:blipFill>
          <a:blip r:embed="rId2"/>
          <a:stretch>
            <a:fillRect/>
          </a:stretch>
        </p:blipFill>
        <p:spPr>
          <a:xfrm>
            <a:off x="6316112" y="1211263"/>
            <a:ext cx="2847975" cy="2466975"/>
          </a:xfrm>
          <a:prstGeom prst="rect">
            <a:avLst/>
          </a:prstGeom>
        </p:spPr>
      </p:pic>
      <p:pic>
        <p:nvPicPr>
          <p:cNvPr id="9" name="그림 8">
            <a:extLst>
              <a:ext uri="{FF2B5EF4-FFF2-40B4-BE49-F238E27FC236}">
                <a16:creationId xmlns:a16="http://schemas.microsoft.com/office/drawing/2014/main" id="{D87BAF2B-5EE5-4230-874A-BEDD12223CAF}"/>
              </a:ext>
            </a:extLst>
          </p:cNvPr>
          <p:cNvPicPr>
            <a:picLocks noChangeAspect="1"/>
          </p:cNvPicPr>
          <p:nvPr/>
        </p:nvPicPr>
        <p:blipFill>
          <a:blip r:embed="rId3"/>
          <a:stretch>
            <a:fillRect/>
          </a:stretch>
        </p:blipFill>
        <p:spPr>
          <a:xfrm>
            <a:off x="6398336" y="3995409"/>
            <a:ext cx="2676525" cy="2162175"/>
          </a:xfrm>
          <a:prstGeom prst="rect">
            <a:avLst/>
          </a:prstGeom>
        </p:spPr>
      </p:pic>
      <p:pic>
        <p:nvPicPr>
          <p:cNvPr id="11" name="그림 10">
            <a:extLst>
              <a:ext uri="{FF2B5EF4-FFF2-40B4-BE49-F238E27FC236}">
                <a16:creationId xmlns:a16="http://schemas.microsoft.com/office/drawing/2014/main" id="{17D6337E-E11D-4167-A2AE-78A2699C5607}"/>
              </a:ext>
            </a:extLst>
          </p:cNvPr>
          <p:cNvPicPr>
            <a:picLocks noChangeAspect="1"/>
          </p:cNvPicPr>
          <p:nvPr/>
        </p:nvPicPr>
        <p:blipFill>
          <a:blip r:embed="rId4"/>
          <a:stretch>
            <a:fillRect/>
          </a:stretch>
        </p:blipFill>
        <p:spPr>
          <a:xfrm>
            <a:off x="10072756" y="492379"/>
            <a:ext cx="828675" cy="1762125"/>
          </a:xfrm>
          <a:prstGeom prst="rect">
            <a:avLst/>
          </a:prstGeom>
        </p:spPr>
      </p:pic>
      <p:pic>
        <p:nvPicPr>
          <p:cNvPr id="13" name="그림 12">
            <a:extLst>
              <a:ext uri="{FF2B5EF4-FFF2-40B4-BE49-F238E27FC236}">
                <a16:creationId xmlns:a16="http://schemas.microsoft.com/office/drawing/2014/main" id="{49B1A97E-8D80-4395-A180-1868AA0A95F4}"/>
              </a:ext>
            </a:extLst>
          </p:cNvPr>
          <p:cNvPicPr>
            <a:picLocks noChangeAspect="1"/>
          </p:cNvPicPr>
          <p:nvPr/>
        </p:nvPicPr>
        <p:blipFill>
          <a:blip r:embed="rId5"/>
          <a:stretch>
            <a:fillRect/>
          </a:stretch>
        </p:blipFill>
        <p:spPr>
          <a:xfrm>
            <a:off x="9620318" y="2687098"/>
            <a:ext cx="1733550" cy="1743075"/>
          </a:xfrm>
          <a:prstGeom prst="rect">
            <a:avLst/>
          </a:prstGeom>
        </p:spPr>
      </p:pic>
      <p:pic>
        <p:nvPicPr>
          <p:cNvPr id="14" name="그림 13">
            <a:extLst>
              <a:ext uri="{FF2B5EF4-FFF2-40B4-BE49-F238E27FC236}">
                <a16:creationId xmlns:a16="http://schemas.microsoft.com/office/drawing/2014/main" id="{C29C3EBC-6434-4757-8B3E-7E4788D61841}"/>
              </a:ext>
            </a:extLst>
          </p:cNvPr>
          <p:cNvPicPr>
            <a:picLocks noChangeAspect="1"/>
          </p:cNvPicPr>
          <p:nvPr/>
        </p:nvPicPr>
        <p:blipFill>
          <a:blip r:embed="rId6"/>
          <a:stretch>
            <a:fillRect/>
          </a:stretch>
        </p:blipFill>
        <p:spPr>
          <a:xfrm>
            <a:off x="9461237" y="4700349"/>
            <a:ext cx="2256664" cy="1316757"/>
          </a:xfrm>
          <a:prstGeom prst="rect">
            <a:avLst/>
          </a:prstGeom>
        </p:spPr>
      </p:pic>
      <p:sp>
        <p:nvSpPr>
          <p:cNvPr id="2" name="TextBox 1">
            <a:extLst>
              <a:ext uri="{FF2B5EF4-FFF2-40B4-BE49-F238E27FC236}">
                <a16:creationId xmlns:a16="http://schemas.microsoft.com/office/drawing/2014/main" id="{0F26B67F-9C39-465D-8CF0-9D84F6465609}"/>
              </a:ext>
            </a:extLst>
          </p:cNvPr>
          <p:cNvSpPr txBox="1"/>
          <p:nvPr/>
        </p:nvSpPr>
        <p:spPr>
          <a:xfrm>
            <a:off x="867444" y="6463862"/>
            <a:ext cx="10412784" cy="307777"/>
          </a:xfrm>
          <a:prstGeom prst="rect">
            <a:avLst/>
          </a:prstGeom>
          <a:noFill/>
        </p:spPr>
        <p:txBody>
          <a:bodyPr wrap="square" rtlCol="0">
            <a:spAutoFit/>
          </a:bodyPr>
          <a:lstStyle/>
          <a:p>
            <a:r>
              <a:rPr lang="en-US" altLang="ko-KR" sz="1400" dirty="0"/>
              <a:t>2015  Diffusion Model        2022 DALLE-2, GPT-3, </a:t>
            </a:r>
            <a:r>
              <a:rPr lang="en-US" altLang="ko-KR" sz="1400" dirty="0" err="1"/>
              <a:t>ChatGPT</a:t>
            </a:r>
            <a:endParaRPr lang="ko-KR" altLang="en-US" sz="1400" dirty="0"/>
          </a:p>
        </p:txBody>
      </p:sp>
    </p:spTree>
    <p:extLst>
      <p:ext uri="{BB962C8B-B14F-4D97-AF65-F5344CB8AC3E}">
        <p14:creationId xmlns:p14="http://schemas.microsoft.com/office/powerpoint/2010/main" val="2943869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19536" y="600363"/>
            <a:ext cx="4402436" cy="707886"/>
          </a:xfrm>
          <a:prstGeom prst="rect">
            <a:avLst/>
          </a:prstGeom>
          <a:noFill/>
        </p:spPr>
        <p:txBody>
          <a:bodyPr wrap="square" rtlCol="0">
            <a:spAutoFit/>
          </a:bodyPr>
          <a:lstStyle/>
          <a:p>
            <a:pPr algn="ctr"/>
            <a:r>
              <a:rPr lang="en-US" altLang="ko-KR" sz="4000" dirty="0">
                <a:solidFill>
                  <a:srgbClr val="0070C0"/>
                </a:solidFill>
                <a:effectLst>
                  <a:outerShdw blurRad="38100" dist="38100" dir="2700000" algn="tl">
                    <a:srgbClr val="000000">
                      <a:alpha val="43137"/>
                    </a:srgbClr>
                  </a:outerShdw>
                </a:effectLst>
              </a:rPr>
              <a:t>4</a:t>
            </a:r>
            <a:r>
              <a:rPr lang="ko-KR" altLang="en-US" sz="4000" dirty="0">
                <a:solidFill>
                  <a:srgbClr val="0070C0"/>
                </a:solidFill>
                <a:effectLst>
                  <a:outerShdw blurRad="38100" dist="38100" dir="2700000" algn="tl">
                    <a:srgbClr val="000000">
                      <a:alpha val="43137"/>
                    </a:srgbClr>
                  </a:outerShdw>
                </a:effectLst>
              </a:rPr>
              <a:t>차 산업혁명이란</a:t>
            </a:r>
            <a:r>
              <a:rPr lang="en-US" altLang="ko-KR" sz="4000" dirty="0">
                <a:solidFill>
                  <a:srgbClr val="0070C0"/>
                </a:solidFill>
                <a:effectLst>
                  <a:outerShdw blurRad="38100" dist="38100" dir="2700000" algn="tl">
                    <a:srgbClr val="000000">
                      <a:alpha val="43137"/>
                    </a:srgbClr>
                  </a:outerShdw>
                </a:effectLst>
              </a:rPr>
              <a:t>?</a:t>
            </a:r>
            <a:endParaRPr lang="ko-KR" altLang="en-US" sz="4000" b="1" dirty="0">
              <a:solidFill>
                <a:srgbClr val="0070C0"/>
              </a:solidFill>
              <a:effectLst>
                <a:outerShdw blurRad="38100" dist="38100" dir="2700000" algn="tl">
                  <a:srgbClr val="000000">
                    <a:alpha val="43137"/>
                  </a:srgbClr>
                </a:outerShdw>
              </a:effectLst>
            </a:endParaRPr>
          </a:p>
        </p:txBody>
      </p:sp>
      <p:sp>
        <p:nvSpPr>
          <p:cNvPr id="3" name="TextBox 2"/>
          <p:cNvSpPr txBox="1"/>
          <p:nvPr/>
        </p:nvSpPr>
        <p:spPr>
          <a:xfrm>
            <a:off x="1917965" y="1321406"/>
            <a:ext cx="4178035" cy="584775"/>
          </a:xfrm>
          <a:prstGeom prst="rect">
            <a:avLst/>
          </a:prstGeom>
          <a:noFill/>
        </p:spPr>
        <p:txBody>
          <a:bodyPr wrap="square" rtlCol="0">
            <a:spAutoFit/>
          </a:bodyPr>
          <a:lstStyle/>
          <a:p>
            <a:r>
              <a:rPr lang="en-US" altLang="ko-KR" sz="3200" dirty="0"/>
              <a:t>2016</a:t>
            </a:r>
            <a:r>
              <a:rPr lang="ko-KR" altLang="en-US" sz="3200" dirty="0"/>
              <a:t>년 다보스포럼</a:t>
            </a:r>
          </a:p>
        </p:txBody>
      </p:sp>
      <p:sp>
        <p:nvSpPr>
          <p:cNvPr id="4" name="TextBox 3"/>
          <p:cNvSpPr txBox="1"/>
          <p:nvPr/>
        </p:nvSpPr>
        <p:spPr>
          <a:xfrm>
            <a:off x="1933989" y="1970436"/>
            <a:ext cx="6398966" cy="869790"/>
          </a:xfrm>
          <a:prstGeom prst="rect">
            <a:avLst/>
          </a:prstGeom>
          <a:noFill/>
        </p:spPr>
        <p:txBody>
          <a:bodyPr wrap="square" rtlCol="0">
            <a:spAutoFit/>
          </a:bodyPr>
          <a:lstStyle/>
          <a:p>
            <a:pPr>
              <a:lnSpc>
                <a:spcPct val="150000"/>
              </a:lnSpc>
            </a:pPr>
            <a:r>
              <a:rPr lang="en-US" altLang="ko-KR" dirty="0"/>
              <a:t>4</a:t>
            </a:r>
            <a:r>
              <a:rPr lang="ko-KR" altLang="en-US" dirty="0"/>
              <a:t>차 산업혁명은 </a:t>
            </a:r>
            <a:r>
              <a:rPr lang="en-US" altLang="ko-KR" dirty="0"/>
              <a:t>3</a:t>
            </a:r>
            <a:r>
              <a:rPr lang="ko-KR" altLang="en-US" dirty="0"/>
              <a:t>차 산업혁명을 기반으로 한 디지털과 바이오산업</a:t>
            </a:r>
            <a:r>
              <a:rPr lang="en-US" altLang="ko-KR" dirty="0"/>
              <a:t>, </a:t>
            </a:r>
            <a:r>
              <a:rPr lang="ko-KR" altLang="en-US" dirty="0"/>
              <a:t>인공지능 등의 경계를 융합하는 기술 혁명</a:t>
            </a:r>
          </a:p>
        </p:txBody>
      </p:sp>
      <p:pic>
        <p:nvPicPr>
          <p:cNvPr id="5" name="그림 4"/>
          <p:cNvPicPr>
            <a:picLocks noChangeAspect="1"/>
          </p:cNvPicPr>
          <p:nvPr/>
        </p:nvPicPr>
        <p:blipFill>
          <a:blip r:embed="rId2"/>
          <a:stretch>
            <a:fillRect/>
          </a:stretch>
        </p:blipFill>
        <p:spPr>
          <a:xfrm>
            <a:off x="1840710" y="3502413"/>
            <a:ext cx="2790825" cy="1990725"/>
          </a:xfrm>
          <a:prstGeom prst="rect">
            <a:avLst/>
          </a:prstGeom>
        </p:spPr>
      </p:pic>
      <p:pic>
        <p:nvPicPr>
          <p:cNvPr id="2" name="그림 1">
            <a:extLst>
              <a:ext uri="{FF2B5EF4-FFF2-40B4-BE49-F238E27FC236}">
                <a16:creationId xmlns:a16="http://schemas.microsoft.com/office/drawing/2014/main" id="{F24AC3F6-100D-4C4E-9ED4-9E45ED2131BA}"/>
              </a:ext>
            </a:extLst>
          </p:cNvPr>
          <p:cNvPicPr>
            <a:picLocks noChangeAspect="1"/>
          </p:cNvPicPr>
          <p:nvPr/>
        </p:nvPicPr>
        <p:blipFill>
          <a:blip r:embed="rId3"/>
          <a:stretch>
            <a:fillRect/>
          </a:stretch>
        </p:blipFill>
        <p:spPr>
          <a:xfrm>
            <a:off x="7392144" y="2599674"/>
            <a:ext cx="2800350" cy="704850"/>
          </a:xfrm>
          <a:prstGeom prst="rect">
            <a:avLst/>
          </a:prstGeom>
        </p:spPr>
      </p:pic>
      <p:pic>
        <p:nvPicPr>
          <p:cNvPr id="6" name="그림 5">
            <a:extLst>
              <a:ext uri="{FF2B5EF4-FFF2-40B4-BE49-F238E27FC236}">
                <a16:creationId xmlns:a16="http://schemas.microsoft.com/office/drawing/2014/main" id="{903B7BE7-1EC5-434E-A7A0-4DC4C856614D}"/>
              </a:ext>
            </a:extLst>
          </p:cNvPr>
          <p:cNvPicPr>
            <a:picLocks noChangeAspect="1"/>
          </p:cNvPicPr>
          <p:nvPr/>
        </p:nvPicPr>
        <p:blipFill>
          <a:blip r:embed="rId4"/>
          <a:stretch>
            <a:fillRect/>
          </a:stretch>
        </p:blipFill>
        <p:spPr>
          <a:xfrm>
            <a:off x="4943872" y="3304524"/>
            <a:ext cx="5638800" cy="3238500"/>
          </a:xfrm>
          <a:prstGeom prst="rect">
            <a:avLst/>
          </a:prstGeom>
        </p:spPr>
      </p:pic>
    </p:spTree>
    <p:extLst>
      <p:ext uri="{BB962C8B-B14F-4D97-AF65-F5344CB8AC3E}">
        <p14:creationId xmlns:p14="http://schemas.microsoft.com/office/powerpoint/2010/main" val="4246417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그림 7">
            <a:extLst>
              <a:ext uri="{FF2B5EF4-FFF2-40B4-BE49-F238E27FC236}">
                <a16:creationId xmlns:a16="http://schemas.microsoft.com/office/drawing/2014/main" id="{A1873ABA-6D81-4E06-BA15-BCC6B4CDFB19}"/>
              </a:ext>
            </a:extLst>
          </p:cNvPr>
          <p:cNvPicPr>
            <a:picLocks noChangeAspect="1"/>
          </p:cNvPicPr>
          <p:nvPr/>
        </p:nvPicPr>
        <p:blipFill>
          <a:blip r:embed="rId2"/>
          <a:stretch>
            <a:fillRect/>
          </a:stretch>
        </p:blipFill>
        <p:spPr>
          <a:xfrm>
            <a:off x="4618898" y="435777"/>
            <a:ext cx="2256664" cy="1316757"/>
          </a:xfrm>
          <a:prstGeom prst="rect">
            <a:avLst/>
          </a:prstGeom>
        </p:spPr>
      </p:pic>
      <p:pic>
        <p:nvPicPr>
          <p:cNvPr id="10" name="그림 9">
            <a:extLst>
              <a:ext uri="{FF2B5EF4-FFF2-40B4-BE49-F238E27FC236}">
                <a16:creationId xmlns:a16="http://schemas.microsoft.com/office/drawing/2014/main" id="{7EF24505-8F2B-46B3-81D1-454BE8224D98}"/>
              </a:ext>
            </a:extLst>
          </p:cNvPr>
          <p:cNvPicPr>
            <a:picLocks noChangeAspect="1"/>
          </p:cNvPicPr>
          <p:nvPr/>
        </p:nvPicPr>
        <p:blipFill>
          <a:blip r:embed="rId3"/>
          <a:stretch>
            <a:fillRect/>
          </a:stretch>
        </p:blipFill>
        <p:spPr>
          <a:xfrm>
            <a:off x="1733038" y="1926218"/>
            <a:ext cx="8028384" cy="4574833"/>
          </a:xfrm>
          <a:prstGeom prst="rect">
            <a:avLst/>
          </a:prstGeom>
        </p:spPr>
      </p:pic>
    </p:spTree>
    <p:extLst>
      <p:ext uri="{BB962C8B-B14F-4D97-AF65-F5344CB8AC3E}">
        <p14:creationId xmlns:p14="http://schemas.microsoft.com/office/powerpoint/2010/main" val="587344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E7F2E91E-61B9-4468-9C86-D5E3F333CAEA}"/>
              </a:ext>
            </a:extLst>
          </p:cNvPr>
          <p:cNvPicPr>
            <a:picLocks noChangeAspect="1"/>
          </p:cNvPicPr>
          <p:nvPr/>
        </p:nvPicPr>
        <p:blipFill>
          <a:blip r:embed="rId2"/>
          <a:stretch>
            <a:fillRect/>
          </a:stretch>
        </p:blipFill>
        <p:spPr>
          <a:xfrm>
            <a:off x="1457982" y="953571"/>
            <a:ext cx="8172450" cy="4581525"/>
          </a:xfrm>
          <a:prstGeom prst="rect">
            <a:avLst/>
          </a:prstGeom>
        </p:spPr>
      </p:pic>
      <p:sp>
        <p:nvSpPr>
          <p:cNvPr id="5" name="TextBox 4">
            <a:extLst>
              <a:ext uri="{FF2B5EF4-FFF2-40B4-BE49-F238E27FC236}">
                <a16:creationId xmlns:a16="http://schemas.microsoft.com/office/drawing/2014/main" id="{D7CF71B6-1341-41F5-8006-5C0DC41AA772}"/>
              </a:ext>
            </a:extLst>
          </p:cNvPr>
          <p:cNvSpPr txBox="1"/>
          <p:nvPr/>
        </p:nvSpPr>
        <p:spPr>
          <a:xfrm>
            <a:off x="2622987" y="453837"/>
            <a:ext cx="6097314" cy="369332"/>
          </a:xfrm>
          <a:prstGeom prst="rect">
            <a:avLst/>
          </a:prstGeom>
          <a:noFill/>
        </p:spPr>
        <p:txBody>
          <a:bodyPr wrap="square">
            <a:spAutoFit/>
          </a:bodyPr>
          <a:lstStyle/>
          <a:p>
            <a:pPr algn="ctr"/>
            <a:r>
              <a:rPr lang="ko-KR" altLang="en-US" b="1" i="0">
                <a:solidFill>
                  <a:srgbClr val="222222"/>
                </a:solidFill>
                <a:effectLst/>
                <a:latin typeface="NanumBarunGothic"/>
              </a:rPr>
              <a:t>자동차</a:t>
            </a:r>
            <a:r>
              <a:rPr lang="en-US" altLang="ko-KR" b="1" i="0">
                <a:solidFill>
                  <a:srgbClr val="222222"/>
                </a:solidFill>
                <a:effectLst/>
                <a:latin typeface="NanumBarunGothic"/>
              </a:rPr>
              <a:t>·</a:t>
            </a:r>
            <a:r>
              <a:rPr lang="ko-KR" altLang="en-US" b="1" i="0">
                <a:solidFill>
                  <a:srgbClr val="222222"/>
                </a:solidFill>
                <a:effectLst/>
                <a:latin typeface="NanumBarunGothic"/>
              </a:rPr>
              <a:t>의료</a:t>
            </a:r>
            <a:r>
              <a:rPr lang="en-US" altLang="ko-KR" b="1" i="0">
                <a:solidFill>
                  <a:srgbClr val="222222"/>
                </a:solidFill>
                <a:effectLst/>
                <a:latin typeface="NanumBarunGothic"/>
              </a:rPr>
              <a:t>·</a:t>
            </a:r>
            <a:r>
              <a:rPr lang="ko-KR" altLang="en-US" b="1" i="0">
                <a:solidFill>
                  <a:srgbClr val="222222"/>
                </a:solidFill>
                <a:effectLst/>
                <a:latin typeface="NanumBarunGothic"/>
              </a:rPr>
              <a:t>금융</a:t>
            </a:r>
            <a:r>
              <a:rPr lang="en-US" altLang="ko-KR" b="1" i="0">
                <a:solidFill>
                  <a:srgbClr val="222222"/>
                </a:solidFill>
                <a:effectLst/>
                <a:latin typeface="NanumBarunGothic"/>
              </a:rPr>
              <a:t>…'</a:t>
            </a:r>
            <a:r>
              <a:rPr lang="ko-KR" altLang="en-US" b="1" i="0">
                <a:solidFill>
                  <a:srgbClr val="222222"/>
                </a:solidFill>
                <a:effectLst/>
                <a:latin typeface="NanumBarunGothic"/>
              </a:rPr>
              <a:t>인공지능 빅뱅시대</a:t>
            </a:r>
            <a:r>
              <a:rPr lang="en-US" altLang="ko-KR" b="1" i="0">
                <a:solidFill>
                  <a:srgbClr val="222222"/>
                </a:solidFill>
                <a:effectLst/>
                <a:latin typeface="NanumBarunGothic"/>
              </a:rPr>
              <a:t>' </a:t>
            </a:r>
            <a:r>
              <a:rPr lang="ko-KR" altLang="en-US" b="1" i="0">
                <a:solidFill>
                  <a:srgbClr val="222222"/>
                </a:solidFill>
                <a:effectLst/>
                <a:latin typeface="NanumBarunGothic"/>
              </a:rPr>
              <a:t>예고</a:t>
            </a:r>
          </a:p>
        </p:txBody>
      </p:sp>
      <p:sp>
        <p:nvSpPr>
          <p:cNvPr id="7" name="TextBox 6">
            <a:extLst>
              <a:ext uri="{FF2B5EF4-FFF2-40B4-BE49-F238E27FC236}">
                <a16:creationId xmlns:a16="http://schemas.microsoft.com/office/drawing/2014/main" id="{B52BC8A7-0B5A-4D7D-AD69-64299468905D}"/>
              </a:ext>
            </a:extLst>
          </p:cNvPr>
          <p:cNvSpPr txBox="1"/>
          <p:nvPr/>
        </p:nvSpPr>
        <p:spPr>
          <a:xfrm>
            <a:off x="6096000" y="5665498"/>
            <a:ext cx="3691101" cy="276999"/>
          </a:xfrm>
          <a:prstGeom prst="rect">
            <a:avLst/>
          </a:prstGeom>
          <a:noFill/>
        </p:spPr>
        <p:txBody>
          <a:bodyPr wrap="square">
            <a:spAutoFit/>
          </a:bodyPr>
          <a:lstStyle/>
          <a:p>
            <a:r>
              <a:rPr lang="ko-KR" altLang="en-US" sz="1200" b="0" i="0" dirty="0" err="1">
                <a:solidFill>
                  <a:srgbClr val="555555"/>
                </a:solidFill>
                <a:effectLst/>
                <a:latin typeface="NanumBarunGothic"/>
              </a:rPr>
              <a:t>신동열</a:t>
            </a:r>
            <a:r>
              <a:rPr lang="ko-KR" altLang="en-US" sz="1200" b="0" i="0" dirty="0">
                <a:solidFill>
                  <a:srgbClr val="555555"/>
                </a:solidFill>
                <a:effectLst/>
                <a:latin typeface="NanumBarunGothic"/>
              </a:rPr>
              <a:t> 한국경제신문 연구위원 </a:t>
            </a:r>
            <a:r>
              <a:rPr lang="en-US" altLang="ko-KR" sz="1200" b="0" i="0" dirty="0">
                <a:solidFill>
                  <a:srgbClr val="555555"/>
                </a:solidFill>
                <a:effectLst/>
                <a:latin typeface="NanumBarunGothic"/>
              </a:rPr>
              <a:t>shins@hankyung.com</a:t>
            </a:r>
            <a:endParaRPr lang="ko-KR" altLang="en-US" sz="1200" dirty="0"/>
          </a:p>
        </p:txBody>
      </p:sp>
    </p:spTree>
    <p:extLst>
      <p:ext uri="{BB962C8B-B14F-4D97-AF65-F5344CB8AC3E}">
        <p14:creationId xmlns:p14="http://schemas.microsoft.com/office/powerpoint/2010/main" val="1111920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571946" y="385250"/>
            <a:ext cx="10515600" cy="549275"/>
          </a:xfrm>
        </p:spPr>
        <p:txBody>
          <a:bodyPr>
            <a:normAutofit/>
          </a:bodyPr>
          <a:lstStyle/>
          <a:p>
            <a:r>
              <a:rPr lang="en-US" altLang="ko-KR" sz="3200" dirty="0"/>
              <a:t>Types of Machine Learning</a:t>
            </a:r>
            <a:endParaRPr lang="ko-KR" altLang="en-US" sz="3200" dirty="0"/>
          </a:p>
        </p:txBody>
      </p:sp>
      <mc:AlternateContent xmlns:mc="http://schemas.openxmlformats.org/markup-compatibility/2006" xmlns:a14="http://schemas.microsoft.com/office/drawing/2010/main">
        <mc:Choice Requires="a14">
          <p:sp>
            <p:nvSpPr>
              <p:cNvPr id="4" name="내용 개체 틀 3">
                <a:extLst>
                  <a:ext uri="{FF2B5EF4-FFF2-40B4-BE49-F238E27FC236}">
                    <a16:creationId xmlns:a16="http://schemas.microsoft.com/office/drawing/2014/main" id="{FC7C5143-B94C-4482-8776-A27B8A1BECE5}"/>
                  </a:ext>
                </a:extLst>
              </p:cNvPr>
              <p:cNvSpPr>
                <a:spLocks noGrp="1"/>
              </p:cNvSpPr>
              <p:nvPr>
                <p:ph idx="1"/>
              </p:nvPr>
            </p:nvSpPr>
            <p:spPr>
              <a:xfrm>
                <a:off x="411588" y="1132851"/>
                <a:ext cx="11168109" cy="5065261"/>
              </a:xfrm>
            </p:spPr>
            <p:txBody>
              <a:bodyPr>
                <a:noAutofit/>
              </a:bodyPr>
              <a:lstStyle/>
              <a:p>
                <a:r>
                  <a:rPr lang="en-US" altLang="ko-KR" sz="2000" dirty="0">
                    <a:latin typeface="Times New Roman" panose="02020603050405020304" pitchFamily="18" charset="0"/>
                    <a:cs typeface="Times New Roman" panose="02020603050405020304" pitchFamily="18" charset="0"/>
                  </a:rPr>
                  <a:t>Prediction(</a:t>
                </a:r>
                <a:r>
                  <a:rPr lang="ko-KR" altLang="en-US" sz="2000" dirty="0">
                    <a:latin typeface="Times New Roman" panose="02020603050405020304" pitchFamily="18" charset="0"/>
                    <a:cs typeface="Times New Roman" panose="02020603050405020304" pitchFamily="18" charset="0"/>
                  </a:rPr>
                  <a:t>예측</a:t>
                </a:r>
                <a:r>
                  <a:rPr lang="en-US" altLang="ko-KR" sz="2000" dirty="0">
                    <a:latin typeface="Times New Roman" panose="02020603050405020304" pitchFamily="18" charset="0"/>
                    <a:cs typeface="Times New Roman" panose="02020603050405020304" pitchFamily="18" charset="0"/>
                  </a:rPr>
                  <a:t>)</a:t>
                </a:r>
              </a:p>
              <a:p>
                <a:pPr lvl="1">
                  <a:lnSpc>
                    <a:spcPct val="150000"/>
                  </a:lnSpc>
                </a:pPr>
                <a:r>
                  <a:rPr lang="en-US" altLang="ko-KR" sz="1600" dirty="0">
                    <a:latin typeface="Times New Roman" panose="02020603050405020304" pitchFamily="18" charset="0"/>
                    <a:cs typeface="Times New Roman" panose="02020603050405020304" pitchFamily="18" charset="0"/>
                  </a:rPr>
                  <a:t>Supervised Learning(</a:t>
                </a:r>
                <a:r>
                  <a:rPr lang="ko-KR" altLang="en-US" sz="1600" dirty="0">
                    <a:latin typeface="Times New Roman" panose="02020603050405020304" pitchFamily="18" charset="0"/>
                    <a:cs typeface="Times New Roman" panose="02020603050405020304" pitchFamily="18" charset="0"/>
                  </a:rPr>
                  <a:t>교사학습</a:t>
                </a:r>
                <a:r>
                  <a:rPr lang="en-US" altLang="ko-KR" sz="1600" dirty="0">
                    <a:latin typeface="Times New Roman" panose="02020603050405020304" pitchFamily="18" charset="0"/>
                    <a:cs typeface="Times New Roman" panose="02020603050405020304" pitchFamily="18" charset="0"/>
                  </a:rPr>
                  <a:t>, </a:t>
                </a:r>
                <a:r>
                  <a:rPr lang="ko-KR" altLang="en-US" sz="1600" dirty="0">
                    <a:latin typeface="Times New Roman" panose="02020603050405020304" pitchFamily="18" charset="0"/>
                    <a:cs typeface="Times New Roman" panose="02020603050405020304" pitchFamily="18" charset="0"/>
                  </a:rPr>
                  <a:t>지도학습</a:t>
                </a:r>
                <a:r>
                  <a:rPr lang="en-US" altLang="ko-KR" sz="1600" dirty="0">
                    <a:latin typeface="Times New Roman" panose="02020603050405020304" pitchFamily="18" charset="0"/>
                    <a:cs typeface="Times New Roman" panose="02020603050405020304" pitchFamily="18" charset="0"/>
                  </a:rPr>
                  <a:t>): Given </a:t>
                </a:r>
                <a14:m>
                  <m:oMath xmlns:m="http://schemas.openxmlformats.org/officeDocument/2006/math">
                    <m:r>
                      <a:rPr lang="en-US" altLang="ko-KR" sz="1600" b="0" i="1" smtClean="0">
                        <a:latin typeface="Cambria Math" panose="02040503050406030204" pitchFamily="18" charset="0"/>
                      </a:rPr>
                      <m:t>{</m:t>
                    </m:r>
                    <m:d>
                      <m:dPr>
                        <m:ctrlPr>
                          <a:rPr lang="en-US" altLang="ko-KR" sz="1600" b="0" i="1" smtClean="0">
                            <a:latin typeface="Cambria Math" panose="02040503050406030204" pitchFamily="18" charset="0"/>
                          </a:rPr>
                        </m:ctrlPr>
                      </m:dPr>
                      <m:e>
                        <m:sSub>
                          <m:sSubPr>
                            <m:ctrlPr>
                              <a:rPr lang="en-US" altLang="ko-KR" sz="1600" b="0" i="1" smtClean="0">
                                <a:latin typeface="Cambria Math" panose="02040503050406030204" pitchFamily="18" charset="0"/>
                              </a:rPr>
                            </m:ctrlPr>
                          </m:sSubPr>
                          <m:e>
                            <m:r>
                              <a:rPr lang="en-US" altLang="ko-KR" sz="1600" b="0" i="1" smtClean="0">
                                <a:latin typeface="Cambria Math" panose="02040503050406030204" pitchFamily="18" charset="0"/>
                              </a:rPr>
                              <m:t>𝑥</m:t>
                            </m:r>
                          </m:e>
                          <m:sub>
                            <m:r>
                              <a:rPr lang="en-US" altLang="ko-KR" sz="1600" b="0" i="1" smtClean="0">
                                <a:latin typeface="Cambria Math" panose="02040503050406030204" pitchFamily="18" charset="0"/>
                              </a:rPr>
                              <m:t>𝑖</m:t>
                            </m:r>
                          </m:sub>
                        </m:sSub>
                        <m:r>
                          <a:rPr lang="en-US" altLang="ko-KR" sz="1600" b="0" i="1" smtClean="0">
                            <a:latin typeface="Cambria Math" panose="02040503050406030204" pitchFamily="18" charset="0"/>
                          </a:rPr>
                          <m:t>,</m:t>
                        </m:r>
                        <m:sSub>
                          <m:sSubPr>
                            <m:ctrlPr>
                              <a:rPr lang="en-US" altLang="ko-KR" sz="1600" i="1">
                                <a:latin typeface="Cambria Math" panose="02040503050406030204" pitchFamily="18" charset="0"/>
                              </a:rPr>
                            </m:ctrlPr>
                          </m:sSubPr>
                          <m:e>
                            <m:r>
                              <a:rPr lang="en-US" altLang="ko-KR" sz="1600" b="0" i="1" smtClean="0">
                                <a:latin typeface="Cambria Math" panose="02040503050406030204" pitchFamily="18" charset="0"/>
                              </a:rPr>
                              <m:t>𝑦</m:t>
                            </m:r>
                          </m:e>
                          <m:sub>
                            <m:r>
                              <a:rPr lang="en-US" altLang="ko-KR" sz="1600" i="1">
                                <a:latin typeface="Cambria Math" panose="02040503050406030204" pitchFamily="18" charset="0"/>
                              </a:rPr>
                              <m:t>𝑖</m:t>
                            </m:r>
                          </m:sub>
                        </m:sSub>
                      </m:e>
                    </m:d>
                    <m:r>
                      <a:rPr lang="en-US" altLang="ko-KR" sz="1600" b="0" i="1" smtClean="0">
                        <a:latin typeface="Cambria Math" panose="02040503050406030204" pitchFamily="18" charset="0"/>
                      </a:rPr>
                      <m:t>}</m:t>
                    </m:r>
                  </m:oMath>
                </a14:m>
                <a:r>
                  <a:rPr lang="en-US" altLang="ko-KR" sz="1600" dirty="0">
                    <a:latin typeface="Times New Roman" panose="02020603050405020304" pitchFamily="18" charset="0"/>
                    <a:cs typeface="Times New Roman" panose="02020603050405020304" pitchFamily="18" charset="0"/>
                  </a:rPr>
                  <a:t> pairs, find a good understanding f: X</a:t>
                </a:r>
                <a:r>
                  <a:rPr lang="en-US" altLang="ko-KR" sz="1600" dirty="0">
                    <a:latin typeface="Times New Roman" panose="02020603050405020304" pitchFamily="18" charset="0"/>
                    <a:ea typeface="Cambria Math" panose="02040503050406030204" pitchFamily="18" charset="0"/>
                    <a:cs typeface="Times New Roman" panose="02020603050405020304" pitchFamily="18" charset="0"/>
                  </a:rPr>
                  <a:t>→Y. Ex) Classification(</a:t>
                </a:r>
                <a:r>
                  <a:rPr lang="ko-KR" altLang="en-US" sz="1600" dirty="0">
                    <a:latin typeface="Times New Roman" panose="02020603050405020304" pitchFamily="18" charset="0"/>
                    <a:ea typeface="Cambria Math" panose="02040503050406030204" pitchFamily="18" charset="0"/>
                    <a:cs typeface="Times New Roman" panose="02020603050405020304" pitchFamily="18" charset="0"/>
                  </a:rPr>
                  <a:t>분류</a:t>
                </a:r>
                <a:r>
                  <a:rPr lang="en-US" altLang="ko-KR" sz="1600" dirty="0">
                    <a:latin typeface="Times New Roman" panose="02020603050405020304" pitchFamily="18" charset="0"/>
                    <a:ea typeface="Cambria Math" panose="02040503050406030204" pitchFamily="18" charset="0"/>
                    <a:cs typeface="Times New Roman" panose="02020603050405020304" pitchFamily="18" charset="0"/>
                  </a:rPr>
                  <a:t>), Regression(</a:t>
                </a:r>
                <a:r>
                  <a:rPr lang="ko-KR" altLang="en-US" sz="1600" dirty="0">
                    <a:latin typeface="Times New Roman" panose="02020603050405020304" pitchFamily="18" charset="0"/>
                    <a:ea typeface="Cambria Math" panose="02040503050406030204" pitchFamily="18" charset="0"/>
                    <a:cs typeface="Times New Roman" panose="02020603050405020304" pitchFamily="18" charset="0"/>
                  </a:rPr>
                  <a:t>회귀</a:t>
                </a:r>
                <a:r>
                  <a:rPr lang="en-US" altLang="ko-KR" sz="1600" dirty="0">
                    <a:latin typeface="Times New Roman" panose="02020603050405020304" pitchFamily="18" charset="0"/>
                    <a:ea typeface="Cambria Math" panose="02040503050406030204" pitchFamily="18" charset="0"/>
                    <a:cs typeface="Times New Roman" panose="02020603050405020304" pitchFamily="18" charset="0"/>
                  </a:rPr>
                  <a:t>)</a:t>
                </a:r>
              </a:p>
            </p:txBody>
          </p:sp>
        </mc:Choice>
        <mc:Fallback xmlns="">
          <p:sp>
            <p:nvSpPr>
              <p:cNvPr id="4" name="내용 개체 틀 3">
                <a:extLst>
                  <a:ext uri="{FF2B5EF4-FFF2-40B4-BE49-F238E27FC236}">
                    <a16:creationId xmlns:a16="http://schemas.microsoft.com/office/drawing/2014/main" id="{FC7C5143-B94C-4482-8776-A27B8A1BECE5}"/>
                  </a:ext>
                </a:extLst>
              </p:cNvPr>
              <p:cNvSpPr>
                <a:spLocks noGrp="1" noRot="1" noChangeAspect="1" noMove="1" noResize="1" noEditPoints="1" noAdjustHandles="1" noChangeArrowheads="1" noChangeShapeType="1" noTextEdit="1"/>
              </p:cNvSpPr>
              <p:nvPr>
                <p:ph idx="1"/>
              </p:nvPr>
            </p:nvSpPr>
            <p:spPr>
              <a:xfrm>
                <a:off x="411588" y="1132851"/>
                <a:ext cx="11168109" cy="5065261"/>
              </a:xfrm>
              <a:blipFill>
                <a:blip r:embed="rId2"/>
                <a:stretch>
                  <a:fillRect l="-491" t="-1444"/>
                </a:stretch>
              </a:blipFill>
            </p:spPr>
            <p:txBody>
              <a:bodyPr/>
              <a:lstStyle/>
              <a:p>
                <a:r>
                  <a:rPr lang="ko-KR" altLang="en-US">
                    <a:noFill/>
                  </a:rPr>
                  <a:t> </a:t>
                </a:r>
              </a:p>
            </p:txBody>
          </p:sp>
        </mc:Fallback>
      </mc:AlternateContent>
      <p:grpSp>
        <p:nvGrpSpPr>
          <p:cNvPr id="7" name="그룹 6">
            <a:extLst>
              <a:ext uri="{FF2B5EF4-FFF2-40B4-BE49-F238E27FC236}">
                <a16:creationId xmlns:a16="http://schemas.microsoft.com/office/drawing/2014/main" id="{8E80D2F9-9660-4A6F-B08A-41160558C690}"/>
              </a:ext>
            </a:extLst>
          </p:cNvPr>
          <p:cNvGrpSpPr/>
          <p:nvPr/>
        </p:nvGrpSpPr>
        <p:grpSpPr>
          <a:xfrm>
            <a:off x="571946" y="2680037"/>
            <a:ext cx="5211192" cy="3559947"/>
            <a:chOff x="4672584" y="791683"/>
            <a:chExt cx="5605271" cy="4777013"/>
          </a:xfrm>
        </p:grpSpPr>
        <p:sp>
          <p:nvSpPr>
            <p:cNvPr id="8" name="타원 7">
              <a:extLst>
                <a:ext uri="{FF2B5EF4-FFF2-40B4-BE49-F238E27FC236}">
                  <a16:creationId xmlns:a16="http://schemas.microsoft.com/office/drawing/2014/main" id="{BA48B972-A1E3-4B22-BAE8-8AED95F7FDF3}"/>
                </a:ext>
              </a:extLst>
            </p:cNvPr>
            <p:cNvSpPr/>
            <p:nvPr/>
          </p:nvSpPr>
          <p:spPr>
            <a:xfrm>
              <a:off x="6397356" y="3106571"/>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타원 8">
              <a:extLst>
                <a:ext uri="{FF2B5EF4-FFF2-40B4-BE49-F238E27FC236}">
                  <a16:creationId xmlns:a16="http://schemas.microsoft.com/office/drawing/2014/main" id="{EC34431C-8D31-4E58-97E2-3614EBF0256C}"/>
                </a:ext>
              </a:extLst>
            </p:cNvPr>
            <p:cNvSpPr/>
            <p:nvPr/>
          </p:nvSpPr>
          <p:spPr>
            <a:xfrm>
              <a:off x="6728129" y="4231347"/>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타원 9">
              <a:extLst>
                <a:ext uri="{FF2B5EF4-FFF2-40B4-BE49-F238E27FC236}">
                  <a16:creationId xmlns:a16="http://schemas.microsoft.com/office/drawing/2014/main" id="{3E871BA5-2199-4287-B5AE-F4042ACDF890}"/>
                </a:ext>
              </a:extLst>
            </p:cNvPr>
            <p:cNvSpPr/>
            <p:nvPr/>
          </p:nvSpPr>
          <p:spPr>
            <a:xfrm>
              <a:off x="5885454" y="3126552"/>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타원 10">
              <a:extLst>
                <a:ext uri="{FF2B5EF4-FFF2-40B4-BE49-F238E27FC236}">
                  <a16:creationId xmlns:a16="http://schemas.microsoft.com/office/drawing/2014/main" id="{1C0BEC18-86B7-4FC3-BB01-E8709C546681}"/>
                </a:ext>
              </a:extLst>
            </p:cNvPr>
            <p:cNvSpPr/>
            <p:nvPr/>
          </p:nvSpPr>
          <p:spPr>
            <a:xfrm>
              <a:off x="6687227" y="3576761"/>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타원 11">
              <a:extLst>
                <a:ext uri="{FF2B5EF4-FFF2-40B4-BE49-F238E27FC236}">
                  <a16:creationId xmlns:a16="http://schemas.microsoft.com/office/drawing/2014/main" id="{6284DE95-6E69-46B4-933D-8C7BDFE06E09}"/>
                </a:ext>
              </a:extLst>
            </p:cNvPr>
            <p:cNvSpPr/>
            <p:nvPr/>
          </p:nvSpPr>
          <p:spPr>
            <a:xfrm>
              <a:off x="6290776" y="3588884"/>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타원 12">
              <a:extLst>
                <a:ext uri="{FF2B5EF4-FFF2-40B4-BE49-F238E27FC236}">
                  <a16:creationId xmlns:a16="http://schemas.microsoft.com/office/drawing/2014/main" id="{B711D303-561C-4688-8F6F-E5DF431F3DD9}"/>
                </a:ext>
              </a:extLst>
            </p:cNvPr>
            <p:cNvSpPr/>
            <p:nvPr/>
          </p:nvSpPr>
          <p:spPr>
            <a:xfrm>
              <a:off x="7235699" y="3950456"/>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타원 13">
              <a:extLst>
                <a:ext uri="{FF2B5EF4-FFF2-40B4-BE49-F238E27FC236}">
                  <a16:creationId xmlns:a16="http://schemas.microsoft.com/office/drawing/2014/main" id="{5177FF2A-EE29-42CE-B0CF-69BEFD07BFAD}"/>
                </a:ext>
              </a:extLst>
            </p:cNvPr>
            <p:cNvSpPr/>
            <p:nvPr/>
          </p:nvSpPr>
          <p:spPr>
            <a:xfrm>
              <a:off x="7142403" y="3189051"/>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5" name="직선 화살표 연결선 14">
              <a:extLst>
                <a:ext uri="{FF2B5EF4-FFF2-40B4-BE49-F238E27FC236}">
                  <a16:creationId xmlns:a16="http://schemas.microsoft.com/office/drawing/2014/main" id="{D43B9A89-C24C-4B70-B2F8-063ABF1B949C}"/>
                </a:ext>
              </a:extLst>
            </p:cNvPr>
            <p:cNvCxnSpPr/>
            <p:nvPr/>
          </p:nvCxnSpPr>
          <p:spPr>
            <a:xfrm>
              <a:off x="4672584" y="4873752"/>
              <a:ext cx="50292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7533BBBF-3901-4F7E-8E97-BCC0C3F746A1}"/>
                </a:ext>
              </a:extLst>
            </p:cNvPr>
            <p:cNvCxnSpPr/>
            <p:nvPr/>
          </p:nvCxnSpPr>
          <p:spPr>
            <a:xfrm flipV="1">
              <a:off x="5358384" y="1225296"/>
              <a:ext cx="0" cy="43434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706B1A18-A373-45CB-9D0C-CD03D0A42756}"/>
                </a:ext>
              </a:extLst>
            </p:cNvPr>
            <p:cNvSpPr txBox="1"/>
            <p:nvPr/>
          </p:nvSpPr>
          <p:spPr>
            <a:xfrm>
              <a:off x="9098280" y="5047488"/>
              <a:ext cx="1179575" cy="369332"/>
            </a:xfrm>
            <a:prstGeom prst="rect">
              <a:avLst/>
            </a:prstGeom>
            <a:noFill/>
          </p:spPr>
          <p:txBody>
            <a:bodyPr wrap="square" rtlCol="0">
              <a:spAutoFit/>
            </a:bodyPr>
            <a:lstStyle/>
            <a:p>
              <a:r>
                <a:rPr lang="en-US" altLang="ko-KR" dirty="0"/>
                <a:t>Income</a:t>
              </a:r>
              <a:endParaRPr lang="ko-KR" altLang="en-US" dirty="0"/>
            </a:p>
          </p:txBody>
        </p:sp>
        <p:sp>
          <p:nvSpPr>
            <p:cNvPr id="18" name="TextBox 17">
              <a:extLst>
                <a:ext uri="{FF2B5EF4-FFF2-40B4-BE49-F238E27FC236}">
                  <a16:creationId xmlns:a16="http://schemas.microsoft.com/office/drawing/2014/main" id="{7F829FD4-CC4D-4D6A-A5A2-546DA9BB044C}"/>
                </a:ext>
              </a:extLst>
            </p:cNvPr>
            <p:cNvSpPr txBox="1"/>
            <p:nvPr/>
          </p:nvSpPr>
          <p:spPr>
            <a:xfrm>
              <a:off x="4790778" y="791683"/>
              <a:ext cx="1305222" cy="369332"/>
            </a:xfrm>
            <a:prstGeom prst="rect">
              <a:avLst/>
            </a:prstGeom>
            <a:noFill/>
          </p:spPr>
          <p:txBody>
            <a:bodyPr wrap="square" rtlCol="0">
              <a:spAutoFit/>
            </a:bodyPr>
            <a:lstStyle/>
            <a:p>
              <a:r>
                <a:rPr lang="en-US" altLang="ko-KR" dirty="0"/>
                <a:t>Savings</a:t>
              </a:r>
              <a:endParaRPr lang="ko-KR" altLang="en-US" dirty="0"/>
            </a:p>
          </p:txBody>
        </p:sp>
        <p:sp>
          <p:nvSpPr>
            <p:cNvPr id="19" name="직사각형 18">
              <a:extLst>
                <a:ext uri="{FF2B5EF4-FFF2-40B4-BE49-F238E27FC236}">
                  <a16:creationId xmlns:a16="http://schemas.microsoft.com/office/drawing/2014/main" id="{7261F9A8-3C51-4BC2-98C0-4F63BA0046F7}"/>
                </a:ext>
              </a:extLst>
            </p:cNvPr>
            <p:cNvSpPr/>
            <p:nvPr/>
          </p:nvSpPr>
          <p:spPr>
            <a:xfrm>
              <a:off x="7960015" y="1727752"/>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C6185854-D159-4A11-8FAF-FC7FC73228E4}"/>
                </a:ext>
              </a:extLst>
            </p:cNvPr>
            <p:cNvSpPr/>
            <p:nvPr/>
          </p:nvSpPr>
          <p:spPr>
            <a:xfrm>
              <a:off x="8344063" y="2524140"/>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1" name="직사각형 20">
              <a:extLst>
                <a:ext uri="{FF2B5EF4-FFF2-40B4-BE49-F238E27FC236}">
                  <a16:creationId xmlns:a16="http://schemas.microsoft.com/office/drawing/2014/main" id="{46FDD62A-E0F4-41B8-A75D-CF8E676D6115}"/>
                </a:ext>
              </a:extLst>
            </p:cNvPr>
            <p:cNvSpPr/>
            <p:nvPr/>
          </p:nvSpPr>
          <p:spPr>
            <a:xfrm>
              <a:off x="8718040" y="2984585"/>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2" name="직사각형 21">
              <a:extLst>
                <a:ext uri="{FF2B5EF4-FFF2-40B4-BE49-F238E27FC236}">
                  <a16:creationId xmlns:a16="http://schemas.microsoft.com/office/drawing/2014/main" id="{913EF31A-6963-4601-B21C-B45ACBE33BE7}"/>
                </a:ext>
              </a:extLst>
            </p:cNvPr>
            <p:cNvSpPr/>
            <p:nvPr/>
          </p:nvSpPr>
          <p:spPr>
            <a:xfrm>
              <a:off x="8948061" y="2103646"/>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3" name="직사각형 22">
              <a:extLst>
                <a:ext uri="{FF2B5EF4-FFF2-40B4-BE49-F238E27FC236}">
                  <a16:creationId xmlns:a16="http://schemas.microsoft.com/office/drawing/2014/main" id="{4902A17F-7E0E-4C58-95E8-AC61EAEF09CF}"/>
                </a:ext>
              </a:extLst>
            </p:cNvPr>
            <p:cNvSpPr/>
            <p:nvPr/>
          </p:nvSpPr>
          <p:spPr>
            <a:xfrm>
              <a:off x="9434748" y="2798790"/>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4" name="직사각형 23">
              <a:extLst>
                <a:ext uri="{FF2B5EF4-FFF2-40B4-BE49-F238E27FC236}">
                  <a16:creationId xmlns:a16="http://schemas.microsoft.com/office/drawing/2014/main" id="{FB1E6657-1FAF-4C0F-B7E3-9627D35E1B31}"/>
                </a:ext>
              </a:extLst>
            </p:cNvPr>
            <p:cNvSpPr/>
            <p:nvPr/>
          </p:nvSpPr>
          <p:spPr>
            <a:xfrm>
              <a:off x="8393759" y="3351338"/>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5" name="직사각형 24">
              <a:extLst>
                <a:ext uri="{FF2B5EF4-FFF2-40B4-BE49-F238E27FC236}">
                  <a16:creationId xmlns:a16="http://schemas.microsoft.com/office/drawing/2014/main" id="{759A9651-3ED8-41B7-89A7-79C8F1E04C27}"/>
                </a:ext>
              </a:extLst>
            </p:cNvPr>
            <p:cNvSpPr/>
            <p:nvPr/>
          </p:nvSpPr>
          <p:spPr>
            <a:xfrm>
              <a:off x="7910320" y="2654409"/>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6" name="직사각형 25">
              <a:extLst>
                <a:ext uri="{FF2B5EF4-FFF2-40B4-BE49-F238E27FC236}">
                  <a16:creationId xmlns:a16="http://schemas.microsoft.com/office/drawing/2014/main" id="{47A0655B-FC98-4895-B4BF-3AF10EC92537}"/>
                </a:ext>
              </a:extLst>
            </p:cNvPr>
            <p:cNvSpPr/>
            <p:nvPr/>
          </p:nvSpPr>
          <p:spPr>
            <a:xfrm>
              <a:off x="8898366" y="1462375"/>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7" name="타원 26">
              <a:extLst>
                <a:ext uri="{FF2B5EF4-FFF2-40B4-BE49-F238E27FC236}">
                  <a16:creationId xmlns:a16="http://schemas.microsoft.com/office/drawing/2014/main" id="{B42A57F0-C3F6-4719-B3C8-0A3F671FB73A}"/>
                </a:ext>
              </a:extLst>
            </p:cNvPr>
            <p:cNvSpPr/>
            <p:nvPr/>
          </p:nvSpPr>
          <p:spPr>
            <a:xfrm>
              <a:off x="5994785" y="4079418"/>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8" name="자유형: 도형 27">
              <a:extLst>
                <a:ext uri="{FF2B5EF4-FFF2-40B4-BE49-F238E27FC236}">
                  <a16:creationId xmlns:a16="http://schemas.microsoft.com/office/drawing/2014/main" id="{C890626A-7275-44A8-97E1-BEDB55E154D4}"/>
                </a:ext>
              </a:extLst>
            </p:cNvPr>
            <p:cNvSpPr/>
            <p:nvPr/>
          </p:nvSpPr>
          <p:spPr>
            <a:xfrm>
              <a:off x="7086600" y="1755648"/>
              <a:ext cx="2377440" cy="2240280"/>
            </a:xfrm>
            <a:custGeom>
              <a:avLst/>
              <a:gdLst>
                <a:gd name="connsiteX0" fmla="*/ 0 w 2377440"/>
                <a:gd name="connsiteY0" fmla="*/ 0 h 2240280"/>
                <a:gd name="connsiteX1" fmla="*/ 429768 w 2377440"/>
                <a:gd name="connsiteY1" fmla="*/ 1298448 h 2240280"/>
                <a:gd name="connsiteX2" fmla="*/ 1316736 w 2377440"/>
                <a:gd name="connsiteY2" fmla="*/ 2075688 h 2240280"/>
                <a:gd name="connsiteX3" fmla="*/ 2377440 w 2377440"/>
                <a:gd name="connsiteY3" fmla="*/ 2240280 h 2240280"/>
                <a:gd name="connsiteX4" fmla="*/ 2377440 w 2377440"/>
                <a:gd name="connsiteY4" fmla="*/ 2240280 h 2240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7440" h="2240280">
                  <a:moveTo>
                    <a:pt x="0" y="0"/>
                  </a:moveTo>
                  <a:cubicBezTo>
                    <a:pt x="105156" y="476250"/>
                    <a:pt x="210312" y="952500"/>
                    <a:pt x="429768" y="1298448"/>
                  </a:cubicBezTo>
                  <a:cubicBezTo>
                    <a:pt x="649224" y="1644396"/>
                    <a:pt x="992124" y="1918716"/>
                    <a:pt x="1316736" y="2075688"/>
                  </a:cubicBezTo>
                  <a:cubicBezTo>
                    <a:pt x="1641348" y="2232660"/>
                    <a:pt x="2377440" y="2240280"/>
                    <a:pt x="2377440" y="2240280"/>
                  </a:cubicBezTo>
                  <a:lnTo>
                    <a:pt x="2377440" y="2240280"/>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9" name="TextBox 28">
              <a:extLst>
                <a:ext uri="{FF2B5EF4-FFF2-40B4-BE49-F238E27FC236}">
                  <a16:creationId xmlns:a16="http://schemas.microsoft.com/office/drawing/2014/main" id="{0F6D660E-F5EB-4EFE-B474-4D4B1D4E5FD8}"/>
                </a:ext>
              </a:extLst>
            </p:cNvPr>
            <p:cNvSpPr txBox="1"/>
            <p:nvPr/>
          </p:nvSpPr>
          <p:spPr>
            <a:xfrm>
              <a:off x="7671816" y="1088136"/>
              <a:ext cx="1226536" cy="369332"/>
            </a:xfrm>
            <a:prstGeom prst="rect">
              <a:avLst/>
            </a:prstGeom>
            <a:noFill/>
          </p:spPr>
          <p:txBody>
            <a:bodyPr wrap="square" rtlCol="0">
              <a:spAutoFit/>
            </a:bodyPr>
            <a:lstStyle/>
            <a:p>
              <a:r>
                <a:rPr lang="en-US" altLang="ko-KR" dirty="0">
                  <a:solidFill>
                    <a:srgbClr val="FF0000"/>
                  </a:solidFill>
                </a:rPr>
                <a:t>Low-risk</a:t>
              </a:r>
              <a:endParaRPr lang="ko-KR" altLang="en-US" dirty="0">
                <a:solidFill>
                  <a:srgbClr val="FF0000"/>
                </a:solidFill>
              </a:endParaRPr>
            </a:p>
          </p:txBody>
        </p:sp>
        <p:sp>
          <p:nvSpPr>
            <p:cNvPr id="30" name="TextBox 29">
              <a:extLst>
                <a:ext uri="{FF2B5EF4-FFF2-40B4-BE49-F238E27FC236}">
                  <a16:creationId xmlns:a16="http://schemas.microsoft.com/office/drawing/2014/main" id="{7720C737-0202-4221-BAA9-5C25E8D8BD10}"/>
                </a:ext>
              </a:extLst>
            </p:cNvPr>
            <p:cNvSpPr txBox="1"/>
            <p:nvPr/>
          </p:nvSpPr>
          <p:spPr>
            <a:xfrm>
              <a:off x="5978032" y="2545778"/>
              <a:ext cx="1226536" cy="369332"/>
            </a:xfrm>
            <a:prstGeom prst="rect">
              <a:avLst/>
            </a:prstGeom>
            <a:noFill/>
          </p:spPr>
          <p:txBody>
            <a:bodyPr wrap="square" rtlCol="0">
              <a:spAutoFit/>
            </a:bodyPr>
            <a:lstStyle/>
            <a:p>
              <a:r>
                <a:rPr lang="en-US" altLang="ko-KR" dirty="0">
                  <a:solidFill>
                    <a:srgbClr val="0070C0"/>
                  </a:solidFill>
                </a:rPr>
                <a:t>High-risk</a:t>
              </a:r>
              <a:endParaRPr lang="ko-KR" altLang="en-US" dirty="0">
                <a:solidFill>
                  <a:srgbClr val="0070C0"/>
                </a:solidFill>
              </a:endParaRPr>
            </a:p>
          </p:txBody>
        </p:sp>
      </p:grpSp>
      <p:grpSp>
        <p:nvGrpSpPr>
          <p:cNvPr id="31" name="그룹 30">
            <a:extLst>
              <a:ext uri="{FF2B5EF4-FFF2-40B4-BE49-F238E27FC236}">
                <a16:creationId xmlns:a16="http://schemas.microsoft.com/office/drawing/2014/main" id="{0134502E-6CD3-472C-B3F7-1056E85A5612}"/>
              </a:ext>
            </a:extLst>
          </p:cNvPr>
          <p:cNvGrpSpPr/>
          <p:nvPr/>
        </p:nvGrpSpPr>
        <p:grpSpPr>
          <a:xfrm>
            <a:off x="6365413" y="1962052"/>
            <a:ext cx="5050668" cy="4674039"/>
            <a:chOff x="764099" y="816602"/>
            <a:chExt cx="5050668" cy="4674039"/>
          </a:xfrm>
        </p:grpSpPr>
        <p:sp>
          <p:nvSpPr>
            <p:cNvPr id="32" name="TextBox 31">
              <a:extLst>
                <a:ext uri="{FF2B5EF4-FFF2-40B4-BE49-F238E27FC236}">
                  <a16:creationId xmlns:a16="http://schemas.microsoft.com/office/drawing/2014/main" id="{F6FE251D-723C-400F-B15B-B9B03527444D}"/>
                </a:ext>
              </a:extLst>
            </p:cNvPr>
            <p:cNvSpPr txBox="1"/>
            <p:nvPr/>
          </p:nvSpPr>
          <p:spPr>
            <a:xfrm>
              <a:off x="4635192" y="5121309"/>
              <a:ext cx="1179575" cy="369332"/>
            </a:xfrm>
            <a:prstGeom prst="rect">
              <a:avLst/>
            </a:prstGeom>
            <a:noFill/>
          </p:spPr>
          <p:txBody>
            <a:bodyPr wrap="square" rtlCol="0">
              <a:spAutoFit/>
            </a:bodyPr>
            <a:lstStyle/>
            <a:p>
              <a:r>
                <a:rPr lang="en-US" altLang="ko-KR" dirty="0" err="1"/>
                <a:t>Milage</a:t>
              </a:r>
              <a:endParaRPr lang="ko-KR" altLang="en-US" dirty="0"/>
            </a:p>
          </p:txBody>
        </p:sp>
        <p:grpSp>
          <p:nvGrpSpPr>
            <p:cNvPr id="33" name="그룹 32">
              <a:extLst>
                <a:ext uri="{FF2B5EF4-FFF2-40B4-BE49-F238E27FC236}">
                  <a16:creationId xmlns:a16="http://schemas.microsoft.com/office/drawing/2014/main" id="{C9FC241B-B78D-4781-BA92-E30F88480EAE}"/>
                </a:ext>
              </a:extLst>
            </p:cNvPr>
            <p:cNvGrpSpPr/>
            <p:nvPr/>
          </p:nvGrpSpPr>
          <p:grpSpPr>
            <a:xfrm>
              <a:off x="764099" y="816602"/>
              <a:ext cx="4795453" cy="4513350"/>
              <a:chOff x="764099" y="816602"/>
              <a:chExt cx="4795453" cy="4513350"/>
            </a:xfrm>
          </p:grpSpPr>
          <p:sp>
            <p:nvSpPr>
              <p:cNvPr id="34" name="타원 33">
                <a:extLst>
                  <a:ext uri="{FF2B5EF4-FFF2-40B4-BE49-F238E27FC236}">
                    <a16:creationId xmlns:a16="http://schemas.microsoft.com/office/drawing/2014/main" id="{CE587D2E-1EF7-4EC9-ABFF-186D3C173BEA}"/>
                  </a:ext>
                </a:extLst>
              </p:cNvPr>
              <p:cNvSpPr/>
              <p:nvPr/>
            </p:nvSpPr>
            <p:spPr>
              <a:xfrm>
                <a:off x="3400143" y="3812935"/>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5" name="타원 34">
                <a:extLst>
                  <a:ext uri="{FF2B5EF4-FFF2-40B4-BE49-F238E27FC236}">
                    <a16:creationId xmlns:a16="http://schemas.microsoft.com/office/drawing/2014/main" id="{E0A2AA94-62A0-4F64-82BE-2B06BB218D0D}"/>
                  </a:ext>
                </a:extLst>
              </p:cNvPr>
              <p:cNvSpPr/>
              <p:nvPr/>
            </p:nvSpPr>
            <p:spPr>
              <a:xfrm>
                <a:off x="2463390" y="3024593"/>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6" name="타원 35">
                <a:extLst>
                  <a:ext uri="{FF2B5EF4-FFF2-40B4-BE49-F238E27FC236}">
                    <a16:creationId xmlns:a16="http://schemas.microsoft.com/office/drawing/2014/main" id="{9E211F39-25DB-47AC-B0E7-A080F388740F}"/>
                  </a:ext>
                </a:extLst>
              </p:cNvPr>
              <p:cNvSpPr/>
              <p:nvPr/>
            </p:nvSpPr>
            <p:spPr>
              <a:xfrm>
                <a:off x="1620715" y="1919798"/>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7" name="타원 36">
                <a:extLst>
                  <a:ext uri="{FF2B5EF4-FFF2-40B4-BE49-F238E27FC236}">
                    <a16:creationId xmlns:a16="http://schemas.microsoft.com/office/drawing/2014/main" id="{0C12BE4D-F891-4A70-9CEF-A7DCA86D602D}"/>
                  </a:ext>
                </a:extLst>
              </p:cNvPr>
              <p:cNvSpPr/>
              <p:nvPr/>
            </p:nvSpPr>
            <p:spPr>
              <a:xfrm>
                <a:off x="3930223" y="4039050"/>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8" name="타원 37">
                <a:extLst>
                  <a:ext uri="{FF2B5EF4-FFF2-40B4-BE49-F238E27FC236}">
                    <a16:creationId xmlns:a16="http://schemas.microsoft.com/office/drawing/2014/main" id="{D7FC371D-AED4-4EC4-8B10-657CE48EB5AC}"/>
                  </a:ext>
                </a:extLst>
              </p:cNvPr>
              <p:cNvSpPr/>
              <p:nvPr/>
            </p:nvSpPr>
            <p:spPr>
              <a:xfrm>
                <a:off x="1796283" y="2427850"/>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9" name="타원 38">
                <a:extLst>
                  <a:ext uri="{FF2B5EF4-FFF2-40B4-BE49-F238E27FC236}">
                    <a16:creationId xmlns:a16="http://schemas.microsoft.com/office/drawing/2014/main" id="{62AEDCCD-DE53-47B2-9F57-395DA4C8E575}"/>
                  </a:ext>
                </a:extLst>
              </p:cNvPr>
              <p:cNvSpPr/>
              <p:nvPr/>
            </p:nvSpPr>
            <p:spPr>
              <a:xfrm>
                <a:off x="2798840" y="3436732"/>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0" name="타원 39">
                <a:extLst>
                  <a:ext uri="{FF2B5EF4-FFF2-40B4-BE49-F238E27FC236}">
                    <a16:creationId xmlns:a16="http://schemas.microsoft.com/office/drawing/2014/main" id="{7BF2D166-C22B-44C1-8048-8BBF6354778C}"/>
                  </a:ext>
                </a:extLst>
              </p:cNvPr>
              <p:cNvSpPr/>
              <p:nvPr/>
            </p:nvSpPr>
            <p:spPr>
              <a:xfrm>
                <a:off x="4457292" y="4142483"/>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1" name="직선 화살표 연결선 40">
                <a:extLst>
                  <a:ext uri="{FF2B5EF4-FFF2-40B4-BE49-F238E27FC236}">
                    <a16:creationId xmlns:a16="http://schemas.microsoft.com/office/drawing/2014/main" id="{01A8D08C-07FF-460C-BD86-A28B327B5EE5}"/>
                  </a:ext>
                </a:extLst>
              </p:cNvPr>
              <p:cNvCxnSpPr>
                <a:cxnSpLocks/>
              </p:cNvCxnSpPr>
              <p:nvPr/>
            </p:nvCxnSpPr>
            <p:spPr>
              <a:xfrm>
                <a:off x="764099" y="4947626"/>
                <a:ext cx="469263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직선 화살표 연결선 41">
                <a:extLst>
                  <a:ext uri="{FF2B5EF4-FFF2-40B4-BE49-F238E27FC236}">
                    <a16:creationId xmlns:a16="http://schemas.microsoft.com/office/drawing/2014/main" id="{B4A6500C-B357-4867-9FA3-25D5D8AD9AD3}"/>
                  </a:ext>
                </a:extLst>
              </p:cNvPr>
              <p:cNvCxnSpPr>
                <a:cxnSpLocks/>
              </p:cNvCxnSpPr>
              <p:nvPr/>
            </p:nvCxnSpPr>
            <p:spPr>
              <a:xfrm flipV="1">
                <a:off x="1113333" y="1299170"/>
                <a:ext cx="0" cy="403078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0A719572-2EC8-4323-A4B0-B3E1376B0C79}"/>
                  </a:ext>
                </a:extLst>
              </p:cNvPr>
              <p:cNvSpPr txBox="1"/>
              <p:nvPr/>
            </p:nvSpPr>
            <p:spPr>
              <a:xfrm>
                <a:off x="764099" y="816602"/>
                <a:ext cx="1305222" cy="369332"/>
              </a:xfrm>
              <a:prstGeom prst="rect">
                <a:avLst/>
              </a:prstGeom>
              <a:noFill/>
            </p:spPr>
            <p:txBody>
              <a:bodyPr wrap="square" rtlCol="0">
                <a:spAutoFit/>
              </a:bodyPr>
              <a:lstStyle/>
              <a:p>
                <a:r>
                  <a:rPr lang="en-US" altLang="ko-KR" dirty="0"/>
                  <a:t>Price</a:t>
                </a:r>
                <a:endParaRPr lang="ko-KR" altLang="en-US" dirty="0"/>
              </a:p>
            </p:txBody>
          </p:sp>
          <p:sp>
            <p:nvSpPr>
              <p:cNvPr id="44" name="직사각형 43">
                <a:extLst>
                  <a:ext uri="{FF2B5EF4-FFF2-40B4-BE49-F238E27FC236}">
                    <a16:creationId xmlns:a16="http://schemas.microsoft.com/office/drawing/2014/main" id="{77658724-A9BF-4070-BDF2-F00622A78508}"/>
                  </a:ext>
                </a:extLst>
              </p:cNvPr>
              <p:cNvSpPr/>
              <p:nvPr/>
            </p:nvSpPr>
            <p:spPr>
              <a:xfrm>
                <a:off x="5357881" y="4005919"/>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5" name="직사각형 44">
                <a:extLst>
                  <a:ext uri="{FF2B5EF4-FFF2-40B4-BE49-F238E27FC236}">
                    <a16:creationId xmlns:a16="http://schemas.microsoft.com/office/drawing/2014/main" id="{4D89A5BC-87EC-4CC7-B81F-91871494E3EE}"/>
                  </a:ext>
                </a:extLst>
              </p:cNvPr>
              <p:cNvSpPr/>
              <p:nvPr/>
            </p:nvSpPr>
            <p:spPr>
              <a:xfrm>
                <a:off x="3148339" y="3447936"/>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6" name="직사각형 45">
                <a:extLst>
                  <a:ext uri="{FF2B5EF4-FFF2-40B4-BE49-F238E27FC236}">
                    <a16:creationId xmlns:a16="http://schemas.microsoft.com/office/drawing/2014/main" id="{D8E2BFB3-0C61-4FA4-96C9-859920CD67BB}"/>
                  </a:ext>
                </a:extLst>
              </p:cNvPr>
              <p:cNvSpPr/>
              <p:nvPr/>
            </p:nvSpPr>
            <p:spPr>
              <a:xfrm>
                <a:off x="2220354" y="3261834"/>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 name="직사각형 46">
                <a:extLst>
                  <a:ext uri="{FF2B5EF4-FFF2-40B4-BE49-F238E27FC236}">
                    <a16:creationId xmlns:a16="http://schemas.microsoft.com/office/drawing/2014/main" id="{1FCB5E4E-8564-4DAD-ACA6-3AAEC9D3519B}"/>
                  </a:ext>
                </a:extLst>
              </p:cNvPr>
              <p:cNvSpPr/>
              <p:nvPr/>
            </p:nvSpPr>
            <p:spPr>
              <a:xfrm>
                <a:off x="4915174" y="4030299"/>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8" name="직사각형 47">
                <a:extLst>
                  <a:ext uri="{FF2B5EF4-FFF2-40B4-BE49-F238E27FC236}">
                    <a16:creationId xmlns:a16="http://schemas.microsoft.com/office/drawing/2014/main" id="{5A58F129-E90C-4CC6-96E9-78B26250E050}"/>
                  </a:ext>
                </a:extLst>
              </p:cNvPr>
              <p:cNvSpPr/>
              <p:nvPr/>
            </p:nvSpPr>
            <p:spPr>
              <a:xfrm>
                <a:off x="3830832" y="3744660"/>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 name="직사각형 48">
                <a:extLst>
                  <a:ext uri="{FF2B5EF4-FFF2-40B4-BE49-F238E27FC236}">
                    <a16:creationId xmlns:a16="http://schemas.microsoft.com/office/drawing/2014/main" id="{335A79EC-9C15-41ED-B9ED-F6FD7A6C668A}"/>
                  </a:ext>
                </a:extLst>
              </p:cNvPr>
              <p:cNvSpPr/>
              <p:nvPr/>
            </p:nvSpPr>
            <p:spPr>
              <a:xfrm>
                <a:off x="1843743" y="3013255"/>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 name="직사각형 49">
                <a:extLst>
                  <a:ext uri="{FF2B5EF4-FFF2-40B4-BE49-F238E27FC236}">
                    <a16:creationId xmlns:a16="http://schemas.microsoft.com/office/drawing/2014/main" id="{27E5A906-B9E0-4F84-B929-C929420507E9}"/>
                  </a:ext>
                </a:extLst>
              </p:cNvPr>
              <p:cNvSpPr/>
              <p:nvPr/>
            </p:nvSpPr>
            <p:spPr>
              <a:xfrm>
                <a:off x="1449998" y="2663351"/>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1" name="직사각형 50">
                <a:extLst>
                  <a:ext uri="{FF2B5EF4-FFF2-40B4-BE49-F238E27FC236}">
                    <a16:creationId xmlns:a16="http://schemas.microsoft.com/office/drawing/2014/main" id="{304E5B5E-6B05-49A8-8D1C-2BE01F4E6524}"/>
                  </a:ext>
                </a:extLst>
              </p:cNvPr>
              <p:cNvSpPr/>
              <p:nvPr/>
            </p:nvSpPr>
            <p:spPr>
              <a:xfrm>
                <a:off x="4462261" y="3867274"/>
                <a:ext cx="99391" cy="82826"/>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2" name="타원 51">
                <a:extLst>
                  <a:ext uri="{FF2B5EF4-FFF2-40B4-BE49-F238E27FC236}">
                    <a16:creationId xmlns:a16="http://schemas.microsoft.com/office/drawing/2014/main" id="{0110FB0E-19BF-4F17-947B-CFF9C76BFD07}"/>
                  </a:ext>
                </a:extLst>
              </p:cNvPr>
              <p:cNvSpPr/>
              <p:nvPr/>
            </p:nvSpPr>
            <p:spPr>
              <a:xfrm>
                <a:off x="2132617" y="2853182"/>
                <a:ext cx="109331" cy="9939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3" name="직선 연결선 52">
                <a:extLst>
                  <a:ext uri="{FF2B5EF4-FFF2-40B4-BE49-F238E27FC236}">
                    <a16:creationId xmlns:a16="http://schemas.microsoft.com/office/drawing/2014/main" id="{4F0C3B6C-CD98-4EE5-9E53-75760A56DE9F}"/>
                  </a:ext>
                </a:extLst>
              </p:cNvPr>
              <p:cNvCxnSpPr/>
              <p:nvPr/>
            </p:nvCxnSpPr>
            <p:spPr>
              <a:xfrm>
                <a:off x="1499693" y="2019189"/>
                <a:ext cx="3465176" cy="2699115"/>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직선 연결선 53">
                <a:extLst>
                  <a:ext uri="{FF2B5EF4-FFF2-40B4-BE49-F238E27FC236}">
                    <a16:creationId xmlns:a16="http://schemas.microsoft.com/office/drawing/2014/main" id="{8BC43593-BA24-403B-8836-3C68CA7B8A33}"/>
                  </a:ext>
                </a:extLst>
              </p:cNvPr>
              <p:cNvCxnSpPr/>
              <p:nvPr/>
            </p:nvCxnSpPr>
            <p:spPr>
              <a:xfrm>
                <a:off x="1449998" y="2973586"/>
                <a:ext cx="4109554" cy="12682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996534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11360" y="480042"/>
            <a:ext cx="10515600" cy="549275"/>
          </a:xfrm>
        </p:spPr>
        <p:txBody>
          <a:bodyPr>
            <a:normAutofit/>
          </a:bodyPr>
          <a:lstStyle/>
          <a:p>
            <a:r>
              <a:rPr lang="en-US" altLang="ko-KR" sz="3200" dirty="0"/>
              <a:t>Types of Machine Learning</a:t>
            </a:r>
            <a:endParaRPr lang="ko-KR" altLang="en-US" sz="3200" dirty="0"/>
          </a:p>
        </p:txBody>
      </p:sp>
      <mc:AlternateContent xmlns:mc="http://schemas.openxmlformats.org/markup-compatibility/2006" xmlns:a14="http://schemas.microsoft.com/office/drawing/2010/main">
        <mc:Choice Requires="a14">
          <p:sp>
            <p:nvSpPr>
              <p:cNvPr id="4" name="내용 개체 틀 3">
                <a:extLst>
                  <a:ext uri="{FF2B5EF4-FFF2-40B4-BE49-F238E27FC236}">
                    <a16:creationId xmlns:a16="http://schemas.microsoft.com/office/drawing/2014/main" id="{FC7C5143-B94C-4482-8776-A27B8A1BECE5}"/>
                  </a:ext>
                </a:extLst>
              </p:cNvPr>
              <p:cNvSpPr>
                <a:spLocks noGrp="1"/>
              </p:cNvSpPr>
              <p:nvPr>
                <p:ph idx="1"/>
              </p:nvPr>
            </p:nvSpPr>
            <p:spPr>
              <a:xfrm>
                <a:off x="419470" y="1385100"/>
                <a:ext cx="11168109" cy="5065261"/>
              </a:xfrm>
            </p:spPr>
            <p:txBody>
              <a:bodyPr>
                <a:noAutofit/>
              </a:bodyPr>
              <a:lstStyle/>
              <a:p>
                <a:r>
                  <a:rPr lang="en-US" altLang="ko-KR" sz="2000" dirty="0">
                    <a:latin typeface="Times New Roman" panose="02020603050405020304" pitchFamily="18" charset="0"/>
                    <a:cs typeface="Times New Roman" panose="02020603050405020304" pitchFamily="18" charset="0"/>
                  </a:rPr>
                  <a:t>Understanding(</a:t>
                </a:r>
                <a:r>
                  <a:rPr lang="ko-KR" altLang="en-US" sz="2000" dirty="0">
                    <a:latin typeface="Times New Roman" panose="02020603050405020304" pitchFamily="18" charset="0"/>
                    <a:cs typeface="Times New Roman" panose="02020603050405020304" pitchFamily="18" charset="0"/>
                  </a:rPr>
                  <a:t>이해</a:t>
                </a:r>
                <a:r>
                  <a:rPr lang="en-US" altLang="ko-KR" sz="2000" dirty="0">
                    <a:latin typeface="Times New Roman" panose="02020603050405020304" pitchFamily="18" charset="0"/>
                    <a:cs typeface="Times New Roman" panose="02020603050405020304" pitchFamily="18" charset="0"/>
                  </a:rPr>
                  <a:t>)</a:t>
                </a:r>
              </a:p>
              <a:p>
                <a:pPr lvl="1"/>
                <a:r>
                  <a:rPr lang="en-US" altLang="ko-KR" sz="1600" dirty="0">
                    <a:latin typeface="Times New Roman" panose="02020603050405020304" pitchFamily="18" charset="0"/>
                    <a:cs typeface="Times New Roman" panose="02020603050405020304" pitchFamily="18" charset="0"/>
                  </a:rPr>
                  <a:t>Unsupervised Learning(</a:t>
                </a:r>
                <a:r>
                  <a:rPr lang="ko-KR" altLang="en-US" sz="1600" dirty="0">
                    <a:latin typeface="Times New Roman" panose="02020603050405020304" pitchFamily="18" charset="0"/>
                    <a:cs typeface="Times New Roman" panose="02020603050405020304" pitchFamily="18" charset="0"/>
                  </a:rPr>
                  <a:t>비교사학습</a:t>
                </a:r>
                <a:r>
                  <a:rPr lang="en-US" altLang="ko-KR" sz="1600" dirty="0">
                    <a:latin typeface="Times New Roman" panose="02020603050405020304" pitchFamily="18" charset="0"/>
                    <a:cs typeface="Times New Roman" panose="02020603050405020304" pitchFamily="18" charset="0"/>
                  </a:rPr>
                  <a:t>, </a:t>
                </a:r>
                <a:r>
                  <a:rPr lang="ko-KR" altLang="en-US" sz="1600" dirty="0">
                    <a:latin typeface="Times New Roman" panose="02020603050405020304" pitchFamily="18" charset="0"/>
                    <a:cs typeface="Times New Roman" panose="02020603050405020304" pitchFamily="18" charset="0"/>
                  </a:rPr>
                  <a:t>비지도학습</a:t>
                </a:r>
                <a:r>
                  <a:rPr lang="en-US" altLang="ko-KR" sz="1600" dirty="0">
                    <a:latin typeface="Times New Roman" panose="02020603050405020304" pitchFamily="18" charset="0"/>
                    <a:cs typeface="Times New Roman" panose="02020603050405020304" pitchFamily="18" charset="0"/>
                  </a:rPr>
                  <a:t>): Given </a:t>
                </a:r>
                <a14:m>
                  <m:oMath xmlns:m="http://schemas.openxmlformats.org/officeDocument/2006/math">
                    <m:r>
                      <a:rPr lang="en-US" altLang="ko-KR" sz="1600" b="0" i="1" smtClean="0">
                        <a:latin typeface="Cambria Math" panose="02040503050406030204" pitchFamily="18" charset="0"/>
                      </a:rPr>
                      <m:t>{</m:t>
                    </m:r>
                    <m:sSub>
                      <m:sSubPr>
                        <m:ctrlPr>
                          <a:rPr lang="en-US" altLang="ko-KR" sz="1600" b="0" i="1" smtClean="0">
                            <a:latin typeface="Cambria Math" panose="02040503050406030204" pitchFamily="18" charset="0"/>
                          </a:rPr>
                        </m:ctrlPr>
                      </m:sSubPr>
                      <m:e>
                        <m:r>
                          <a:rPr lang="en-US" altLang="ko-KR" sz="1600" b="0" i="1" smtClean="0">
                            <a:latin typeface="Cambria Math" panose="02040503050406030204" pitchFamily="18" charset="0"/>
                          </a:rPr>
                          <m:t>𝑥</m:t>
                        </m:r>
                      </m:e>
                      <m:sub>
                        <m:r>
                          <a:rPr lang="en-US" altLang="ko-KR" sz="1600" b="0" i="1" smtClean="0">
                            <a:latin typeface="Cambria Math" panose="02040503050406030204" pitchFamily="18" charset="0"/>
                          </a:rPr>
                          <m:t>𝑖</m:t>
                        </m:r>
                      </m:sub>
                    </m:sSub>
                    <m:r>
                      <a:rPr lang="en-US" altLang="ko-KR" sz="1600" b="0" i="0" smtClean="0">
                        <a:latin typeface="Cambria Math" panose="02040503050406030204" pitchFamily="18" charset="0"/>
                      </a:rPr>
                      <m:t>}</m:t>
                    </m:r>
                  </m:oMath>
                </a14:m>
                <a:r>
                  <a:rPr lang="en-US" altLang="ko-KR" sz="1600" dirty="0">
                    <a:latin typeface="Times New Roman" panose="02020603050405020304" pitchFamily="18" charset="0"/>
                    <a:cs typeface="Times New Roman" panose="02020603050405020304" pitchFamily="18" charset="0"/>
                  </a:rPr>
                  <a:t> find something interesting. Ex) Clustering(</a:t>
                </a:r>
                <a:r>
                  <a:rPr lang="ko-KR" altLang="en-US" sz="1600" dirty="0">
                    <a:latin typeface="Times New Roman" panose="02020603050405020304" pitchFamily="18" charset="0"/>
                    <a:cs typeface="Times New Roman" panose="02020603050405020304" pitchFamily="18" charset="0"/>
                  </a:rPr>
                  <a:t>묶기</a:t>
                </a:r>
                <a:r>
                  <a:rPr lang="en-US" altLang="ko-KR" sz="1600" dirty="0">
                    <a:latin typeface="Times New Roman" panose="02020603050405020304" pitchFamily="18" charset="0"/>
                    <a:cs typeface="Times New Roman" panose="02020603050405020304" pitchFamily="18" charset="0"/>
                  </a:rPr>
                  <a:t>), novelty-detection(</a:t>
                </a:r>
                <a:r>
                  <a:rPr lang="ko-KR" altLang="en-US" sz="1600" dirty="0">
                    <a:latin typeface="Times New Roman" panose="02020603050405020304" pitchFamily="18" charset="0"/>
                    <a:cs typeface="Times New Roman" panose="02020603050405020304" pitchFamily="18" charset="0"/>
                  </a:rPr>
                  <a:t>이상 탐지</a:t>
                </a:r>
                <a:r>
                  <a:rPr lang="en-US" altLang="ko-KR" sz="1600" dirty="0">
                    <a:latin typeface="Times New Roman" panose="02020603050405020304" pitchFamily="18" charset="0"/>
                    <a:cs typeface="Times New Roman" panose="02020603050405020304" pitchFamily="18" charset="0"/>
                  </a:rPr>
                  <a:t>)</a:t>
                </a:r>
              </a:p>
            </p:txBody>
          </p:sp>
        </mc:Choice>
        <mc:Fallback xmlns="">
          <p:sp>
            <p:nvSpPr>
              <p:cNvPr id="4" name="내용 개체 틀 3">
                <a:extLst>
                  <a:ext uri="{FF2B5EF4-FFF2-40B4-BE49-F238E27FC236}">
                    <a16:creationId xmlns:a16="http://schemas.microsoft.com/office/drawing/2014/main" id="{FC7C5143-B94C-4482-8776-A27B8A1BECE5}"/>
                  </a:ext>
                </a:extLst>
              </p:cNvPr>
              <p:cNvSpPr>
                <a:spLocks noGrp="1" noRot="1" noChangeAspect="1" noMove="1" noResize="1" noEditPoints="1" noAdjustHandles="1" noChangeArrowheads="1" noChangeShapeType="1" noTextEdit="1"/>
              </p:cNvSpPr>
              <p:nvPr>
                <p:ph idx="1"/>
              </p:nvPr>
            </p:nvSpPr>
            <p:spPr>
              <a:xfrm>
                <a:off x="419470" y="1385100"/>
                <a:ext cx="11168109" cy="5065261"/>
              </a:xfrm>
              <a:blipFill>
                <a:blip r:embed="rId2"/>
                <a:stretch>
                  <a:fillRect l="-491" t="-1324"/>
                </a:stretch>
              </a:blipFill>
            </p:spPr>
            <p:txBody>
              <a:bodyPr/>
              <a:lstStyle/>
              <a:p>
                <a:r>
                  <a:rPr lang="ko-KR" altLang="en-US">
                    <a:noFill/>
                  </a:rPr>
                  <a:t> </a:t>
                </a:r>
              </a:p>
            </p:txBody>
          </p:sp>
        </mc:Fallback>
      </mc:AlternateContent>
      <p:pic>
        <p:nvPicPr>
          <p:cNvPr id="5" name="그림 4">
            <a:extLst>
              <a:ext uri="{FF2B5EF4-FFF2-40B4-BE49-F238E27FC236}">
                <a16:creationId xmlns:a16="http://schemas.microsoft.com/office/drawing/2014/main" id="{11C6C08C-1508-43F9-A9A0-F8D65376D035}"/>
              </a:ext>
            </a:extLst>
          </p:cNvPr>
          <p:cNvPicPr>
            <a:picLocks noChangeAspect="1"/>
          </p:cNvPicPr>
          <p:nvPr/>
        </p:nvPicPr>
        <p:blipFill>
          <a:blip r:embed="rId3"/>
          <a:stretch>
            <a:fillRect/>
          </a:stretch>
        </p:blipFill>
        <p:spPr>
          <a:xfrm>
            <a:off x="1474405" y="2253977"/>
            <a:ext cx="2952750" cy="3800475"/>
          </a:xfrm>
          <a:prstGeom prst="rect">
            <a:avLst/>
          </a:prstGeom>
        </p:spPr>
      </p:pic>
      <p:pic>
        <p:nvPicPr>
          <p:cNvPr id="7" name="그림 6">
            <a:extLst>
              <a:ext uri="{FF2B5EF4-FFF2-40B4-BE49-F238E27FC236}">
                <a16:creationId xmlns:a16="http://schemas.microsoft.com/office/drawing/2014/main" id="{917FA572-DD5C-43AA-AD93-4B79344D7725}"/>
              </a:ext>
            </a:extLst>
          </p:cNvPr>
          <p:cNvPicPr>
            <a:picLocks noChangeAspect="1"/>
          </p:cNvPicPr>
          <p:nvPr/>
        </p:nvPicPr>
        <p:blipFill>
          <a:blip r:embed="rId4"/>
          <a:stretch>
            <a:fillRect/>
          </a:stretch>
        </p:blipFill>
        <p:spPr>
          <a:xfrm>
            <a:off x="5371935" y="3044551"/>
            <a:ext cx="4238625" cy="2219325"/>
          </a:xfrm>
          <a:prstGeom prst="rect">
            <a:avLst/>
          </a:prstGeom>
        </p:spPr>
      </p:pic>
    </p:spTree>
    <p:extLst>
      <p:ext uri="{BB962C8B-B14F-4D97-AF65-F5344CB8AC3E}">
        <p14:creationId xmlns:p14="http://schemas.microsoft.com/office/powerpoint/2010/main" val="114037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42891" y="93786"/>
            <a:ext cx="10515600" cy="549275"/>
          </a:xfrm>
        </p:spPr>
        <p:txBody>
          <a:bodyPr>
            <a:normAutofit/>
          </a:bodyPr>
          <a:lstStyle/>
          <a:p>
            <a:r>
              <a:rPr lang="en-US" altLang="ko-KR" sz="3200" dirty="0"/>
              <a:t>Types of Machine Learning</a:t>
            </a:r>
            <a:endParaRPr lang="ko-KR" altLang="en-US" sz="3200" dirty="0"/>
          </a:p>
        </p:txBody>
      </p:sp>
      <p:sp>
        <p:nvSpPr>
          <p:cNvPr id="4" name="내용 개체 틀 3">
            <a:extLst>
              <a:ext uri="{FF2B5EF4-FFF2-40B4-BE49-F238E27FC236}">
                <a16:creationId xmlns:a16="http://schemas.microsoft.com/office/drawing/2014/main" id="{FC7C5143-B94C-4482-8776-A27B8A1BECE5}"/>
              </a:ext>
            </a:extLst>
          </p:cNvPr>
          <p:cNvSpPr>
            <a:spLocks noGrp="1"/>
          </p:cNvSpPr>
          <p:nvPr>
            <p:ph idx="1"/>
          </p:nvPr>
        </p:nvSpPr>
        <p:spPr>
          <a:xfrm>
            <a:off x="443119" y="896369"/>
            <a:ext cx="11168109" cy="5065261"/>
          </a:xfrm>
        </p:spPr>
        <p:txBody>
          <a:bodyPr>
            <a:noAutofit/>
          </a:bodyPr>
          <a:lstStyle/>
          <a:p>
            <a:r>
              <a:rPr lang="en-US" altLang="ko-KR" sz="2000" dirty="0">
                <a:latin typeface="Times New Roman" panose="02020603050405020304" pitchFamily="18" charset="0"/>
                <a:cs typeface="Times New Roman" panose="02020603050405020304" pitchFamily="18" charset="0"/>
              </a:rPr>
              <a:t>Policy(Control) </a:t>
            </a:r>
            <a:r>
              <a:rPr lang="ko-KR" altLang="en-US" sz="2000" dirty="0">
                <a:latin typeface="Times New Roman" panose="02020603050405020304" pitchFamily="18" charset="0"/>
                <a:cs typeface="Times New Roman" panose="02020603050405020304" pitchFamily="18" charset="0"/>
              </a:rPr>
              <a:t>제어</a:t>
            </a:r>
            <a:endParaRPr lang="en-US" altLang="ko-KR" sz="2000" dirty="0">
              <a:latin typeface="Times New Roman" panose="02020603050405020304" pitchFamily="18" charset="0"/>
              <a:cs typeface="Times New Roman" panose="02020603050405020304" pitchFamily="18" charset="0"/>
            </a:endParaRPr>
          </a:p>
          <a:p>
            <a:pPr lvl="1"/>
            <a:r>
              <a:rPr lang="en-US" altLang="ko-KR" sz="1600" dirty="0">
                <a:latin typeface="Times New Roman" panose="02020603050405020304" pitchFamily="18" charset="0"/>
                <a:cs typeface="Times New Roman" panose="02020603050405020304" pitchFamily="18" charset="0"/>
              </a:rPr>
              <a:t>Reinforcement Learning(</a:t>
            </a:r>
            <a:r>
              <a:rPr lang="ko-KR" altLang="en-US" sz="1600" dirty="0">
                <a:latin typeface="Times New Roman" panose="02020603050405020304" pitchFamily="18" charset="0"/>
                <a:cs typeface="Times New Roman" panose="02020603050405020304" pitchFamily="18" charset="0"/>
              </a:rPr>
              <a:t>강화학습</a:t>
            </a:r>
            <a:r>
              <a:rPr lang="en-US" altLang="ko-KR" sz="1600" dirty="0">
                <a:latin typeface="Times New Roman" panose="02020603050405020304" pitchFamily="18" charset="0"/>
                <a:cs typeface="Times New Roman" panose="02020603050405020304" pitchFamily="18" charset="0"/>
              </a:rPr>
              <a:t>): find f: P</a:t>
            </a:r>
            <a:r>
              <a:rPr lang="en-US" altLang="ko-KR" sz="1600" dirty="0">
                <a:latin typeface="Times New Roman" panose="02020603050405020304" pitchFamily="18" charset="0"/>
                <a:ea typeface="Cambria Math" panose="02040503050406030204" pitchFamily="18" charset="0"/>
                <a:cs typeface="Times New Roman" panose="02020603050405020304" pitchFamily="18" charset="0"/>
              </a:rPr>
              <a:t>→A to max R (P: history of perception, A: action. R: long term reward)</a:t>
            </a:r>
            <a:endParaRPr lang="en-US" altLang="ko-KR" sz="1600" dirty="0">
              <a:latin typeface="Times New Roman" panose="02020603050405020304" pitchFamily="18" charset="0"/>
              <a:cs typeface="Times New Roman" panose="02020603050405020304" pitchFamily="18" charset="0"/>
            </a:endParaRPr>
          </a:p>
        </p:txBody>
      </p:sp>
      <p:pic>
        <p:nvPicPr>
          <p:cNvPr id="5" name="그림 4">
            <a:extLst>
              <a:ext uri="{FF2B5EF4-FFF2-40B4-BE49-F238E27FC236}">
                <a16:creationId xmlns:a16="http://schemas.microsoft.com/office/drawing/2014/main" id="{F114EEFB-23DB-4D49-BBF1-D7EBBFA7AC75}"/>
              </a:ext>
            </a:extLst>
          </p:cNvPr>
          <p:cNvPicPr>
            <a:picLocks noChangeAspect="1"/>
          </p:cNvPicPr>
          <p:nvPr/>
        </p:nvPicPr>
        <p:blipFill>
          <a:blip r:embed="rId2"/>
          <a:stretch>
            <a:fillRect/>
          </a:stretch>
        </p:blipFill>
        <p:spPr>
          <a:xfrm>
            <a:off x="2222610" y="1804658"/>
            <a:ext cx="3143250" cy="4257675"/>
          </a:xfrm>
          <a:prstGeom prst="rect">
            <a:avLst/>
          </a:prstGeom>
        </p:spPr>
      </p:pic>
      <p:pic>
        <p:nvPicPr>
          <p:cNvPr id="6" name="그림 5">
            <a:extLst>
              <a:ext uri="{FF2B5EF4-FFF2-40B4-BE49-F238E27FC236}">
                <a16:creationId xmlns:a16="http://schemas.microsoft.com/office/drawing/2014/main" id="{67E1CFA7-EBFD-4928-A5B7-15AFBA310E72}"/>
              </a:ext>
            </a:extLst>
          </p:cNvPr>
          <p:cNvPicPr>
            <a:picLocks noChangeAspect="1"/>
          </p:cNvPicPr>
          <p:nvPr/>
        </p:nvPicPr>
        <p:blipFill>
          <a:blip r:embed="rId3"/>
          <a:stretch>
            <a:fillRect/>
          </a:stretch>
        </p:blipFill>
        <p:spPr>
          <a:xfrm>
            <a:off x="6897015" y="2926729"/>
            <a:ext cx="2256664" cy="1316757"/>
          </a:xfrm>
          <a:prstGeom prst="rect">
            <a:avLst/>
          </a:prstGeom>
        </p:spPr>
      </p:pic>
    </p:spTree>
    <p:extLst>
      <p:ext uri="{BB962C8B-B14F-4D97-AF65-F5344CB8AC3E}">
        <p14:creationId xmlns:p14="http://schemas.microsoft.com/office/powerpoint/2010/main" val="3046385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571946" y="511572"/>
            <a:ext cx="10515600" cy="549275"/>
          </a:xfrm>
        </p:spPr>
        <p:txBody>
          <a:bodyPr>
            <a:normAutofit/>
          </a:bodyPr>
          <a:lstStyle/>
          <a:p>
            <a:r>
              <a:rPr lang="en-US" altLang="ko-KR" sz="3200" dirty="0"/>
              <a:t>Types of Machine Learning</a:t>
            </a:r>
            <a:endParaRPr lang="ko-KR" altLang="en-US" sz="3200" dirty="0"/>
          </a:p>
        </p:txBody>
      </p:sp>
      <p:sp>
        <p:nvSpPr>
          <p:cNvPr id="4" name="내용 개체 틀 3">
            <a:extLst>
              <a:ext uri="{FF2B5EF4-FFF2-40B4-BE49-F238E27FC236}">
                <a16:creationId xmlns:a16="http://schemas.microsoft.com/office/drawing/2014/main" id="{FC7C5143-B94C-4482-8776-A27B8A1BECE5}"/>
              </a:ext>
            </a:extLst>
          </p:cNvPr>
          <p:cNvSpPr>
            <a:spLocks noGrp="1"/>
          </p:cNvSpPr>
          <p:nvPr>
            <p:ph idx="1"/>
          </p:nvPr>
        </p:nvSpPr>
        <p:spPr>
          <a:xfrm>
            <a:off x="380057" y="1172267"/>
            <a:ext cx="11168109" cy="5065261"/>
          </a:xfrm>
        </p:spPr>
        <p:txBody>
          <a:bodyPr>
            <a:noAutofit/>
          </a:bodyPr>
          <a:lstStyle/>
          <a:p>
            <a:r>
              <a:rPr lang="en-US" altLang="ko-KR" sz="2000" dirty="0">
                <a:latin typeface="Times New Roman" panose="02020603050405020304" pitchFamily="18" charset="0"/>
                <a:cs typeface="Times New Roman" panose="02020603050405020304" pitchFamily="18" charset="0"/>
              </a:rPr>
              <a:t>Generative Model (</a:t>
            </a:r>
            <a:r>
              <a:rPr lang="ko-KR" altLang="en-US" sz="2000" dirty="0">
                <a:latin typeface="Times New Roman" panose="02020603050405020304" pitchFamily="18" charset="0"/>
                <a:cs typeface="Times New Roman" panose="02020603050405020304" pitchFamily="18" charset="0"/>
              </a:rPr>
              <a:t>생성모델</a:t>
            </a:r>
            <a:r>
              <a:rPr lang="en-US" altLang="ko-KR" sz="2000" dirty="0">
                <a:latin typeface="Times New Roman" panose="02020603050405020304" pitchFamily="18" charset="0"/>
                <a:cs typeface="Times New Roman" panose="02020603050405020304" pitchFamily="18" charset="0"/>
              </a:rPr>
              <a:t>)</a:t>
            </a:r>
          </a:p>
          <a:p>
            <a:pPr lvl="1"/>
            <a:r>
              <a:rPr lang="en-US" altLang="ko-KR" sz="1600" dirty="0">
                <a:latin typeface="Times New Roman" panose="02020603050405020304" pitchFamily="18" charset="0"/>
                <a:cs typeface="Times New Roman" panose="02020603050405020304" pitchFamily="18" charset="0"/>
              </a:rPr>
              <a:t>Generative Adversarial Network(GAN): The field of unsupervised learning which aims to study algorithms that learn the underlying structure of the given data, without specifying a target value.</a:t>
            </a:r>
            <a:endParaRPr lang="ko-KR" altLang="en-US" sz="1600" dirty="0">
              <a:latin typeface="Times New Roman" panose="02020603050405020304" pitchFamily="18" charset="0"/>
              <a:cs typeface="Times New Roman" panose="02020603050405020304" pitchFamily="18" charset="0"/>
            </a:endParaRPr>
          </a:p>
        </p:txBody>
      </p:sp>
      <p:pic>
        <p:nvPicPr>
          <p:cNvPr id="5" name="그림 4">
            <a:extLst>
              <a:ext uri="{FF2B5EF4-FFF2-40B4-BE49-F238E27FC236}">
                <a16:creationId xmlns:a16="http://schemas.microsoft.com/office/drawing/2014/main" id="{0D8205C3-C87E-41B2-9753-33541E772339}"/>
              </a:ext>
            </a:extLst>
          </p:cNvPr>
          <p:cNvPicPr>
            <a:picLocks noChangeAspect="1"/>
          </p:cNvPicPr>
          <p:nvPr/>
        </p:nvPicPr>
        <p:blipFill>
          <a:blip r:embed="rId2"/>
          <a:stretch>
            <a:fillRect/>
          </a:stretch>
        </p:blipFill>
        <p:spPr>
          <a:xfrm>
            <a:off x="380057" y="2966750"/>
            <a:ext cx="5949798" cy="2457656"/>
          </a:xfrm>
          <a:prstGeom prst="rect">
            <a:avLst/>
          </a:prstGeom>
        </p:spPr>
      </p:pic>
      <p:pic>
        <p:nvPicPr>
          <p:cNvPr id="6" name="그림 5">
            <a:extLst>
              <a:ext uri="{FF2B5EF4-FFF2-40B4-BE49-F238E27FC236}">
                <a16:creationId xmlns:a16="http://schemas.microsoft.com/office/drawing/2014/main" id="{10759634-788E-4CC0-B7D0-557B2864C3FE}"/>
              </a:ext>
            </a:extLst>
          </p:cNvPr>
          <p:cNvPicPr>
            <a:picLocks noChangeAspect="1"/>
          </p:cNvPicPr>
          <p:nvPr/>
        </p:nvPicPr>
        <p:blipFill>
          <a:blip r:embed="rId3"/>
          <a:stretch>
            <a:fillRect/>
          </a:stretch>
        </p:blipFill>
        <p:spPr>
          <a:xfrm>
            <a:off x="6824752" y="2052709"/>
            <a:ext cx="4629942" cy="2340512"/>
          </a:xfrm>
          <a:prstGeom prst="rect">
            <a:avLst/>
          </a:prstGeom>
        </p:spPr>
      </p:pic>
      <p:pic>
        <p:nvPicPr>
          <p:cNvPr id="8" name="그림 7">
            <a:extLst>
              <a:ext uri="{FF2B5EF4-FFF2-40B4-BE49-F238E27FC236}">
                <a16:creationId xmlns:a16="http://schemas.microsoft.com/office/drawing/2014/main" id="{565BFA93-ECA6-4831-A475-A812AABA4940}"/>
              </a:ext>
            </a:extLst>
          </p:cNvPr>
          <p:cNvPicPr>
            <a:picLocks noChangeAspect="1"/>
          </p:cNvPicPr>
          <p:nvPr/>
        </p:nvPicPr>
        <p:blipFill>
          <a:blip r:embed="rId4"/>
          <a:stretch>
            <a:fillRect/>
          </a:stretch>
        </p:blipFill>
        <p:spPr>
          <a:xfrm>
            <a:off x="6824752" y="4393221"/>
            <a:ext cx="4547281" cy="2340512"/>
          </a:xfrm>
          <a:prstGeom prst="rect">
            <a:avLst/>
          </a:prstGeom>
        </p:spPr>
      </p:pic>
    </p:spTree>
    <p:extLst>
      <p:ext uri="{BB962C8B-B14F-4D97-AF65-F5344CB8AC3E}">
        <p14:creationId xmlns:p14="http://schemas.microsoft.com/office/powerpoint/2010/main" val="572179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5238" y="280246"/>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944850" y="1405890"/>
            <a:ext cx="9610164" cy="3139321"/>
          </a:xfrm>
          <a:prstGeom prst="rect">
            <a:avLst/>
          </a:prstGeom>
        </p:spPr>
        <p:txBody>
          <a:bodyPr wrap="square">
            <a:spAutoFit/>
          </a:bodyPr>
          <a:lstStyle/>
          <a:p>
            <a:r>
              <a:rPr lang="en-US" altLang="ko-KR" sz="1400"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음성신호처리</a:t>
            </a:r>
            <a:r>
              <a:rPr lang="en-US" altLang="ko-KR" sz="2000" b="1" dirty="0">
                <a:latin typeface="Times New Roman" panose="02020603050405020304" pitchFamily="18" charset="0"/>
                <a:cs typeface="Times New Roman" panose="02020603050405020304" pitchFamily="18" charset="0"/>
              </a:rPr>
              <a:t>/</a:t>
            </a:r>
            <a:r>
              <a:rPr lang="ko-KR" altLang="en-US" sz="2000" b="1" dirty="0">
                <a:latin typeface="Times New Roman" panose="02020603050405020304" pitchFamily="18" charset="0"/>
                <a:cs typeface="Times New Roman" panose="02020603050405020304" pitchFamily="18" charset="0"/>
              </a:rPr>
              <a:t>음성인식</a:t>
            </a:r>
            <a:endParaRPr lang="en-US" altLang="ko-KR" sz="2000" b="1" dirty="0">
              <a:latin typeface="Times New Roman" panose="02020603050405020304" pitchFamily="18" charset="0"/>
              <a:cs typeface="Times New Roman" panose="02020603050405020304" pitchFamily="18" charset="0"/>
            </a:endParaRPr>
          </a:p>
          <a:p>
            <a:endParaRPr lang="en-US" altLang="ko-KR" sz="2000" b="1" dirty="0">
              <a:latin typeface="Times New Roman" panose="02020603050405020304" pitchFamily="18" charset="0"/>
              <a:cs typeface="Times New Roman" panose="02020603050405020304" pitchFamily="18" charset="0"/>
            </a:endParaRPr>
          </a:p>
          <a:p>
            <a:r>
              <a:rPr lang="en-US" altLang="ko-KR" sz="1400"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영상신호처리</a:t>
            </a:r>
            <a:r>
              <a:rPr lang="en-US" altLang="ko-KR" sz="2000" b="1" dirty="0">
                <a:latin typeface="Times New Roman" panose="02020603050405020304" pitchFamily="18" charset="0"/>
                <a:cs typeface="Times New Roman" panose="02020603050405020304" pitchFamily="18" charset="0"/>
              </a:rPr>
              <a:t>/</a:t>
            </a:r>
            <a:r>
              <a:rPr lang="ko-KR" altLang="en-US" sz="2000" b="1" dirty="0">
                <a:latin typeface="Times New Roman" panose="02020603050405020304" pitchFamily="18" charset="0"/>
                <a:cs typeface="Times New Roman" panose="02020603050405020304" pitchFamily="18" charset="0"/>
              </a:rPr>
              <a:t>패턴인식</a:t>
            </a:r>
            <a:endParaRPr lang="en-US" altLang="ko-KR" sz="2000" b="1" dirty="0">
              <a:latin typeface="Times New Roman" panose="02020603050405020304" pitchFamily="18" charset="0"/>
              <a:cs typeface="Times New Roman" panose="02020603050405020304" pitchFamily="18" charset="0"/>
            </a:endParaRPr>
          </a:p>
          <a:p>
            <a:endParaRPr lang="en-US" altLang="ko-KR" sz="2000" b="1" dirty="0">
              <a:latin typeface="Times New Roman" panose="02020603050405020304" pitchFamily="18" charset="0"/>
              <a:cs typeface="Times New Roman" panose="02020603050405020304" pitchFamily="18" charset="0"/>
            </a:endParaRPr>
          </a:p>
          <a:p>
            <a:r>
              <a:rPr lang="en-US" altLang="ko-KR" sz="1400"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디지털신호처리</a:t>
            </a:r>
            <a:endParaRPr lang="en-US" altLang="ko-KR" sz="2000" b="1" dirty="0">
              <a:latin typeface="Times New Roman" panose="02020603050405020304" pitchFamily="18" charset="0"/>
              <a:cs typeface="Times New Roman" panose="02020603050405020304" pitchFamily="18" charset="0"/>
            </a:endParaRPr>
          </a:p>
          <a:p>
            <a:endParaRPr lang="en-US" altLang="ko-KR" sz="2000" b="1" dirty="0">
              <a:latin typeface="Times New Roman" panose="02020603050405020304" pitchFamily="18" charset="0"/>
              <a:cs typeface="Times New Roman" panose="02020603050405020304" pitchFamily="18" charset="0"/>
            </a:endParaRPr>
          </a:p>
          <a:p>
            <a:r>
              <a:rPr lang="en-US" altLang="ko-KR" sz="1400" dirty="0">
                <a:latin typeface="Times New Roman" panose="02020603050405020304" pitchFamily="18" charset="0"/>
                <a:cs typeface="Times New Roman" panose="02020603050405020304" pitchFamily="18" charset="0"/>
              </a:rPr>
              <a:t> </a:t>
            </a:r>
            <a:r>
              <a:rPr lang="ko-KR" altLang="en-US" sz="2000" b="1" dirty="0">
                <a:latin typeface="Times New Roman" panose="02020603050405020304" pitchFamily="18" charset="0"/>
                <a:cs typeface="Times New Roman" panose="02020603050405020304" pitchFamily="18" charset="0"/>
              </a:rPr>
              <a:t>자연어처리</a:t>
            </a:r>
            <a:endParaRPr lang="en-US" altLang="ko-KR" sz="2000" b="1" dirty="0">
              <a:latin typeface="Times New Roman" panose="02020603050405020304" pitchFamily="18" charset="0"/>
              <a:cs typeface="Times New Roman" panose="02020603050405020304" pitchFamily="18" charset="0"/>
            </a:endParaRPr>
          </a:p>
          <a:p>
            <a:endParaRPr lang="en-US" altLang="ko-KR" sz="2000" b="1" dirty="0">
              <a:latin typeface="Times New Roman" panose="02020603050405020304" pitchFamily="18" charset="0"/>
              <a:cs typeface="Times New Roman" panose="02020603050405020304" pitchFamily="18" charset="0"/>
            </a:endParaRPr>
          </a:p>
          <a:p>
            <a:r>
              <a:rPr lang="en-US" altLang="ko-KR" sz="1400" dirty="0">
                <a:latin typeface="Times New Roman" panose="02020603050405020304" pitchFamily="18" charset="0"/>
                <a:cs typeface="Times New Roman" panose="02020603050405020304" pitchFamily="18" charset="0"/>
              </a:rPr>
              <a:t> </a:t>
            </a:r>
            <a:r>
              <a:rPr lang="ko-KR" altLang="en-US" sz="2000" b="1" dirty="0" err="1">
                <a:latin typeface="Times New Roman" panose="02020603050405020304" pitchFamily="18" charset="0"/>
                <a:cs typeface="Times New Roman" panose="02020603050405020304" pitchFamily="18" charset="0"/>
              </a:rPr>
              <a:t>로보틱스</a:t>
            </a:r>
            <a:endParaRPr lang="en-US" altLang="ko-KR" sz="2000" dirty="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endParaRPr>
          </a:p>
        </p:txBody>
      </p:sp>
    </p:spTree>
    <p:extLst>
      <p:ext uri="{BB962C8B-B14F-4D97-AF65-F5344CB8AC3E}">
        <p14:creationId xmlns:p14="http://schemas.microsoft.com/office/powerpoint/2010/main" val="37535850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5238" y="280246"/>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1015795" y="1045380"/>
            <a:ext cx="9610164" cy="1815882"/>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인공비서</a:t>
            </a:r>
            <a:r>
              <a:rPr lang="en-US" altLang="ko-KR" sz="2000" b="1" dirty="0">
                <a:latin typeface="Times New Roman" panose="02020603050405020304" pitchFamily="18" charset="0"/>
                <a:cs typeface="Times New Roman" panose="02020603050405020304" pitchFamily="18" charset="0"/>
              </a:rPr>
              <a:t>: Amazon Echo</a:t>
            </a:r>
          </a:p>
          <a:p>
            <a:pPr lvl="1" algn="just"/>
            <a:r>
              <a:rPr lang="en-US" altLang="ko-KR" b="0" i="0" dirty="0">
                <a:solidFill>
                  <a:srgbClr val="202122"/>
                </a:solidFill>
                <a:effectLst/>
                <a:latin typeface="Times New Roman" panose="02020603050405020304" pitchFamily="18" charset="0"/>
                <a:cs typeface="Times New Roman" panose="02020603050405020304" pitchFamily="18" charset="0"/>
              </a:rPr>
              <a:t>Amazon Echo </a:t>
            </a:r>
            <a:r>
              <a:rPr lang="ko-KR" altLang="en-US" b="0" i="0" dirty="0">
                <a:solidFill>
                  <a:srgbClr val="202122"/>
                </a:solidFill>
                <a:effectLst/>
                <a:latin typeface="Times New Roman" panose="02020603050405020304" pitchFamily="18" charset="0"/>
                <a:cs typeface="Times New Roman" panose="02020603050405020304" pitchFamily="18" charset="0"/>
              </a:rPr>
              <a:t>스마트 스피커와 </a:t>
            </a:r>
            <a:r>
              <a:rPr lang="en-US" altLang="ko-KR" b="0" i="0" dirty="0">
                <a:solidFill>
                  <a:srgbClr val="202122"/>
                </a:solidFill>
                <a:effectLst/>
                <a:latin typeface="Times New Roman" panose="02020603050405020304" pitchFamily="18" charset="0"/>
                <a:cs typeface="Times New Roman" panose="02020603050405020304" pitchFamily="18" charset="0"/>
              </a:rPr>
              <a:t>Amazon Lab126</a:t>
            </a:r>
            <a:r>
              <a:rPr lang="ko-KR" altLang="en-US" b="0" i="0" dirty="0">
                <a:solidFill>
                  <a:srgbClr val="202122"/>
                </a:solidFill>
                <a:effectLst/>
                <a:latin typeface="Times New Roman" panose="02020603050405020304" pitchFamily="18" charset="0"/>
                <a:cs typeface="Times New Roman" panose="02020603050405020304" pitchFamily="18" charset="0"/>
              </a:rPr>
              <a:t>에서 개발한 </a:t>
            </a:r>
            <a:r>
              <a:rPr lang="en-US" altLang="ko-KR" b="0" i="0" dirty="0">
                <a:solidFill>
                  <a:srgbClr val="202122"/>
                </a:solidFill>
                <a:effectLst/>
                <a:latin typeface="Times New Roman" panose="02020603050405020304" pitchFamily="18" charset="0"/>
                <a:cs typeface="Times New Roman" panose="02020603050405020304" pitchFamily="18" charset="0"/>
              </a:rPr>
              <a:t>Echo Dot, Echo Studio </a:t>
            </a:r>
            <a:r>
              <a:rPr lang="ko-KR" altLang="en-US" b="0" i="0" dirty="0">
                <a:solidFill>
                  <a:srgbClr val="202122"/>
                </a:solidFill>
                <a:effectLst/>
                <a:latin typeface="Times New Roman" panose="02020603050405020304" pitchFamily="18" charset="0"/>
                <a:cs typeface="Times New Roman" panose="02020603050405020304" pitchFamily="18" charset="0"/>
              </a:rPr>
              <a:t>및 </a:t>
            </a:r>
            <a:r>
              <a:rPr lang="en-US" altLang="ko-KR" b="0" i="0" dirty="0">
                <a:solidFill>
                  <a:srgbClr val="202122"/>
                </a:solidFill>
                <a:effectLst/>
                <a:latin typeface="Times New Roman" panose="02020603050405020304" pitchFamily="18" charset="0"/>
                <a:cs typeface="Times New Roman" panose="02020603050405020304" pitchFamily="18" charset="0"/>
              </a:rPr>
              <a:t>Amazon Tap </a:t>
            </a:r>
            <a:r>
              <a:rPr lang="ko-KR" altLang="en-US" b="0" i="0" dirty="0">
                <a:solidFill>
                  <a:srgbClr val="202122"/>
                </a:solidFill>
                <a:effectLst/>
                <a:latin typeface="Times New Roman" panose="02020603050405020304" pitchFamily="18" charset="0"/>
                <a:cs typeface="Times New Roman" panose="02020603050405020304" pitchFamily="18" charset="0"/>
              </a:rPr>
              <a:t>스피커</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음성 상호작용</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음악 재생</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할 일 목록 만들기</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알람 설정</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팟캐스트 스트리밍</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err="1">
                <a:solidFill>
                  <a:srgbClr val="202122"/>
                </a:solidFill>
                <a:effectLst/>
                <a:latin typeface="Times New Roman" panose="02020603050405020304" pitchFamily="18" charset="0"/>
                <a:cs typeface="Times New Roman" panose="02020603050405020304" pitchFamily="18" charset="0"/>
              </a:rPr>
              <a:t>오디오북</a:t>
            </a:r>
            <a:r>
              <a:rPr lang="ko-KR" altLang="en-US" b="0" i="0" dirty="0">
                <a:solidFill>
                  <a:srgbClr val="202122"/>
                </a:solidFill>
                <a:effectLst/>
                <a:latin typeface="Times New Roman" panose="02020603050405020304" pitchFamily="18" charset="0"/>
                <a:cs typeface="Times New Roman" panose="02020603050405020304" pitchFamily="18" charset="0"/>
              </a:rPr>
              <a:t> 재생</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날씨</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교통</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스포츠 및 뉴스와 같은 기타 실시간 정보 제공이 가능</a:t>
            </a:r>
            <a:r>
              <a:rPr lang="en-US" altLang="ko-KR" b="0" i="0" dirty="0">
                <a:solidFill>
                  <a:srgbClr val="202122"/>
                </a:solidFill>
                <a:effectLst/>
                <a:latin typeface="Times New Roman" panose="02020603050405020304" pitchFamily="18" charset="0"/>
                <a:cs typeface="Times New Roman" panose="02020603050405020304" pitchFamily="18" charset="0"/>
              </a:rPr>
              <a:t>.</a:t>
            </a:r>
            <a:endParaRPr lang="en-US" altLang="ko-KR" b="1" dirty="0">
              <a:latin typeface="Times New Roman" panose="02020603050405020304" pitchFamily="18" charset="0"/>
              <a:cs typeface="Times New Roman" panose="02020603050405020304" pitchFamily="18" charset="0"/>
            </a:endParaRPr>
          </a:p>
          <a:p>
            <a:endParaRPr lang="en-US" altLang="ko-KR" sz="2000" b="1" dirty="0">
              <a:latin typeface="Times New Roman" panose="02020603050405020304" pitchFamily="18" charset="0"/>
            </a:endParaRPr>
          </a:p>
          <a:p>
            <a:endParaRPr lang="en-US" altLang="ko-KR" dirty="0">
              <a:latin typeface="Times New Roman" panose="02020603050405020304" pitchFamily="18" charset="0"/>
            </a:endParaRPr>
          </a:p>
        </p:txBody>
      </p:sp>
      <p:pic>
        <p:nvPicPr>
          <p:cNvPr id="4" name="그림 3">
            <a:extLst>
              <a:ext uri="{FF2B5EF4-FFF2-40B4-BE49-F238E27FC236}">
                <a16:creationId xmlns:a16="http://schemas.microsoft.com/office/drawing/2014/main" id="{2569A637-089F-4B78-AEC3-EA69BE7669D2}"/>
              </a:ext>
            </a:extLst>
          </p:cNvPr>
          <p:cNvPicPr>
            <a:picLocks noChangeAspect="1"/>
          </p:cNvPicPr>
          <p:nvPr/>
        </p:nvPicPr>
        <p:blipFill>
          <a:blip r:embed="rId2"/>
          <a:stretch>
            <a:fillRect/>
          </a:stretch>
        </p:blipFill>
        <p:spPr>
          <a:xfrm>
            <a:off x="3342289" y="3079307"/>
            <a:ext cx="4564118" cy="2733313"/>
          </a:xfrm>
          <a:prstGeom prst="rect">
            <a:avLst/>
          </a:prstGeom>
        </p:spPr>
      </p:pic>
    </p:spTree>
    <p:extLst>
      <p:ext uri="{BB962C8B-B14F-4D97-AF65-F5344CB8AC3E}">
        <p14:creationId xmlns:p14="http://schemas.microsoft.com/office/powerpoint/2010/main" val="1726870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5238" y="280246"/>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1015795" y="1045380"/>
            <a:ext cx="9610164" cy="2616101"/>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가상 인간 </a:t>
            </a:r>
            <a:r>
              <a:rPr lang="en-US" altLang="ko-KR" sz="2000" b="1" dirty="0">
                <a:latin typeface="Times New Roman" panose="02020603050405020304" pitchFamily="18" charset="0"/>
                <a:cs typeface="Times New Roman" panose="02020603050405020304" pitchFamily="18" charset="0"/>
              </a:rPr>
              <a:t>(Virtual Human)</a:t>
            </a:r>
          </a:p>
          <a:p>
            <a:pPr lvl="1" algn="just"/>
            <a:r>
              <a:rPr lang="ko-KR" altLang="en-US" i="0" dirty="0">
                <a:solidFill>
                  <a:srgbClr val="202122"/>
                </a:solidFill>
                <a:effectLst/>
                <a:latin typeface="Times New Roman" panose="02020603050405020304" pitchFamily="18" charset="0"/>
                <a:cs typeface="Times New Roman" panose="02020603050405020304" pitchFamily="18" charset="0"/>
              </a:rPr>
              <a:t>가상 인간</a:t>
            </a:r>
            <a:r>
              <a:rPr lang="en-US" altLang="ko-KR" i="0" dirty="0">
                <a:solidFill>
                  <a:srgbClr val="202122"/>
                </a:solidFill>
                <a:effectLst/>
                <a:latin typeface="Times New Roman" panose="02020603050405020304" pitchFamily="18" charset="0"/>
                <a:cs typeface="Times New Roman" panose="02020603050405020304" pitchFamily="18" charset="0"/>
              </a:rPr>
              <a:t>(</a:t>
            </a:r>
            <a:r>
              <a:rPr lang="ko-KR" altLang="en-US" i="0" dirty="0">
                <a:solidFill>
                  <a:srgbClr val="202122"/>
                </a:solidFill>
                <a:effectLst/>
                <a:latin typeface="Times New Roman" panose="02020603050405020304" pitchFamily="18" charset="0"/>
                <a:cs typeface="Times New Roman" panose="02020603050405020304" pitchFamily="18" charset="0"/>
              </a:rPr>
              <a:t>또는 디지털 인간</a:t>
            </a:r>
            <a:r>
              <a:rPr lang="en-US" altLang="ko-KR" i="0" dirty="0">
                <a:solidFill>
                  <a:srgbClr val="202122"/>
                </a:solidFill>
                <a:effectLst/>
                <a:latin typeface="Times New Roman" panose="02020603050405020304" pitchFamily="18" charset="0"/>
                <a:cs typeface="Times New Roman" panose="02020603050405020304" pitchFamily="18" charset="0"/>
              </a:rPr>
              <a:t>)</a:t>
            </a:r>
            <a:r>
              <a:rPr lang="ko-KR" altLang="en-US" i="0" dirty="0">
                <a:solidFill>
                  <a:srgbClr val="202122"/>
                </a:solidFill>
                <a:effectLst/>
                <a:latin typeface="Times New Roman" panose="02020603050405020304" pitchFamily="18" charset="0"/>
                <a:cs typeface="Times New Roman" panose="02020603050405020304" pitchFamily="18" charset="0"/>
              </a:rPr>
              <a:t>은 컴퓨터에서 인간을 시뮬레이션 하는 것</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연구 영역은 그들의 표현</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움직임 및 행동과 관련</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다양한 산업</a:t>
            </a:r>
            <a:r>
              <a:rPr lang="en-US" altLang="ko-KR" i="0" dirty="0">
                <a:solidFill>
                  <a:srgbClr val="202122"/>
                </a:solidFill>
                <a:effectLst/>
                <a:latin typeface="Times New Roman" panose="02020603050405020304" pitchFamily="18" charset="0"/>
                <a:cs typeface="Times New Roman" panose="02020603050405020304" pitchFamily="18" charset="0"/>
              </a:rPr>
              <a:t>(</a:t>
            </a:r>
            <a:r>
              <a:rPr lang="ko-KR" altLang="en-US" i="0" dirty="0">
                <a:solidFill>
                  <a:srgbClr val="202122"/>
                </a:solidFill>
                <a:effectLst/>
                <a:latin typeface="Times New Roman" panose="02020603050405020304" pitchFamily="18" charset="0"/>
                <a:cs typeface="Times New Roman" panose="02020603050405020304" pitchFamily="18" charset="0"/>
              </a:rPr>
              <a:t>항공우주</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자동차</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기계</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가구 등</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의류 산업</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통신</a:t>
            </a:r>
            <a:r>
              <a:rPr lang="en-US" altLang="ko-KR" i="0" dirty="0">
                <a:solidFill>
                  <a:srgbClr val="202122"/>
                </a:solidFill>
                <a:effectLst/>
                <a:latin typeface="Times New Roman" panose="02020603050405020304" pitchFamily="18" charset="0"/>
                <a:cs typeface="Times New Roman" panose="02020603050405020304" pitchFamily="18" charset="0"/>
              </a:rPr>
              <a:t>(</a:t>
            </a:r>
            <a:r>
              <a:rPr lang="ko-KR" altLang="en-US" i="0" dirty="0">
                <a:solidFill>
                  <a:srgbClr val="202122"/>
                </a:solidFill>
                <a:effectLst/>
                <a:latin typeface="Times New Roman" panose="02020603050405020304" pitchFamily="18" charset="0"/>
                <a:cs typeface="Times New Roman" panose="02020603050405020304" pitchFamily="18" charset="0"/>
              </a:rPr>
              <a:t>아바타</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의학 등의 시뮬레이션</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게임</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영화 및 </a:t>
            </a:r>
            <a:r>
              <a:rPr lang="en-US" altLang="ko-KR" i="0" dirty="0">
                <a:solidFill>
                  <a:srgbClr val="202122"/>
                </a:solidFill>
                <a:effectLst/>
                <a:latin typeface="Times New Roman" panose="02020603050405020304" pitchFamily="18" charset="0"/>
                <a:cs typeface="Times New Roman" panose="02020603050405020304" pitchFamily="18" charset="0"/>
              </a:rPr>
              <a:t>TV </a:t>
            </a:r>
            <a:r>
              <a:rPr lang="ko-KR" altLang="en-US" i="0" dirty="0">
                <a:solidFill>
                  <a:srgbClr val="202122"/>
                </a:solidFill>
                <a:effectLst/>
                <a:latin typeface="Times New Roman" panose="02020603050405020304" pitchFamily="18" charset="0"/>
                <a:cs typeface="Times New Roman" panose="02020603050405020304" pitchFamily="18" charset="0"/>
              </a:rPr>
              <a:t>제작</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인적 요소</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인체공학 및 사용성 연구 등 다양한 응용 분야 존재</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이러한 응용 프로그램에는 다양한 노하우가 필요</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의료 애플리케이션에는 특정 내부 장기의 정확한 시뮬레이션이 필요</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영화 산업은 최고의 미적 기준</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자연스러운 움직임 및 표정을 요구</a:t>
            </a:r>
            <a:r>
              <a:rPr lang="en-US" altLang="ko-KR" i="0" dirty="0">
                <a:solidFill>
                  <a:srgbClr val="202122"/>
                </a:solidFill>
                <a:effectLst/>
                <a:latin typeface="Times New Roman" panose="02020603050405020304" pitchFamily="18" charset="0"/>
                <a:cs typeface="Times New Roman" panose="02020603050405020304" pitchFamily="18" charset="0"/>
              </a:rPr>
              <a:t>. </a:t>
            </a:r>
            <a:r>
              <a:rPr lang="ko-KR" altLang="en-US" i="0" dirty="0">
                <a:solidFill>
                  <a:srgbClr val="202122"/>
                </a:solidFill>
                <a:effectLst/>
                <a:latin typeface="Times New Roman" panose="02020603050405020304" pitchFamily="18" charset="0"/>
                <a:cs typeface="Times New Roman" panose="02020603050405020304" pitchFamily="18" charset="0"/>
              </a:rPr>
              <a:t>인체공학적 연구에서는 특정 인구 집단에 대한 충실한 신체 비율과 제약 조건이 있는 현실적인 이동이 필요</a:t>
            </a:r>
            <a:r>
              <a:rPr lang="en-US" altLang="ko-KR" i="0" dirty="0">
                <a:solidFill>
                  <a:srgbClr val="202122"/>
                </a:solidFill>
                <a:effectLst/>
                <a:latin typeface="Times New Roman" panose="02020603050405020304" pitchFamily="18" charset="0"/>
                <a:cs typeface="Times New Roman" panose="02020603050405020304" pitchFamily="18" charset="0"/>
              </a:rPr>
              <a:t>.</a:t>
            </a:r>
            <a:endParaRPr lang="en-US" altLang="ko-KR" sz="2000" dirty="0">
              <a:latin typeface="Times New Roman" panose="02020603050405020304" pitchFamily="18" charset="0"/>
            </a:endParaRPr>
          </a:p>
          <a:p>
            <a:endParaRPr lang="en-US" altLang="ko-KR" dirty="0">
              <a:latin typeface="Times New Roman" panose="02020603050405020304" pitchFamily="18" charset="0"/>
            </a:endParaRPr>
          </a:p>
        </p:txBody>
      </p:sp>
      <p:pic>
        <p:nvPicPr>
          <p:cNvPr id="5" name="그림 4">
            <a:extLst>
              <a:ext uri="{FF2B5EF4-FFF2-40B4-BE49-F238E27FC236}">
                <a16:creationId xmlns:a16="http://schemas.microsoft.com/office/drawing/2014/main" id="{6DB82CCC-A92C-4DE4-8E9D-244F21D6E3AB}"/>
              </a:ext>
            </a:extLst>
          </p:cNvPr>
          <p:cNvPicPr>
            <a:picLocks noChangeAspect="1"/>
          </p:cNvPicPr>
          <p:nvPr/>
        </p:nvPicPr>
        <p:blipFill>
          <a:blip r:embed="rId2"/>
          <a:stretch>
            <a:fillRect/>
          </a:stretch>
        </p:blipFill>
        <p:spPr>
          <a:xfrm>
            <a:off x="1566041" y="4002242"/>
            <a:ext cx="3826685" cy="2746977"/>
          </a:xfrm>
          <a:prstGeom prst="rect">
            <a:avLst/>
          </a:prstGeom>
        </p:spPr>
      </p:pic>
      <p:pic>
        <p:nvPicPr>
          <p:cNvPr id="4" name="그림 3">
            <a:extLst>
              <a:ext uri="{FF2B5EF4-FFF2-40B4-BE49-F238E27FC236}">
                <a16:creationId xmlns:a16="http://schemas.microsoft.com/office/drawing/2014/main" id="{CD69FF51-99B4-4735-A602-717A17AECDAB}"/>
              </a:ext>
            </a:extLst>
          </p:cNvPr>
          <p:cNvPicPr>
            <a:picLocks noChangeAspect="1"/>
          </p:cNvPicPr>
          <p:nvPr/>
        </p:nvPicPr>
        <p:blipFill>
          <a:blip r:embed="rId3"/>
          <a:stretch>
            <a:fillRect/>
          </a:stretch>
        </p:blipFill>
        <p:spPr>
          <a:xfrm>
            <a:off x="5588875" y="4002242"/>
            <a:ext cx="5911198" cy="2575512"/>
          </a:xfrm>
          <a:prstGeom prst="rect">
            <a:avLst/>
          </a:prstGeom>
        </p:spPr>
      </p:pic>
      <p:pic>
        <p:nvPicPr>
          <p:cNvPr id="9" name="그림 8">
            <a:extLst>
              <a:ext uri="{FF2B5EF4-FFF2-40B4-BE49-F238E27FC236}">
                <a16:creationId xmlns:a16="http://schemas.microsoft.com/office/drawing/2014/main" id="{3C742D2B-BC7F-40ED-B671-3BF6555E43C3}"/>
              </a:ext>
            </a:extLst>
          </p:cNvPr>
          <p:cNvPicPr>
            <a:picLocks noChangeAspect="1"/>
          </p:cNvPicPr>
          <p:nvPr/>
        </p:nvPicPr>
        <p:blipFill>
          <a:blip r:embed="rId4"/>
          <a:stretch>
            <a:fillRect/>
          </a:stretch>
        </p:blipFill>
        <p:spPr>
          <a:xfrm>
            <a:off x="5659820" y="4561220"/>
            <a:ext cx="716895" cy="332220"/>
          </a:xfrm>
          <a:prstGeom prst="rect">
            <a:avLst/>
          </a:prstGeom>
        </p:spPr>
      </p:pic>
      <p:pic>
        <p:nvPicPr>
          <p:cNvPr id="11" name="그림 10">
            <a:extLst>
              <a:ext uri="{FF2B5EF4-FFF2-40B4-BE49-F238E27FC236}">
                <a16:creationId xmlns:a16="http://schemas.microsoft.com/office/drawing/2014/main" id="{10F467CF-DBE0-4DFE-BEC6-206E6567DE22}"/>
              </a:ext>
            </a:extLst>
          </p:cNvPr>
          <p:cNvPicPr>
            <a:picLocks noChangeAspect="1"/>
          </p:cNvPicPr>
          <p:nvPr/>
        </p:nvPicPr>
        <p:blipFill>
          <a:blip r:embed="rId5"/>
          <a:stretch>
            <a:fillRect/>
          </a:stretch>
        </p:blipFill>
        <p:spPr>
          <a:xfrm>
            <a:off x="7662041" y="5336839"/>
            <a:ext cx="882433" cy="299397"/>
          </a:xfrm>
          <a:prstGeom prst="rect">
            <a:avLst/>
          </a:prstGeom>
        </p:spPr>
      </p:pic>
      <p:pic>
        <p:nvPicPr>
          <p:cNvPr id="13" name="그림 12">
            <a:extLst>
              <a:ext uri="{FF2B5EF4-FFF2-40B4-BE49-F238E27FC236}">
                <a16:creationId xmlns:a16="http://schemas.microsoft.com/office/drawing/2014/main" id="{2371A9FA-031A-479F-9709-A8A3F793BF61}"/>
              </a:ext>
            </a:extLst>
          </p:cNvPr>
          <p:cNvPicPr>
            <a:picLocks noChangeAspect="1"/>
          </p:cNvPicPr>
          <p:nvPr/>
        </p:nvPicPr>
        <p:blipFill>
          <a:blip r:embed="rId6"/>
          <a:stretch>
            <a:fillRect/>
          </a:stretch>
        </p:blipFill>
        <p:spPr>
          <a:xfrm>
            <a:off x="7764737" y="4838066"/>
            <a:ext cx="779737" cy="311895"/>
          </a:xfrm>
          <a:prstGeom prst="rect">
            <a:avLst/>
          </a:prstGeom>
        </p:spPr>
      </p:pic>
      <p:pic>
        <p:nvPicPr>
          <p:cNvPr id="15" name="그림 14">
            <a:extLst>
              <a:ext uri="{FF2B5EF4-FFF2-40B4-BE49-F238E27FC236}">
                <a16:creationId xmlns:a16="http://schemas.microsoft.com/office/drawing/2014/main" id="{0E62424D-58DF-49B6-8902-13073918C9C1}"/>
              </a:ext>
            </a:extLst>
          </p:cNvPr>
          <p:cNvPicPr>
            <a:picLocks noChangeAspect="1"/>
          </p:cNvPicPr>
          <p:nvPr/>
        </p:nvPicPr>
        <p:blipFill>
          <a:blip r:embed="rId7"/>
          <a:stretch>
            <a:fillRect/>
          </a:stretch>
        </p:blipFill>
        <p:spPr>
          <a:xfrm>
            <a:off x="7496504" y="4122613"/>
            <a:ext cx="746398" cy="308661"/>
          </a:xfrm>
          <a:prstGeom prst="rect">
            <a:avLst/>
          </a:prstGeom>
        </p:spPr>
      </p:pic>
    </p:spTree>
    <p:extLst>
      <p:ext uri="{BB962C8B-B14F-4D97-AF65-F5344CB8AC3E}">
        <p14:creationId xmlns:p14="http://schemas.microsoft.com/office/powerpoint/2010/main" val="1098049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9980653" cy="1508105"/>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의료인공지능</a:t>
            </a:r>
            <a:r>
              <a:rPr lang="en-US" altLang="ko-KR" sz="2000" b="1" dirty="0">
                <a:latin typeface="Times New Roman" panose="02020603050405020304" pitchFamily="18" charset="0"/>
                <a:cs typeface="Times New Roman" panose="02020603050405020304" pitchFamily="18" charset="0"/>
              </a:rPr>
              <a:t> ( AI in Healthcare) </a:t>
            </a:r>
          </a:p>
          <a:p>
            <a:pPr lvl="1" algn="just"/>
            <a:r>
              <a:rPr lang="ko-KR" altLang="en-US" b="0" i="0" dirty="0">
                <a:solidFill>
                  <a:srgbClr val="202122"/>
                </a:solidFill>
                <a:effectLst/>
                <a:latin typeface="Times New Roman" panose="02020603050405020304" pitchFamily="18" charset="0"/>
                <a:cs typeface="Times New Roman" panose="02020603050405020304" pitchFamily="18" charset="0"/>
              </a:rPr>
              <a:t>의료 분야의 인공 지능은 복잡한 의료 및 건강 관리 데이터를 분석</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제시</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이해하는 과정에서 인간의 인지를 모방하기 위해 기계 학습 알고리즘과 소프트웨어 또는 인공 지능</a:t>
            </a:r>
            <a:r>
              <a:rPr lang="en-US" altLang="ko-KR" b="0" i="0" dirty="0">
                <a:solidFill>
                  <a:srgbClr val="202122"/>
                </a:solidFill>
                <a:effectLst/>
                <a:latin typeface="Times New Roman" panose="02020603050405020304" pitchFamily="18" charset="0"/>
                <a:cs typeface="Times New Roman" panose="02020603050405020304" pitchFamily="18" charset="0"/>
              </a:rPr>
              <a:t>(AI)</a:t>
            </a:r>
            <a:r>
              <a:rPr lang="ko-KR" altLang="en-US" b="0" i="0" dirty="0">
                <a:solidFill>
                  <a:srgbClr val="202122"/>
                </a:solidFill>
                <a:effectLst/>
                <a:latin typeface="Times New Roman" panose="02020603050405020304" pitchFamily="18" charset="0"/>
                <a:cs typeface="Times New Roman" panose="02020603050405020304" pitchFamily="18" charset="0"/>
              </a:rPr>
              <a:t>을 사용하는 것을 설명하는 데 사용되는 포괄적인 용어</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구체적으로 </a:t>
            </a:r>
            <a:r>
              <a:rPr lang="en-US" altLang="ko-KR" b="0" i="0" dirty="0">
                <a:solidFill>
                  <a:srgbClr val="202122"/>
                </a:solidFill>
                <a:effectLst/>
                <a:latin typeface="Times New Roman" panose="02020603050405020304" pitchFamily="18" charset="0"/>
                <a:cs typeface="Times New Roman" panose="02020603050405020304" pitchFamily="18" charset="0"/>
              </a:rPr>
              <a:t>AI</a:t>
            </a:r>
            <a:r>
              <a:rPr lang="ko-KR" altLang="en-US" b="0" i="0" dirty="0">
                <a:solidFill>
                  <a:srgbClr val="202122"/>
                </a:solidFill>
                <a:effectLst/>
                <a:latin typeface="Times New Roman" panose="02020603050405020304" pitchFamily="18" charset="0"/>
                <a:cs typeface="Times New Roman" panose="02020603050405020304" pitchFamily="18" charset="0"/>
              </a:rPr>
              <a:t>는 입력 데이터만을 기반으로 결론을 대략적으로 도출하는 컴퓨터 알고리즘의 능력</a:t>
            </a:r>
            <a:r>
              <a:rPr lang="en-US" altLang="ko-KR" b="0" i="0" dirty="0">
                <a:solidFill>
                  <a:srgbClr val="202122"/>
                </a:solidFill>
                <a:effectLst/>
                <a:latin typeface="Times New Roman" panose="02020603050405020304" pitchFamily="18" charset="0"/>
                <a:cs typeface="Times New Roman" panose="02020603050405020304" pitchFamily="18" charset="0"/>
              </a:rPr>
              <a:t>.</a:t>
            </a:r>
            <a:endParaRPr lang="en-US" altLang="ko-KR" dirty="0">
              <a:latin typeface="Times New Roman" panose="02020603050405020304" pitchFamily="18" charset="0"/>
              <a:cs typeface="Times New Roman" panose="02020603050405020304" pitchFamily="18" charset="0"/>
            </a:endParaRPr>
          </a:p>
        </p:txBody>
      </p:sp>
      <p:pic>
        <p:nvPicPr>
          <p:cNvPr id="4" name="그림 3">
            <a:extLst>
              <a:ext uri="{FF2B5EF4-FFF2-40B4-BE49-F238E27FC236}">
                <a16:creationId xmlns:a16="http://schemas.microsoft.com/office/drawing/2014/main" id="{4534E52C-ED56-47F4-B7E2-9088B9BEFEC1}"/>
              </a:ext>
            </a:extLst>
          </p:cNvPr>
          <p:cNvPicPr>
            <a:picLocks noChangeAspect="1"/>
          </p:cNvPicPr>
          <p:nvPr/>
        </p:nvPicPr>
        <p:blipFill>
          <a:blip r:embed="rId2"/>
          <a:stretch>
            <a:fillRect/>
          </a:stretch>
        </p:blipFill>
        <p:spPr>
          <a:xfrm>
            <a:off x="2798380" y="2999845"/>
            <a:ext cx="5360276" cy="3692462"/>
          </a:xfrm>
          <a:prstGeom prst="rect">
            <a:avLst/>
          </a:prstGeom>
        </p:spPr>
      </p:pic>
    </p:spTree>
    <p:extLst>
      <p:ext uri="{BB962C8B-B14F-4D97-AF65-F5344CB8AC3E}">
        <p14:creationId xmlns:p14="http://schemas.microsoft.com/office/powerpoint/2010/main" val="42147821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9980653" cy="400110"/>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의료인공지능</a:t>
            </a:r>
            <a:r>
              <a:rPr lang="en-US" altLang="ko-KR" sz="2000" b="1" dirty="0">
                <a:latin typeface="Times New Roman" panose="02020603050405020304" pitchFamily="18" charset="0"/>
                <a:cs typeface="Times New Roman" panose="02020603050405020304" pitchFamily="18" charset="0"/>
              </a:rPr>
              <a:t> ( AI in Healthcare) </a:t>
            </a:r>
          </a:p>
        </p:txBody>
      </p:sp>
      <p:pic>
        <p:nvPicPr>
          <p:cNvPr id="5" name="그림 4">
            <a:extLst>
              <a:ext uri="{FF2B5EF4-FFF2-40B4-BE49-F238E27FC236}">
                <a16:creationId xmlns:a16="http://schemas.microsoft.com/office/drawing/2014/main" id="{8DC354DE-CD04-4A11-8552-9815A6A6DC77}"/>
              </a:ext>
            </a:extLst>
          </p:cNvPr>
          <p:cNvPicPr>
            <a:picLocks noChangeAspect="1"/>
          </p:cNvPicPr>
          <p:nvPr/>
        </p:nvPicPr>
        <p:blipFill>
          <a:blip r:embed="rId2"/>
          <a:stretch>
            <a:fillRect/>
          </a:stretch>
        </p:blipFill>
        <p:spPr>
          <a:xfrm>
            <a:off x="5273059" y="714715"/>
            <a:ext cx="6186230" cy="749673"/>
          </a:xfrm>
          <a:prstGeom prst="rect">
            <a:avLst/>
          </a:prstGeom>
        </p:spPr>
      </p:pic>
      <p:pic>
        <p:nvPicPr>
          <p:cNvPr id="8" name="그림 7">
            <a:extLst>
              <a:ext uri="{FF2B5EF4-FFF2-40B4-BE49-F238E27FC236}">
                <a16:creationId xmlns:a16="http://schemas.microsoft.com/office/drawing/2014/main" id="{28DC0153-7FD0-4706-BDD9-7618EF05A372}"/>
              </a:ext>
            </a:extLst>
          </p:cNvPr>
          <p:cNvPicPr>
            <a:picLocks noChangeAspect="1"/>
          </p:cNvPicPr>
          <p:nvPr/>
        </p:nvPicPr>
        <p:blipFill>
          <a:blip r:embed="rId3"/>
          <a:stretch>
            <a:fillRect/>
          </a:stretch>
        </p:blipFill>
        <p:spPr>
          <a:xfrm>
            <a:off x="732711" y="1544757"/>
            <a:ext cx="5069118" cy="4973594"/>
          </a:xfrm>
          <a:prstGeom prst="rect">
            <a:avLst/>
          </a:prstGeom>
        </p:spPr>
      </p:pic>
      <p:pic>
        <p:nvPicPr>
          <p:cNvPr id="10" name="그림 9">
            <a:extLst>
              <a:ext uri="{FF2B5EF4-FFF2-40B4-BE49-F238E27FC236}">
                <a16:creationId xmlns:a16="http://schemas.microsoft.com/office/drawing/2014/main" id="{9A51A0F9-F668-4C70-A67C-1359A8A45B7D}"/>
              </a:ext>
            </a:extLst>
          </p:cNvPr>
          <p:cNvPicPr>
            <a:picLocks noChangeAspect="1"/>
          </p:cNvPicPr>
          <p:nvPr/>
        </p:nvPicPr>
        <p:blipFill>
          <a:blip r:embed="rId4"/>
          <a:stretch>
            <a:fillRect/>
          </a:stretch>
        </p:blipFill>
        <p:spPr>
          <a:xfrm>
            <a:off x="9715757" y="1532931"/>
            <a:ext cx="1657350" cy="304800"/>
          </a:xfrm>
          <a:prstGeom prst="rect">
            <a:avLst/>
          </a:prstGeom>
        </p:spPr>
      </p:pic>
    </p:spTree>
    <p:extLst>
      <p:ext uri="{BB962C8B-B14F-4D97-AF65-F5344CB8AC3E}">
        <p14:creationId xmlns:p14="http://schemas.microsoft.com/office/powerpoint/2010/main" val="2951416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9980653" cy="1785104"/>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인공지능교육</a:t>
            </a:r>
            <a:r>
              <a:rPr lang="en-US" altLang="ko-KR" sz="2000" b="1" dirty="0">
                <a:latin typeface="Times New Roman" panose="02020603050405020304" pitchFamily="18" charset="0"/>
                <a:cs typeface="Times New Roman" panose="02020603050405020304" pitchFamily="18" charset="0"/>
              </a:rPr>
              <a:t> ( AI in Education) </a:t>
            </a:r>
          </a:p>
          <a:p>
            <a:pPr algn="l"/>
            <a:r>
              <a:rPr lang="en-US" altLang="ko-KR" b="0" i="0" dirty="0">
                <a:solidFill>
                  <a:srgbClr val="202122"/>
                </a:solidFill>
                <a:effectLst/>
                <a:latin typeface="Times New Roman" panose="02020603050405020304" pitchFamily="18" charset="0"/>
                <a:cs typeface="Times New Roman" panose="02020603050405020304" pitchFamily="18" charset="0"/>
              </a:rPr>
              <a:t>AI </a:t>
            </a:r>
            <a:r>
              <a:rPr lang="ko-KR" altLang="en-US" b="0" i="0" dirty="0">
                <a:solidFill>
                  <a:srgbClr val="202122"/>
                </a:solidFill>
                <a:effectLst/>
                <a:latin typeface="Times New Roman" panose="02020603050405020304" pitchFamily="18" charset="0"/>
                <a:cs typeface="Times New Roman" panose="02020603050405020304" pitchFamily="18" charset="0"/>
              </a:rPr>
              <a:t>교사를 통해 학생들은 일대일 도움을 제공받음</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err="1">
                <a:solidFill>
                  <a:srgbClr val="202122"/>
                </a:solidFill>
                <a:effectLst/>
                <a:latin typeface="Times New Roman" panose="02020603050405020304" pitchFamily="18" charset="0"/>
                <a:cs typeface="Times New Roman" panose="02020603050405020304" pitchFamily="18" charset="0"/>
              </a:rPr>
              <a:t>튜터</a:t>
            </a:r>
            <a:r>
              <a:rPr lang="ko-KR" altLang="en-US" b="0" i="0" dirty="0">
                <a:solidFill>
                  <a:srgbClr val="202122"/>
                </a:solidFill>
                <a:effectLst/>
                <a:latin typeface="Times New Roman" panose="02020603050405020304" pitchFamily="18" charset="0"/>
                <a:cs typeface="Times New Roman" panose="02020603050405020304" pitchFamily="18" charset="0"/>
              </a:rPr>
              <a:t> 랩이나 인간 </a:t>
            </a:r>
            <a:r>
              <a:rPr lang="ko-KR" altLang="en-US" b="0" i="0" dirty="0" err="1">
                <a:solidFill>
                  <a:srgbClr val="202122"/>
                </a:solidFill>
                <a:effectLst/>
                <a:latin typeface="Times New Roman" panose="02020603050405020304" pitchFamily="18" charset="0"/>
                <a:cs typeface="Times New Roman" panose="02020603050405020304" pitchFamily="18" charset="0"/>
              </a:rPr>
              <a:t>튜터로</a:t>
            </a:r>
            <a:r>
              <a:rPr lang="ko-KR" altLang="en-US" b="0" i="0" dirty="0">
                <a:solidFill>
                  <a:srgbClr val="202122"/>
                </a:solidFill>
                <a:effectLst/>
                <a:latin typeface="Times New Roman" panose="02020603050405020304" pitchFamily="18" charset="0"/>
                <a:cs typeface="Times New Roman" panose="02020603050405020304" pitchFamily="18" charset="0"/>
              </a:rPr>
              <a:t> 인해 발생하는 학생들의 불안과 스트레스를 감소</a:t>
            </a:r>
            <a:r>
              <a:rPr lang="en-US" altLang="ko-KR" b="0" i="0" dirty="0">
                <a:solidFill>
                  <a:srgbClr val="202122"/>
                </a:solidFill>
                <a:effectLst/>
                <a:latin typeface="Times New Roman" panose="02020603050405020304" pitchFamily="18" charset="0"/>
                <a:cs typeface="Times New Roman" panose="02020603050405020304" pitchFamily="18" charset="0"/>
              </a:rPr>
              <a:t>. AI</a:t>
            </a:r>
            <a:r>
              <a:rPr lang="ko-KR" altLang="en-US" b="0" i="0" dirty="0">
                <a:solidFill>
                  <a:srgbClr val="202122"/>
                </a:solidFill>
                <a:effectLst/>
                <a:latin typeface="Times New Roman" panose="02020603050405020304" pitchFamily="18" charset="0"/>
                <a:cs typeface="Times New Roman" panose="02020603050405020304" pitchFamily="18" charset="0"/>
              </a:rPr>
              <a:t>는 또한 학생들의 학업 능력을 방해하는 기술과 같은 복수 효과로 </a:t>
            </a:r>
            <a:r>
              <a:rPr lang="ko-KR" altLang="en-US" b="0" i="0" dirty="0" err="1">
                <a:solidFill>
                  <a:srgbClr val="202122"/>
                </a:solidFill>
                <a:effectLst/>
                <a:latin typeface="Times New Roman" panose="02020603050405020304" pitchFamily="18" charset="0"/>
                <a:cs typeface="Times New Roman" panose="02020603050405020304" pitchFamily="18" charset="0"/>
              </a:rPr>
              <a:t>역기능적인</a:t>
            </a:r>
            <a:r>
              <a:rPr lang="ko-KR" altLang="en-US" b="0" i="0" dirty="0">
                <a:solidFill>
                  <a:srgbClr val="202122"/>
                </a:solidFill>
                <a:effectLst/>
                <a:latin typeface="Times New Roman" panose="02020603050405020304" pitchFamily="18" charset="0"/>
                <a:cs typeface="Times New Roman" panose="02020603050405020304" pitchFamily="18" charset="0"/>
              </a:rPr>
              <a:t> 환경을 조성하기도</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다른 시나리오에서 </a:t>
            </a:r>
            <a:r>
              <a:rPr lang="en-US" altLang="ko-KR" b="0" i="0" dirty="0">
                <a:solidFill>
                  <a:srgbClr val="202122"/>
                </a:solidFill>
                <a:effectLst/>
                <a:latin typeface="Times New Roman" panose="02020603050405020304" pitchFamily="18" charset="0"/>
                <a:cs typeface="Times New Roman" panose="02020603050405020304" pitchFamily="18" charset="0"/>
              </a:rPr>
              <a:t>AI</a:t>
            </a:r>
            <a:r>
              <a:rPr lang="ko-KR" altLang="en-US" b="0" i="0" dirty="0">
                <a:solidFill>
                  <a:srgbClr val="202122"/>
                </a:solidFill>
                <a:effectLst/>
                <a:latin typeface="Times New Roman" panose="02020603050405020304" pitchFamily="18" charset="0"/>
                <a:cs typeface="Times New Roman" panose="02020603050405020304" pitchFamily="18" charset="0"/>
              </a:rPr>
              <a:t>는 교육자가 </a:t>
            </a:r>
            <a:r>
              <a:rPr lang="en-US" altLang="ko-KR" b="0" i="0" dirty="0">
                <a:solidFill>
                  <a:srgbClr val="202122"/>
                </a:solidFill>
                <a:effectLst/>
                <a:latin typeface="Times New Roman" panose="02020603050405020304" pitchFamily="18" charset="0"/>
                <a:cs typeface="Times New Roman" panose="02020603050405020304" pitchFamily="18" charset="0"/>
              </a:rPr>
              <a:t>Moodle</a:t>
            </a:r>
            <a:r>
              <a:rPr lang="ko-KR" altLang="en-US" b="0" i="0" dirty="0">
                <a:solidFill>
                  <a:srgbClr val="202122"/>
                </a:solidFill>
                <a:effectLst/>
                <a:latin typeface="Times New Roman" panose="02020603050405020304" pitchFamily="18" charset="0"/>
                <a:cs typeface="Times New Roman" panose="02020603050405020304" pitchFamily="18" charset="0"/>
              </a:rPr>
              <a:t>과 같은 가상 학습 환경</a:t>
            </a:r>
            <a:r>
              <a:rPr lang="en-US" altLang="ko-KR" b="0" i="0" dirty="0">
                <a:solidFill>
                  <a:srgbClr val="202122"/>
                </a:solidFill>
                <a:effectLst/>
                <a:latin typeface="Times New Roman" panose="02020603050405020304" pitchFamily="18" charset="0"/>
                <a:cs typeface="Times New Roman" panose="02020603050405020304" pitchFamily="18" charset="0"/>
              </a:rPr>
              <a:t>(VLE)</a:t>
            </a:r>
            <a:r>
              <a:rPr lang="ko-KR" altLang="en-US" b="0" i="0" dirty="0">
                <a:solidFill>
                  <a:srgbClr val="202122"/>
                </a:solidFill>
                <a:effectLst/>
                <a:latin typeface="Times New Roman" panose="02020603050405020304" pitchFamily="18" charset="0"/>
                <a:cs typeface="Times New Roman" panose="02020603050405020304" pitchFamily="18" charset="0"/>
              </a:rPr>
              <a:t>에서 학생의 조기 예측을 도울 것</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특히</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코로나</a:t>
            </a:r>
            <a:r>
              <a:rPr lang="en-US" altLang="ko-KR" b="0" i="0" dirty="0">
                <a:solidFill>
                  <a:srgbClr val="202122"/>
                </a:solidFill>
                <a:effectLst/>
                <a:latin typeface="Times New Roman" panose="02020603050405020304" pitchFamily="18" charset="0"/>
                <a:cs typeface="Times New Roman" panose="02020603050405020304" pitchFamily="18" charset="0"/>
              </a:rPr>
              <a:t>19 </a:t>
            </a:r>
            <a:r>
              <a:rPr lang="ko-KR" altLang="en-US" b="0" i="0" dirty="0">
                <a:solidFill>
                  <a:srgbClr val="202122"/>
                </a:solidFill>
                <a:effectLst/>
                <a:latin typeface="Times New Roman" panose="02020603050405020304" pitchFamily="18" charset="0"/>
                <a:cs typeface="Times New Roman" panose="02020603050405020304" pitchFamily="18" charset="0"/>
              </a:rPr>
              <a:t>팬데믹 상황에서는 대면 회의를 통한 바이러스 확산 방지를 위해 학습활동을 온라인으로 진행하도록 요구 중</a:t>
            </a:r>
            <a:endParaRPr lang="en-US" altLang="ko-KR" b="0" i="0" dirty="0">
              <a:solidFill>
                <a:srgbClr val="202122"/>
              </a:solidFill>
              <a:effectLst/>
              <a:latin typeface="Times New Roman" panose="02020603050405020304" pitchFamily="18" charset="0"/>
              <a:cs typeface="Times New Roman" panose="02020603050405020304" pitchFamily="18" charset="0"/>
            </a:endParaRPr>
          </a:p>
        </p:txBody>
      </p:sp>
      <p:pic>
        <p:nvPicPr>
          <p:cNvPr id="4" name="그림 3">
            <a:extLst>
              <a:ext uri="{FF2B5EF4-FFF2-40B4-BE49-F238E27FC236}">
                <a16:creationId xmlns:a16="http://schemas.microsoft.com/office/drawing/2014/main" id="{60FBB2D0-048C-4766-99F8-262E27D4325D}"/>
              </a:ext>
            </a:extLst>
          </p:cNvPr>
          <p:cNvPicPr>
            <a:picLocks noChangeAspect="1"/>
          </p:cNvPicPr>
          <p:nvPr/>
        </p:nvPicPr>
        <p:blipFill>
          <a:blip r:embed="rId2"/>
          <a:stretch>
            <a:fillRect/>
          </a:stretch>
        </p:blipFill>
        <p:spPr>
          <a:xfrm>
            <a:off x="1862776" y="3046012"/>
            <a:ext cx="3544952" cy="3319955"/>
          </a:xfrm>
          <a:prstGeom prst="rect">
            <a:avLst/>
          </a:prstGeom>
        </p:spPr>
      </p:pic>
      <p:pic>
        <p:nvPicPr>
          <p:cNvPr id="7" name="그림 6">
            <a:extLst>
              <a:ext uri="{FF2B5EF4-FFF2-40B4-BE49-F238E27FC236}">
                <a16:creationId xmlns:a16="http://schemas.microsoft.com/office/drawing/2014/main" id="{119528B7-0E8A-4979-A0D0-DD38FCCB1253}"/>
              </a:ext>
            </a:extLst>
          </p:cNvPr>
          <p:cNvPicPr>
            <a:picLocks noChangeAspect="1"/>
          </p:cNvPicPr>
          <p:nvPr/>
        </p:nvPicPr>
        <p:blipFill>
          <a:blip r:embed="rId3"/>
          <a:stretch>
            <a:fillRect/>
          </a:stretch>
        </p:blipFill>
        <p:spPr>
          <a:xfrm>
            <a:off x="5859518" y="3110603"/>
            <a:ext cx="3544952" cy="3255364"/>
          </a:xfrm>
          <a:prstGeom prst="rect">
            <a:avLst/>
          </a:prstGeom>
        </p:spPr>
      </p:pic>
    </p:spTree>
    <p:extLst>
      <p:ext uri="{BB962C8B-B14F-4D97-AF65-F5344CB8AC3E}">
        <p14:creationId xmlns:p14="http://schemas.microsoft.com/office/powerpoint/2010/main" val="1176598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465238" y="280246"/>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834491" y="1098462"/>
            <a:ext cx="9980653" cy="1508105"/>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자율주행</a:t>
            </a:r>
            <a:r>
              <a:rPr lang="en-US" altLang="ko-KR" sz="2000" b="1" dirty="0">
                <a:latin typeface="Times New Roman" panose="02020603050405020304" pitchFamily="18" charset="0"/>
                <a:cs typeface="Times New Roman" panose="02020603050405020304" pitchFamily="18" charset="0"/>
              </a:rPr>
              <a:t>: Google Waymo</a:t>
            </a:r>
          </a:p>
          <a:p>
            <a:pPr lvl="1" algn="just"/>
            <a:r>
              <a:rPr lang="en-US" altLang="ko-KR" dirty="0">
                <a:solidFill>
                  <a:srgbClr val="202122"/>
                </a:solidFill>
                <a:latin typeface="Times New Roman" panose="02020603050405020304" pitchFamily="18" charset="0"/>
                <a:cs typeface="Times New Roman" panose="02020603050405020304" pitchFamily="18" charset="0"/>
              </a:rPr>
              <a:t>Waymo LLC</a:t>
            </a:r>
            <a:r>
              <a:rPr lang="ko-KR" altLang="en-US" dirty="0">
                <a:solidFill>
                  <a:srgbClr val="202122"/>
                </a:solidFill>
                <a:latin typeface="Times New Roman" panose="02020603050405020304" pitchFamily="18" charset="0"/>
                <a:cs typeface="Times New Roman" panose="02020603050405020304" pitchFamily="18" charset="0"/>
              </a:rPr>
              <a:t>는 미국의 자율주행 기술 개발 회사</a:t>
            </a:r>
            <a:r>
              <a:rPr lang="en-US" altLang="ko-KR" dirty="0">
                <a:solidFill>
                  <a:srgbClr val="202122"/>
                </a:solidFill>
                <a:latin typeface="Times New Roman" panose="02020603050405020304" pitchFamily="18" charset="0"/>
                <a:cs typeface="Times New Roman" panose="02020603050405020304" pitchFamily="18" charset="0"/>
              </a:rPr>
              <a:t>. Google</a:t>
            </a:r>
            <a:r>
              <a:rPr lang="ko-KR" altLang="en-US" dirty="0">
                <a:solidFill>
                  <a:srgbClr val="202122"/>
                </a:solidFill>
                <a:latin typeface="Times New Roman" panose="02020603050405020304" pitchFamily="18" charset="0"/>
                <a:cs typeface="Times New Roman" panose="02020603050405020304" pitchFamily="18" charset="0"/>
              </a:rPr>
              <a:t>의 모회사인 </a:t>
            </a:r>
            <a:r>
              <a:rPr lang="en-US" altLang="ko-KR" dirty="0">
                <a:solidFill>
                  <a:srgbClr val="202122"/>
                </a:solidFill>
                <a:latin typeface="Times New Roman" panose="02020603050405020304" pitchFamily="18" charset="0"/>
                <a:cs typeface="Times New Roman" panose="02020603050405020304" pitchFamily="18" charset="0"/>
              </a:rPr>
              <a:t>Alphabet Inc</a:t>
            </a:r>
            <a:r>
              <a:rPr lang="ko-KR" altLang="en-US" dirty="0">
                <a:solidFill>
                  <a:srgbClr val="202122"/>
                </a:solidFill>
                <a:latin typeface="Times New Roman" panose="02020603050405020304" pitchFamily="18" charset="0"/>
                <a:cs typeface="Times New Roman" panose="02020603050405020304" pitchFamily="18" charset="0"/>
              </a:rPr>
              <a:t>의 자회사</a:t>
            </a:r>
            <a:r>
              <a:rPr lang="en-US" altLang="ko-KR" dirty="0">
                <a:solidFill>
                  <a:srgbClr val="202122"/>
                </a:solidFill>
                <a:latin typeface="Times New Roman" panose="02020603050405020304" pitchFamily="18" charset="0"/>
                <a:cs typeface="Times New Roman" panose="02020603050405020304" pitchFamily="18" charset="0"/>
              </a:rPr>
              <a:t>. Waymo</a:t>
            </a:r>
            <a:r>
              <a:rPr lang="ko-KR" altLang="en-US" dirty="0">
                <a:solidFill>
                  <a:srgbClr val="202122"/>
                </a:solidFill>
                <a:latin typeface="Times New Roman" panose="02020603050405020304" pitchFamily="18" charset="0"/>
                <a:cs typeface="Times New Roman" panose="02020603050405020304" pitchFamily="18" charset="0"/>
              </a:rPr>
              <a:t>는 </a:t>
            </a:r>
            <a:r>
              <a:rPr lang="en-US" altLang="ko-KR" dirty="0">
                <a:solidFill>
                  <a:srgbClr val="202122"/>
                </a:solidFill>
                <a:latin typeface="Times New Roman" panose="02020603050405020304" pitchFamily="18" charset="0"/>
                <a:cs typeface="Times New Roman" panose="02020603050405020304" pitchFamily="18" charset="0"/>
              </a:rPr>
              <a:t>Chandler</a:t>
            </a:r>
            <a:r>
              <a:rPr lang="ko-KR" altLang="en-US" dirty="0">
                <a:solidFill>
                  <a:srgbClr val="202122"/>
                </a:solidFill>
                <a:latin typeface="Times New Roman" panose="02020603050405020304" pitchFamily="18" charset="0"/>
                <a:cs typeface="Times New Roman" panose="02020603050405020304" pitchFamily="18" charset="0"/>
              </a:rPr>
              <a:t>와 함께 애리조나주에 완전히 </a:t>
            </a:r>
            <a:r>
              <a:rPr lang="ko-KR" altLang="en-US" dirty="0" err="1">
                <a:solidFill>
                  <a:srgbClr val="202122"/>
                </a:solidFill>
                <a:latin typeface="Times New Roman" panose="02020603050405020304" pitchFamily="18" charset="0"/>
                <a:cs typeface="Times New Roman" panose="02020603050405020304" pitchFamily="18" charset="0"/>
              </a:rPr>
              <a:t>매핑된</a:t>
            </a:r>
            <a:r>
              <a:rPr lang="ko-KR" altLang="en-US" dirty="0">
                <a:solidFill>
                  <a:srgbClr val="202122"/>
                </a:solidFill>
                <a:latin typeface="Times New Roman" panose="02020603050405020304" pitchFamily="18" charset="0"/>
                <a:cs typeface="Times New Roman" panose="02020603050405020304" pitchFamily="18" charset="0"/>
              </a:rPr>
              <a:t> </a:t>
            </a:r>
            <a:r>
              <a:rPr lang="en-US" altLang="ko-KR" dirty="0">
                <a:solidFill>
                  <a:srgbClr val="202122"/>
                </a:solidFill>
                <a:latin typeface="Times New Roman" panose="02020603050405020304" pitchFamily="18" charset="0"/>
                <a:cs typeface="Times New Roman" panose="02020603050405020304" pitchFamily="18" charset="0"/>
              </a:rPr>
              <a:t>'Waymo One'</a:t>
            </a:r>
            <a:r>
              <a:rPr lang="ko-KR" altLang="en-US" dirty="0">
                <a:solidFill>
                  <a:srgbClr val="202122"/>
                </a:solidFill>
                <a:latin typeface="Times New Roman" panose="02020603050405020304" pitchFamily="18" charset="0"/>
                <a:cs typeface="Times New Roman" panose="02020603050405020304" pitchFamily="18" charset="0"/>
              </a:rPr>
              <a:t>이라는 상용 자율주행 택시 서비스를 운영</a:t>
            </a:r>
            <a:r>
              <a:rPr lang="en-US" altLang="ko-KR" dirty="0">
                <a:solidFill>
                  <a:srgbClr val="202122"/>
                </a:solidFill>
                <a:latin typeface="Times New Roman" panose="02020603050405020304" pitchFamily="18" charset="0"/>
                <a:cs typeface="Times New Roman" panose="02020603050405020304" pitchFamily="18" charset="0"/>
              </a:rPr>
              <a:t>. 2020</a:t>
            </a:r>
            <a:r>
              <a:rPr lang="ko-KR" altLang="en-US" dirty="0">
                <a:solidFill>
                  <a:srgbClr val="202122"/>
                </a:solidFill>
                <a:latin typeface="Times New Roman" panose="02020603050405020304" pitchFamily="18" charset="0"/>
                <a:cs typeface="Times New Roman" panose="02020603050405020304" pitchFamily="18" charset="0"/>
              </a:rPr>
              <a:t>년 </a:t>
            </a:r>
            <a:r>
              <a:rPr lang="en-US" altLang="ko-KR" dirty="0">
                <a:solidFill>
                  <a:srgbClr val="202122"/>
                </a:solidFill>
                <a:latin typeface="Times New Roman" panose="02020603050405020304" pitchFamily="18" charset="0"/>
                <a:cs typeface="Times New Roman" panose="02020603050405020304" pitchFamily="18" charset="0"/>
              </a:rPr>
              <a:t>10</a:t>
            </a:r>
            <a:r>
              <a:rPr lang="ko-KR" altLang="en-US" dirty="0">
                <a:solidFill>
                  <a:srgbClr val="202122"/>
                </a:solidFill>
                <a:latin typeface="Times New Roman" panose="02020603050405020304" pitchFamily="18" charset="0"/>
                <a:cs typeface="Times New Roman" panose="02020603050405020304" pitchFamily="18" charset="0"/>
              </a:rPr>
              <a:t>월 서비스를 대중에게 확대했으며</a:t>
            </a:r>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dirty="0">
                <a:solidFill>
                  <a:srgbClr val="202122"/>
                </a:solidFill>
                <a:latin typeface="Times New Roman" panose="02020603050405020304" pitchFamily="18" charset="0"/>
                <a:cs typeface="Times New Roman" panose="02020603050405020304" pitchFamily="18" charset="0"/>
              </a:rPr>
              <a:t>당시 차량에 안전 백업 운전자 없이 운행되는 유일한 자율주행 상용 서비스였음</a:t>
            </a:r>
            <a:r>
              <a:rPr lang="en-US" altLang="ko-KR" dirty="0">
                <a:solidFill>
                  <a:srgbClr val="202122"/>
                </a:solidFill>
                <a:latin typeface="Times New Roman" panose="02020603050405020304" pitchFamily="18" charset="0"/>
                <a:cs typeface="Times New Roman" panose="02020603050405020304" pitchFamily="18" charset="0"/>
              </a:rPr>
              <a:t>.</a:t>
            </a:r>
          </a:p>
        </p:txBody>
      </p:sp>
      <p:pic>
        <p:nvPicPr>
          <p:cNvPr id="5" name="그림 4">
            <a:extLst>
              <a:ext uri="{FF2B5EF4-FFF2-40B4-BE49-F238E27FC236}">
                <a16:creationId xmlns:a16="http://schemas.microsoft.com/office/drawing/2014/main" id="{0184D6EE-AA81-4881-B3E1-384400AA14F4}"/>
              </a:ext>
            </a:extLst>
          </p:cNvPr>
          <p:cNvPicPr>
            <a:picLocks noChangeAspect="1"/>
          </p:cNvPicPr>
          <p:nvPr/>
        </p:nvPicPr>
        <p:blipFill>
          <a:blip r:embed="rId2"/>
          <a:stretch>
            <a:fillRect/>
          </a:stretch>
        </p:blipFill>
        <p:spPr>
          <a:xfrm>
            <a:off x="2543175" y="3855643"/>
            <a:ext cx="3552825" cy="2228850"/>
          </a:xfrm>
          <a:prstGeom prst="rect">
            <a:avLst/>
          </a:prstGeom>
        </p:spPr>
      </p:pic>
      <p:pic>
        <p:nvPicPr>
          <p:cNvPr id="4" name="그림 3">
            <a:extLst>
              <a:ext uri="{FF2B5EF4-FFF2-40B4-BE49-F238E27FC236}">
                <a16:creationId xmlns:a16="http://schemas.microsoft.com/office/drawing/2014/main" id="{9771D2AB-B452-42B2-88D9-A6CC2CDF36D1}"/>
              </a:ext>
            </a:extLst>
          </p:cNvPr>
          <p:cNvPicPr>
            <a:picLocks noChangeAspect="1"/>
          </p:cNvPicPr>
          <p:nvPr/>
        </p:nvPicPr>
        <p:blipFill>
          <a:blip r:embed="rId3"/>
          <a:stretch>
            <a:fillRect/>
          </a:stretch>
        </p:blipFill>
        <p:spPr>
          <a:xfrm>
            <a:off x="6949438" y="3855643"/>
            <a:ext cx="3072349" cy="2228850"/>
          </a:xfrm>
          <a:prstGeom prst="rect">
            <a:avLst/>
          </a:prstGeom>
        </p:spPr>
      </p:pic>
    </p:spTree>
    <p:extLst>
      <p:ext uri="{BB962C8B-B14F-4D97-AF65-F5344CB8AC3E}">
        <p14:creationId xmlns:p14="http://schemas.microsoft.com/office/powerpoint/2010/main" val="7191015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A1043EAE-387A-AF14-94A5-1C68D5D93DBD}"/>
              </a:ext>
            </a:extLst>
          </p:cNvPr>
          <p:cNvPicPr>
            <a:picLocks noChangeAspect="1"/>
          </p:cNvPicPr>
          <p:nvPr/>
        </p:nvPicPr>
        <p:blipFill>
          <a:blip r:embed="rId2"/>
          <a:stretch>
            <a:fillRect/>
          </a:stretch>
        </p:blipFill>
        <p:spPr>
          <a:xfrm>
            <a:off x="573630" y="283296"/>
            <a:ext cx="5162668" cy="1583218"/>
          </a:xfrm>
          <a:prstGeom prst="rect">
            <a:avLst/>
          </a:prstGeom>
        </p:spPr>
      </p:pic>
      <p:pic>
        <p:nvPicPr>
          <p:cNvPr id="5" name="그림 4">
            <a:extLst>
              <a:ext uri="{FF2B5EF4-FFF2-40B4-BE49-F238E27FC236}">
                <a16:creationId xmlns:a16="http://schemas.microsoft.com/office/drawing/2014/main" id="{4456FF47-1548-C0CE-5165-60ACE591F575}"/>
              </a:ext>
            </a:extLst>
          </p:cNvPr>
          <p:cNvPicPr>
            <a:picLocks noChangeAspect="1"/>
          </p:cNvPicPr>
          <p:nvPr/>
        </p:nvPicPr>
        <p:blipFill>
          <a:blip r:embed="rId3"/>
          <a:stretch>
            <a:fillRect/>
          </a:stretch>
        </p:blipFill>
        <p:spPr>
          <a:xfrm>
            <a:off x="2288839" y="2179690"/>
            <a:ext cx="9142107" cy="3988120"/>
          </a:xfrm>
          <a:prstGeom prst="rect">
            <a:avLst/>
          </a:prstGeom>
        </p:spPr>
      </p:pic>
    </p:spTree>
    <p:extLst>
      <p:ext uri="{BB962C8B-B14F-4D97-AF65-F5344CB8AC3E}">
        <p14:creationId xmlns:p14="http://schemas.microsoft.com/office/powerpoint/2010/main" val="1689595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5628675" cy="3170099"/>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스마트 홈</a:t>
            </a:r>
            <a:r>
              <a:rPr lang="en-US" altLang="ko-KR" sz="2000" b="1" dirty="0">
                <a:latin typeface="Times New Roman" panose="02020603050405020304" pitchFamily="18" charset="0"/>
                <a:cs typeface="Times New Roman" panose="02020603050405020304" pitchFamily="18" charset="0"/>
              </a:rPr>
              <a:t> (Smart Home or Home Automation) </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홈 자동화 시스템은 조명</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기후</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엔터테인먼트 시스템</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가전제품과 같은 홈 속성을 모니터링 및</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또는 제어</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출입 통제 및 경보 시스템과 같은 주택 보안도 포함</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인터넷에 연결되면 가정용 기기는 사물 인터넷</a:t>
            </a:r>
            <a:r>
              <a:rPr lang="en-US" altLang="ko-KR" b="0" i="0" dirty="0">
                <a:solidFill>
                  <a:srgbClr val="202122"/>
                </a:solidFill>
                <a:effectLst/>
                <a:latin typeface="Times New Roman" panose="02020603050405020304" pitchFamily="18" charset="0"/>
                <a:cs typeface="Times New Roman" panose="02020603050405020304" pitchFamily="18" charset="0"/>
              </a:rPr>
              <a:t>('IoT')</a:t>
            </a:r>
            <a:r>
              <a:rPr lang="ko-KR" altLang="en-US" b="0" i="0" dirty="0">
                <a:solidFill>
                  <a:srgbClr val="202122"/>
                </a:solidFill>
                <a:effectLst/>
                <a:latin typeface="Times New Roman" panose="02020603050405020304" pitchFamily="18" charset="0"/>
                <a:cs typeface="Times New Roman" panose="02020603050405020304" pitchFamily="18" charset="0"/>
              </a:rPr>
              <a:t>의 중요한 구성 요소</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홈 자동화 시스템은 일반적으로 제어되는 기기를 중앙 스마트 홈 허브</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게이트웨이</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라고도 함</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에 연결</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시스템 제어를 위한 사용자 인터페이스는 벽걸이형 단말기</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태블릿 또는 데스크톱 컴퓨터</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휴대폰 애플리케이션 또는 인터넷을 통해 외부에서도 액세스할 수 있는 웹 인터페이스를 사용</a:t>
            </a:r>
            <a:r>
              <a:rPr lang="en-US" altLang="ko-KR" b="0" i="0" dirty="0">
                <a:solidFill>
                  <a:srgbClr val="202122"/>
                </a:solidFill>
                <a:effectLst/>
                <a:latin typeface="Times New Roman" panose="02020603050405020304" pitchFamily="18" charset="0"/>
                <a:cs typeface="Times New Roman" panose="02020603050405020304" pitchFamily="18" charset="0"/>
              </a:rPr>
              <a:t>.</a:t>
            </a:r>
          </a:p>
        </p:txBody>
      </p:sp>
      <p:pic>
        <p:nvPicPr>
          <p:cNvPr id="4" name="그림 3">
            <a:extLst>
              <a:ext uri="{FF2B5EF4-FFF2-40B4-BE49-F238E27FC236}">
                <a16:creationId xmlns:a16="http://schemas.microsoft.com/office/drawing/2014/main" id="{6B91A7D3-3944-4D75-AF4B-6114D154798E}"/>
              </a:ext>
            </a:extLst>
          </p:cNvPr>
          <p:cNvPicPr>
            <a:picLocks noChangeAspect="1"/>
          </p:cNvPicPr>
          <p:nvPr/>
        </p:nvPicPr>
        <p:blipFill>
          <a:blip r:embed="rId2"/>
          <a:stretch>
            <a:fillRect/>
          </a:stretch>
        </p:blipFill>
        <p:spPr>
          <a:xfrm>
            <a:off x="7553975" y="399998"/>
            <a:ext cx="3340153" cy="2938401"/>
          </a:xfrm>
          <a:prstGeom prst="rect">
            <a:avLst/>
          </a:prstGeom>
        </p:spPr>
      </p:pic>
      <p:pic>
        <p:nvPicPr>
          <p:cNvPr id="9" name="그림 8">
            <a:extLst>
              <a:ext uri="{FF2B5EF4-FFF2-40B4-BE49-F238E27FC236}">
                <a16:creationId xmlns:a16="http://schemas.microsoft.com/office/drawing/2014/main" id="{34CE0AB2-114A-4035-8CC8-CFC0EA472BC9}"/>
              </a:ext>
            </a:extLst>
          </p:cNvPr>
          <p:cNvPicPr>
            <a:picLocks noChangeAspect="1"/>
          </p:cNvPicPr>
          <p:nvPr/>
        </p:nvPicPr>
        <p:blipFill>
          <a:blip r:embed="rId3"/>
          <a:stretch>
            <a:fillRect/>
          </a:stretch>
        </p:blipFill>
        <p:spPr>
          <a:xfrm>
            <a:off x="6817450" y="3621644"/>
            <a:ext cx="4641839" cy="3070663"/>
          </a:xfrm>
          <a:prstGeom prst="rect">
            <a:avLst/>
          </a:prstGeom>
        </p:spPr>
      </p:pic>
    </p:spTree>
    <p:extLst>
      <p:ext uri="{BB962C8B-B14F-4D97-AF65-F5344CB8AC3E}">
        <p14:creationId xmlns:p14="http://schemas.microsoft.com/office/powerpoint/2010/main" val="1318066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6945096" cy="5386090"/>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스마트 그리드</a:t>
            </a:r>
            <a:r>
              <a:rPr lang="en-US" altLang="ko-KR" sz="2000" b="1" dirty="0">
                <a:latin typeface="Times New Roman" panose="02020603050405020304" pitchFamily="18" charset="0"/>
                <a:cs typeface="Times New Roman" panose="02020603050405020304" pitchFamily="18" charset="0"/>
              </a:rPr>
              <a:t> (Smart Grid) </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스마트 그리드는 다음을 포함한 다양한 운영 및 에너지 측정을 포함하는 전기 그리드</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고급 측정 인프라</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이 중 스마트 측정기는 광섬유 라우터와 같이 </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성능이 더 뛰어나더라도 유틸리티 측 장치의 일반적인 이름임</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홈 제어 및 수요 응답과 통합된 스마트 배전반 및 회로 차단기</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유틸리티 관점에서 볼 때 측정기의 이면</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부하 제어 스위치 및 스마트 가전제품은 종종 지자체 프로그램</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의 효율성 향상으로 자금을 조달 </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예</a:t>
            </a:r>
            <a:r>
              <a:rPr lang="en-US" altLang="ko-KR" b="0" i="0" dirty="0">
                <a:solidFill>
                  <a:srgbClr val="202122"/>
                </a:solidFill>
                <a:effectLst/>
                <a:latin typeface="Times New Roman" panose="02020603050405020304" pitchFamily="18" charset="0"/>
                <a:cs typeface="Times New Roman" panose="02020603050405020304" pitchFamily="18" charset="0"/>
              </a:rPr>
              <a:t>: PACE </a:t>
            </a:r>
            <a:r>
              <a:rPr lang="ko-KR" altLang="en-US" b="0" i="0" dirty="0">
                <a:solidFill>
                  <a:srgbClr val="202122"/>
                </a:solidFill>
                <a:effectLst/>
                <a:latin typeface="Times New Roman" panose="02020603050405020304" pitchFamily="18" charset="0"/>
                <a:cs typeface="Times New Roman" panose="02020603050405020304" pitchFamily="18" charset="0"/>
              </a:rPr>
              <a:t>자금 조달</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주차된</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전기 자동차</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배터리 또는 이러한 배터리에서 재활용된   </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에너지 저장 장치를 충전하는 용량을 포함한 재생 가능 에너지 </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자원</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에너지 효율적인 자원</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     </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무선을 백업으로 사용하여 위 항목을 연결하고 모니터링할 수 </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있는 충분한 유틸리티 등급 광섬유 광대역</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암흑 상태 등의 장애 </a:t>
            </a:r>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en-US" altLang="ko-KR" dirty="0">
                <a:solidFill>
                  <a:srgbClr val="202122"/>
                </a:solidFill>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조치를 방지하기 위한 충분한 여유 용량</a:t>
            </a:r>
            <a:r>
              <a:rPr lang="en-US" altLang="ko-KR" b="0" i="0" dirty="0">
                <a:solidFill>
                  <a:srgbClr val="202122"/>
                </a:solidFill>
                <a:effectLst/>
                <a:latin typeface="Times New Roman" panose="02020603050405020304" pitchFamily="18" charset="0"/>
                <a:cs typeface="Times New Roman" panose="02020603050405020304" pitchFamily="18" charset="0"/>
              </a:rPr>
              <a:t>.</a:t>
            </a:r>
            <a:r>
              <a:rPr lang="ko-KR" altLang="en-US" b="0" i="0" dirty="0">
                <a:solidFill>
                  <a:srgbClr val="202122"/>
                </a:solidFill>
                <a:effectLst/>
                <a:latin typeface="Times New Roman" panose="02020603050405020304" pitchFamily="18" charset="0"/>
                <a:cs typeface="Times New Roman" panose="02020603050405020304" pitchFamily="18" charset="0"/>
              </a:rPr>
              <a:t> 종종 수익을 위해 임대</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전자식 전력 조절과 전기 생산 및 분배 제어는 스마트 그리드의 중요한 측면</a:t>
            </a:r>
            <a:endParaRPr lang="en-US" altLang="ko-KR" b="0" i="0" dirty="0">
              <a:solidFill>
                <a:srgbClr val="202122"/>
              </a:solidFill>
              <a:effectLst/>
              <a:latin typeface="Times New Roman" panose="02020603050405020304" pitchFamily="18" charset="0"/>
              <a:cs typeface="Times New Roman" panose="02020603050405020304" pitchFamily="18" charset="0"/>
            </a:endParaRPr>
          </a:p>
        </p:txBody>
      </p:sp>
      <p:pic>
        <p:nvPicPr>
          <p:cNvPr id="5" name="그림 4">
            <a:extLst>
              <a:ext uri="{FF2B5EF4-FFF2-40B4-BE49-F238E27FC236}">
                <a16:creationId xmlns:a16="http://schemas.microsoft.com/office/drawing/2014/main" id="{030AF1E9-3897-4C2C-B030-0ADC0D608013}"/>
              </a:ext>
            </a:extLst>
          </p:cNvPr>
          <p:cNvPicPr>
            <a:picLocks noChangeAspect="1"/>
          </p:cNvPicPr>
          <p:nvPr/>
        </p:nvPicPr>
        <p:blipFill>
          <a:blip r:embed="rId2"/>
          <a:stretch>
            <a:fillRect/>
          </a:stretch>
        </p:blipFill>
        <p:spPr>
          <a:xfrm>
            <a:off x="7769969" y="1135118"/>
            <a:ext cx="4328676" cy="4217276"/>
          </a:xfrm>
          <a:prstGeom prst="rect">
            <a:avLst/>
          </a:prstGeom>
        </p:spPr>
      </p:pic>
    </p:spTree>
    <p:extLst>
      <p:ext uri="{BB962C8B-B14F-4D97-AF65-F5344CB8AC3E}">
        <p14:creationId xmlns:p14="http://schemas.microsoft.com/office/powerpoint/2010/main" val="2055935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6945096" cy="3724096"/>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스마트 공장</a:t>
            </a:r>
            <a:r>
              <a:rPr lang="en-US" altLang="ko-KR" sz="2000" b="1" dirty="0">
                <a:latin typeface="Times New Roman" panose="02020603050405020304" pitchFamily="18" charset="0"/>
                <a:cs typeface="Times New Roman" panose="02020603050405020304" pitchFamily="18" charset="0"/>
              </a:rPr>
              <a:t> (Smart Factory or Smart Manufacturing) </a:t>
            </a: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스마트 제조는 컴퓨터 통합 제조</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높은 수준의 적응성 및 신속한 설계 변경</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디지털 정보 기술</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보다 유연한 기술 인력 교육을 사용하는 광범위한 제조 범주</a:t>
            </a:r>
            <a:r>
              <a:rPr lang="en-US" altLang="ko-KR" b="0" i="0" dirty="0">
                <a:solidFill>
                  <a:srgbClr val="202122"/>
                </a:solidFill>
                <a:effectLst/>
                <a:latin typeface="Times New Roman" panose="02020603050405020304" pitchFamily="18" charset="0"/>
                <a:cs typeface="Times New Roman" panose="02020603050405020304" pitchFamily="18" charset="0"/>
              </a:rPr>
              <a:t>. </a:t>
            </a:r>
          </a:p>
          <a:p>
            <a:pPr algn="just"/>
            <a:endParaRPr lang="en-US" altLang="ko-KR" dirty="0">
              <a:solidFill>
                <a:srgbClr val="202122"/>
              </a:solidFill>
              <a:latin typeface="Times New Roman" panose="02020603050405020304" pitchFamily="18" charset="0"/>
              <a:cs typeface="Times New Roman" panose="02020603050405020304" pitchFamily="18" charset="0"/>
            </a:endParaRP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다른 목표에는 때때로 수요에 따른 생산 수준의 빠른 변화</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공급망 최적화</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효율적인 생산 및 재활용성이 포함</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이 개념에서 스마트 공장은 상호 운용 가능한 시스템</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다중 규모 동적 모델링 및 시뮬레이션</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지능형 자동화</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강력한 사이버 보안 및 네트워크 센서를 갖춘다</a:t>
            </a:r>
            <a:r>
              <a:rPr lang="en-US" altLang="ko-KR" b="0" i="0" dirty="0">
                <a:solidFill>
                  <a:srgbClr val="202122"/>
                </a:solidFill>
                <a:effectLst/>
                <a:latin typeface="Times New Roman" panose="02020603050405020304" pitchFamily="18" charset="0"/>
                <a:cs typeface="Times New Roman" panose="02020603050405020304" pitchFamily="18" charset="0"/>
              </a:rPr>
              <a:t>.</a:t>
            </a:r>
          </a:p>
          <a:p>
            <a:pPr algn="just"/>
            <a:endParaRPr lang="en-US" altLang="ko-KR" b="0" i="0" dirty="0">
              <a:solidFill>
                <a:srgbClr val="202122"/>
              </a:solidFill>
              <a:effectLst/>
              <a:latin typeface="Times New Roman" panose="02020603050405020304" pitchFamily="18" charset="0"/>
              <a:cs typeface="Times New Roman" panose="02020603050405020304" pitchFamily="18" charset="0"/>
            </a:endParaRPr>
          </a:p>
          <a:p>
            <a:pPr algn="just"/>
            <a:r>
              <a:rPr lang="ko-KR" altLang="en-US" b="0" i="0" dirty="0">
                <a:solidFill>
                  <a:srgbClr val="202122"/>
                </a:solidFill>
                <a:effectLst/>
                <a:latin typeface="Times New Roman" panose="02020603050405020304" pitchFamily="18" charset="0"/>
                <a:cs typeface="Times New Roman" panose="02020603050405020304" pitchFamily="18" charset="0"/>
              </a:rPr>
              <a:t>스마트 제조의 광범위한 정의에는 다양한 기술이 포함</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스마트 제조 운동의 핵심 기술로는 빅데이터 처리 기능</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산업용 연결 장치 및 서비스</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고급 로봇공학 등이 있음</a:t>
            </a:r>
            <a:endParaRPr lang="en-US" altLang="ko-KR" b="0" i="0" dirty="0">
              <a:solidFill>
                <a:srgbClr val="202122"/>
              </a:solidFill>
              <a:effectLst/>
              <a:latin typeface="Times New Roman" panose="02020603050405020304" pitchFamily="18" charset="0"/>
              <a:cs typeface="Times New Roman" panose="02020603050405020304" pitchFamily="18" charset="0"/>
            </a:endParaRPr>
          </a:p>
        </p:txBody>
      </p:sp>
      <p:pic>
        <p:nvPicPr>
          <p:cNvPr id="4" name="그림 3">
            <a:extLst>
              <a:ext uri="{FF2B5EF4-FFF2-40B4-BE49-F238E27FC236}">
                <a16:creationId xmlns:a16="http://schemas.microsoft.com/office/drawing/2014/main" id="{7FBF4439-59B0-429B-8BF7-DD20715A38CF}"/>
              </a:ext>
            </a:extLst>
          </p:cNvPr>
          <p:cNvPicPr>
            <a:picLocks noChangeAspect="1"/>
          </p:cNvPicPr>
          <p:nvPr/>
        </p:nvPicPr>
        <p:blipFill>
          <a:blip r:embed="rId2"/>
          <a:stretch>
            <a:fillRect/>
          </a:stretch>
        </p:blipFill>
        <p:spPr>
          <a:xfrm>
            <a:off x="7885548" y="1858638"/>
            <a:ext cx="3952383" cy="2644008"/>
          </a:xfrm>
          <a:prstGeom prst="rect">
            <a:avLst/>
          </a:prstGeom>
        </p:spPr>
      </p:pic>
    </p:spTree>
    <p:extLst>
      <p:ext uri="{BB962C8B-B14F-4D97-AF65-F5344CB8AC3E}">
        <p14:creationId xmlns:p14="http://schemas.microsoft.com/office/powerpoint/2010/main" val="706182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D98C9AB5-58C6-EBDA-D0F5-033532D22DD8}"/>
              </a:ext>
            </a:extLst>
          </p:cNvPr>
          <p:cNvPicPr>
            <a:picLocks noChangeAspect="1"/>
          </p:cNvPicPr>
          <p:nvPr/>
        </p:nvPicPr>
        <p:blipFill>
          <a:blip r:embed="rId2"/>
          <a:stretch>
            <a:fillRect/>
          </a:stretch>
        </p:blipFill>
        <p:spPr>
          <a:xfrm>
            <a:off x="0" y="129599"/>
            <a:ext cx="6169891" cy="1020882"/>
          </a:xfrm>
          <a:prstGeom prst="rect">
            <a:avLst/>
          </a:prstGeom>
        </p:spPr>
      </p:pic>
      <p:pic>
        <p:nvPicPr>
          <p:cNvPr id="5" name="그림 4">
            <a:extLst>
              <a:ext uri="{FF2B5EF4-FFF2-40B4-BE49-F238E27FC236}">
                <a16:creationId xmlns:a16="http://schemas.microsoft.com/office/drawing/2014/main" id="{2533AFDC-199F-9CCE-AD52-A7CFCFC84BF9}"/>
              </a:ext>
            </a:extLst>
          </p:cNvPr>
          <p:cNvPicPr>
            <a:picLocks noChangeAspect="1"/>
          </p:cNvPicPr>
          <p:nvPr/>
        </p:nvPicPr>
        <p:blipFill>
          <a:blip r:embed="rId3"/>
          <a:stretch>
            <a:fillRect/>
          </a:stretch>
        </p:blipFill>
        <p:spPr>
          <a:xfrm>
            <a:off x="0" y="1150481"/>
            <a:ext cx="2124364" cy="661687"/>
          </a:xfrm>
          <a:prstGeom prst="rect">
            <a:avLst/>
          </a:prstGeom>
        </p:spPr>
      </p:pic>
      <p:pic>
        <p:nvPicPr>
          <p:cNvPr id="7" name="그림 6">
            <a:extLst>
              <a:ext uri="{FF2B5EF4-FFF2-40B4-BE49-F238E27FC236}">
                <a16:creationId xmlns:a16="http://schemas.microsoft.com/office/drawing/2014/main" id="{D4816862-83F1-F446-0245-D98554BAE3B4}"/>
              </a:ext>
            </a:extLst>
          </p:cNvPr>
          <p:cNvPicPr>
            <a:picLocks noChangeAspect="1"/>
          </p:cNvPicPr>
          <p:nvPr/>
        </p:nvPicPr>
        <p:blipFill>
          <a:blip r:embed="rId4"/>
          <a:stretch>
            <a:fillRect/>
          </a:stretch>
        </p:blipFill>
        <p:spPr>
          <a:xfrm>
            <a:off x="129309" y="2042054"/>
            <a:ext cx="5579180" cy="2677727"/>
          </a:xfrm>
          <a:prstGeom prst="rect">
            <a:avLst/>
          </a:prstGeom>
        </p:spPr>
      </p:pic>
      <p:pic>
        <p:nvPicPr>
          <p:cNvPr id="9" name="그림 8">
            <a:extLst>
              <a:ext uri="{FF2B5EF4-FFF2-40B4-BE49-F238E27FC236}">
                <a16:creationId xmlns:a16="http://schemas.microsoft.com/office/drawing/2014/main" id="{4B5A1513-A467-662F-447D-AF53D7DB766F}"/>
              </a:ext>
            </a:extLst>
          </p:cNvPr>
          <p:cNvPicPr>
            <a:picLocks noChangeAspect="1"/>
          </p:cNvPicPr>
          <p:nvPr/>
        </p:nvPicPr>
        <p:blipFill>
          <a:blip r:embed="rId5"/>
          <a:stretch>
            <a:fillRect/>
          </a:stretch>
        </p:blipFill>
        <p:spPr>
          <a:xfrm>
            <a:off x="6264064" y="129599"/>
            <a:ext cx="5579180" cy="5093115"/>
          </a:xfrm>
          <a:prstGeom prst="rect">
            <a:avLst/>
          </a:prstGeom>
        </p:spPr>
      </p:pic>
      <p:pic>
        <p:nvPicPr>
          <p:cNvPr id="13" name="그림 12">
            <a:extLst>
              <a:ext uri="{FF2B5EF4-FFF2-40B4-BE49-F238E27FC236}">
                <a16:creationId xmlns:a16="http://schemas.microsoft.com/office/drawing/2014/main" id="{5D1942CA-A48E-AC3A-E574-4CC0F1DED9CD}"/>
              </a:ext>
            </a:extLst>
          </p:cNvPr>
          <p:cNvPicPr>
            <a:picLocks noChangeAspect="1"/>
          </p:cNvPicPr>
          <p:nvPr/>
        </p:nvPicPr>
        <p:blipFill>
          <a:blip r:embed="rId6"/>
          <a:stretch>
            <a:fillRect/>
          </a:stretch>
        </p:blipFill>
        <p:spPr>
          <a:xfrm>
            <a:off x="6169891" y="5419635"/>
            <a:ext cx="5871377" cy="1172791"/>
          </a:xfrm>
          <a:prstGeom prst="rect">
            <a:avLst/>
          </a:prstGeom>
        </p:spPr>
      </p:pic>
    </p:spTree>
    <p:extLst>
      <p:ext uri="{BB962C8B-B14F-4D97-AF65-F5344CB8AC3E}">
        <p14:creationId xmlns:p14="http://schemas.microsoft.com/office/powerpoint/2010/main" val="27743015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6945096" cy="1508105"/>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스마트 농장</a:t>
            </a:r>
            <a:r>
              <a:rPr lang="en-US" altLang="ko-KR" sz="2000" b="1" dirty="0">
                <a:latin typeface="Times New Roman" panose="02020603050405020304" pitchFamily="18" charset="0"/>
                <a:cs typeface="Times New Roman" panose="02020603050405020304" pitchFamily="18" charset="0"/>
              </a:rPr>
              <a:t> (Smart Farm)</a:t>
            </a:r>
          </a:p>
          <a:p>
            <a:pPr algn="just"/>
            <a:r>
              <a:rPr lang="en-US" altLang="ko-KR" i="0" dirty="0">
                <a:effectLst/>
                <a:latin typeface="Times New Roman" panose="02020603050405020304" pitchFamily="18" charset="0"/>
                <a:cs typeface="Times New Roman" panose="02020603050405020304" pitchFamily="18" charset="0"/>
              </a:rPr>
              <a:t>"Smart farming" is an emerging concept that refers to managing farms using technologies like IoT, robotics, drones and AI to increase the quantity and quality of products while optimizing the human labor required by production.</a:t>
            </a:r>
            <a:endParaRPr lang="en-US" altLang="ko-KR" dirty="0">
              <a:latin typeface="Times New Roman" panose="02020603050405020304" pitchFamily="18" charset="0"/>
              <a:cs typeface="Times New Roman" panose="02020603050405020304" pitchFamily="18" charset="0"/>
            </a:endParaRPr>
          </a:p>
        </p:txBody>
      </p:sp>
      <p:pic>
        <p:nvPicPr>
          <p:cNvPr id="5" name="그림 4">
            <a:extLst>
              <a:ext uri="{FF2B5EF4-FFF2-40B4-BE49-F238E27FC236}">
                <a16:creationId xmlns:a16="http://schemas.microsoft.com/office/drawing/2014/main" id="{8455119E-6429-46F6-A513-6EE16910E555}"/>
              </a:ext>
            </a:extLst>
          </p:cNvPr>
          <p:cNvPicPr>
            <a:picLocks noChangeAspect="1"/>
          </p:cNvPicPr>
          <p:nvPr/>
        </p:nvPicPr>
        <p:blipFill>
          <a:blip r:embed="rId2"/>
          <a:stretch>
            <a:fillRect/>
          </a:stretch>
        </p:blipFill>
        <p:spPr>
          <a:xfrm>
            <a:off x="3472406" y="2311581"/>
            <a:ext cx="4417280" cy="4108811"/>
          </a:xfrm>
          <a:prstGeom prst="rect">
            <a:avLst/>
          </a:prstGeom>
        </p:spPr>
      </p:pic>
      <p:pic>
        <p:nvPicPr>
          <p:cNvPr id="8" name="그림 7">
            <a:extLst>
              <a:ext uri="{FF2B5EF4-FFF2-40B4-BE49-F238E27FC236}">
                <a16:creationId xmlns:a16="http://schemas.microsoft.com/office/drawing/2014/main" id="{FC52DB49-7FE1-4EFE-93D7-26F6ED5C0057}"/>
              </a:ext>
            </a:extLst>
          </p:cNvPr>
          <p:cNvPicPr>
            <a:picLocks noChangeAspect="1"/>
          </p:cNvPicPr>
          <p:nvPr/>
        </p:nvPicPr>
        <p:blipFill>
          <a:blip r:embed="rId3"/>
          <a:stretch>
            <a:fillRect/>
          </a:stretch>
        </p:blipFill>
        <p:spPr>
          <a:xfrm>
            <a:off x="7999966" y="1294209"/>
            <a:ext cx="3988676" cy="4895193"/>
          </a:xfrm>
          <a:prstGeom prst="rect">
            <a:avLst/>
          </a:prstGeom>
        </p:spPr>
      </p:pic>
      <p:pic>
        <p:nvPicPr>
          <p:cNvPr id="10" name="그림 9">
            <a:extLst>
              <a:ext uri="{FF2B5EF4-FFF2-40B4-BE49-F238E27FC236}">
                <a16:creationId xmlns:a16="http://schemas.microsoft.com/office/drawing/2014/main" id="{D673F788-AF6A-4AFF-8BC7-DBFD08041C2B}"/>
              </a:ext>
            </a:extLst>
          </p:cNvPr>
          <p:cNvPicPr>
            <a:picLocks noChangeAspect="1"/>
          </p:cNvPicPr>
          <p:nvPr/>
        </p:nvPicPr>
        <p:blipFill>
          <a:blip r:embed="rId4"/>
          <a:stretch>
            <a:fillRect/>
          </a:stretch>
        </p:blipFill>
        <p:spPr>
          <a:xfrm>
            <a:off x="203358" y="3310230"/>
            <a:ext cx="3158769" cy="1777726"/>
          </a:xfrm>
          <a:prstGeom prst="rect">
            <a:avLst/>
          </a:prstGeom>
        </p:spPr>
      </p:pic>
    </p:spTree>
    <p:extLst>
      <p:ext uri="{BB962C8B-B14F-4D97-AF65-F5344CB8AC3E}">
        <p14:creationId xmlns:p14="http://schemas.microsoft.com/office/powerpoint/2010/main" val="2993121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10626344" cy="2616101"/>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인공지능과 법률</a:t>
            </a:r>
            <a:r>
              <a:rPr lang="en-US" altLang="ko-KR" sz="2000" b="1" dirty="0">
                <a:latin typeface="Times New Roman" panose="02020603050405020304" pitchFamily="18" charset="0"/>
                <a:cs typeface="Times New Roman" panose="02020603050405020304" pitchFamily="18" charset="0"/>
              </a:rPr>
              <a:t> (AI in Law</a:t>
            </a:r>
            <a:r>
              <a:rPr lang="ko-KR" altLang="en-US" sz="2000" b="1" dirty="0">
                <a:latin typeface="Times New Roman" panose="02020603050405020304" pitchFamily="18" charset="0"/>
                <a:cs typeface="Times New Roman" panose="02020603050405020304" pitchFamily="18" charset="0"/>
              </a:rPr>
              <a:t> </a:t>
            </a:r>
            <a:r>
              <a:rPr lang="en-US" altLang="ko-KR" sz="2000" b="1" dirty="0">
                <a:latin typeface="Times New Roman" panose="02020603050405020304" pitchFamily="18" charset="0"/>
                <a:cs typeface="Times New Roman" panose="02020603050405020304" pitchFamily="18" charset="0"/>
              </a:rPr>
              <a:t>and</a:t>
            </a:r>
            <a:r>
              <a:rPr lang="ko-KR" altLang="en-US" sz="2000" b="1" dirty="0">
                <a:latin typeface="Times New Roman" panose="02020603050405020304" pitchFamily="18" charset="0"/>
                <a:cs typeface="Times New Roman" panose="02020603050405020304" pitchFamily="18" charset="0"/>
              </a:rPr>
              <a:t> </a:t>
            </a:r>
            <a:r>
              <a:rPr lang="en-US" altLang="ko-KR" sz="2000" b="1" dirty="0">
                <a:latin typeface="Times New Roman" panose="02020603050405020304" pitchFamily="18" charset="0"/>
                <a:cs typeface="Times New Roman" panose="02020603050405020304" pitchFamily="18" charset="0"/>
              </a:rPr>
              <a:t>Legal</a:t>
            </a:r>
            <a:r>
              <a:rPr lang="ko-KR" altLang="en-US" sz="2000" b="1" dirty="0">
                <a:latin typeface="Times New Roman" panose="02020603050405020304" pitchFamily="18" charset="0"/>
                <a:cs typeface="Times New Roman" panose="02020603050405020304" pitchFamily="18" charset="0"/>
              </a:rPr>
              <a:t> </a:t>
            </a:r>
            <a:r>
              <a:rPr lang="en-US" altLang="ko-KR" sz="2000" b="1" dirty="0">
                <a:latin typeface="Times New Roman" panose="02020603050405020304" pitchFamily="18" charset="0"/>
                <a:cs typeface="Times New Roman" panose="02020603050405020304" pitchFamily="18" charset="0"/>
              </a:rPr>
              <a:t>Practice)</a:t>
            </a:r>
            <a:endParaRPr lang="en-US" altLang="ko-KR" b="0" i="0" dirty="0">
              <a:solidFill>
                <a:srgbClr val="222222"/>
              </a:solidFill>
              <a:effectLst/>
              <a:latin typeface="Rubik-Light"/>
            </a:endParaRPr>
          </a:p>
          <a:p>
            <a:pPr algn="just"/>
            <a:r>
              <a:rPr lang="en-US" altLang="ko-KR" b="0" i="0" dirty="0">
                <a:solidFill>
                  <a:srgbClr val="222222"/>
                </a:solidFill>
                <a:effectLst/>
                <a:latin typeface="Times New Roman" panose="02020603050405020304" pitchFamily="18" charset="0"/>
                <a:cs typeface="Times New Roman" panose="02020603050405020304" pitchFamily="18" charset="0"/>
              </a:rPr>
              <a:t>The growing interest in applying AI in law is slowly transforming the profession and closing in on the work of paralegals, legal researchers, and litigators. </a:t>
            </a:r>
          </a:p>
          <a:p>
            <a:pPr algn="just"/>
            <a:r>
              <a:rPr lang="en-US" altLang="ko-KR" b="0" i="0" dirty="0">
                <a:solidFill>
                  <a:srgbClr val="222222"/>
                </a:solidFill>
                <a:effectLst/>
                <a:latin typeface="Times New Roman" panose="02020603050405020304" pitchFamily="18" charset="0"/>
                <a:cs typeface="Times New Roman" panose="02020603050405020304" pitchFamily="18" charset="0"/>
              </a:rPr>
              <a:t>Law firms and professional services companies that want to make the best decision for their businesses in the era of AI disruption use to assess where AI can augment the workflows of its professionals. AI’s current legal applications </a:t>
            </a:r>
            <a:r>
              <a:rPr lang="en-US" altLang="ko-KR" dirty="0">
                <a:solidFill>
                  <a:srgbClr val="222222"/>
                </a:solidFill>
                <a:latin typeface="Times New Roman" panose="02020603050405020304" pitchFamily="18" charset="0"/>
                <a:cs typeface="Times New Roman" panose="02020603050405020304" pitchFamily="18" charset="0"/>
              </a:rPr>
              <a:t>can be broken down </a:t>
            </a:r>
            <a:r>
              <a:rPr lang="en-US" altLang="ko-KR" b="0" i="0" dirty="0">
                <a:solidFill>
                  <a:srgbClr val="222222"/>
                </a:solidFill>
                <a:effectLst/>
                <a:latin typeface="Times New Roman" panose="02020603050405020304" pitchFamily="18" charset="0"/>
                <a:cs typeface="Times New Roman" panose="02020603050405020304" pitchFamily="18" charset="0"/>
              </a:rPr>
              <a:t>into the following categories of applications:</a:t>
            </a:r>
          </a:p>
          <a:p>
            <a:pPr algn="l">
              <a:buFont typeface="Arial" panose="020B0604020202020204" pitchFamily="34" charset="0"/>
              <a:buChar char="•"/>
            </a:pPr>
            <a:r>
              <a:rPr lang="en-US" altLang="ko-KR" b="0" i="0" dirty="0">
                <a:solidFill>
                  <a:srgbClr val="222222"/>
                </a:solidFill>
                <a:effectLst/>
                <a:latin typeface="Times New Roman" panose="02020603050405020304" pitchFamily="18" charset="0"/>
                <a:cs typeface="Times New Roman" panose="02020603050405020304" pitchFamily="18" charset="0"/>
              </a:rPr>
              <a:t>Helping lawyers perform due diligence and research</a:t>
            </a:r>
          </a:p>
          <a:p>
            <a:pPr algn="l">
              <a:buFont typeface="Arial" panose="020B0604020202020204" pitchFamily="34" charset="0"/>
              <a:buChar char="•"/>
            </a:pPr>
            <a:r>
              <a:rPr lang="en-US" altLang="ko-KR" b="0" i="0" dirty="0">
                <a:solidFill>
                  <a:srgbClr val="222222"/>
                </a:solidFill>
                <a:effectLst/>
                <a:latin typeface="Times New Roman" panose="02020603050405020304" pitchFamily="18" charset="0"/>
                <a:cs typeface="Times New Roman" panose="02020603050405020304" pitchFamily="18" charset="0"/>
              </a:rPr>
              <a:t>Providing additional insights and “shortcuts” through analytics</a:t>
            </a:r>
          </a:p>
          <a:p>
            <a:pPr algn="l">
              <a:buFont typeface="Arial" panose="020B0604020202020204" pitchFamily="34" charset="0"/>
              <a:buChar char="•"/>
            </a:pPr>
            <a:r>
              <a:rPr lang="en-US" altLang="ko-KR" b="0" i="0" dirty="0">
                <a:solidFill>
                  <a:srgbClr val="222222"/>
                </a:solidFill>
                <a:effectLst/>
                <a:latin typeface="Times New Roman" panose="02020603050405020304" pitchFamily="18" charset="0"/>
                <a:cs typeface="Times New Roman" panose="02020603050405020304" pitchFamily="18" charset="0"/>
              </a:rPr>
              <a:t>Automating creative processes (including some writing) in legal work</a:t>
            </a:r>
          </a:p>
        </p:txBody>
      </p:sp>
      <p:pic>
        <p:nvPicPr>
          <p:cNvPr id="5" name="그림 4">
            <a:extLst>
              <a:ext uri="{FF2B5EF4-FFF2-40B4-BE49-F238E27FC236}">
                <a16:creationId xmlns:a16="http://schemas.microsoft.com/office/drawing/2014/main" id="{03F1B380-A402-4229-BE3C-A29941555316}"/>
              </a:ext>
            </a:extLst>
          </p:cNvPr>
          <p:cNvPicPr>
            <a:picLocks noChangeAspect="1"/>
          </p:cNvPicPr>
          <p:nvPr/>
        </p:nvPicPr>
        <p:blipFill>
          <a:blip r:embed="rId2"/>
          <a:stretch>
            <a:fillRect/>
          </a:stretch>
        </p:blipFill>
        <p:spPr>
          <a:xfrm>
            <a:off x="2155501" y="3712779"/>
            <a:ext cx="3769869" cy="2809053"/>
          </a:xfrm>
          <a:prstGeom prst="rect">
            <a:avLst/>
          </a:prstGeom>
        </p:spPr>
      </p:pic>
      <p:pic>
        <p:nvPicPr>
          <p:cNvPr id="4" name="그림 3">
            <a:extLst>
              <a:ext uri="{FF2B5EF4-FFF2-40B4-BE49-F238E27FC236}">
                <a16:creationId xmlns:a16="http://schemas.microsoft.com/office/drawing/2014/main" id="{C0936AAC-E310-43D2-8656-9E1D7987C337}"/>
              </a:ext>
            </a:extLst>
          </p:cNvPr>
          <p:cNvPicPr>
            <a:picLocks noChangeAspect="1"/>
          </p:cNvPicPr>
          <p:nvPr/>
        </p:nvPicPr>
        <p:blipFill>
          <a:blip r:embed="rId3"/>
          <a:stretch>
            <a:fillRect/>
          </a:stretch>
        </p:blipFill>
        <p:spPr>
          <a:xfrm>
            <a:off x="6763406" y="3772858"/>
            <a:ext cx="4446204" cy="289146"/>
          </a:xfrm>
          <a:prstGeom prst="rect">
            <a:avLst/>
          </a:prstGeom>
        </p:spPr>
      </p:pic>
      <p:pic>
        <p:nvPicPr>
          <p:cNvPr id="8" name="그림 7">
            <a:extLst>
              <a:ext uri="{FF2B5EF4-FFF2-40B4-BE49-F238E27FC236}">
                <a16:creationId xmlns:a16="http://schemas.microsoft.com/office/drawing/2014/main" id="{2B7C2AB8-079C-454C-B820-86B52AD7DEF8}"/>
              </a:ext>
            </a:extLst>
          </p:cNvPr>
          <p:cNvPicPr>
            <a:picLocks noChangeAspect="1"/>
          </p:cNvPicPr>
          <p:nvPr/>
        </p:nvPicPr>
        <p:blipFill>
          <a:blip r:embed="rId4"/>
          <a:stretch>
            <a:fillRect/>
          </a:stretch>
        </p:blipFill>
        <p:spPr>
          <a:xfrm>
            <a:off x="7504386" y="4119471"/>
            <a:ext cx="3263618" cy="230761"/>
          </a:xfrm>
          <a:prstGeom prst="rect">
            <a:avLst/>
          </a:prstGeom>
        </p:spPr>
      </p:pic>
      <p:pic>
        <p:nvPicPr>
          <p:cNvPr id="10" name="그림 9">
            <a:extLst>
              <a:ext uri="{FF2B5EF4-FFF2-40B4-BE49-F238E27FC236}">
                <a16:creationId xmlns:a16="http://schemas.microsoft.com/office/drawing/2014/main" id="{49BBCE1C-20E7-4FFD-BF99-8C0DE2A081D8}"/>
              </a:ext>
            </a:extLst>
          </p:cNvPr>
          <p:cNvPicPr>
            <a:picLocks noChangeAspect="1"/>
          </p:cNvPicPr>
          <p:nvPr/>
        </p:nvPicPr>
        <p:blipFill>
          <a:blip r:embed="rId5"/>
          <a:stretch>
            <a:fillRect/>
          </a:stretch>
        </p:blipFill>
        <p:spPr>
          <a:xfrm>
            <a:off x="6763406" y="4504129"/>
            <a:ext cx="4710767" cy="1814394"/>
          </a:xfrm>
          <a:prstGeom prst="rect">
            <a:avLst/>
          </a:prstGeom>
        </p:spPr>
      </p:pic>
    </p:spTree>
    <p:extLst>
      <p:ext uri="{BB962C8B-B14F-4D97-AF65-F5344CB8AC3E}">
        <p14:creationId xmlns:p14="http://schemas.microsoft.com/office/powerpoint/2010/main" val="35486573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FEFF0736-7D46-2E7A-CCCE-BD3B09FC8A31}"/>
              </a:ext>
            </a:extLst>
          </p:cNvPr>
          <p:cNvPicPr>
            <a:picLocks noChangeAspect="1"/>
          </p:cNvPicPr>
          <p:nvPr/>
        </p:nvPicPr>
        <p:blipFill>
          <a:blip r:embed="rId2"/>
          <a:stretch>
            <a:fillRect/>
          </a:stretch>
        </p:blipFill>
        <p:spPr>
          <a:xfrm>
            <a:off x="2906485" y="2330171"/>
            <a:ext cx="5786571" cy="4380871"/>
          </a:xfrm>
          <a:prstGeom prst="rect">
            <a:avLst/>
          </a:prstGeom>
        </p:spPr>
      </p:pic>
      <p:pic>
        <p:nvPicPr>
          <p:cNvPr id="5" name="그림 4">
            <a:extLst>
              <a:ext uri="{FF2B5EF4-FFF2-40B4-BE49-F238E27FC236}">
                <a16:creationId xmlns:a16="http://schemas.microsoft.com/office/drawing/2014/main" id="{5FE9C9C2-4BD0-11FB-F943-FDD07CC671EE}"/>
              </a:ext>
            </a:extLst>
          </p:cNvPr>
          <p:cNvPicPr>
            <a:picLocks noChangeAspect="1"/>
          </p:cNvPicPr>
          <p:nvPr/>
        </p:nvPicPr>
        <p:blipFill>
          <a:blip r:embed="rId3"/>
          <a:stretch>
            <a:fillRect/>
          </a:stretch>
        </p:blipFill>
        <p:spPr>
          <a:xfrm>
            <a:off x="261257" y="190621"/>
            <a:ext cx="9933214" cy="2070865"/>
          </a:xfrm>
          <a:prstGeom prst="rect">
            <a:avLst/>
          </a:prstGeom>
        </p:spPr>
      </p:pic>
      <p:pic>
        <p:nvPicPr>
          <p:cNvPr id="7" name="그림 6">
            <a:extLst>
              <a:ext uri="{FF2B5EF4-FFF2-40B4-BE49-F238E27FC236}">
                <a16:creationId xmlns:a16="http://schemas.microsoft.com/office/drawing/2014/main" id="{1590BC7F-27DA-4844-A4FC-2BB492C10E8E}"/>
              </a:ext>
            </a:extLst>
          </p:cNvPr>
          <p:cNvPicPr>
            <a:picLocks noChangeAspect="1"/>
          </p:cNvPicPr>
          <p:nvPr/>
        </p:nvPicPr>
        <p:blipFill>
          <a:blip r:embed="rId4"/>
          <a:stretch>
            <a:fillRect/>
          </a:stretch>
        </p:blipFill>
        <p:spPr>
          <a:xfrm>
            <a:off x="517071" y="2468095"/>
            <a:ext cx="2090737" cy="720738"/>
          </a:xfrm>
          <a:prstGeom prst="rect">
            <a:avLst/>
          </a:prstGeom>
        </p:spPr>
      </p:pic>
    </p:spTree>
    <p:extLst>
      <p:ext uri="{BB962C8B-B14F-4D97-AF65-F5344CB8AC3E}">
        <p14:creationId xmlns:p14="http://schemas.microsoft.com/office/powerpoint/2010/main" val="12145110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317582C7-FE2B-58BA-6237-57760C38F569}"/>
              </a:ext>
            </a:extLst>
          </p:cNvPr>
          <p:cNvPicPr>
            <a:picLocks noChangeAspect="1"/>
          </p:cNvPicPr>
          <p:nvPr/>
        </p:nvPicPr>
        <p:blipFill>
          <a:blip r:embed="rId2"/>
          <a:stretch>
            <a:fillRect/>
          </a:stretch>
        </p:blipFill>
        <p:spPr>
          <a:xfrm>
            <a:off x="685800" y="438190"/>
            <a:ext cx="9378043" cy="1754134"/>
          </a:xfrm>
          <a:prstGeom prst="rect">
            <a:avLst/>
          </a:prstGeom>
        </p:spPr>
      </p:pic>
      <p:pic>
        <p:nvPicPr>
          <p:cNvPr id="5" name="그림 4">
            <a:extLst>
              <a:ext uri="{FF2B5EF4-FFF2-40B4-BE49-F238E27FC236}">
                <a16:creationId xmlns:a16="http://schemas.microsoft.com/office/drawing/2014/main" id="{02A90221-3EA6-8DE1-F14B-C23F41B8D32D}"/>
              </a:ext>
            </a:extLst>
          </p:cNvPr>
          <p:cNvPicPr>
            <a:picLocks noChangeAspect="1"/>
          </p:cNvPicPr>
          <p:nvPr/>
        </p:nvPicPr>
        <p:blipFill>
          <a:blip r:embed="rId3"/>
          <a:stretch>
            <a:fillRect/>
          </a:stretch>
        </p:blipFill>
        <p:spPr>
          <a:xfrm>
            <a:off x="8251591" y="1651227"/>
            <a:ext cx="1910903" cy="749074"/>
          </a:xfrm>
          <a:prstGeom prst="rect">
            <a:avLst/>
          </a:prstGeom>
        </p:spPr>
      </p:pic>
      <p:pic>
        <p:nvPicPr>
          <p:cNvPr id="7" name="그림 6">
            <a:extLst>
              <a:ext uri="{FF2B5EF4-FFF2-40B4-BE49-F238E27FC236}">
                <a16:creationId xmlns:a16="http://schemas.microsoft.com/office/drawing/2014/main" id="{9BADD544-D5ED-3A49-8BE0-AF4CE3A8C72D}"/>
              </a:ext>
            </a:extLst>
          </p:cNvPr>
          <p:cNvPicPr>
            <a:picLocks noChangeAspect="1"/>
          </p:cNvPicPr>
          <p:nvPr/>
        </p:nvPicPr>
        <p:blipFill>
          <a:blip r:embed="rId4"/>
          <a:stretch>
            <a:fillRect/>
          </a:stretch>
        </p:blipFill>
        <p:spPr>
          <a:xfrm>
            <a:off x="685800" y="2481826"/>
            <a:ext cx="6164716" cy="1992883"/>
          </a:xfrm>
          <a:prstGeom prst="rect">
            <a:avLst/>
          </a:prstGeom>
        </p:spPr>
      </p:pic>
    </p:spTree>
    <p:extLst>
      <p:ext uri="{BB962C8B-B14F-4D97-AF65-F5344CB8AC3E}">
        <p14:creationId xmlns:p14="http://schemas.microsoft.com/office/powerpoint/2010/main" val="3447862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10626344" cy="1785104"/>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인공지능과 예술</a:t>
            </a:r>
            <a:r>
              <a:rPr lang="en-US" altLang="ko-KR" sz="2000" b="1" dirty="0">
                <a:latin typeface="Times New Roman" panose="02020603050405020304" pitchFamily="18" charset="0"/>
                <a:cs typeface="Times New Roman" panose="02020603050405020304" pitchFamily="18" charset="0"/>
              </a:rPr>
              <a:t> (AI in Arts)</a:t>
            </a:r>
          </a:p>
          <a:p>
            <a:pPr algn="just" fontAlgn="base"/>
            <a:r>
              <a:rPr lang="ko-KR" altLang="en-US" b="0" i="0" dirty="0">
                <a:effectLst/>
                <a:latin typeface="Times New Roman" panose="02020603050405020304" pitchFamily="18" charset="0"/>
                <a:cs typeface="Times New Roman" panose="02020603050405020304" pitchFamily="18" charset="0"/>
              </a:rPr>
              <a:t>예술 분야의 </a:t>
            </a:r>
            <a:r>
              <a:rPr lang="en-US" altLang="ko-KR" b="0" i="0" dirty="0">
                <a:effectLst/>
                <a:latin typeface="Times New Roman" panose="02020603050405020304" pitchFamily="18" charset="0"/>
                <a:cs typeface="Times New Roman" panose="02020603050405020304" pitchFamily="18" charset="0"/>
              </a:rPr>
              <a:t>AI</a:t>
            </a:r>
            <a:r>
              <a:rPr lang="ko-KR" altLang="en-US" b="0" i="0" dirty="0">
                <a:effectLst/>
                <a:latin typeface="Times New Roman" panose="02020603050405020304" pitchFamily="18" charset="0"/>
                <a:cs typeface="Times New Roman" panose="02020603050405020304" pitchFamily="18" charset="0"/>
              </a:rPr>
              <a:t>는 창의성의 새로운 장르</a:t>
            </a:r>
            <a:r>
              <a:rPr lang="en-US" altLang="ko-KR" b="0" i="0" dirty="0">
                <a:effectLst/>
                <a:latin typeface="Times New Roman" panose="02020603050405020304" pitchFamily="18" charset="0"/>
                <a:cs typeface="Times New Roman" panose="02020603050405020304" pitchFamily="18" charset="0"/>
              </a:rPr>
              <a:t>.</a:t>
            </a:r>
            <a:endParaRPr lang="ko-KR" altLang="en-US" b="0" i="0" dirty="0">
              <a:effectLst/>
              <a:latin typeface="Times New Roman" panose="02020603050405020304" pitchFamily="18" charset="0"/>
              <a:cs typeface="Times New Roman" panose="02020603050405020304" pitchFamily="18" charset="0"/>
            </a:endParaRPr>
          </a:p>
          <a:p>
            <a:pPr algn="just" fontAlgn="base"/>
            <a:r>
              <a:rPr lang="ko-KR" altLang="en-US" b="0" i="0" dirty="0">
                <a:effectLst/>
                <a:latin typeface="Times New Roman" panose="02020603050405020304" pitchFamily="18" charset="0"/>
                <a:cs typeface="Times New Roman" panose="02020603050405020304" pitchFamily="18" charset="0"/>
              </a:rPr>
              <a:t>인공지능</a:t>
            </a:r>
            <a:r>
              <a:rPr lang="en-US" altLang="ko-KR" b="0" i="0" dirty="0">
                <a:effectLst/>
                <a:latin typeface="Times New Roman" panose="02020603050405020304" pitchFamily="18" charset="0"/>
                <a:cs typeface="Times New Roman" panose="02020603050405020304" pitchFamily="18" charset="0"/>
              </a:rPr>
              <a:t>(AI)</a:t>
            </a:r>
            <a:r>
              <a:rPr lang="ko-KR" altLang="en-US" b="0" i="0" dirty="0">
                <a:effectLst/>
                <a:latin typeface="Times New Roman" panose="02020603050405020304" pitchFamily="18" charset="0"/>
                <a:cs typeface="Times New Roman" panose="02020603050405020304" pitchFamily="18" charset="0"/>
              </a:rPr>
              <a:t>은 창의성 분야에 광범위한 변화를 가져오는 대표적인 기술 중 하나</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컴퓨터 창의성은 음악</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미술</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건축 등과 같은 창의적 활동을 혁신하는 데 중요한 역할</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기계와 컴퓨터는 인간이 창의력을 개발하고 이를 한 단계 더 발전시킬 수 있도록 지원하려는 </a:t>
            </a:r>
            <a:r>
              <a:rPr lang="ko-KR" altLang="en-US" b="0" i="0" dirty="0" err="1">
                <a:effectLst/>
                <a:latin typeface="Times New Roman" panose="02020603050405020304" pitchFamily="18" charset="0"/>
                <a:cs typeface="Times New Roman" panose="02020603050405020304" pitchFamily="18" charset="0"/>
              </a:rPr>
              <a:t>야심찬</a:t>
            </a:r>
            <a:r>
              <a:rPr lang="ko-KR" altLang="en-US" b="0" i="0" dirty="0">
                <a:effectLst/>
                <a:latin typeface="Times New Roman" panose="02020603050405020304" pitchFamily="18" charset="0"/>
                <a:cs typeface="Times New Roman" panose="02020603050405020304" pitchFamily="18" charset="0"/>
              </a:rPr>
              <a:t> 목표를 가지고 있음</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이것들은 창조적인 인간을 돕는 도구이지만</a:t>
            </a:r>
            <a:r>
              <a:rPr lang="en-US" altLang="ko-KR" b="0" i="0" dirty="0">
                <a:effectLst/>
                <a:latin typeface="Times New Roman" panose="02020603050405020304" pitchFamily="18" charset="0"/>
                <a:cs typeface="Times New Roman" panose="02020603050405020304" pitchFamily="18" charset="0"/>
              </a:rPr>
              <a:t>, </a:t>
            </a:r>
            <a:r>
              <a:rPr lang="ko-KR" altLang="en-US" b="0" i="0" dirty="0">
                <a:effectLst/>
                <a:latin typeface="Times New Roman" panose="02020603050405020304" pitchFamily="18" charset="0"/>
                <a:cs typeface="Times New Roman" panose="02020603050405020304" pitchFamily="18" charset="0"/>
              </a:rPr>
              <a:t>현재는 창조적인 존재이고 미래의 인간을 이끌어갈 것</a:t>
            </a:r>
            <a:r>
              <a:rPr lang="en-US" altLang="ko-KR" b="0" i="0" dirty="0">
                <a:effectLst/>
                <a:latin typeface="Times New Roman" panose="02020603050405020304" pitchFamily="18" charset="0"/>
                <a:cs typeface="Times New Roman" panose="02020603050405020304" pitchFamily="18" charset="0"/>
              </a:rPr>
              <a:t>.</a:t>
            </a:r>
          </a:p>
        </p:txBody>
      </p:sp>
      <p:pic>
        <p:nvPicPr>
          <p:cNvPr id="4" name="그림 3">
            <a:extLst>
              <a:ext uri="{FF2B5EF4-FFF2-40B4-BE49-F238E27FC236}">
                <a16:creationId xmlns:a16="http://schemas.microsoft.com/office/drawing/2014/main" id="{23D00532-77C4-4485-855E-B05756ECE0F3}"/>
              </a:ext>
            </a:extLst>
          </p:cNvPr>
          <p:cNvPicPr>
            <a:picLocks noChangeAspect="1"/>
          </p:cNvPicPr>
          <p:nvPr/>
        </p:nvPicPr>
        <p:blipFill>
          <a:blip r:embed="rId2"/>
          <a:stretch>
            <a:fillRect/>
          </a:stretch>
        </p:blipFill>
        <p:spPr>
          <a:xfrm>
            <a:off x="732711" y="3235023"/>
            <a:ext cx="4266543" cy="446389"/>
          </a:xfrm>
          <a:prstGeom prst="rect">
            <a:avLst/>
          </a:prstGeom>
        </p:spPr>
      </p:pic>
      <p:pic>
        <p:nvPicPr>
          <p:cNvPr id="9" name="그림 8">
            <a:extLst>
              <a:ext uri="{FF2B5EF4-FFF2-40B4-BE49-F238E27FC236}">
                <a16:creationId xmlns:a16="http://schemas.microsoft.com/office/drawing/2014/main" id="{385CD325-BD8E-44D9-B445-A617FB687AF1}"/>
              </a:ext>
            </a:extLst>
          </p:cNvPr>
          <p:cNvPicPr>
            <a:picLocks noChangeAspect="1"/>
          </p:cNvPicPr>
          <p:nvPr/>
        </p:nvPicPr>
        <p:blipFill>
          <a:blip r:embed="rId3"/>
          <a:stretch>
            <a:fillRect/>
          </a:stretch>
        </p:blipFill>
        <p:spPr>
          <a:xfrm>
            <a:off x="695362" y="3729335"/>
            <a:ext cx="3014962" cy="1529803"/>
          </a:xfrm>
          <a:prstGeom prst="rect">
            <a:avLst/>
          </a:prstGeom>
        </p:spPr>
      </p:pic>
      <p:pic>
        <p:nvPicPr>
          <p:cNvPr id="14" name="그림 13">
            <a:extLst>
              <a:ext uri="{FF2B5EF4-FFF2-40B4-BE49-F238E27FC236}">
                <a16:creationId xmlns:a16="http://schemas.microsoft.com/office/drawing/2014/main" id="{A29D9634-8470-48E5-BC18-39632C5F18AC}"/>
              </a:ext>
            </a:extLst>
          </p:cNvPr>
          <p:cNvPicPr>
            <a:picLocks noChangeAspect="1"/>
          </p:cNvPicPr>
          <p:nvPr/>
        </p:nvPicPr>
        <p:blipFill>
          <a:blip r:embed="rId4"/>
          <a:stretch>
            <a:fillRect/>
          </a:stretch>
        </p:blipFill>
        <p:spPr>
          <a:xfrm>
            <a:off x="3710324" y="3641033"/>
            <a:ext cx="1499193" cy="446389"/>
          </a:xfrm>
          <a:prstGeom prst="rect">
            <a:avLst/>
          </a:prstGeom>
        </p:spPr>
      </p:pic>
      <p:pic>
        <p:nvPicPr>
          <p:cNvPr id="18" name="그림 17">
            <a:extLst>
              <a:ext uri="{FF2B5EF4-FFF2-40B4-BE49-F238E27FC236}">
                <a16:creationId xmlns:a16="http://schemas.microsoft.com/office/drawing/2014/main" id="{57B81621-D357-4D12-A3EF-55E32AF60B10}"/>
              </a:ext>
            </a:extLst>
          </p:cNvPr>
          <p:cNvPicPr>
            <a:picLocks noChangeAspect="1"/>
          </p:cNvPicPr>
          <p:nvPr/>
        </p:nvPicPr>
        <p:blipFill>
          <a:blip r:embed="rId5"/>
          <a:stretch>
            <a:fillRect/>
          </a:stretch>
        </p:blipFill>
        <p:spPr>
          <a:xfrm>
            <a:off x="5906869" y="2775622"/>
            <a:ext cx="5136876" cy="3696890"/>
          </a:xfrm>
          <a:prstGeom prst="rect">
            <a:avLst/>
          </a:prstGeom>
        </p:spPr>
      </p:pic>
      <p:pic>
        <p:nvPicPr>
          <p:cNvPr id="20" name="그림 19">
            <a:extLst>
              <a:ext uri="{FF2B5EF4-FFF2-40B4-BE49-F238E27FC236}">
                <a16:creationId xmlns:a16="http://schemas.microsoft.com/office/drawing/2014/main" id="{6B4A49DD-692C-4C44-8B92-C96134C09B1B}"/>
              </a:ext>
            </a:extLst>
          </p:cNvPr>
          <p:cNvPicPr>
            <a:picLocks noChangeAspect="1"/>
          </p:cNvPicPr>
          <p:nvPr/>
        </p:nvPicPr>
        <p:blipFill>
          <a:blip r:embed="rId6"/>
          <a:stretch>
            <a:fillRect/>
          </a:stretch>
        </p:blipFill>
        <p:spPr>
          <a:xfrm>
            <a:off x="4581886" y="6563005"/>
            <a:ext cx="7362825" cy="180975"/>
          </a:xfrm>
          <a:prstGeom prst="rect">
            <a:avLst/>
          </a:prstGeom>
        </p:spPr>
      </p:pic>
      <p:pic>
        <p:nvPicPr>
          <p:cNvPr id="5" name="그림 4">
            <a:extLst>
              <a:ext uri="{FF2B5EF4-FFF2-40B4-BE49-F238E27FC236}">
                <a16:creationId xmlns:a16="http://schemas.microsoft.com/office/drawing/2014/main" id="{39865919-26F3-4BE5-80E5-CDEA4D8D3741}"/>
              </a:ext>
            </a:extLst>
          </p:cNvPr>
          <p:cNvPicPr>
            <a:picLocks noChangeAspect="1"/>
          </p:cNvPicPr>
          <p:nvPr/>
        </p:nvPicPr>
        <p:blipFill>
          <a:blip r:embed="rId7"/>
          <a:stretch>
            <a:fillRect/>
          </a:stretch>
        </p:blipFill>
        <p:spPr>
          <a:xfrm>
            <a:off x="5806629" y="590622"/>
            <a:ext cx="5087499" cy="331892"/>
          </a:xfrm>
          <a:prstGeom prst="rect">
            <a:avLst/>
          </a:prstGeom>
        </p:spPr>
      </p:pic>
      <p:pic>
        <p:nvPicPr>
          <p:cNvPr id="8" name="그림 7">
            <a:extLst>
              <a:ext uri="{FF2B5EF4-FFF2-40B4-BE49-F238E27FC236}">
                <a16:creationId xmlns:a16="http://schemas.microsoft.com/office/drawing/2014/main" id="{35EADB99-67C6-4BB6-A7B0-23AE315776C7}"/>
              </a:ext>
            </a:extLst>
          </p:cNvPr>
          <p:cNvPicPr>
            <a:picLocks noChangeAspect="1"/>
          </p:cNvPicPr>
          <p:nvPr/>
        </p:nvPicPr>
        <p:blipFill>
          <a:blip r:embed="rId8"/>
          <a:stretch>
            <a:fillRect/>
          </a:stretch>
        </p:blipFill>
        <p:spPr>
          <a:xfrm>
            <a:off x="5906869" y="1017432"/>
            <a:ext cx="1946463" cy="397012"/>
          </a:xfrm>
          <a:prstGeom prst="rect">
            <a:avLst/>
          </a:prstGeom>
        </p:spPr>
      </p:pic>
      <p:pic>
        <p:nvPicPr>
          <p:cNvPr id="11" name="그림 10">
            <a:extLst>
              <a:ext uri="{FF2B5EF4-FFF2-40B4-BE49-F238E27FC236}">
                <a16:creationId xmlns:a16="http://schemas.microsoft.com/office/drawing/2014/main" id="{E6AC6759-1679-4E78-AB93-311E9D28ACB5}"/>
              </a:ext>
            </a:extLst>
          </p:cNvPr>
          <p:cNvPicPr>
            <a:picLocks noChangeAspect="1"/>
          </p:cNvPicPr>
          <p:nvPr/>
        </p:nvPicPr>
        <p:blipFill>
          <a:blip r:embed="rId9"/>
          <a:stretch>
            <a:fillRect/>
          </a:stretch>
        </p:blipFill>
        <p:spPr>
          <a:xfrm>
            <a:off x="7732986" y="1197293"/>
            <a:ext cx="2404390" cy="168253"/>
          </a:xfrm>
          <a:prstGeom prst="rect">
            <a:avLst/>
          </a:prstGeom>
        </p:spPr>
      </p:pic>
      <p:pic>
        <p:nvPicPr>
          <p:cNvPr id="13" name="그림 12">
            <a:extLst>
              <a:ext uri="{FF2B5EF4-FFF2-40B4-BE49-F238E27FC236}">
                <a16:creationId xmlns:a16="http://schemas.microsoft.com/office/drawing/2014/main" id="{7AF43270-C071-4907-BF23-70B7DE23E316}"/>
              </a:ext>
            </a:extLst>
          </p:cNvPr>
          <p:cNvPicPr>
            <a:picLocks noChangeAspect="1"/>
          </p:cNvPicPr>
          <p:nvPr/>
        </p:nvPicPr>
        <p:blipFill>
          <a:blip r:embed="rId10"/>
          <a:stretch>
            <a:fillRect/>
          </a:stretch>
        </p:blipFill>
        <p:spPr>
          <a:xfrm>
            <a:off x="5896991" y="114020"/>
            <a:ext cx="2366306" cy="401069"/>
          </a:xfrm>
          <a:prstGeom prst="rect">
            <a:avLst/>
          </a:prstGeom>
        </p:spPr>
      </p:pic>
      <p:pic>
        <p:nvPicPr>
          <p:cNvPr id="7" name="그림 6">
            <a:extLst>
              <a:ext uri="{FF2B5EF4-FFF2-40B4-BE49-F238E27FC236}">
                <a16:creationId xmlns:a16="http://schemas.microsoft.com/office/drawing/2014/main" id="{1C3CABE5-5BCC-43B2-8118-08C174F0EC60}"/>
              </a:ext>
            </a:extLst>
          </p:cNvPr>
          <p:cNvPicPr>
            <a:picLocks noChangeAspect="1"/>
          </p:cNvPicPr>
          <p:nvPr/>
        </p:nvPicPr>
        <p:blipFill>
          <a:blip r:embed="rId11"/>
          <a:stretch>
            <a:fillRect/>
          </a:stretch>
        </p:blipFill>
        <p:spPr>
          <a:xfrm>
            <a:off x="235496" y="5521595"/>
            <a:ext cx="5444195" cy="540437"/>
          </a:xfrm>
          <a:prstGeom prst="rect">
            <a:avLst/>
          </a:prstGeom>
        </p:spPr>
      </p:pic>
      <p:pic>
        <p:nvPicPr>
          <p:cNvPr id="12" name="그림 11">
            <a:extLst>
              <a:ext uri="{FF2B5EF4-FFF2-40B4-BE49-F238E27FC236}">
                <a16:creationId xmlns:a16="http://schemas.microsoft.com/office/drawing/2014/main" id="{E1294B11-7A13-4843-A0E4-7A2DAB553A84}"/>
              </a:ext>
            </a:extLst>
          </p:cNvPr>
          <p:cNvPicPr>
            <a:picLocks noChangeAspect="1"/>
          </p:cNvPicPr>
          <p:nvPr/>
        </p:nvPicPr>
        <p:blipFill>
          <a:blip r:embed="rId12"/>
          <a:stretch>
            <a:fillRect/>
          </a:stretch>
        </p:blipFill>
        <p:spPr>
          <a:xfrm>
            <a:off x="777870" y="6075520"/>
            <a:ext cx="2849946" cy="702636"/>
          </a:xfrm>
          <a:prstGeom prst="rect">
            <a:avLst/>
          </a:prstGeom>
        </p:spPr>
      </p:pic>
    </p:spTree>
    <p:extLst>
      <p:ext uri="{BB962C8B-B14F-4D97-AF65-F5344CB8AC3E}">
        <p14:creationId xmlns:p14="http://schemas.microsoft.com/office/powerpoint/2010/main" val="87322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94D93C91-7B41-92DF-C3B3-792E38D2588C}"/>
              </a:ext>
            </a:extLst>
          </p:cNvPr>
          <p:cNvPicPr>
            <a:picLocks noChangeAspect="1"/>
          </p:cNvPicPr>
          <p:nvPr/>
        </p:nvPicPr>
        <p:blipFill>
          <a:blip r:embed="rId2"/>
          <a:stretch>
            <a:fillRect/>
          </a:stretch>
        </p:blipFill>
        <p:spPr>
          <a:xfrm>
            <a:off x="3901965" y="1766584"/>
            <a:ext cx="7531648" cy="4813219"/>
          </a:xfrm>
          <a:prstGeom prst="rect">
            <a:avLst/>
          </a:prstGeom>
        </p:spPr>
      </p:pic>
      <p:pic>
        <p:nvPicPr>
          <p:cNvPr id="5" name="그림 4">
            <a:extLst>
              <a:ext uri="{FF2B5EF4-FFF2-40B4-BE49-F238E27FC236}">
                <a16:creationId xmlns:a16="http://schemas.microsoft.com/office/drawing/2014/main" id="{7661B9B8-6BE0-3563-FCC2-033CF5948C5A}"/>
              </a:ext>
            </a:extLst>
          </p:cNvPr>
          <p:cNvPicPr>
            <a:picLocks noChangeAspect="1"/>
          </p:cNvPicPr>
          <p:nvPr/>
        </p:nvPicPr>
        <p:blipFill>
          <a:blip r:embed="rId3"/>
          <a:stretch>
            <a:fillRect/>
          </a:stretch>
        </p:blipFill>
        <p:spPr>
          <a:xfrm>
            <a:off x="437493" y="278197"/>
            <a:ext cx="8763000" cy="1181100"/>
          </a:xfrm>
          <a:prstGeom prst="rect">
            <a:avLst/>
          </a:prstGeom>
        </p:spPr>
      </p:pic>
      <p:pic>
        <p:nvPicPr>
          <p:cNvPr id="7" name="그림 6">
            <a:extLst>
              <a:ext uri="{FF2B5EF4-FFF2-40B4-BE49-F238E27FC236}">
                <a16:creationId xmlns:a16="http://schemas.microsoft.com/office/drawing/2014/main" id="{AB03B7C7-0892-FFFA-BA6A-15FEAA54FAE0}"/>
              </a:ext>
            </a:extLst>
          </p:cNvPr>
          <p:cNvPicPr>
            <a:picLocks noChangeAspect="1"/>
          </p:cNvPicPr>
          <p:nvPr/>
        </p:nvPicPr>
        <p:blipFill>
          <a:blip r:embed="rId4"/>
          <a:stretch>
            <a:fillRect/>
          </a:stretch>
        </p:blipFill>
        <p:spPr>
          <a:xfrm>
            <a:off x="3646433" y="1011622"/>
            <a:ext cx="4457700" cy="447675"/>
          </a:xfrm>
          <a:prstGeom prst="rect">
            <a:avLst/>
          </a:prstGeom>
        </p:spPr>
      </p:pic>
    </p:spTree>
    <p:extLst>
      <p:ext uri="{BB962C8B-B14F-4D97-AF65-F5344CB8AC3E}">
        <p14:creationId xmlns:p14="http://schemas.microsoft.com/office/powerpoint/2010/main" val="2608617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pic>
        <p:nvPicPr>
          <p:cNvPr id="10" name="그림 9">
            <a:extLst>
              <a:ext uri="{FF2B5EF4-FFF2-40B4-BE49-F238E27FC236}">
                <a16:creationId xmlns:a16="http://schemas.microsoft.com/office/drawing/2014/main" id="{4D3AD403-DE8C-457E-9564-8BF5894EF3DB}"/>
              </a:ext>
            </a:extLst>
          </p:cNvPr>
          <p:cNvPicPr>
            <a:picLocks noChangeAspect="1"/>
          </p:cNvPicPr>
          <p:nvPr/>
        </p:nvPicPr>
        <p:blipFill>
          <a:blip r:embed="rId2"/>
          <a:stretch>
            <a:fillRect/>
          </a:stretch>
        </p:blipFill>
        <p:spPr>
          <a:xfrm>
            <a:off x="661823" y="869239"/>
            <a:ext cx="3358384" cy="327546"/>
          </a:xfrm>
          <a:prstGeom prst="rect">
            <a:avLst/>
          </a:prstGeom>
        </p:spPr>
      </p:pic>
      <p:pic>
        <p:nvPicPr>
          <p:cNvPr id="16" name="그림 15">
            <a:extLst>
              <a:ext uri="{FF2B5EF4-FFF2-40B4-BE49-F238E27FC236}">
                <a16:creationId xmlns:a16="http://schemas.microsoft.com/office/drawing/2014/main" id="{4B007BB1-66F2-48CC-AA67-70DAE3EA0BB5}"/>
              </a:ext>
            </a:extLst>
          </p:cNvPr>
          <p:cNvPicPr>
            <a:picLocks noChangeAspect="1"/>
          </p:cNvPicPr>
          <p:nvPr/>
        </p:nvPicPr>
        <p:blipFill>
          <a:blip r:embed="rId3"/>
          <a:stretch>
            <a:fillRect/>
          </a:stretch>
        </p:blipFill>
        <p:spPr>
          <a:xfrm>
            <a:off x="550306" y="1701808"/>
            <a:ext cx="8708920" cy="3592568"/>
          </a:xfrm>
          <a:prstGeom prst="rect">
            <a:avLst/>
          </a:prstGeom>
        </p:spPr>
      </p:pic>
      <p:pic>
        <p:nvPicPr>
          <p:cNvPr id="19" name="그림 18">
            <a:extLst>
              <a:ext uri="{FF2B5EF4-FFF2-40B4-BE49-F238E27FC236}">
                <a16:creationId xmlns:a16="http://schemas.microsoft.com/office/drawing/2014/main" id="{F98AA574-F341-4E60-8C5F-56869B95BE6A}"/>
              </a:ext>
            </a:extLst>
          </p:cNvPr>
          <p:cNvPicPr>
            <a:picLocks noChangeAspect="1"/>
          </p:cNvPicPr>
          <p:nvPr/>
        </p:nvPicPr>
        <p:blipFill>
          <a:blip r:embed="rId4"/>
          <a:stretch>
            <a:fillRect/>
          </a:stretch>
        </p:blipFill>
        <p:spPr>
          <a:xfrm>
            <a:off x="550306" y="1196786"/>
            <a:ext cx="1065660" cy="449014"/>
          </a:xfrm>
          <a:prstGeom prst="rect">
            <a:avLst/>
          </a:prstGeom>
        </p:spPr>
      </p:pic>
    </p:spTree>
    <p:extLst>
      <p:ext uri="{BB962C8B-B14F-4D97-AF65-F5344CB8AC3E}">
        <p14:creationId xmlns:p14="http://schemas.microsoft.com/office/powerpoint/2010/main" val="4098244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B94925E9-39A2-F385-5764-CCB02587F797}"/>
              </a:ext>
            </a:extLst>
          </p:cNvPr>
          <p:cNvPicPr>
            <a:picLocks noChangeAspect="1"/>
          </p:cNvPicPr>
          <p:nvPr/>
        </p:nvPicPr>
        <p:blipFill>
          <a:blip r:embed="rId3"/>
          <a:stretch>
            <a:fillRect/>
          </a:stretch>
        </p:blipFill>
        <p:spPr>
          <a:xfrm>
            <a:off x="230208" y="243388"/>
            <a:ext cx="6127356" cy="2110463"/>
          </a:xfrm>
          <a:prstGeom prst="rect">
            <a:avLst/>
          </a:prstGeom>
        </p:spPr>
      </p:pic>
      <p:pic>
        <p:nvPicPr>
          <p:cNvPr id="9" name="그림 8">
            <a:extLst>
              <a:ext uri="{FF2B5EF4-FFF2-40B4-BE49-F238E27FC236}">
                <a16:creationId xmlns:a16="http://schemas.microsoft.com/office/drawing/2014/main" id="{BA49FB74-B01F-3E05-2733-2CF15AD0E80B}"/>
              </a:ext>
            </a:extLst>
          </p:cNvPr>
          <p:cNvPicPr>
            <a:picLocks noChangeAspect="1"/>
          </p:cNvPicPr>
          <p:nvPr/>
        </p:nvPicPr>
        <p:blipFill>
          <a:blip r:embed="rId4"/>
          <a:stretch>
            <a:fillRect/>
          </a:stretch>
        </p:blipFill>
        <p:spPr>
          <a:xfrm>
            <a:off x="110135" y="2468689"/>
            <a:ext cx="5765614" cy="4145923"/>
          </a:xfrm>
          <a:prstGeom prst="rect">
            <a:avLst/>
          </a:prstGeom>
        </p:spPr>
      </p:pic>
      <p:pic>
        <p:nvPicPr>
          <p:cNvPr id="11" name="그림 10">
            <a:extLst>
              <a:ext uri="{FF2B5EF4-FFF2-40B4-BE49-F238E27FC236}">
                <a16:creationId xmlns:a16="http://schemas.microsoft.com/office/drawing/2014/main" id="{CAC0CD0E-95C7-986A-AD32-49CCC53EA5CB}"/>
              </a:ext>
            </a:extLst>
          </p:cNvPr>
          <p:cNvPicPr>
            <a:picLocks noChangeAspect="1"/>
          </p:cNvPicPr>
          <p:nvPr/>
        </p:nvPicPr>
        <p:blipFill>
          <a:blip r:embed="rId5"/>
          <a:stretch>
            <a:fillRect/>
          </a:stretch>
        </p:blipFill>
        <p:spPr>
          <a:xfrm>
            <a:off x="6449927" y="243388"/>
            <a:ext cx="5334000" cy="2552700"/>
          </a:xfrm>
          <a:prstGeom prst="rect">
            <a:avLst/>
          </a:prstGeom>
        </p:spPr>
      </p:pic>
      <p:pic>
        <p:nvPicPr>
          <p:cNvPr id="25" name="온라인 미디어 24" title="What if Studio Ghibli directed Lord of the Rings?">
            <a:hlinkClick r:id="" action="ppaction://media"/>
            <a:extLst>
              <a:ext uri="{FF2B5EF4-FFF2-40B4-BE49-F238E27FC236}">
                <a16:creationId xmlns:a16="http://schemas.microsoft.com/office/drawing/2014/main" id="{5F5D7EC7-0090-A316-DC37-332DDD1C4F23}"/>
              </a:ext>
            </a:extLst>
          </p:cNvPr>
          <p:cNvPicPr>
            <a:picLocks noRot="1" noChangeAspect="1"/>
          </p:cNvPicPr>
          <p:nvPr>
            <a:videoFile r:link="rId1"/>
          </p:nvPr>
        </p:nvPicPr>
        <p:blipFill>
          <a:blip r:embed="rId6"/>
          <a:stretch>
            <a:fillRect/>
          </a:stretch>
        </p:blipFill>
        <p:spPr>
          <a:xfrm>
            <a:off x="6861910" y="3028167"/>
            <a:ext cx="4253803" cy="3190352"/>
          </a:xfrm>
          <a:prstGeom prst="rect">
            <a:avLst/>
          </a:prstGeom>
        </p:spPr>
      </p:pic>
    </p:spTree>
    <p:extLst>
      <p:ext uri="{BB962C8B-B14F-4D97-AF65-F5344CB8AC3E}">
        <p14:creationId xmlns:p14="http://schemas.microsoft.com/office/powerpoint/2010/main" val="2240884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5"/>
                </p:tgtEl>
              </p:cMediaNode>
            </p:video>
            <p:seq concurrent="1" nextAc="seek">
              <p:cTn id="8" restart="whenNotActive" fill="hold" evtFilter="cancelBubble" nodeType="interactiveSeq">
                <p:stCondLst>
                  <p:cond evt="onClick" delay="0">
                    <p:tgtEl>
                      <p:spTgt spid="2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5"/>
                                        </p:tgtEl>
                                      </p:cBhvr>
                                    </p:cmd>
                                  </p:childTnLst>
                                </p:cTn>
                              </p:par>
                            </p:childTnLst>
                          </p:cTn>
                        </p:par>
                      </p:childTnLst>
                    </p:cTn>
                  </p:par>
                </p:childTnLst>
              </p:cTn>
              <p:nextCondLst>
                <p:cond evt="onClick" delay="0">
                  <p:tgtEl>
                    <p:spTgt spid="25"/>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1B4865BD-14BB-097F-73A9-2E8CE7250D05}"/>
              </a:ext>
            </a:extLst>
          </p:cNvPr>
          <p:cNvPicPr>
            <a:picLocks noChangeAspect="1"/>
          </p:cNvPicPr>
          <p:nvPr/>
        </p:nvPicPr>
        <p:blipFill>
          <a:blip r:embed="rId2"/>
          <a:stretch>
            <a:fillRect/>
          </a:stretch>
        </p:blipFill>
        <p:spPr>
          <a:xfrm>
            <a:off x="259834" y="108856"/>
            <a:ext cx="6646440" cy="4005943"/>
          </a:xfrm>
          <a:prstGeom prst="rect">
            <a:avLst/>
          </a:prstGeom>
        </p:spPr>
      </p:pic>
      <p:pic>
        <p:nvPicPr>
          <p:cNvPr id="5" name="그림 4">
            <a:extLst>
              <a:ext uri="{FF2B5EF4-FFF2-40B4-BE49-F238E27FC236}">
                <a16:creationId xmlns:a16="http://schemas.microsoft.com/office/drawing/2014/main" id="{87C85E4A-B8B4-13C4-F209-831D31E37AE0}"/>
              </a:ext>
            </a:extLst>
          </p:cNvPr>
          <p:cNvPicPr>
            <a:picLocks noChangeAspect="1"/>
          </p:cNvPicPr>
          <p:nvPr/>
        </p:nvPicPr>
        <p:blipFill>
          <a:blip r:embed="rId3"/>
          <a:stretch>
            <a:fillRect/>
          </a:stretch>
        </p:blipFill>
        <p:spPr>
          <a:xfrm>
            <a:off x="372959" y="4049484"/>
            <a:ext cx="8715174" cy="1756839"/>
          </a:xfrm>
          <a:prstGeom prst="rect">
            <a:avLst/>
          </a:prstGeom>
        </p:spPr>
      </p:pic>
      <p:pic>
        <p:nvPicPr>
          <p:cNvPr id="7" name="그림 6">
            <a:extLst>
              <a:ext uri="{FF2B5EF4-FFF2-40B4-BE49-F238E27FC236}">
                <a16:creationId xmlns:a16="http://schemas.microsoft.com/office/drawing/2014/main" id="{708BE411-CBAB-5185-0D98-F2AEE2F5BB51}"/>
              </a:ext>
            </a:extLst>
          </p:cNvPr>
          <p:cNvPicPr>
            <a:picLocks noChangeAspect="1"/>
          </p:cNvPicPr>
          <p:nvPr/>
        </p:nvPicPr>
        <p:blipFill>
          <a:blip r:embed="rId4"/>
          <a:stretch>
            <a:fillRect/>
          </a:stretch>
        </p:blipFill>
        <p:spPr>
          <a:xfrm>
            <a:off x="4313574" y="1000030"/>
            <a:ext cx="7505467" cy="3114769"/>
          </a:xfrm>
          <a:prstGeom prst="rect">
            <a:avLst/>
          </a:prstGeom>
        </p:spPr>
      </p:pic>
      <p:sp>
        <p:nvSpPr>
          <p:cNvPr id="2" name="TextBox 1">
            <a:extLst>
              <a:ext uri="{FF2B5EF4-FFF2-40B4-BE49-F238E27FC236}">
                <a16:creationId xmlns:a16="http://schemas.microsoft.com/office/drawing/2014/main" id="{E773CA67-8FFB-16D7-54EC-EB4E1CFA2C60}"/>
              </a:ext>
            </a:extLst>
          </p:cNvPr>
          <p:cNvSpPr txBox="1"/>
          <p:nvPr/>
        </p:nvSpPr>
        <p:spPr>
          <a:xfrm>
            <a:off x="372959" y="5871638"/>
            <a:ext cx="8531555" cy="369332"/>
          </a:xfrm>
          <a:prstGeom prst="rect">
            <a:avLst/>
          </a:prstGeom>
          <a:noFill/>
        </p:spPr>
        <p:txBody>
          <a:bodyPr wrap="square">
            <a:spAutoFit/>
          </a:bodyPr>
          <a:lstStyle/>
          <a:p>
            <a:r>
              <a:rPr lang="ko-KR" altLang="en-US" dirty="0">
                <a:hlinkClick r:id="rId5"/>
              </a:rPr>
              <a:t>‘제</a:t>
            </a:r>
            <a:r>
              <a:rPr lang="en-US" altLang="ko-KR" dirty="0">
                <a:hlinkClick r:id="rId5"/>
              </a:rPr>
              <a:t>2</a:t>
            </a:r>
            <a:r>
              <a:rPr lang="ko-KR" altLang="en-US" dirty="0">
                <a:hlinkClick r:id="rId5"/>
              </a:rPr>
              <a:t>의 </a:t>
            </a:r>
            <a:r>
              <a:rPr lang="ko-KR" altLang="en-US" dirty="0" err="1">
                <a:hlinkClick r:id="rId5"/>
              </a:rPr>
              <a:t>딥시크’로</a:t>
            </a:r>
            <a:r>
              <a:rPr lang="ko-KR" altLang="en-US" dirty="0">
                <a:hlinkClick r:id="rId5"/>
              </a:rPr>
              <a:t> 불리는 중국 영상 </a:t>
            </a:r>
            <a:r>
              <a:rPr lang="en-US" altLang="ko-KR" dirty="0">
                <a:hlinkClick r:id="rId5"/>
              </a:rPr>
              <a:t>AI </a:t>
            </a:r>
            <a:r>
              <a:rPr lang="ko-KR" altLang="en-US" dirty="0" err="1">
                <a:hlinkClick r:id="rId5"/>
              </a:rPr>
              <a:t>시댄스</a:t>
            </a:r>
            <a:r>
              <a:rPr lang="en-US" altLang="ko-KR" dirty="0">
                <a:hlinkClick r:id="rId5"/>
              </a:rPr>
              <a:t>, </a:t>
            </a:r>
            <a:r>
              <a:rPr lang="ko-KR" altLang="en-US" dirty="0">
                <a:hlinkClick r:id="rId5"/>
              </a:rPr>
              <a:t>저작권 문제로 글로벌 출시 연기</a:t>
            </a:r>
            <a:endParaRPr lang="ko-KR" altLang="en-US" dirty="0"/>
          </a:p>
        </p:txBody>
      </p:sp>
      <p:pic>
        <p:nvPicPr>
          <p:cNvPr id="9" name="그림 8">
            <a:extLst>
              <a:ext uri="{FF2B5EF4-FFF2-40B4-BE49-F238E27FC236}">
                <a16:creationId xmlns:a16="http://schemas.microsoft.com/office/drawing/2014/main" id="{D79755E2-B397-A374-159F-2C0F55BC40D6}"/>
              </a:ext>
            </a:extLst>
          </p:cNvPr>
          <p:cNvPicPr>
            <a:picLocks noChangeAspect="1"/>
          </p:cNvPicPr>
          <p:nvPr/>
        </p:nvPicPr>
        <p:blipFill>
          <a:blip r:embed="rId6"/>
          <a:stretch>
            <a:fillRect/>
          </a:stretch>
        </p:blipFill>
        <p:spPr>
          <a:xfrm>
            <a:off x="8735786" y="5857970"/>
            <a:ext cx="2830966" cy="932793"/>
          </a:xfrm>
          <a:prstGeom prst="rect">
            <a:avLst/>
          </a:prstGeom>
        </p:spPr>
      </p:pic>
    </p:spTree>
    <p:extLst>
      <p:ext uri="{BB962C8B-B14F-4D97-AF65-F5344CB8AC3E}">
        <p14:creationId xmlns:p14="http://schemas.microsoft.com/office/powerpoint/2010/main" val="24019593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378528" y="165693"/>
            <a:ext cx="10515600" cy="818216"/>
          </a:xfrm>
        </p:spPr>
        <p:txBody>
          <a:bodyPr>
            <a:normAutofit/>
          </a:bodyPr>
          <a:lstStyle/>
          <a:p>
            <a:r>
              <a:rPr lang="en-US" altLang="ko-KR" sz="3200" dirty="0"/>
              <a:t>Applications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32711" y="983909"/>
            <a:ext cx="10626344" cy="1785104"/>
          </a:xfrm>
          <a:prstGeom prst="rect">
            <a:avLst/>
          </a:prstGeom>
        </p:spPr>
        <p:txBody>
          <a:bodyPr wrap="square">
            <a:spAutoFit/>
          </a:bodyPr>
          <a:lstStyle/>
          <a:p>
            <a:pPr marL="342900" indent="-342900">
              <a:buFont typeface="Wingdings" panose="05000000000000000000" pitchFamily="2" charset="2"/>
              <a:buChar char="¡"/>
            </a:pPr>
            <a:r>
              <a:rPr lang="ko-KR" altLang="en-US" sz="2000" b="1" dirty="0" err="1">
                <a:latin typeface="Times New Roman" panose="02020603050405020304" pitchFamily="18" charset="0"/>
                <a:cs typeface="Times New Roman" panose="02020603050405020304" pitchFamily="18" charset="0"/>
              </a:rPr>
              <a:t>휴머노이드</a:t>
            </a:r>
            <a:r>
              <a:rPr lang="ko-KR" altLang="en-US" sz="2000" b="1" dirty="0">
                <a:latin typeface="Times New Roman" panose="02020603050405020304" pitchFamily="18" charset="0"/>
                <a:cs typeface="Times New Roman" panose="02020603050405020304" pitchFamily="18" charset="0"/>
              </a:rPr>
              <a:t> 로봇</a:t>
            </a:r>
            <a:r>
              <a:rPr lang="en-US" altLang="ko-KR" sz="2000" b="1" dirty="0">
                <a:latin typeface="Times New Roman" panose="02020603050405020304" pitchFamily="18" charset="0"/>
                <a:cs typeface="Times New Roman" panose="02020603050405020304" pitchFamily="18" charset="0"/>
              </a:rPr>
              <a:t> (Humanoid Robot AI)</a:t>
            </a:r>
            <a:endParaRPr lang="en-US" altLang="ko-KR" b="0" i="0" dirty="0">
              <a:solidFill>
                <a:srgbClr val="222222"/>
              </a:solidFill>
              <a:effectLst/>
              <a:latin typeface="Rubik-Light"/>
            </a:endParaRPr>
          </a:p>
          <a:p>
            <a:pPr algn="just"/>
            <a:r>
              <a:rPr lang="ko-KR" altLang="en-US" b="0" i="0" dirty="0" err="1">
                <a:solidFill>
                  <a:srgbClr val="202122"/>
                </a:solidFill>
                <a:effectLst/>
                <a:latin typeface="Times New Roman" panose="02020603050405020304" pitchFamily="18" charset="0"/>
                <a:cs typeface="Times New Roman" panose="02020603050405020304" pitchFamily="18" charset="0"/>
              </a:rPr>
              <a:t>휴머노이드</a:t>
            </a:r>
            <a:r>
              <a:rPr lang="ko-KR" altLang="en-US" b="0" i="0" dirty="0">
                <a:solidFill>
                  <a:srgbClr val="202122"/>
                </a:solidFill>
                <a:effectLst/>
                <a:latin typeface="Times New Roman" panose="02020603050405020304" pitchFamily="18" charset="0"/>
                <a:cs typeface="Times New Roman" panose="02020603050405020304" pitchFamily="18" charset="0"/>
              </a:rPr>
              <a:t> 로봇은 형태가 인체와 유사한 로봇</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디자인은 인간 도구 및 환경과의 상호 작용과 같은 기능적 목적</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이족 보행 연구와 같은 실험 목적 또는 기타 목적을 위한 것</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일반적으로 </a:t>
            </a:r>
            <a:r>
              <a:rPr lang="ko-KR" altLang="en-US" b="0" i="0" dirty="0" err="1">
                <a:solidFill>
                  <a:srgbClr val="202122"/>
                </a:solidFill>
                <a:effectLst/>
                <a:latin typeface="Times New Roman" panose="02020603050405020304" pitchFamily="18" charset="0"/>
                <a:cs typeface="Times New Roman" panose="02020603050405020304" pitchFamily="18" charset="0"/>
              </a:rPr>
              <a:t>휴머노이드</a:t>
            </a:r>
            <a:r>
              <a:rPr lang="ko-KR" altLang="en-US" b="0" i="0" dirty="0">
                <a:solidFill>
                  <a:srgbClr val="202122"/>
                </a:solidFill>
                <a:effectLst/>
                <a:latin typeface="Times New Roman" panose="02020603050405020304" pitchFamily="18" charset="0"/>
                <a:cs typeface="Times New Roman" panose="02020603050405020304" pitchFamily="18" charset="0"/>
              </a:rPr>
              <a:t> 로봇에는 몸통</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머리</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두 개의 팔</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두 개의 다리가 있지만 일부 </a:t>
            </a:r>
            <a:r>
              <a:rPr lang="ko-KR" altLang="en-US" b="0" i="0" dirty="0" err="1">
                <a:solidFill>
                  <a:srgbClr val="202122"/>
                </a:solidFill>
                <a:effectLst/>
                <a:latin typeface="Times New Roman" panose="02020603050405020304" pitchFamily="18" charset="0"/>
                <a:cs typeface="Times New Roman" panose="02020603050405020304" pitchFamily="18" charset="0"/>
              </a:rPr>
              <a:t>휴머노이드</a:t>
            </a:r>
            <a:r>
              <a:rPr lang="ko-KR" altLang="en-US" b="0" i="0" dirty="0">
                <a:solidFill>
                  <a:srgbClr val="202122"/>
                </a:solidFill>
                <a:effectLst/>
                <a:latin typeface="Times New Roman" panose="02020603050405020304" pitchFamily="18" charset="0"/>
                <a:cs typeface="Times New Roman" panose="02020603050405020304" pitchFamily="18" charset="0"/>
              </a:rPr>
              <a:t> 로봇은 예를 들어 허리 위까지 신체의 일부만 복제</a:t>
            </a:r>
            <a:r>
              <a:rPr lang="en-US" altLang="ko-KR" b="0" i="0" dirty="0">
                <a:solidFill>
                  <a:srgbClr val="202122"/>
                </a:solidFill>
                <a:effectLst/>
                <a:latin typeface="Times New Roman" panose="02020603050405020304" pitchFamily="18" charset="0"/>
                <a:cs typeface="Times New Roman" panose="02020603050405020304" pitchFamily="18" charset="0"/>
              </a:rPr>
              <a:t>. </a:t>
            </a:r>
            <a:r>
              <a:rPr lang="ko-KR" altLang="en-US" b="0" i="0" dirty="0">
                <a:solidFill>
                  <a:srgbClr val="202122"/>
                </a:solidFill>
                <a:effectLst/>
                <a:latin typeface="Times New Roman" panose="02020603050405020304" pitchFamily="18" charset="0"/>
                <a:cs typeface="Times New Roman" panose="02020603050405020304" pitchFamily="18" charset="0"/>
              </a:rPr>
              <a:t>일부 </a:t>
            </a:r>
            <a:r>
              <a:rPr lang="ko-KR" altLang="en-US" b="0" i="0" dirty="0" err="1">
                <a:solidFill>
                  <a:srgbClr val="202122"/>
                </a:solidFill>
                <a:effectLst/>
                <a:latin typeface="Times New Roman" panose="02020603050405020304" pitchFamily="18" charset="0"/>
                <a:cs typeface="Times New Roman" panose="02020603050405020304" pitchFamily="18" charset="0"/>
              </a:rPr>
              <a:t>휴머노이드</a:t>
            </a:r>
            <a:r>
              <a:rPr lang="ko-KR" altLang="en-US" b="0" i="0" dirty="0">
                <a:solidFill>
                  <a:srgbClr val="202122"/>
                </a:solidFill>
                <a:effectLst/>
                <a:latin typeface="Times New Roman" panose="02020603050405020304" pitchFamily="18" charset="0"/>
                <a:cs typeface="Times New Roman" panose="02020603050405020304" pitchFamily="18" charset="0"/>
              </a:rPr>
              <a:t> 로봇에는 눈이나 입과 같은 인간의 얼굴 특징을 복제하도록 설계된 머리도 소유</a:t>
            </a:r>
            <a:r>
              <a:rPr lang="en-US" altLang="ko-KR" b="0" i="0" dirty="0">
                <a:solidFill>
                  <a:srgbClr val="202122"/>
                </a:solidFill>
                <a:effectLst/>
                <a:latin typeface="Times New Roman" panose="02020603050405020304" pitchFamily="18" charset="0"/>
                <a:cs typeface="Times New Roman" panose="02020603050405020304" pitchFamily="18" charset="0"/>
              </a:rPr>
              <a:t>. Android</a:t>
            </a:r>
            <a:r>
              <a:rPr lang="ko-KR" altLang="en-US" b="0" i="0" dirty="0">
                <a:solidFill>
                  <a:srgbClr val="202122"/>
                </a:solidFill>
                <a:effectLst/>
                <a:latin typeface="Times New Roman" panose="02020603050405020304" pitchFamily="18" charset="0"/>
                <a:cs typeface="Times New Roman" panose="02020603050405020304" pitchFamily="18" charset="0"/>
              </a:rPr>
              <a:t>는 미학적으로 인간과 유사하게 제작된 인간형 로봇</a:t>
            </a:r>
            <a:r>
              <a:rPr lang="en-US" altLang="ko-KR" b="0" i="0" dirty="0">
                <a:solidFill>
                  <a:srgbClr val="202122"/>
                </a:solidFill>
                <a:effectLst/>
                <a:latin typeface="Times New Roman" panose="02020603050405020304" pitchFamily="18" charset="0"/>
                <a:cs typeface="Times New Roman" panose="02020603050405020304" pitchFamily="18" charset="0"/>
              </a:rPr>
              <a:t>.</a:t>
            </a:r>
            <a:endParaRPr lang="en-US" altLang="ko-KR" b="0" i="0" dirty="0">
              <a:solidFill>
                <a:srgbClr val="222222"/>
              </a:solidFill>
              <a:effectLst/>
              <a:latin typeface="Times New Roman" panose="02020603050405020304" pitchFamily="18" charset="0"/>
              <a:cs typeface="Times New Roman" panose="02020603050405020304" pitchFamily="18" charset="0"/>
            </a:endParaRPr>
          </a:p>
        </p:txBody>
      </p:sp>
      <p:pic>
        <p:nvPicPr>
          <p:cNvPr id="4" name="그림 3">
            <a:extLst>
              <a:ext uri="{FF2B5EF4-FFF2-40B4-BE49-F238E27FC236}">
                <a16:creationId xmlns:a16="http://schemas.microsoft.com/office/drawing/2014/main" id="{511EBFDD-CC2C-48AE-BAAB-F0979C2FA4BA}"/>
              </a:ext>
            </a:extLst>
          </p:cNvPr>
          <p:cNvPicPr>
            <a:picLocks noChangeAspect="1"/>
          </p:cNvPicPr>
          <p:nvPr/>
        </p:nvPicPr>
        <p:blipFill>
          <a:blip r:embed="rId2"/>
          <a:stretch>
            <a:fillRect/>
          </a:stretch>
        </p:blipFill>
        <p:spPr>
          <a:xfrm>
            <a:off x="765993" y="3130090"/>
            <a:ext cx="4604448" cy="2939634"/>
          </a:xfrm>
          <a:prstGeom prst="rect">
            <a:avLst/>
          </a:prstGeom>
        </p:spPr>
      </p:pic>
      <p:pic>
        <p:nvPicPr>
          <p:cNvPr id="8" name="그림 7">
            <a:extLst>
              <a:ext uri="{FF2B5EF4-FFF2-40B4-BE49-F238E27FC236}">
                <a16:creationId xmlns:a16="http://schemas.microsoft.com/office/drawing/2014/main" id="{55A3BC22-4231-46B0-B49E-D1EED85E9F8D}"/>
              </a:ext>
            </a:extLst>
          </p:cNvPr>
          <p:cNvPicPr>
            <a:picLocks noChangeAspect="1"/>
          </p:cNvPicPr>
          <p:nvPr/>
        </p:nvPicPr>
        <p:blipFill>
          <a:blip r:embed="rId3"/>
          <a:stretch>
            <a:fillRect/>
          </a:stretch>
        </p:blipFill>
        <p:spPr>
          <a:xfrm>
            <a:off x="599089" y="6225074"/>
            <a:ext cx="4714106" cy="290208"/>
          </a:xfrm>
          <a:prstGeom prst="rect">
            <a:avLst/>
          </a:prstGeom>
        </p:spPr>
      </p:pic>
      <p:pic>
        <p:nvPicPr>
          <p:cNvPr id="10" name="그림 9">
            <a:extLst>
              <a:ext uri="{FF2B5EF4-FFF2-40B4-BE49-F238E27FC236}">
                <a16:creationId xmlns:a16="http://schemas.microsoft.com/office/drawing/2014/main" id="{7B981593-5E68-4888-AF80-BEAA064EC2BF}"/>
              </a:ext>
            </a:extLst>
          </p:cNvPr>
          <p:cNvPicPr>
            <a:picLocks noChangeAspect="1"/>
          </p:cNvPicPr>
          <p:nvPr/>
        </p:nvPicPr>
        <p:blipFill>
          <a:blip r:embed="rId4"/>
          <a:stretch>
            <a:fillRect/>
          </a:stretch>
        </p:blipFill>
        <p:spPr>
          <a:xfrm>
            <a:off x="5535782" y="3130089"/>
            <a:ext cx="2686050" cy="3676650"/>
          </a:xfrm>
          <a:prstGeom prst="rect">
            <a:avLst/>
          </a:prstGeom>
        </p:spPr>
      </p:pic>
      <p:pic>
        <p:nvPicPr>
          <p:cNvPr id="5" name="그림 4">
            <a:extLst>
              <a:ext uri="{FF2B5EF4-FFF2-40B4-BE49-F238E27FC236}">
                <a16:creationId xmlns:a16="http://schemas.microsoft.com/office/drawing/2014/main" id="{4E5110B0-6F78-459C-844B-4D75261E658E}"/>
              </a:ext>
            </a:extLst>
          </p:cNvPr>
          <p:cNvPicPr>
            <a:picLocks noChangeAspect="1"/>
          </p:cNvPicPr>
          <p:nvPr/>
        </p:nvPicPr>
        <p:blipFill>
          <a:blip r:embed="rId5"/>
          <a:stretch>
            <a:fillRect/>
          </a:stretch>
        </p:blipFill>
        <p:spPr>
          <a:xfrm>
            <a:off x="8599622" y="3130089"/>
            <a:ext cx="2686050" cy="2667045"/>
          </a:xfrm>
          <a:prstGeom prst="rect">
            <a:avLst/>
          </a:prstGeom>
        </p:spPr>
      </p:pic>
      <p:pic>
        <p:nvPicPr>
          <p:cNvPr id="9" name="그림 8">
            <a:extLst>
              <a:ext uri="{FF2B5EF4-FFF2-40B4-BE49-F238E27FC236}">
                <a16:creationId xmlns:a16="http://schemas.microsoft.com/office/drawing/2014/main" id="{BD04ABA3-B69A-49AD-9BAA-D1FA33C1E561}"/>
              </a:ext>
            </a:extLst>
          </p:cNvPr>
          <p:cNvPicPr>
            <a:picLocks noChangeAspect="1"/>
          </p:cNvPicPr>
          <p:nvPr/>
        </p:nvPicPr>
        <p:blipFill>
          <a:blip r:embed="rId6"/>
          <a:stretch>
            <a:fillRect/>
          </a:stretch>
        </p:blipFill>
        <p:spPr>
          <a:xfrm>
            <a:off x="8552515" y="5961549"/>
            <a:ext cx="2201121" cy="216350"/>
          </a:xfrm>
          <a:prstGeom prst="rect">
            <a:avLst/>
          </a:prstGeom>
        </p:spPr>
      </p:pic>
      <p:sp>
        <p:nvSpPr>
          <p:cNvPr id="11" name="TextBox 10">
            <a:extLst>
              <a:ext uri="{FF2B5EF4-FFF2-40B4-BE49-F238E27FC236}">
                <a16:creationId xmlns:a16="http://schemas.microsoft.com/office/drawing/2014/main" id="{994F1D3A-7409-412B-84D3-F40926E5DC2F}"/>
              </a:ext>
            </a:extLst>
          </p:cNvPr>
          <p:cNvSpPr txBox="1"/>
          <p:nvPr/>
        </p:nvSpPr>
        <p:spPr>
          <a:xfrm>
            <a:off x="10639259" y="5917297"/>
            <a:ext cx="719796" cy="307777"/>
          </a:xfrm>
          <a:prstGeom prst="rect">
            <a:avLst/>
          </a:prstGeom>
          <a:noFill/>
        </p:spPr>
        <p:txBody>
          <a:bodyPr wrap="square" rtlCol="0">
            <a:spAutoFit/>
          </a:bodyPr>
          <a:lstStyle/>
          <a:p>
            <a:r>
              <a:rPr lang="en-US" altLang="ko-KR" sz="1400" dirty="0"/>
              <a:t>(2022)</a:t>
            </a:r>
            <a:endParaRPr lang="ko-KR" altLang="en-US" sz="1400" dirty="0"/>
          </a:p>
        </p:txBody>
      </p:sp>
      <p:sp>
        <p:nvSpPr>
          <p:cNvPr id="3" name="TextBox 2">
            <a:extLst>
              <a:ext uri="{FF2B5EF4-FFF2-40B4-BE49-F238E27FC236}">
                <a16:creationId xmlns:a16="http://schemas.microsoft.com/office/drawing/2014/main" id="{6F606E16-F48E-F704-58DD-AAB35A168E43}"/>
              </a:ext>
            </a:extLst>
          </p:cNvPr>
          <p:cNvSpPr txBox="1"/>
          <p:nvPr/>
        </p:nvSpPr>
        <p:spPr>
          <a:xfrm>
            <a:off x="5415643" y="2686760"/>
            <a:ext cx="6096000" cy="646331"/>
          </a:xfrm>
          <a:prstGeom prst="rect">
            <a:avLst/>
          </a:prstGeom>
          <a:noFill/>
        </p:spPr>
        <p:txBody>
          <a:bodyPr wrap="square">
            <a:spAutoFit/>
          </a:bodyPr>
          <a:lstStyle/>
          <a:p>
            <a:r>
              <a:rPr lang="ko-KR" altLang="en-US" dirty="0">
                <a:hlinkClick r:id="rId7"/>
              </a:rPr>
              <a:t>https://youtu.be/OMTmDxeK6LY?si=fmZWjZ1txIXvaUkn</a:t>
            </a:r>
            <a:endParaRPr lang="en-US" altLang="ko-KR" dirty="0"/>
          </a:p>
          <a:p>
            <a:endParaRPr lang="ko-KR" altLang="en-US" dirty="0"/>
          </a:p>
        </p:txBody>
      </p:sp>
    </p:spTree>
    <p:extLst>
      <p:ext uri="{BB962C8B-B14F-4D97-AF65-F5344CB8AC3E}">
        <p14:creationId xmlns:p14="http://schemas.microsoft.com/office/powerpoint/2010/main" val="202993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9D626F38-4B2C-61BB-530A-86844B5BA8A0}"/>
              </a:ext>
            </a:extLst>
          </p:cNvPr>
          <p:cNvPicPr>
            <a:picLocks noChangeAspect="1"/>
          </p:cNvPicPr>
          <p:nvPr/>
        </p:nvPicPr>
        <p:blipFill>
          <a:blip r:embed="rId2"/>
          <a:stretch>
            <a:fillRect/>
          </a:stretch>
        </p:blipFill>
        <p:spPr>
          <a:xfrm>
            <a:off x="3210074" y="0"/>
            <a:ext cx="5771851" cy="6858000"/>
          </a:xfrm>
          <a:prstGeom prst="rect">
            <a:avLst/>
          </a:prstGeom>
        </p:spPr>
      </p:pic>
    </p:spTree>
    <p:extLst>
      <p:ext uri="{BB962C8B-B14F-4D97-AF65-F5344CB8AC3E}">
        <p14:creationId xmlns:p14="http://schemas.microsoft.com/office/powerpoint/2010/main" val="11888745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A9CAD2DD-79A1-AEE4-BE47-EAE8092A5E10}"/>
              </a:ext>
            </a:extLst>
          </p:cNvPr>
          <p:cNvPicPr>
            <a:picLocks noChangeAspect="1"/>
          </p:cNvPicPr>
          <p:nvPr/>
        </p:nvPicPr>
        <p:blipFill>
          <a:blip r:embed="rId2"/>
          <a:stretch>
            <a:fillRect/>
          </a:stretch>
        </p:blipFill>
        <p:spPr>
          <a:xfrm>
            <a:off x="203454" y="224625"/>
            <a:ext cx="6544818" cy="1741540"/>
          </a:xfrm>
          <a:prstGeom prst="rect">
            <a:avLst/>
          </a:prstGeom>
        </p:spPr>
      </p:pic>
      <p:pic>
        <p:nvPicPr>
          <p:cNvPr id="8" name="그림 7">
            <a:extLst>
              <a:ext uri="{FF2B5EF4-FFF2-40B4-BE49-F238E27FC236}">
                <a16:creationId xmlns:a16="http://schemas.microsoft.com/office/drawing/2014/main" id="{A3F10661-463C-473E-EF83-906F370BDBFD}"/>
              </a:ext>
            </a:extLst>
          </p:cNvPr>
          <p:cNvPicPr>
            <a:picLocks noChangeAspect="1"/>
          </p:cNvPicPr>
          <p:nvPr/>
        </p:nvPicPr>
        <p:blipFill>
          <a:blip r:embed="rId3"/>
          <a:stretch>
            <a:fillRect/>
          </a:stretch>
        </p:blipFill>
        <p:spPr>
          <a:xfrm>
            <a:off x="357759" y="2080909"/>
            <a:ext cx="8020050" cy="4657725"/>
          </a:xfrm>
          <a:prstGeom prst="rect">
            <a:avLst/>
          </a:prstGeom>
        </p:spPr>
      </p:pic>
      <p:pic>
        <p:nvPicPr>
          <p:cNvPr id="12" name="그림 11">
            <a:extLst>
              <a:ext uri="{FF2B5EF4-FFF2-40B4-BE49-F238E27FC236}">
                <a16:creationId xmlns:a16="http://schemas.microsoft.com/office/drawing/2014/main" id="{5DBE1361-F533-C673-2DDD-EE83D543FF58}"/>
              </a:ext>
            </a:extLst>
          </p:cNvPr>
          <p:cNvPicPr>
            <a:picLocks noChangeAspect="1"/>
          </p:cNvPicPr>
          <p:nvPr/>
        </p:nvPicPr>
        <p:blipFill>
          <a:blip r:embed="rId4"/>
          <a:stretch>
            <a:fillRect/>
          </a:stretch>
        </p:blipFill>
        <p:spPr>
          <a:xfrm>
            <a:off x="8337464" y="2080909"/>
            <a:ext cx="3496777" cy="3957637"/>
          </a:xfrm>
          <a:prstGeom prst="rect">
            <a:avLst/>
          </a:prstGeom>
        </p:spPr>
      </p:pic>
      <p:sp>
        <p:nvSpPr>
          <p:cNvPr id="11" name="직사각형 10">
            <a:extLst>
              <a:ext uri="{FF2B5EF4-FFF2-40B4-BE49-F238E27FC236}">
                <a16:creationId xmlns:a16="http://schemas.microsoft.com/office/drawing/2014/main" id="{5A62493A-EB56-4F73-A024-6BC2BA6CCE2B}"/>
              </a:ext>
            </a:extLst>
          </p:cNvPr>
          <p:cNvSpPr/>
          <p:nvPr/>
        </p:nvSpPr>
        <p:spPr>
          <a:xfrm>
            <a:off x="404622" y="2080909"/>
            <a:ext cx="7815834" cy="260996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a:extLst>
              <a:ext uri="{FF2B5EF4-FFF2-40B4-BE49-F238E27FC236}">
                <a16:creationId xmlns:a16="http://schemas.microsoft.com/office/drawing/2014/main" id="{499A4780-7BDD-4782-BFBB-7DFD39F609A5}"/>
              </a:ext>
            </a:extLst>
          </p:cNvPr>
          <p:cNvSpPr/>
          <p:nvPr/>
        </p:nvSpPr>
        <p:spPr>
          <a:xfrm>
            <a:off x="404622" y="4905960"/>
            <a:ext cx="7815834" cy="6901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4" name="그림 13">
            <a:extLst>
              <a:ext uri="{FF2B5EF4-FFF2-40B4-BE49-F238E27FC236}">
                <a16:creationId xmlns:a16="http://schemas.microsoft.com/office/drawing/2014/main" id="{A624F0C8-ADBF-DDD7-74D2-AB01F49ACF5B}"/>
              </a:ext>
            </a:extLst>
          </p:cNvPr>
          <p:cNvPicPr>
            <a:picLocks noChangeAspect="1"/>
          </p:cNvPicPr>
          <p:nvPr/>
        </p:nvPicPr>
        <p:blipFill>
          <a:blip r:embed="rId5"/>
          <a:stretch>
            <a:fillRect/>
          </a:stretch>
        </p:blipFill>
        <p:spPr>
          <a:xfrm>
            <a:off x="4575089" y="819454"/>
            <a:ext cx="7524750" cy="1114425"/>
          </a:xfrm>
          <a:prstGeom prst="rect">
            <a:avLst/>
          </a:prstGeom>
        </p:spPr>
      </p:pic>
    </p:spTree>
    <p:extLst>
      <p:ext uri="{BB962C8B-B14F-4D97-AF65-F5344CB8AC3E}">
        <p14:creationId xmlns:p14="http://schemas.microsoft.com/office/powerpoint/2010/main" val="35929628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AD4CCECE-106F-5CE9-E307-3FE4F0401B80}"/>
              </a:ext>
            </a:extLst>
          </p:cNvPr>
          <p:cNvPicPr>
            <a:picLocks noChangeAspect="1"/>
          </p:cNvPicPr>
          <p:nvPr/>
        </p:nvPicPr>
        <p:blipFill>
          <a:blip r:embed="rId2"/>
          <a:stretch>
            <a:fillRect/>
          </a:stretch>
        </p:blipFill>
        <p:spPr>
          <a:xfrm>
            <a:off x="428625" y="890094"/>
            <a:ext cx="2219325" cy="647700"/>
          </a:xfrm>
          <a:prstGeom prst="rect">
            <a:avLst/>
          </a:prstGeom>
        </p:spPr>
      </p:pic>
      <p:pic>
        <p:nvPicPr>
          <p:cNvPr id="5" name="그림 4">
            <a:extLst>
              <a:ext uri="{FF2B5EF4-FFF2-40B4-BE49-F238E27FC236}">
                <a16:creationId xmlns:a16="http://schemas.microsoft.com/office/drawing/2014/main" id="{BDA59A5C-419C-2C2F-539D-F3B2058C7CAA}"/>
              </a:ext>
            </a:extLst>
          </p:cNvPr>
          <p:cNvPicPr>
            <a:picLocks noChangeAspect="1"/>
          </p:cNvPicPr>
          <p:nvPr/>
        </p:nvPicPr>
        <p:blipFill>
          <a:blip r:embed="rId3"/>
          <a:stretch>
            <a:fillRect/>
          </a:stretch>
        </p:blipFill>
        <p:spPr>
          <a:xfrm>
            <a:off x="428625" y="403006"/>
            <a:ext cx="8782338" cy="487088"/>
          </a:xfrm>
          <a:prstGeom prst="rect">
            <a:avLst/>
          </a:prstGeom>
        </p:spPr>
      </p:pic>
      <p:pic>
        <p:nvPicPr>
          <p:cNvPr id="7" name="그림 6">
            <a:extLst>
              <a:ext uri="{FF2B5EF4-FFF2-40B4-BE49-F238E27FC236}">
                <a16:creationId xmlns:a16="http://schemas.microsoft.com/office/drawing/2014/main" id="{5DD391B3-C326-BE97-B40C-66AB32C37867}"/>
              </a:ext>
            </a:extLst>
          </p:cNvPr>
          <p:cNvPicPr>
            <a:picLocks noChangeAspect="1"/>
          </p:cNvPicPr>
          <p:nvPr/>
        </p:nvPicPr>
        <p:blipFill>
          <a:blip r:embed="rId4"/>
          <a:stretch>
            <a:fillRect/>
          </a:stretch>
        </p:blipFill>
        <p:spPr>
          <a:xfrm>
            <a:off x="437164" y="1666008"/>
            <a:ext cx="4903076" cy="2398540"/>
          </a:xfrm>
          <a:prstGeom prst="rect">
            <a:avLst/>
          </a:prstGeom>
        </p:spPr>
      </p:pic>
      <p:pic>
        <p:nvPicPr>
          <p:cNvPr id="9" name="그림 8">
            <a:extLst>
              <a:ext uri="{FF2B5EF4-FFF2-40B4-BE49-F238E27FC236}">
                <a16:creationId xmlns:a16="http://schemas.microsoft.com/office/drawing/2014/main" id="{531226C3-9101-0656-B4A9-B6A42CA572AE}"/>
              </a:ext>
            </a:extLst>
          </p:cNvPr>
          <p:cNvPicPr>
            <a:picLocks noChangeAspect="1"/>
          </p:cNvPicPr>
          <p:nvPr/>
        </p:nvPicPr>
        <p:blipFill>
          <a:blip r:embed="rId5"/>
          <a:stretch>
            <a:fillRect/>
          </a:stretch>
        </p:blipFill>
        <p:spPr>
          <a:xfrm>
            <a:off x="139142" y="4192762"/>
            <a:ext cx="6159509" cy="1553201"/>
          </a:xfrm>
          <a:prstGeom prst="rect">
            <a:avLst/>
          </a:prstGeom>
        </p:spPr>
      </p:pic>
      <p:sp>
        <p:nvSpPr>
          <p:cNvPr id="14" name="직사각형 13">
            <a:extLst>
              <a:ext uri="{FF2B5EF4-FFF2-40B4-BE49-F238E27FC236}">
                <a16:creationId xmlns:a16="http://schemas.microsoft.com/office/drawing/2014/main" id="{347C9886-6D5A-EF36-FC27-030FF7799B9E}"/>
              </a:ext>
            </a:extLst>
          </p:cNvPr>
          <p:cNvSpPr/>
          <p:nvPr/>
        </p:nvSpPr>
        <p:spPr>
          <a:xfrm>
            <a:off x="196411" y="4840462"/>
            <a:ext cx="5983672" cy="90550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a:extLst>
              <a:ext uri="{FF2B5EF4-FFF2-40B4-BE49-F238E27FC236}">
                <a16:creationId xmlns:a16="http://schemas.microsoft.com/office/drawing/2014/main" id="{C264DA45-F964-22BE-DBBB-80C250F1ECA5}"/>
              </a:ext>
            </a:extLst>
          </p:cNvPr>
          <p:cNvPicPr>
            <a:picLocks noChangeAspect="1"/>
          </p:cNvPicPr>
          <p:nvPr/>
        </p:nvPicPr>
        <p:blipFill>
          <a:blip r:embed="rId6"/>
          <a:stretch>
            <a:fillRect/>
          </a:stretch>
        </p:blipFill>
        <p:spPr>
          <a:xfrm>
            <a:off x="6394559" y="3161139"/>
            <a:ext cx="5070748" cy="1434355"/>
          </a:xfrm>
          <a:prstGeom prst="rect">
            <a:avLst/>
          </a:prstGeom>
        </p:spPr>
      </p:pic>
      <p:pic>
        <p:nvPicPr>
          <p:cNvPr id="8" name="그림 7">
            <a:extLst>
              <a:ext uri="{FF2B5EF4-FFF2-40B4-BE49-F238E27FC236}">
                <a16:creationId xmlns:a16="http://schemas.microsoft.com/office/drawing/2014/main" id="{2EF4FD75-7E34-26C6-8406-CB35DDF3E8C7}"/>
              </a:ext>
            </a:extLst>
          </p:cNvPr>
          <p:cNvPicPr>
            <a:picLocks noChangeAspect="1"/>
          </p:cNvPicPr>
          <p:nvPr/>
        </p:nvPicPr>
        <p:blipFill>
          <a:blip r:embed="rId7"/>
          <a:stretch>
            <a:fillRect/>
          </a:stretch>
        </p:blipFill>
        <p:spPr>
          <a:xfrm>
            <a:off x="6394559" y="4735947"/>
            <a:ext cx="5368816" cy="866396"/>
          </a:xfrm>
          <a:prstGeom prst="rect">
            <a:avLst/>
          </a:prstGeom>
        </p:spPr>
      </p:pic>
      <p:pic>
        <p:nvPicPr>
          <p:cNvPr id="11" name="그림 10">
            <a:extLst>
              <a:ext uri="{FF2B5EF4-FFF2-40B4-BE49-F238E27FC236}">
                <a16:creationId xmlns:a16="http://schemas.microsoft.com/office/drawing/2014/main" id="{F02B4E74-35F4-FA34-0477-BA6BEDBE2840}"/>
              </a:ext>
            </a:extLst>
          </p:cNvPr>
          <p:cNvPicPr>
            <a:picLocks noChangeAspect="1"/>
          </p:cNvPicPr>
          <p:nvPr/>
        </p:nvPicPr>
        <p:blipFill>
          <a:blip r:embed="rId8"/>
          <a:stretch>
            <a:fillRect/>
          </a:stretch>
        </p:blipFill>
        <p:spPr>
          <a:xfrm>
            <a:off x="6298651" y="1641892"/>
            <a:ext cx="5636174" cy="960322"/>
          </a:xfrm>
          <a:prstGeom prst="rect">
            <a:avLst/>
          </a:prstGeom>
        </p:spPr>
      </p:pic>
      <p:sp>
        <p:nvSpPr>
          <p:cNvPr id="13" name="직사각형 12">
            <a:extLst>
              <a:ext uri="{FF2B5EF4-FFF2-40B4-BE49-F238E27FC236}">
                <a16:creationId xmlns:a16="http://schemas.microsoft.com/office/drawing/2014/main" id="{E0B2813F-413D-1CB2-4ABA-FC20D94ED217}"/>
              </a:ext>
            </a:extLst>
          </p:cNvPr>
          <p:cNvSpPr/>
          <p:nvPr/>
        </p:nvSpPr>
        <p:spPr>
          <a:xfrm>
            <a:off x="6394559" y="3429000"/>
            <a:ext cx="5070748" cy="56881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0764789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8AF62A42-87CC-4DFE-81C6-9B492BDC4D72}"/>
              </a:ext>
            </a:extLst>
          </p:cNvPr>
          <p:cNvPicPr>
            <a:picLocks noChangeAspect="1"/>
          </p:cNvPicPr>
          <p:nvPr/>
        </p:nvPicPr>
        <p:blipFill>
          <a:blip r:embed="rId2"/>
          <a:stretch>
            <a:fillRect/>
          </a:stretch>
        </p:blipFill>
        <p:spPr>
          <a:xfrm>
            <a:off x="403589" y="315585"/>
            <a:ext cx="7703244" cy="723900"/>
          </a:xfrm>
          <a:prstGeom prst="rect">
            <a:avLst/>
          </a:prstGeom>
        </p:spPr>
      </p:pic>
      <p:pic>
        <p:nvPicPr>
          <p:cNvPr id="5" name="그림 4">
            <a:extLst>
              <a:ext uri="{FF2B5EF4-FFF2-40B4-BE49-F238E27FC236}">
                <a16:creationId xmlns:a16="http://schemas.microsoft.com/office/drawing/2014/main" id="{E774EB54-E48B-4E3B-AB21-79EBED6CDFF4}"/>
              </a:ext>
            </a:extLst>
          </p:cNvPr>
          <p:cNvPicPr>
            <a:picLocks noChangeAspect="1"/>
          </p:cNvPicPr>
          <p:nvPr/>
        </p:nvPicPr>
        <p:blipFill>
          <a:blip r:embed="rId3"/>
          <a:stretch>
            <a:fillRect/>
          </a:stretch>
        </p:blipFill>
        <p:spPr>
          <a:xfrm>
            <a:off x="629964" y="1005417"/>
            <a:ext cx="2781300" cy="723900"/>
          </a:xfrm>
          <a:prstGeom prst="rect">
            <a:avLst/>
          </a:prstGeom>
        </p:spPr>
      </p:pic>
      <p:pic>
        <p:nvPicPr>
          <p:cNvPr id="4" name="그림 3">
            <a:extLst>
              <a:ext uri="{FF2B5EF4-FFF2-40B4-BE49-F238E27FC236}">
                <a16:creationId xmlns:a16="http://schemas.microsoft.com/office/drawing/2014/main" id="{37AA0675-AC52-4CCC-A722-F566846731A5}"/>
              </a:ext>
            </a:extLst>
          </p:cNvPr>
          <p:cNvPicPr>
            <a:picLocks noChangeAspect="1"/>
          </p:cNvPicPr>
          <p:nvPr/>
        </p:nvPicPr>
        <p:blipFill>
          <a:blip r:embed="rId4"/>
          <a:stretch>
            <a:fillRect/>
          </a:stretch>
        </p:blipFill>
        <p:spPr>
          <a:xfrm>
            <a:off x="207536" y="1869993"/>
            <a:ext cx="6296682" cy="1693364"/>
          </a:xfrm>
          <a:prstGeom prst="rect">
            <a:avLst/>
          </a:prstGeom>
        </p:spPr>
      </p:pic>
      <p:sp>
        <p:nvSpPr>
          <p:cNvPr id="6" name="직사각형 5">
            <a:extLst>
              <a:ext uri="{FF2B5EF4-FFF2-40B4-BE49-F238E27FC236}">
                <a16:creationId xmlns:a16="http://schemas.microsoft.com/office/drawing/2014/main" id="{7439156D-194E-4BD8-B1EA-150478CF6A96}"/>
              </a:ext>
            </a:extLst>
          </p:cNvPr>
          <p:cNvSpPr/>
          <p:nvPr/>
        </p:nvSpPr>
        <p:spPr>
          <a:xfrm>
            <a:off x="232870" y="2619469"/>
            <a:ext cx="5863130" cy="6475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9" name="그림 8">
            <a:extLst>
              <a:ext uri="{FF2B5EF4-FFF2-40B4-BE49-F238E27FC236}">
                <a16:creationId xmlns:a16="http://schemas.microsoft.com/office/drawing/2014/main" id="{01D7D46C-B11D-422F-BB8D-928623545F59}"/>
              </a:ext>
            </a:extLst>
          </p:cNvPr>
          <p:cNvPicPr>
            <a:picLocks noChangeAspect="1"/>
          </p:cNvPicPr>
          <p:nvPr/>
        </p:nvPicPr>
        <p:blipFill>
          <a:blip r:embed="rId5"/>
          <a:stretch>
            <a:fillRect/>
          </a:stretch>
        </p:blipFill>
        <p:spPr>
          <a:xfrm>
            <a:off x="301424" y="4172021"/>
            <a:ext cx="6361386" cy="1726542"/>
          </a:xfrm>
          <a:prstGeom prst="rect">
            <a:avLst/>
          </a:prstGeom>
        </p:spPr>
      </p:pic>
      <p:sp>
        <p:nvSpPr>
          <p:cNvPr id="11" name="직사각형 10">
            <a:extLst>
              <a:ext uri="{FF2B5EF4-FFF2-40B4-BE49-F238E27FC236}">
                <a16:creationId xmlns:a16="http://schemas.microsoft.com/office/drawing/2014/main" id="{B86E76A4-5B9A-420B-ACDC-6AA9A0F08666}"/>
              </a:ext>
            </a:extLst>
          </p:cNvPr>
          <p:cNvSpPr/>
          <p:nvPr/>
        </p:nvSpPr>
        <p:spPr>
          <a:xfrm>
            <a:off x="301424" y="4233872"/>
            <a:ext cx="6195848" cy="2916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3" name="그림 12">
            <a:extLst>
              <a:ext uri="{FF2B5EF4-FFF2-40B4-BE49-F238E27FC236}">
                <a16:creationId xmlns:a16="http://schemas.microsoft.com/office/drawing/2014/main" id="{4330505B-2A3C-46C8-93E8-1C50E0F7C079}"/>
              </a:ext>
            </a:extLst>
          </p:cNvPr>
          <p:cNvPicPr>
            <a:picLocks noChangeAspect="1"/>
          </p:cNvPicPr>
          <p:nvPr/>
        </p:nvPicPr>
        <p:blipFill>
          <a:blip r:embed="rId6"/>
          <a:stretch>
            <a:fillRect/>
          </a:stretch>
        </p:blipFill>
        <p:spPr>
          <a:xfrm>
            <a:off x="251007" y="6166388"/>
            <a:ext cx="6462220" cy="344652"/>
          </a:xfrm>
          <a:prstGeom prst="rect">
            <a:avLst/>
          </a:prstGeom>
        </p:spPr>
      </p:pic>
      <p:pic>
        <p:nvPicPr>
          <p:cNvPr id="15" name="그림 14">
            <a:extLst>
              <a:ext uri="{FF2B5EF4-FFF2-40B4-BE49-F238E27FC236}">
                <a16:creationId xmlns:a16="http://schemas.microsoft.com/office/drawing/2014/main" id="{D62E28AB-3A65-484F-AF5B-F17F7ABE0219}"/>
              </a:ext>
            </a:extLst>
          </p:cNvPr>
          <p:cNvPicPr>
            <a:picLocks noChangeAspect="1"/>
          </p:cNvPicPr>
          <p:nvPr/>
        </p:nvPicPr>
        <p:blipFill>
          <a:blip r:embed="rId7"/>
          <a:stretch>
            <a:fillRect/>
          </a:stretch>
        </p:blipFill>
        <p:spPr>
          <a:xfrm>
            <a:off x="1732565" y="3890573"/>
            <a:ext cx="2181225" cy="333375"/>
          </a:xfrm>
          <a:prstGeom prst="rect">
            <a:avLst/>
          </a:prstGeom>
        </p:spPr>
      </p:pic>
      <p:pic>
        <p:nvPicPr>
          <p:cNvPr id="17" name="그림 16">
            <a:extLst>
              <a:ext uri="{FF2B5EF4-FFF2-40B4-BE49-F238E27FC236}">
                <a16:creationId xmlns:a16="http://schemas.microsoft.com/office/drawing/2014/main" id="{47B7917F-17F4-4562-AE6F-21E4778F5B15}"/>
              </a:ext>
            </a:extLst>
          </p:cNvPr>
          <p:cNvPicPr>
            <a:picLocks noChangeAspect="1"/>
          </p:cNvPicPr>
          <p:nvPr/>
        </p:nvPicPr>
        <p:blipFill>
          <a:blip r:embed="rId8"/>
          <a:stretch>
            <a:fillRect/>
          </a:stretch>
        </p:blipFill>
        <p:spPr>
          <a:xfrm>
            <a:off x="4844648" y="1337579"/>
            <a:ext cx="1828800" cy="337731"/>
          </a:xfrm>
          <a:prstGeom prst="rect">
            <a:avLst/>
          </a:prstGeom>
        </p:spPr>
      </p:pic>
      <p:pic>
        <p:nvPicPr>
          <p:cNvPr id="19" name="그림 18">
            <a:extLst>
              <a:ext uri="{FF2B5EF4-FFF2-40B4-BE49-F238E27FC236}">
                <a16:creationId xmlns:a16="http://schemas.microsoft.com/office/drawing/2014/main" id="{F26F9509-D075-41B4-9695-C3C1AF9218BA}"/>
              </a:ext>
            </a:extLst>
          </p:cNvPr>
          <p:cNvPicPr>
            <a:picLocks noChangeAspect="1"/>
          </p:cNvPicPr>
          <p:nvPr/>
        </p:nvPicPr>
        <p:blipFill>
          <a:blip r:embed="rId9"/>
          <a:stretch>
            <a:fillRect/>
          </a:stretch>
        </p:blipFill>
        <p:spPr>
          <a:xfrm>
            <a:off x="3544486" y="1031085"/>
            <a:ext cx="4429125" cy="276225"/>
          </a:xfrm>
          <a:prstGeom prst="rect">
            <a:avLst/>
          </a:prstGeom>
        </p:spPr>
      </p:pic>
      <p:pic>
        <p:nvPicPr>
          <p:cNvPr id="7" name="그림 6">
            <a:extLst>
              <a:ext uri="{FF2B5EF4-FFF2-40B4-BE49-F238E27FC236}">
                <a16:creationId xmlns:a16="http://schemas.microsoft.com/office/drawing/2014/main" id="{FFEF14CE-7BB5-47A2-ABA1-85D855C26EA5}"/>
              </a:ext>
            </a:extLst>
          </p:cNvPr>
          <p:cNvPicPr>
            <a:picLocks noChangeAspect="1"/>
          </p:cNvPicPr>
          <p:nvPr/>
        </p:nvPicPr>
        <p:blipFill>
          <a:blip r:embed="rId10"/>
          <a:stretch>
            <a:fillRect/>
          </a:stretch>
        </p:blipFill>
        <p:spPr>
          <a:xfrm>
            <a:off x="6882075" y="1506444"/>
            <a:ext cx="4963005" cy="1331943"/>
          </a:xfrm>
          <a:prstGeom prst="rect">
            <a:avLst/>
          </a:prstGeom>
        </p:spPr>
      </p:pic>
      <p:pic>
        <p:nvPicPr>
          <p:cNvPr id="8" name="그림 7">
            <a:extLst>
              <a:ext uri="{FF2B5EF4-FFF2-40B4-BE49-F238E27FC236}">
                <a16:creationId xmlns:a16="http://schemas.microsoft.com/office/drawing/2014/main" id="{00A212BC-2FDB-4732-9CC0-AD3D9345F628}"/>
              </a:ext>
            </a:extLst>
          </p:cNvPr>
          <p:cNvPicPr>
            <a:picLocks noChangeAspect="1"/>
          </p:cNvPicPr>
          <p:nvPr/>
        </p:nvPicPr>
        <p:blipFill>
          <a:blip r:embed="rId11"/>
          <a:stretch>
            <a:fillRect/>
          </a:stretch>
        </p:blipFill>
        <p:spPr>
          <a:xfrm>
            <a:off x="6882075" y="3004936"/>
            <a:ext cx="5274838" cy="2821979"/>
          </a:xfrm>
          <a:prstGeom prst="rect">
            <a:avLst/>
          </a:prstGeom>
        </p:spPr>
      </p:pic>
      <p:sp>
        <p:nvSpPr>
          <p:cNvPr id="16" name="직사각형 15">
            <a:extLst>
              <a:ext uri="{FF2B5EF4-FFF2-40B4-BE49-F238E27FC236}">
                <a16:creationId xmlns:a16="http://schemas.microsoft.com/office/drawing/2014/main" id="{0561D3CF-97A0-476A-9506-0972D12CA241}"/>
              </a:ext>
            </a:extLst>
          </p:cNvPr>
          <p:cNvSpPr/>
          <p:nvPr/>
        </p:nvSpPr>
        <p:spPr>
          <a:xfrm>
            <a:off x="6875128" y="4207810"/>
            <a:ext cx="5217023" cy="114374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804981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DDF8771F-9133-1EDF-56F6-8DA06957A69B}"/>
              </a:ext>
            </a:extLst>
          </p:cNvPr>
          <p:cNvPicPr>
            <a:picLocks noChangeAspect="1"/>
          </p:cNvPicPr>
          <p:nvPr/>
        </p:nvPicPr>
        <p:blipFill>
          <a:blip r:embed="rId2"/>
          <a:stretch>
            <a:fillRect/>
          </a:stretch>
        </p:blipFill>
        <p:spPr>
          <a:xfrm>
            <a:off x="3125185" y="515170"/>
            <a:ext cx="6477000" cy="6048375"/>
          </a:xfrm>
          <a:prstGeom prst="rect">
            <a:avLst/>
          </a:prstGeom>
        </p:spPr>
      </p:pic>
      <p:pic>
        <p:nvPicPr>
          <p:cNvPr id="5" name="그림 4">
            <a:extLst>
              <a:ext uri="{FF2B5EF4-FFF2-40B4-BE49-F238E27FC236}">
                <a16:creationId xmlns:a16="http://schemas.microsoft.com/office/drawing/2014/main" id="{7A50D782-509A-C624-D478-6557C9705993}"/>
              </a:ext>
            </a:extLst>
          </p:cNvPr>
          <p:cNvPicPr>
            <a:picLocks noChangeAspect="1"/>
          </p:cNvPicPr>
          <p:nvPr/>
        </p:nvPicPr>
        <p:blipFill>
          <a:blip r:embed="rId3"/>
          <a:stretch>
            <a:fillRect/>
          </a:stretch>
        </p:blipFill>
        <p:spPr>
          <a:xfrm>
            <a:off x="417129" y="65855"/>
            <a:ext cx="6929602" cy="1033962"/>
          </a:xfrm>
          <a:prstGeom prst="rect">
            <a:avLst/>
          </a:prstGeom>
        </p:spPr>
      </p:pic>
    </p:spTree>
    <p:extLst>
      <p:ext uri="{BB962C8B-B14F-4D97-AF65-F5344CB8AC3E}">
        <p14:creationId xmlns:p14="http://schemas.microsoft.com/office/powerpoint/2010/main" val="20282076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8A657F68-A5AA-4899-B6B7-DAA24483FBE7}"/>
              </a:ext>
            </a:extLst>
          </p:cNvPr>
          <p:cNvPicPr>
            <a:picLocks noChangeAspect="1"/>
          </p:cNvPicPr>
          <p:nvPr/>
        </p:nvPicPr>
        <p:blipFill>
          <a:blip r:embed="rId2"/>
          <a:stretch>
            <a:fillRect/>
          </a:stretch>
        </p:blipFill>
        <p:spPr>
          <a:xfrm>
            <a:off x="425669" y="194350"/>
            <a:ext cx="7428799" cy="1098422"/>
          </a:xfrm>
          <a:prstGeom prst="rect">
            <a:avLst/>
          </a:prstGeom>
        </p:spPr>
      </p:pic>
      <p:pic>
        <p:nvPicPr>
          <p:cNvPr id="5" name="그림 4">
            <a:extLst>
              <a:ext uri="{FF2B5EF4-FFF2-40B4-BE49-F238E27FC236}">
                <a16:creationId xmlns:a16="http://schemas.microsoft.com/office/drawing/2014/main" id="{40BA8420-453B-48C5-868D-902B390DD37B}"/>
              </a:ext>
            </a:extLst>
          </p:cNvPr>
          <p:cNvPicPr>
            <a:picLocks noChangeAspect="1"/>
          </p:cNvPicPr>
          <p:nvPr/>
        </p:nvPicPr>
        <p:blipFill>
          <a:blip r:embed="rId3"/>
          <a:stretch>
            <a:fillRect/>
          </a:stretch>
        </p:blipFill>
        <p:spPr>
          <a:xfrm>
            <a:off x="5796454" y="993760"/>
            <a:ext cx="1953037" cy="598023"/>
          </a:xfrm>
          <a:prstGeom prst="rect">
            <a:avLst/>
          </a:prstGeom>
        </p:spPr>
      </p:pic>
      <p:pic>
        <p:nvPicPr>
          <p:cNvPr id="7" name="그림 6">
            <a:extLst>
              <a:ext uri="{FF2B5EF4-FFF2-40B4-BE49-F238E27FC236}">
                <a16:creationId xmlns:a16="http://schemas.microsoft.com/office/drawing/2014/main" id="{517E3430-C924-4029-BE66-233B607C4A9F}"/>
              </a:ext>
            </a:extLst>
          </p:cNvPr>
          <p:cNvPicPr>
            <a:picLocks noChangeAspect="1"/>
          </p:cNvPicPr>
          <p:nvPr/>
        </p:nvPicPr>
        <p:blipFill>
          <a:blip r:embed="rId4"/>
          <a:stretch>
            <a:fillRect/>
          </a:stretch>
        </p:blipFill>
        <p:spPr>
          <a:xfrm>
            <a:off x="368229" y="1848384"/>
            <a:ext cx="5578612" cy="3524906"/>
          </a:xfrm>
          <a:prstGeom prst="rect">
            <a:avLst/>
          </a:prstGeom>
        </p:spPr>
      </p:pic>
      <p:pic>
        <p:nvPicPr>
          <p:cNvPr id="4" name="그림 3">
            <a:extLst>
              <a:ext uri="{FF2B5EF4-FFF2-40B4-BE49-F238E27FC236}">
                <a16:creationId xmlns:a16="http://schemas.microsoft.com/office/drawing/2014/main" id="{F7CB869F-6A36-0C05-4154-8F8268B94398}"/>
              </a:ext>
            </a:extLst>
          </p:cNvPr>
          <p:cNvPicPr>
            <a:picLocks noChangeAspect="1"/>
          </p:cNvPicPr>
          <p:nvPr/>
        </p:nvPicPr>
        <p:blipFill>
          <a:blip r:embed="rId5"/>
          <a:stretch>
            <a:fillRect/>
          </a:stretch>
        </p:blipFill>
        <p:spPr>
          <a:xfrm>
            <a:off x="6772972" y="1773621"/>
            <a:ext cx="3771180" cy="4890029"/>
          </a:xfrm>
          <a:prstGeom prst="rect">
            <a:avLst/>
          </a:prstGeom>
        </p:spPr>
      </p:pic>
      <p:cxnSp>
        <p:nvCxnSpPr>
          <p:cNvPr id="6" name="직선 연결선 5">
            <a:extLst>
              <a:ext uri="{FF2B5EF4-FFF2-40B4-BE49-F238E27FC236}">
                <a16:creationId xmlns:a16="http://schemas.microsoft.com/office/drawing/2014/main" id="{F6F844F5-0A11-6E73-FFC4-C4404FA68522}"/>
              </a:ext>
            </a:extLst>
          </p:cNvPr>
          <p:cNvCxnSpPr/>
          <p:nvPr/>
        </p:nvCxnSpPr>
        <p:spPr>
          <a:xfrm>
            <a:off x="528145" y="2632841"/>
            <a:ext cx="214411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직선 연결선 9">
            <a:extLst>
              <a:ext uri="{FF2B5EF4-FFF2-40B4-BE49-F238E27FC236}">
                <a16:creationId xmlns:a16="http://schemas.microsoft.com/office/drawing/2014/main" id="{B29518E7-4AEA-4620-9EC2-49B7B8E08280}"/>
              </a:ext>
            </a:extLst>
          </p:cNvPr>
          <p:cNvCxnSpPr>
            <a:cxnSpLocks/>
          </p:cNvCxnSpPr>
          <p:nvPr/>
        </p:nvCxnSpPr>
        <p:spPr>
          <a:xfrm>
            <a:off x="693683" y="3815255"/>
            <a:ext cx="50292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직선 연결선 12">
            <a:extLst>
              <a:ext uri="{FF2B5EF4-FFF2-40B4-BE49-F238E27FC236}">
                <a16:creationId xmlns:a16="http://schemas.microsoft.com/office/drawing/2014/main" id="{A0914BA8-D1C4-78C9-C410-8B16C2C72DA1}"/>
              </a:ext>
            </a:extLst>
          </p:cNvPr>
          <p:cNvCxnSpPr>
            <a:cxnSpLocks/>
          </p:cNvCxnSpPr>
          <p:nvPr/>
        </p:nvCxnSpPr>
        <p:spPr>
          <a:xfrm>
            <a:off x="425669" y="4148958"/>
            <a:ext cx="338958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직선 연결선 14">
            <a:extLst>
              <a:ext uri="{FF2B5EF4-FFF2-40B4-BE49-F238E27FC236}">
                <a16:creationId xmlns:a16="http://schemas.microsoft.com/office/drawing/2014/main" id="{73FFFAD8-76A4-71CC-BE41-988F0BBA90FB}"/>
              </a:ext>
            </a:extLst>
          </p:cNvPr>
          <p:cNvCxnSpPr>
            <a:cxnSpLocks/>
          </p:cNvCxnSpPr>
          <p:nvPr/>
        </p:nvCxnSpPr>
        <p:spPr>
          <a:xfrm>
            <a:off x="1106214" y="4758558"/>
            <a:ext cx="461666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직선 연결선 16">
            <a:extLst>
              <a:ext uri="{FF2B5EF4-FFF2-40B4-BE49-F238E27FC236}">
                <a16:creationId xmlns:a16="http://schemas.microsoft.com/office/drawing/2014/main" id="{9E31BE10-E849-45FB-4D6E-0C0E90EDC91B}"/>
              </a:ext>
            </a:extLst>
          </p:cNvPr>
          <p:cNvCxnSpPr>
            <a:cxnSpLocks/>
          </p:cNvCxnSpPr>
          <p:nvPr/>
        </p:nvCxnSpPr>
        <p:spPr>
          <a:xfrm>
            <a:off x="2120462" y="5076496"/>
            <a:ext cx="3602421"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직선 연결선 18">
            <a:extLst>
              <a:ext uri="{FF2B5EF4-FFF2-40B4-BE49-F238E27FC236}">
                <a16:creationId xmlns:a16="http://schemas.microsoft.com/office/drawing/2014/main" id="{77507E04-5276-8FA8-C344-E731D075265A}"/>
              </a:ext>
            </a:extLst>
          </p:cNvPr>
          <p:cNvCxnSpPr>
            <a:cxnSpLocks/>
          </p:cNvCxnSpPr>
          <p:nvPr/>
        </p:nvCxnSpPr>
        <p:spPr>
          <a:xfrm>
            <a:off x="537647" y="5373290"/>
            <a:ext cx="416047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6241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17CD1C47-3001-D6E9-711D-67C8B22A3DF1}"/>
              </a:ext>
            </a:extLst>
          </p:cNvPr>
          <p:cNvPicPr>
            <a:picLocks noChangeAspect="1"/>
          </p:cNvPicPr>
          <p:nvPr/>
        </p:nvPicPr>
        <p:blipFill>
          <a:blip r:embed="rId2"/>
          <a:stretch>
            <a:fillRect/>
          </a:stretch>
        </p:blipFill>
        <p:spPr>
          <a:xfrm>
            <a:off x="408214" y="360557"/>
            <a:ext cx="7685314" cy="499243"/>
          </a:xfrm>
          <a:prstGeom prst="rect">
            <a:avLst/>
          </a:prstGeom>
        </p:spPr>
      </p:pic>
      <p:pic>
        <p:nvPicPr>
          <p:cNvPr id="7" name="그림 6">
            <a:extLst>
              <a:ext uri="{FF2B5EF4-FFF2-40B4-BE49-F238E27FC236}">
                <a16:creationId xmlns:a16="http://schemas.microsoft.com/office/drawing/2014/main" id="{6A7CCDA4-D74C-E180-CE9D-EF385E2F4A46}"/>
              </a:ext>
            </a:extLst>
          </p:cNvPr>
          <p:cNvPicPr>
            <a:picLocks noChangeAspect="1"/>
          </p:cNvPicPr>
          <p:nvPr/>
        </p:nvPicPr>
        <p:blipFill>
          <a:blip r:embed="rId3"/>
          <a:stretch>
            <a:fillRect/>
          </a:stretch>
        </p:blipFill>
        <p:spPr>
          <a:xfrm>
            <a:off x="587148" y="903344"/>
            <a:ext cx="3364367" cy="257114"/>
          </a:xfrm>
          <a:prstGeom prst="rect">
            <a:avLst/>
          </a:prstGeom>
        </p:spPr>
      </p:pic>
      <p:pic>
        <p:nvPicPr>
          <p:cNvPr id="9" name="그림 8">
            <a:extLst>
              <a:ext uri="{FF2B5EF4-FFF2-40B4-BE49-F238E27FC236}">
                <a16:creationId xmlns:a16="http://schemas.microsoft.com/office/drawing/2014/main" id="{0337F537-E0FD-AFB7-D37D-74A8DDE98BAB}"/>
              </a:ext>
            </a:extLst>
          </p:cNvPr>
          <p:cNvPicPr>
            <a:picLocks noChangeAspect="1"/>
          </p:cNvPicPr>
          <p:nvPr/>
        </p:nvPicPr>
        <p:blipFill>
          <a:blip r:embed="rId4"/>
          <a:stretch>
            <a:fillRect/>
          </a:stretch>
        </p:blipFill>
        <p:spPr>
          <a:xfrm>
            <a:off x="4071257" y="882701"/>
            <a:ext cx="2672442" cy="331617"/>
          </a:xfrm>
          <a:prstGeom prst="rect">
            <a:avLst/>
          </a:prstGeom>
        </p:spPr>
      </p:pic>
      <p:pic>
        <p:nvPicPr>
          <p:cNvPr id="11" name="그림 10">
            <a:extLst>
              <a:ext uri="{FF2B5EF4-FFF2-40B4-BE49-F238E27FC236}">
                <a16:creationId xmlns:a16="http://schemas.microsoft.com/office/drawing/2014/main" id="{6694F0B4-8EAE-5249-2C74-715E2136BB8D}"/>
              </a:ext>
            </a:extLst>
          </p:cNvPr>
          <p:cNvPicPr>
            <a:picLocks noChangeAspect="1"/>
          </p:cNvPicPr>
          <p:nvPr/>
        </p:nvPicPr>
        <p:blipFill>
          <a:blip r:embed="rId5"/>
          <a:stretch>
            <a:fillRect/>
          </a:stretch>
        </p:blipFill>
        <p:spPr>
          <a:xfrm>
            <a:off x="505506" y="1419905"/>
            <a:ext cx="5242152" cy="818684"/>
          </a:xfrm>
          <a:prstGeom prst="rect">
            <a:avLst/>
          </a:prstGeom>
        </p:spPr>
      </p:pic>
      <p:pic>
        <p:nvPicPr>
          <p:cNvPr id="13" name="그림 12">
            <a:extLst>
              <a:ext uri="{FF2B5EF4-FFF2-40B4-BE49-F238E27FC236}">
                <a16:creationId xmlns:a16="http://schemas.microsoft.com/office/drawing/2014/main" id="{6ECA7CC8-81BB-A318-133E-1EA58D181D97}"/>
              </a:ext>
            </a:extLst>
          </p:cNvPr>
          <p:cNvPicPr>
            <a:picLocks noChangeAspect="1"/>
          </p:cNvPicPr>
          <p:nvPr/>
        </p:nvPicPr>
        <p:blipFill>
          <a:blip r:embed="rId6"/>
          <a:stretch>
            <a:fillRect/>
          </a:stretch>
        </p:blipFill>
        <p:spPr>
          <a:xfrm>
            <a:off x="447459" y="2444176"/>
            <a:ext cx="5307465" cy="1379436"/>
          </a:xfrm>
          <a:prstGeom prst="rect">
            <a:avLst/>
          </a:prstGeom>
        </p:spPr>
      </p:pic>
      <p:pic>
        <p:nvPicPr>
          <p:cNvPr id="15" name="그림 14">
            <a:extLst>
              <a:ext uri="{FF2B5EF4-FFF2-40B4-BE49-F238E27FC236}">
                <a16:creationId xmlns:a16="http://schemas.microsoft.com/office/drawing/2014/main" id="{12935AC6-AA61-217E-FD86-7BACBA9D1B9E}"/>
              </a:ext>
            </a:extLst>
          </p:cNvPr>
          <p:cNvPicPr>
            <a:picLocks noChangeAspect="1"/>
          </p:cNvPicPr>
          <p:nvPr/>
        </p:nvPicPr>
        <p:blipFill>
          <a:blip r:embed="rId7"/>
          <a:stretch>
            <a:fillRect/>
          </a:stretch>
        </p:blipFill>
        <p:spPr>
          <a:xfrm>
            <a:off x="505506" y="4029199"/>
            <a:ext cx="5454423" cy="1709082"/>
          </a:xfrm>
          <a:prstGeom prst="rect">
            <a:avLst/>
          </a:prstGeom>
        </p:spPr>
      </p:pic>
      <p:pic>
        <p:nvPicPr>
          <p:cNvPr id="17" name="그림 16">
            <a:extLst>
              <a:ext uri="{FF2B5EF4-FFF2-40B4-BE49-F238E27FC236}">
                <a16:creationId xmlns:a16="http://schemas.microsoft.com/office/drawing/2014/main" id="{D1994628-62BB-EA5B-A2C0-30E14F338922}"/>
              </a:ext>
            </a:extLst>
          </p:cNvPr>
          <p:cNvPicPr>
            <a:picLocks noChangeAspect="1"/>
          </p:cNvPicPr>
          <p:nvPr/>
        </p:nvPicPr>
        <p:blipFill>
          <a:blip r:embed="rId8"/>
          <a:stretch>
            <a:fillRect/>
          </a:stretch>
        </p:blipFill>
        <p:spPr>
          <a:xfrm>
            <a:off x="6437077" y="1602045"/>
            <a:ext cx="5249417" cy="1273087"/>
          </a:xfrm>
          <a:prstGeom prst="rect">
            <a:avLst/>
          </a:prstGeom>
        </p:spPr>
      </p:pic>
      <p:sp>
        <p:nvSpPr>
          <p:cNvPr id="18" name="직사각형 17">
            <a:extLst>
              <a:ext uri="{FF2B5EF4-FFF2-40B4-BE49-F238E27FC236}">
                <a16:creationId xmlns:a16="http://schemas.microsoft.com/office/drawing/2014/main" id="{329C0C02-0F79-699C-EA00-C00E1682B182}"/>
              </a:ext>
            </a:extLst>
          </p:cNvPr>
          <p:cNvSpPr/>
          <p:nvPr/>
        </p:nvSpPr>
        <p:spPr>
          <a:xfrm>
            <a:off x="425687" y="3024166"/>
            <a:ext cx="5381842" cy="4992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9" name="직사각형 18">
            <a:extLst>
              <a:ext uri="{FF2B5EF4-FFF2-40B4-BE49-F238E27FC236}">
                <a16:creationId xmlns:a16="http://schemas.microsoft.com/office/drawing/2014/main" id="{0328A247-DE53-ED0E-1242-2FD90F4AF3D5}"/>
              </a:ext>
            </a:extLst>
          </p:cNvPr>
          <p:cNvSpPr/>
          <p:nvPr/>
        </p:nvSpPr>
        <p:spPr>
          <a:xfrm>
            <a:off x="6437077" y="1823358"/>
            <a:ext cx="5363037" cy="522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20" name="직사각형 19">
            <a:extLst>
              <a:ext uri="{FF2B5EF4-FFF2-40B4-BE49-F238E27FC236}">
                <a16:creationId xmlns:a16="http://schemas.microsoft.com/office/drawing/2014/main" id="{CB0633FA-209A-A5F9-764F-976DB9531B51}"/>
              </a:ext>
            </a:extLst>
          </p:cNvPr>
          <p:cNvSpPr/>
          <p:nvPr/>
        </p:nvSpPr>
        <p:spPr>
          <a:xfrm>
            <a:off x="402584" y="4355595"/>
            <a:ext cx="5557345" cy="13794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9138768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58848A3-70BB-3C62-6B23-BA897CB275CB}"/>
              </a:ext>
            </a:extLst>
          </p:cNvPr>
          <p:cNvSpPr>
            <a:spLocks noGrp="1"/>
          </p:cNvSpPr>
          <p:nvPr>
            <p:ph type="title"/>
          </p:nvPr>
        </p:nvSpPr>
        <p:spPr>
          <a:xfrm>
            <a:off x="357351" y="440529"/>
            <a:ext cx="10515600" cy="685801"/>
          </a:xfrm>
        </p:spPr>
        <p:txBody>
          <a:bodyPr>
            <a:normAutofit fontScale="90000"/>
          </a:bodyPr>
          <a:lstStyle/>
          <a:p>
            <a:r>
              <a:rPr lang="en-US" altLang="ko-KR" dirty="0"/>
              <a:t>AI </a:t>
            </a:r>
            <a:r>
              <a:rPr lang="ko-KR" altLang="en-US" dirty="0"/>
              <a:t>시대의 대비</a:t>
            </a:r>
            <a:r>
              <a:rPr lang="en-US" altLang="ko-KR" dirty="0"/>
              <a:t>: </a:t>
            </a:r>
            <a:r>
              <a:rPr lang="ko-KR" altLang="en-US" dirty="0"/>
              <a:t>기계를 잘 활용하는 사람</a:t>
            </a:r>
            <a:r>
              <a:rPr lang="en-US" altLang="ko-KR" dirty="0"/>
              <a:t>!</a:t>
            </a:r>
            <a:endParaRPr lang="ko-KR" altLang="en-US" dirty="0"/>
          </a:p>
        </p:txBody>
      </p:sp>
      <p:sp>
        <p:nvSpPr>
          <p:cNvPr id="3" name="내용 개체 틀 2">
            <a:extLst>
              <a:ext uri="{FF2B5EF4-FFF2-40B4-BE49-F238E27FC236}">
                <a16:creationId xmlns:a16="http://schemas.microsoft.com/office/drawing/2014/main" id="{B84B3170-8A79-D68E-6288-8673D4244635}"/>
              </a:ext>
            </a:extLst>
          </p:cNvPr>
          <p:cNvSpPr>
            <a:spLocks noGrp="1"/>
          </p:cNvSpPr>
          <p:nvPr>
            <p:ph idx="1"/>
          </p:nvPr>
        </p:nvSpPr>
        <p:spPr>
          <a:xfrm>
            <a:off x="237796" y="1513489"/>
            <a:ext cx="10754711" cy="4892073"/>
          </a:xfrm>
        </p:spPr>
        <p:txBody>
          <a:bodyPr>
            <a:normAutofit lnSpcReduction="10000"/>
          </a:bodyPr>
          <a:lstStyle/>
          <a:p>
            <a:r>
              <a:rPr lang="en-US" altLang="ko-KR" dirty="0"/>
              <a:t>AI</a:t>
            </a:r>
            <a:r>
              <a:rPr lang="ko-KR" altLang="en-US" dirty="0"/>
              <a:t> 활용 단계</a:t>
            </a:r>
            <a:endParaRPr lang="en-US" altLang="ko-KR" dirty="0"/>
          </a:p>
          <a:p>
            <a:pPr lvl="1"/>
            <a:endParaRPr lang="en-US" altLang="ko-KR" dirty="0"/>
          </a:p>
          <a:p>
            <a:pPr lvl="1"/>
            <a:r>
              <a:rPr lang="ko-KR" altLang="en-US" dirty="0"/>
              <a:t>비전공자</a:t>
            </a:r>
            <a:endParaRPr lang="en-US" altLang="ko-KR" dirty="0"/>
          </a:p>
          <a:p>
            <a:pPr lvl="1"/>
            <a:r>
              <a:rPr lang="en-US" altLang="ko-KR" dirty="0"/>
              <a:t>1</a:t>
            </a:r>
            <a:r>
              <a:rPr lang="ko-KR" altLang="en-US" dirty="0"/>
              <a:t> 단계</a:t>
            </a:r>
            <a:r>
              <a:rPr lang="en-US" altLang="ko-KR" dirty="0"/>
              <a:t>(</a:t>
            </a:r>
            <a:r>
              <a:rPr lang="ko-KR" altLang="en-US" dirty="0"/>
              <a:t>단순이용</a:t>
            </a:r>
            <a:r>
              <a:rPr lang="en-US" altLang="ko-KR" dirty="0"/>
              <a:t>): AI</a:t>
            </a:r>
            <a:r>
              <a:rPr lang="ko-KR" altLang="en-US" dirty="0"/>
              <a:t>의 원리 이해없이 공개된 서비스를 활용하는 단계</a:t>
            </a:r>
            <a:endParaRPr lang="en-US" altLang="ko-KR" dirty="0"/>
          </a:p>
          <a:p>
            <a:pPr lvl="1"/>
            <a:r>
              <a:rPr lang="en-US" altLang="ko-KR" dirty="0"/>
              <a:t>2 </a:t>
            </a:r>
            <a:r>
              <a:rPr lang="ko-KR" altLang="en-US" dirty="0"/>
              <a:t>단계</a:t>
            </a:r>
            <a:r>
              <a:rPr lang="en-US" altLang="ko-KR" dirty="0"/>
              <a:t>(</a:t>
            </a:r>
            <a:r>
              <a:rPr lang="ko-KR" altLang="en-US" dirty="0"/>
              <a:t>응용</a:t>
            </a:r>
            <a:r>
              <a:rPr lang="en-US" altLang="ko-KR" dirty="0"/>
              <a:t>): AI</a:t>
            </a:r>
            <a:r>
              <a:rPr lang="ko-KR" altLang="en-US" dirty="0"/>
              <a:t>의 기본 원리를 이해하고</a:t>
            </a:r>
            <a:r>
              <a:rPr lang="en-US" altLang="ko-KR" dirty="0"/>
              <a:t>, </a:t>
            </a:r>
            <a:r>
              <a:rPr lang="ko-KR" altLang="en-US" dirty="0"/>
              <a:t>해결하고자 하는 문제에 적합한 공개 서비스</a:t>
            </a:r>
            <a:r>
              <a:rPr lang="en-US" altLang="ko-KR" dirty="0"/>
              <a:t>(tool)</a:t>
            </a:r>
            <a:r>
              <a:rPr lang="ko-KR" altLang="en-US" dirty="0"/>
              <a:t>를 활용하여 해결하는 단계</a:t>
            </a:r>
            <a:endParaRPr lang="en-US" altLang="ko-KR" dirty="0"/>
          </a:p>
          <a:p>
            <a:pPr lvl="1"/>
            <a:endParaRPr lang="en-US" altLang="ko-KR" dirty="0"/>
          </a:p>
          <a:p>
            <a:pPr lvl="1"/>
            <a:r>
              <a:rPr lang="ko-KR" altLang="en-US" dirty="0"/>
              <a:t>비전공자</a:t>
            </a:r>
            <a:r>
              <a:rPr lang="en-US" altLang="ko-KR" dirty="0"/>
              <a:t>/</a:t>
            </a:r>
            <a:r>
              <a:rPr lang="ko-KR" altLang="en-US" dirty="0"/>
              <a:t>전공자</a:t>
            </a:r>
            <a:endParaRPr lang="en-US" altLang="ko-KR" dirty="0"/>
          </a:p>
          <a:p>
            <a:pPr lvl="1"/>
            <a:r>
              <a:rPr lang="en-US" altLang="ko-KR" dirty="0"/>
              <a:t>3 </a:t>
            </a:r>
            <a:r>
              <a:rPr lang="ko-KR" altLang="en-US" dirty="0"/>
              <a:t>단계</a:t>
            </a:r>
            <a:r>
              <a:rPr lang="en-US" altLang="ko-KR" dirty="0"/>
              <a:t>(</a:t>
            </a:r>
            <a:r>
              <a:rPr lang="ko-KR" altLang="en-US" dirty="0"/>
              <a:t>서비스개발</a:t>
            </a:r>
            <a:r>
              <a:rPr lang="en-US" altLang="ko-KR" dirty="0"/>
              <a:t>): </a:t>
            </a:r>
            <a:r>
              <a:rPr lang="ko-KR" altLang="en-US" dirty="0"/>
              <a:t>복잡한</a:t>
            </a:r>
            <a:r>
              <a:rPr lang="en-US" altLang="ko-KR" dirty="0"/>
              <a:t> </a:t>
            </a:r>
            <a:r>
              <a:rPr lang="ko-KR" altLang="en-US" dirty="0"/>
              <a:t>문제에 적합한 </a:t>
            </a:r>
            <a:r>
              <a:rPr lang="en-US" altLang="ko-KR" dirty="0"/>
              <a:t>AI tool</a:t>
            </a:r>
            <a:r>
              <a:rPr lang="ko-KR" altLang="en-US" dirty="0"/>
              <a:t>을 적용하여 문제를 해결하는 단계</a:t>
            </a:r>
            <a:r>
              <a:rPr lang="en-US" altLang="ko-KR" dirty="0"/>
              <a:t>. </a:t>
            </a:r>
            <a:r>
              <a:rPr lang="ko-KR" altLang="en-US" dirty="0"/>
              <a:t>자신 만의 서비스 개발 단계</a:t>
            </a:r>
            <a:endParaRPr lang="en-US" altLang="ko-KR" dirty="0"/>
          </a:p>
          <a:p>
            <a:pPr lvl="1"/>
            <a:endParaRPr lang="en-US" altLang="ko-KR" dirty="0"/>
          </a:p>
          <a:p>
            <a:pPr lvl="1"/>
            <a:r>
              <a:rPr lang="ko-KR" altLang="en-US" dirty="0"/>
              <a:t>전공자</a:t>
            </a:r>
            <a:endParaRPr lang="en-US" altLang="ko-KR" dirty="0"/>
          </a:p>
          <a:p>
            <a:pPr lvl="1"/>
            <a:r>
              <a:rPr lang="en-US" altLang="ko-KR" dirty="0"/>
              <a:t>4</a:t>
            </a:r>
            <a:r>
              <a:rPr lang="ko-KR" altLang="en-US" dirty="0"/>
              <a:t>단계</a:t>
            </a:r>
            <a:r>
              <a:rPr lang="en-US" altLang="ko-KR" dirty="0"/>
              <a:t>(</a:t>
            </a:r>
            <a:r>
              <a:rPr lang="ko-KR" altLang="en-US" dirty="0"/>
              <a:t>기술개발</a:t>
            </a:r>
            <a:r>
              <a:rPr lang="en-US" altLang="ko-KR" dirty="0"/>
              <a:t>): </a:t>
            </a:r>
            <a:r>
              <a:rPr lang="ko-KR" altLang="en-US" dirty="0"/>
              <a:t>전문적인 지식과 기술을 기반으로 </a:t>
            </a:r>
            <a:r>
              <a:rPr lang="en-US" altLang="ko-KR" dirty="0"/>
              <a:t>AI </a:t>
            </a:r>
            <a:r>
              <a:rPr lang="ko-KR" altLang="en-US" dirty="0"/>
              <a:t>기술을 개발하는 단계</a:t>
            </a:r>
            <a:endParaRPr lang="en-US" altLang="ko-KR" dirty="0"/>
          </a:p>
          <a:p>
            <a:pPr lvl="1"/>
            <a:endParaRPr lang="en-US" altLang="ko-KR" dirty="0"/>
          </a:p>
          <a:p>
            <a:pPr marL="457200" lvl="1" indent="0">
              <a:buNone/>
            </a:pPr>
            <a:endParaRPr lang="ko-KR" altLang="en-US" dirty="0"/>
          </a:p>
        </p:txBody>
      </p:sp>
      <p:pic>
        <p:nvPicPr>
          <p:cNvPr id="5" name="그림 4">
            <a:extLst>
              <a:ext uri="{FF2B5EF4-FFF2-40B4-BE49-F238E27FC236}">
                <a16:creationId xmlns:a16="http://schemas.microsoft.com/office/drawing/2014/main" id="{F908AFA7-1E68-A8F7-5498-30CEC2823362}"/>
              </a:ext>
            </a:extLst>
          </p:cNvPr>
          <p:cNvPicPr>
            <a:picLocks noChangeAspect="1"/>
          </p:cNvPicPr>
          <p:nvPr/>
        </p:nvPicPr>
        <p:blipFill>
          <a:blip r:embed="rId2"/>
          <a:stretch>
            <a:fillRect/>
          </a:stretch>
        </p:blipFill>
        <p:spPr>
          <a:xfrm>
            <a:off x="3507825" y="1213041"/>
            <a:ext cx="1342697" cy="1322805"/>
          </a:xfrm>
          <a:prstGeom prst="rect">
            <a:avLst/>
          </a:prstGeom>
        </p:spPr>
      </p:pic>
    </p:spTree>
    <p:extLst>
      <p:ext uri="{BB962C8B-B14F-4D97-AF65-F5344CB8AC3E}">
        <p14:creationId xmlns:p14="http://schemas.microsoft.com/office/powerpoint/2010/main" val="1590708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58848A3-70BB-3C62-6B23-BA897CB275CB}"/>
              </a:ext>
            </a:extLst>
          </p:cNvPr>
          <p:cNvSpPr>
            <a:spLocks noGrp="1"/>
          </p:cNvSpPr>
          <p:nvPr>
            <p:ph type="title"/>
          </p:nvPr>
        </p:nvSpPr>
        <p:spPr>
          <a:xfrm>
            <a:off x="346841" y="428188"/>
            <a:ext cx="11188262" cy="683282"/>
          </a:xfrm>
        </p:spPr>
        <p:txBody>
          <a:bodyPr>
            <a:normAutofit fontScale="90000"/>
          </a:bodyPr>
          <a:lstStyle/>
          <a:p>
            <a:r>
              <a:rPr lang="en-US" altLang="ko-KR" dirty="0"/>
              <a:t>AI </a:t>
            </a:r>
            <a:r>
              <a:rPr lang="ko-KR" altLang="en-US" dirty="0"/>
              <a:t>시대의 대비</a:t>
            </a:r>
            <a:r>
              <a:rPr lang="en-US" altLang="ko-KR" dirty="0"/>
              <a:t>: </a:t>
            </a:r>
            <a:r>
              <a:rPr lang="ko-KR" altLang="en-US" dirty="0"/>
              <a:t>자신 만의 가치를 창조하는 사람</a:t>
            </a:r>
            <a:r>
              <a:rPr lang="en-US" altLang="ko-KR" dirty="0"/>
              <a:t>!</a:t>
            </a:r>
            <a:endParaRPr lang="ko-KR" altLang="en-US" dirty="0"/>
          </a:p>
        </p:txBody>
      </p:sp>
      <p:sp>
        <p:nvSpPr>
          <p:cNvPr id="3" name="내용 개체 틀 2">
            <a:extLst>
              <a:ext uri="{FF2B5EF4-FFF2-40B4-BE49-F238E27FC236}">
                <a16:creationId xmlns:a16="http://schemas.microsoft.com/office/drawing/2014/main" id="{B84B3170-8A79-D68E-6288-8673D4244635}"/>
              </a:ext>
            </a:extLst>
          </p:cNvPr>
          <p:cNvSpPr>
            <a:spLocks noGrp="1"/>
          </p:cNvSpPr>
          <p:nvPr>
            <p:ph idx="1"/>
          </p:nvPr>
        </p:nvSpPr>
        <p:spPr>
          <a:xfrm>
            <a:off x="759373" y="1411014"/>
            <a:ext cx="10515600" cy="4892073"/>
          </a:xfrm>
        </p:spPr>
        <p:txBody>
          <a:bodyPr>
            <a:normAutofit lnSpcReduction="10000"/>
          </a:bodyPr>
          <a:lstStyle/>
          <a:p>
            <a:r>
              <a:rPr lang="ko-KR" altLang="en-US" dirty="0"/>
              <a:t>정보를 분석하고 더 나은 추론 및 의사 결정을 하는 사람</a:t>
            </a:r>
            <a:endParaRPr lang="en-US" altLang="ko-KR" dirty="0"/>
          </a:p>
          <a:p>
            <a:endParaRPr lang="en-US" altLang="ko-KR" dirty="0"/>
          </a:p>
          <a:p>
            <a:pPr lvl="1"/>
            <a:r>
              <a:rPr lang="en-US" altLang="ko-KR" dirty="0"/>
              <a:t>AI</a:t>
            </a:r>
            <a:r>
              <a:rPr lang="ko-KR" altLang="en-US" dirty="0"/>
              <a:t>를 활용한 정보 분석 능력 함양</a:t>
            </a:r>
            <a:endParaRPr lang="en-US" altLang="ko-KR" dirty="0"/>
          </a:p>
          <a:p>
            <a:pPr lvl="2"/>
            <a:r>
              <a:rPr lang="ko-KR" altLang="en-US" dirty="0"/>
              <a:t>읽기</a:t>
            </a:r>
            <a:r>
              <a:rPr lang="en-US" altLang="ko-KR" dirty="0"/>
              <a:t>, </a:t>
            </a:r>
            <a:r>
              <a:rPr lang="ko-KR" altLang="en-US" dirty="0"/>
              <a:t>쓰기</a:t>
            </a:r>
            <a:r>
              <a:rPr lang="en-US" altLang="ko-KR" dirty="0"/>
              <a:t>, </a:t>
            </a:r>
            <a:r>
              <a:rPr lang="ko-KR" altLang="en-US" dirty="0"/>
              <a:t>말하기</a:t>
            </a:r>
            <a:endParaRPr lang="en-US" altLang="ko-KR" dirty="0"/>
          </a:p>
          <a:p>
            <a:pPr lvl="2"/>
            <a:r>
              <a:rPr lang="ko-KR" altLang="en-US" dirty="0"/>
              <a:t>자연</a:t>
            </a:r>
            <a:r>
              <a:rPr lang="en-US" altLang="ko-KR" dirty="0"/>
              <a:t>/</a:t>
            </a:r>
            <a:r>
              <a:rPr lang="ko-KR" altLang="en-US" dirty="0"/>
              <a:t>사회 현상의 수학적 이해</a:t>
            </a:r>
            <a:endParaRPr lang="en-US" altLang="ko-KR" dirty="0"/>
          </a:p>
          <a:p>
            <a:pPr lvl="2"/>
            <a:endParaRPr lang="en-US" altLang="ko-KR" dirty="0"/>
          </a:p>
          <a:p>
            <a:pPr lvl="2"/>
            <a:endParaRPr lang="en-US" altLang="ko-KR" dirty="0"/>
          </a:p>
          <a:p>
            <a:pPr lvl="1"/>
            <a:r>
              <a:rPr lang="ko-KR" altLang="en-US" dirty="0"/>
              <a:t>지식기반 추론 기술</a:t>
            </a:r>
            <a:endParaRPr lang="en-US" altLang="ko-KR" dirty="0"/>
          </a:p>
          <a:p>
            <a:pPr lvl="2"/>
            <a:r>
              <a:rPr lang="ko-KR" altLang="en-US" dirty="0"/>
              <a:t>데이터 수집 및 정제 능력</a:t>
            </a:r>
            <a:endParaRPr lang="en-US" altLang="ko-KR" dirty="0"/>
          </a:p>
          <a:p>
            <a:pPr lvl="2"/>
            <a:r>
              <a:rPr lang="ko-KR" altLang="en-US" dirty="0"/>
              <a:t>데이터 시각화 및 분석</a:t>
            </a:r>
            <a:r>
              <a:rPr lang="en-US" altLang="ko-KR" dirty="0"/>
              <a:t>(</a:t>
            </a:r>
            <a:r>
              <a:rPr lang="ko-KR" altLang="en-US" dirty="0"/>
              <a:t>패턴 발견</a:t>
            </a:r>
            <a:r>
              <a:rPr lang="en-US" altLang="ko-KR" dirty="0"/>
              <a:t>)</a:t>
            </a:r>
            <a:r>
              <a:rPr lang="ko-KR" altLang="en-US" dirty="0"/>
              <a:t> 능력</a:t>
            </a:r>
            <a:endParaRPr lang="en-US" altLang="ko-KR" dirty="0"/>
          </a:p>
          <a:p>
            <a:pPr lvl="2"/>
            <a:r>
              <a:rPr lang="ko-KR" altLang="en-US" dirty="0"/>
              <a:t>논리적 추론에 의한 지식 발견</a:t>
            </a:r>
            <a:endParaRPr lang="en-US" altLang="ko-KR" dirty="0"/>
          </a:p>
          <a:p>
            <a:pPr lvl="1"/>
            <a:endParaRPr lang="en-US" altLang="ko-KR" dirty="0"/>
          </a:p>
          <a:p>
            <a:pPr lvl="1"/>
            <a:r>
              <a:rPr lang="ko-KR" altLang="en-US" dirty="0"/>
              <a:t>데이터</a:t>
            </a:r>
            <a:r>
              <a:rPr lang="en-US" altLang="ko-KR" dirty="0"/>
              <a:t> </a:t>
            </a:r>
            <a:r>
              <a:rPr lang="ko-KR" altLang="en-US" dirty="0"/>
              <a:t>과학자</a:t>
            </a:r>
            <a:r>
              <a:rPr lang="en-US" altLang="ko-KR" dirty="0"/>
              <a:t>(Data Scientist)</a:t>
            </a:r>
          </a:p>
          <a:p>
            <a:pPr marL="457200" lvl="1" indent="0">
              <a:buNone/>
            </a:pPr>
            <a:endParaRPr lang="ko-KR" altLang="en-US" dirty="0"/>
          </a:p>
        </p:txBody>
      </p:sp>
      <p:pic>
        <p:nvPicPr>
          <p:cNvPr id="5" name="그림 4">
            <a:extLst>
              <a:ext uri="{FF2B5EF4-FFF2-40B4-BE49-F238E27FC236}">
                <a16:creationId xmlns:a16="http://schemas.microsoft.com/office/drawing/2014/main" id="{ACD231B6-2EBC-6E46-23CF-C74DE0ECF3A0}"/>
              </a:ext>
            </a:extLst>
          </p:cNvPr>
          <p:cNvPicPr>
            <a:picLocks noChangeAspect="1"/>
          </p:cNvPicPr>
          <p:nvPr/>
        </p:nvPicPr>
        <p:blipFill>
          <a:blip r:embed="rId2"/>
          <a:stretch>
            <a:fillRect/>
          </a:stretch>
        </p:blipFill>
        <p:spPr>
          <a:xfrm>
            <a:off x="7372022" y="2480605"/>
            <a:ext cx="2571750" cy="2543175"/>
          </a:xfrm>
          <a:prstGeom prst="rect">
            <a:avLst/>
          </a:prstGeom>
        </p:spPr>
      </p:pic>
    </p:spTree>
    <p:extLst>
      <p:ext uri="{BB962C8B-B14F-4D97-AF65-F5344CB8AC3E}">
        <p14:creationId xmlns:p14="http://schemas.microsoft.com/office/powerpoint/2010/main" val="4861958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a:extLst>
              <a:ext uri="{FF2B5EF4-FFF2-40B4-BE49-F238E27FC236}">
                <a16:creationId xmlns:a16="http://schemas.microsoft.com/office/drawing/2014/main" id="{151A6FA3-456B-527F-6E38-0ECA92490D2A}"/>
              </a:ext>
            </a:extLst>
          </p:cNvPr>
          <p:cNvPicPr>
            <a:picLocks noChangeAspect="1"/>
          </p:cNvPicPr>
          <p:nvPr/>
        </p:nvPicPr>
        <p:blipFill>
          <a:blip r:embed="rId2"/>
          <a:stretch>
            <a:fillRect/>
          </a:stretch>
        </p:blipFill>
        <p:spPr>
          <a:xfrm>
            <a:off x="6756692" y="982435"/>
            <a:ext cx="4973226" cy="4893129"/>
          </a:xfrm>
          <a:prstGeom prst="rect">
            <a:avLst/>
          </a:prstGeom>
        </p:spPr>
      </p:pic>
      <p:pic>
        <p:nvPicPr>
          <p:cNvPr id="9" name="그림 8">
            <a:extLst>
              <a:ext uri="{FF2B5EF4-FFF2-40B4-BE49-F238E27FC236}">
                <a16:creationId xmlns:a16="http://schemas.microsoft.com/office/drawing/2014/main" id="{9226DFDB-A0B6-1C4B-A40F-677473026E3B}"/>
              </a:ext>
            </a:extLst>
          </p:cNvPr>
          <p:cNvPicPr>
            <a:picLocks noChangeAspect="1"/>
          </p:cNvPicPr>
          <p:nvPr/>
        </p:nvPicPr>
        <p:blipFill>
          <a:blip r:embed="rId3"/>
          <a:stretch>
            <a:fillRect/>
          </a:stretch>
        </p:blipFill>
        <p:spPr>
          <a:xfrm>
            <a:off x="803625" y="982434"/>
            <a:ext cx="4837281" cy="4893129"/>
          </a:xfrm>
          <a:prstGeom prst="rect">
            <a:avLst/>
          </a:prstGeom>
        </p:spPr>
      </p:pic>
    </p:spTree>
    <p:extLst>
      <p:ext uri="{BB962C8B-B14F-4D97-AF65-F5344CB8AC3E}">
        <p14:creationId xmlns:p14="http://schemas.microsoft.com/office/powerpoint/2010/main" val="610541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9D626F38-4B2C-61BB-530A-86844B5BA8A0}"/>
              </a:ext>
            </a:extLst>
          </p:cNvPr>
          <p:cNvPicPr>
            <a:picLocks noChangeAspect="1"/>
          </p:cNvPicPr>
          <p:nvPr/>
        </p:nvPicPr>
        <p:blipFill>
          <a:blip r:embed="rId2"/>
          <a:stretch>
            <a:fillRect/>
          </a:stretch>
        </p:blipFill>
        <p:spPr>
          <a:xfrm>
            <a:off x="3210074" y="0"/>
            <a:ext cx="5771851" cy="6858000"/>
          </a:xfrm>
          <a:prstGeom prst="rect">
            <a:avLst/>
          </a:prstGeom>
        </p:spPr>
      </p:pic>
    </p:spTree>
    <p:extLst>
      <p:ext uri="{BB962C8B-B14F-4D97-AF65-F5344CB8AC3E}">
        <p14:creationId xmlns:p14="http://schemas.microsoft.com/office/powerpoint/2010/main" val="8916063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a:extLst>
              <a:ext uri="{FF2B5EF4-FFF2-40B4-BE49-F238E27FC236}">
                <a16:creationId xmlns:a16="http://schemas.microsoft.com/office/drawing/2014/main" id="{5A74A6D8-28D4-3C93-1CE3-15A722EB4EBB}"/>
              </a:ext>
            </a:extLst>
          </p:cNvPr>
          <p:cNvPicPr>
            <a:picLocks noChangeAspect="1"/>
          </p:cNvPicPr>
          <p:nvPr/>
        </p:nvPicPr>
        <p:blipFill>
          <a:blip r:embed="rId2"/>
          <a:stretch>
            <a:fillRect/>
          </a:stretch>
        </p:blipFill>
        <p:spPr>
          <a:xfrm>
            <a:off x="103412" y="1543292"/>
            <a:ext cx="11862509" cy="4694880"/>
          </a:xfrm>
          <a:prstGeom prst="rect">
            <a:avLst/>
          </a:prstGeom>
        </p:spPr>
      </p:pic>
      <p:pic>
        <p:nvPicPr>
          <p:cNvPr id="13" name="그림 12">
            <a:extLst>
              <a:ext uri="{FF2B5EF4-FFF2-40B4-BE49-F238E27FC236}">
                <a16:creationId xmlns:a16="http://schemas.microsoft.com/office/drawing/2014/main" id="{7B129268-429B-5F04-3AB4-A10A9BD5CBC1}"/>
              </a:ext>
            </a:extLst>
          </p:cNvPr>
          <p:cNvPicPr>
            <a:picLocks noChangeAspect="1"/>
          </p:cNvPicPr>
          <p:nvPr/>
        </p:nvPicPr>
        <p:blipFill>
          <a:blip r:embed="rId3"/>
          <a:stretch>
            <a:fillRect/>
          </a:stretch>
        </p:blipFill>
        <p:spPr>
          <a:xfrm>
            <a:off x="1017812" y="346077"/>
            <a:ext cx="3439888" cy="995387"/>
          </a:xfrm>
          <a:prstGeom prst="rect">
            <a:avLst/>
          </a:prstGeom>
        </p:spPr>
      </p:pic>
      <p:sp>
        <p:nvSpPr>
          <p:cNvPr id="14" name="TextBox 13">
            <a:extLst>
              <a:ext uri="{FF2B5EF4-FFF2-40B4-BE49-F238E27FC236}">
                <a16:creationId xmlns:a16="http://schemas.microsoft.com/office/drawing/2014/main" id="{E8E33479-D0D8-9F09-C61B-EFA7B6A73449}"/>
              </a:ext>
            </a:extLst>
          </p:cNvPr>
          <p:cNvSpPr txBox="1"/>
          <p:nvPr/>
        </p:nvSpPr>
        <p:spPr>
          <a:xfrm>
            <a:off x="5034641" y="619828"/>
            <a:ext cx="3592286" cy="369332"/>
          </a:xfrm>
          <a:prstGeom prst="rect">
            <a:avLst/>
          </a:prstGeom>
          <a:noFill/>
        </p:spPr>
        <p:txBody>
          <a:bodyPr wrap="square" rtlCol="0">
            <a:spAutoFit/>
          </a:bodyPr>
          <a:lstStyle/>
          <a:p>
            <a:r>
              <a:rPr lang="en-US" altLang="ko-KR" dirty="0"/>
              <a:t>http://logos.mokwon.ac.kr</a:t>
            </a:r>
            <a:endParaRPr lang="ko-KR" altLang="en-US" dirty="0"/>
          </a:p>
        </p:txBody>
      </p:sp>
    </p:spTree>
    <p:extLst>
      <p:ext uri="{BB962C8B-B14F-4D97-AF65-F5344CB8AC3E}">
        <p14:creationId xmlns:p14="http://schemas.microsoft.com/office/powerpoint/2010/main" val="10793285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그림 2">
            <a:extLst>
              <a:ext uri="{FF2B5EF4-FFF2-40B4-BE49-F238E27FC236}">
                <a16:creationId xmlns:a16="http://schemas.microsoft.com/office/drawing/2014/main" id="{193FB96E-C506-441C-A7EE-82EAADD0B8C8}"/>
              </a:ext>
            </a:extLst>
          </p:cNvPr>
          <p:cNvPicPr>
            <a:picLocks noChangeAspect="1"/>
          </p:cNvPicPr>
          <p:nvPr/>
        </p:nvPicPr>
        <p:blipFill>
          <a:blip r:embed="rId2"/>
          <a:stretch>
            <a:fillRect/>
          </a:stretch>
        </p:blipFill>
        <p:spPr>
          <a:xfrm>
            <a:off x="1453388" y="843224"/>
            <a:ext cx="3803122" cy="5041815"/>
          </a:xfrm>
          <a:prstGeom prst="rect">
            <a:avLst/>
          </a:prstGeom>
        </p:spPr>
      </p:pic>
      <p:pic>
        <p:nvPicPr>
          <p:cNvPr id="7" name="그림 6">
            <a:extLst>
              <a:ext uri="{FF2B5EF4-FFF2-40B4-BE49-F238E27FC236}">
                <a16:creationId xmlns:a16="http://schemas.microsoft.com/office/drawing/2014/main" id="{F95D65B8-5F25-DE12-8041-F3510E2EDC1F}"/>
              </a:ext>
            </a:extLst>
          </p:cNvPr>
          <p:cNvPicPr>
            <a:picLocks noChangeAspect="1"/>
          </p:cNvPicPr>
          <p:nvPr/>
        </p:nvPicPr>
        <p:blipFill>
          <a:blip r:embed="rId3"/>
          <a:stretch>
            <a:fillRect/>
          </a:stretch>
        </p:blipFill>
        <p:spPr>
          <a:xfrm>
            <a:off x="6814037" y="952899"/>
            <a:ext cx="3657705" cy="4952201"/>
          </a:xfrm>
          <a:prstGeom prst="rect">
            <a:avLst/>
          </a:prstGeom>
        </p:spPr>
      </p:pic>
    </p:spTree>
    <p:extLst>
      <p:ext uri="{BB962C8B-B14F-4D97-AF65-F5344CB8AC3E}">
        <p14:creationId xmlns:p14="http://schemas.microsoft.com/office/powerpoint/2010/main" val="6526374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30776" y="1186763"/>
            <a:ext cx="10515600" cy="818216"/>
          </a:xfrm>
        </p:spPr>
        <p:txBody>
          <a:bodyPr>
            <a:normAutofit/>
          </a:bodyPr>
          <a:lstStyle/>
          <a:p>
            <a:pPr algn="ctr"/>
            <a:r>
              <a:rPr lang="ko-KR" altLang="en-US" sz="3200" dirty="0"/>
              <a:t>인공지능융합 </a:t>
            </a:r>
            <a:r>
              <a:rPr lang="ko-KR" altLang="en-US" sz="3200" dirty="0" err="1"/>
              <a:t>마이크로디그리</a:t>
            </a:r>
            <a:r>
              <a:rPr lang="en-US" altLang="ko-KR" sz="3200" dirty="0"/>
              <a:t> </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914401" y="2322387"/>
            <a:ext cx="10066438" cy="3662541"/>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목 적</a:t>
            </a:r>
            <a:endParaRPr lang="en-US" altLang="ko-KR" sz="2000" b="1" dirty="0">
              <a:latin typeface="Times New Roman" panose="02020603050405020304" pitchFamily="18" charset="0"/>
              <a:cs typeface="Times New Roman" panose="02020603050405020304" pitchFamily="18" charset="0"/>
            </a:endParaRPr>
          </a:p>
          <a:p>
            <a:pPr marL="486410" marR="0" indent="-148590" algn="just" fontAlgn="base" latinLnBrk="1">
              <a:lnSpc>
                <a:spcPct val="160000"/>
              </a:lnSpc>
              <a:spcBef>
                <a:spcPts val="300"/>
              </a:spcBef>
              <a:spcAft>
                <a:spcPts val="0"/>
              </a:spcAft>
            </a:pPr>
            <a:r>
              <a:rPr lang="en-US" altLang="ko-KR" sz="1800" kern="0" spc="0" dirty="0">
                <a:solidFill>
                  <a:srgbClr val="000000"/>
                </a:solidFill>
                <a:effectLst/>
                <a:latin typeface="바탕체" panose="02030609000101010101" pitchFamily="17" charset="-127"/>
                <a:ea typeface="바탕체" panose="02030609000101010101" pitchFamily="17" charset="-127"/>
              </a:rPr>
              <a:t>4</a:t>
            </a:r>
            <a:r>
              <a:rPr lang="ko-KR" altLang="en-US" sz="1800" kern="0" spc="0" dirty="0">
                <a:solidFill>
                  <a:srgbClr val="000000"/>
                </a:solidFill>
                <a:effectLst/>
                <a:latin typeface="바탕체" panose="02030609000101010101" pitchFamily="17" charset="-127"/>
                <a:ea typeface="바탕체" panose="02030609000101010101" pitchFamily="17" charset="-127"/>
              </a:rPr>
              <a:t>차 산업혁명의 핵심인 인공지능 기술을 이해하고 이를 인공지능 이외 분야의 전공지식에 융합하여 문제를 창의적으로 해결할 수 있는 인재 양성</a:t>
            </a:r>
            <a:endParaRPr lang="ko-KR" altLang="en-US" sz="1800" kern="0" spc="0" dirty="0">
              <a:solidFill>
                <a:srgbClr val="000000"/>
              </a:solidFill>
              <a:effectLst/>
              <a:latin typeface="함초롬바탕" panose="02030604000101010101" pitchFamily="18" charset="-127"/>
            </a:endParaRPr>
          </a:p>
          <a:p>
            <a:endParaRPr lang="en-US" altLang="ko-KR" sz="2000" b="1" dirty="0">
              <a:latin typeface="Times New Roman" panose="02020603050405020304" pitchFamily="18" charset="0"/>
            </a:endParaRPr>
          </a:p>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교육대상 </a:t>
            </a:r>
            <a:endParaRPr lang="en-US" altLang="ko-KR" sz="2000" b="1" dirty="0">
              <a:latin typeface="Times New Roman" panose="02020603050405020304" pitchFamily="18" charset="0"/>
              <a:cs typeface="Times New Roman" panose="02020603050405020304" pitchFamily="18" charset="0"/>
            </a:endParaRPr>
          </a:p>
          <a:p>
            <a:pPr marL="486410" marR="0" indent="-148590" algn="just" fontAlgn="base" latinLnBrk="1">
              <a:lnSpc>
                <a:spcPct val="160000"/>
              </a:lnSpc>
              <a:spcBef>
                <a:spcPts val="300"/>
              </a:spcBef>
              <a:spcAft>
                <a:spcPts val="0"/>
              </a:spcAft>
            </a:pPr>
            <a:r>
              <a:rPr lang="ko-KR" altLang="en-US" sz="1800" kern="0" spc="0" dirty="0">
                <a:solidFill>
                  <a:srgbClr val="000000"/>
                </a:solidFill>
                <a:effectLst/>
                <a:latin typeface="바탕체" panose="02030609000101010101" pitchFamily="17" charset="-127"/>
                <a:ea typeface="바탕체" panose="02030609000101010101" pitchFamily="17" charset="-127"/>
              </a:rPr>
              <a:t>인공지능 기법을 전공분야 데이터에 적용하고자 하는 학생</a:t>
            </a:r>
            <a:endParaRPr lang="en-US" altLang="ko-KR" sz="1800" kern="0" spc="0" dirty="0">
              <a:solidFill>
                <a:srgbClr val="000000"/>
              </a:solidFill>
              <a:effectLst/>
              <a:latin typeface="바탕체" panose="02030609000101010101" pitchFamily="17" charset="-127"/>
              <a:ea typeface="바탕체" panose="02030609000101010101" pitchFamily="17" charset="-127"/>
            </a:endParaRPr>
          </a:p>
          <a:p>
            <a:pPr marL="486410" indent="-148590" algn="just" fontAlgn="base">
              <a:lnSpc>
                <a:spcPct val="160000"/>
              </a:lnSpc>
              <a:spcBef>
                <a:spcPts val="300"/>
              </a:spcBef>
            </a:pPr>
            <a:endParaRPr lang="ko-KR" altLang="en-US" sz="1800" kern="0" spc="0" dirty="0">
              <a:solidFill>
                <a:srgbClr val="000000"/>
              </a:solidFill>
              <a:effectLst/>
              <a:latin typeface="함초롬바탕" panose="02030604000101010101" pitchFamily="18" charset="-127"/>
            </a:endParaRPr>
          </a:p>
          <a:p>
            <a:pPr marL="486410" marR="0" indent="-148590" algn="just" fontAlgn="base" latinLnBrk="1">
              <a:lnSpc>
                <a:spcPct val="160000"/>
              </a:lnSpc>
              <a:spcBef>
                <a:spcPts val="300"/>
              </a:spcBef>
              <a:spcAft>
                <a:spcPts val="0"/>
              </a:spcAft>
            </a:pPr>
            <a:endParaRPr lang="ko-KR" altLang="en-US" sz="1800" kern="0" spc="0" dirty="0">
              <a:solidFill>
                <a:srgbClr val="000000"/>
              </a:solidFill>
              <a:effectLst/>
              <a:latin typeface="함초롬바탕" panose="02030604000101010101" pitchFamily="18" charset="-127"/>
            </a:endParaRPr>
          </a:p>
          <a:p>
            <a:endParaRPr lang="en-US" altLang="ko-KR" dirty="0">
              <a:latin typeface="Times New Roman" panose="02020603050405020304" pitchFamily="18" charset="0"/>
            </a:endParaRPr>
          </a:p>
        </p:txBody>
      </p:sp>
    </p:spTree>
    <p:extLst>
      <p:ext uri="{BB962C8B-B14F-4D97-AF65-F5344CB8AC3E}">
        <p14:creationId xmlns:p14="http://schemas.microsoft.com/office/powerpoint/2010/main" val="36459143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a:xfrm>
            <a:off x="622893" y="556142"/>
            <a:ext cx="10515600" cy="818216"/>
          </a:xfrm>
        </p:spPr>
        <p:txBody>
          <a:bodyPr>
            <a:normAutofit/>
          </a:bodyPr>
          <a:lstStyle/>
          <a:p>
            <a:pPr algn="ctr"/>
            <a:r>
              <a:rPr lang="ko-KR" altLang="en-US" sz="3200" dirty="0"/>
              <a:t>교과목 구성</a:t>
            </a:r>
            <a:r>
              <a:rPr lang="en-US" altLang="ko-KR" sz="3200" dirty="0"/>
              <a:t>(3</a:t>
            </a:r>
            <a:r>
              <a:rPr lang="ko-KR" altLang="en-US" sz="3200" dirty="0"/>
              <a:t>학점 </a:t>
            </a:r>
            <a:r>
              <a:rPr lang="en-US" altLang="ko-KR" sz="3200" dirty="0"/>
              <a:t>3</a:t>
            </a:r>
            <a:r>
              <a:rPr lang="ko-KR" altLang="en-US" sz="3200" dirty="0"/>
              <a:t>시수 </a:t>
            </a:r>
            <a:r>
              <a:rPr lang="en-US" altLang="ko-KR" sz="3200" dirty="0"/>
              <a:t>4</a:t>
            </a:r>
            <a:r>
              <a:rPr lang="ko-KR" altLang="en-US" sz="3200" dirty="0"/>
              <a:t>과목</a:t>
            </a:r>
            <a:r>
              <a:rPr lang="en-US" altLang="ko-KR" sz="3200" dirty="0"/>
              <a:t>)</a:t>
            </a:r>
            <a:endParaRPr lang="ko-KR" altLang="en-US" sz="3200" dirty="0"/>
          </a:p>
        </p:txBody>
      </p:sp>
      <p:sp>
        <p:nvSpPr>
          <p:cNvPr id="6" name="직사각형 5">
            <a:extLst>
              <a:ext uri="{FF2B5EF4-FFF2-40B4-BE49-F238E27FC236}">
                <a16:creationId xmlns:a16="http://schemas.microsoft.com/office/drawing/2014/main" id="{FA89389D-E3A6-4F11-B8EF-ED6142060079}"/>
              </a:ext>
            </a:extLst>
          </p:cNvPr>
          <p:cNvSpPr/>
          <p:nvPr/>
        </p:nvSpPr>
        <p:spPr>
          <a:xfrm>
            <a:off x="772047" y="1642371"/>
            <a:ext cx="9965043" cy="3847207"/>
          </a:xfrm>
          <a:prstGeom prst="rect">
            <a:avLst/>
          </a:prstGeom>
        </p:spPr>
        <p:txBody>
          <a:bodyPr wrap="square">
            <a:spAutoFit/>
          </a:bodyPr>
          <a:lstStyle/>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 기초 프로그래밍</a:t>
            </a:r>
            <a:endParaRPr lang="en-US" altLang="ko-KR" sz="2000" b="1" dirty="0">
              <a:latin typeface="Times New Roman" panose="02020603050405020304" pitchFamily="18" charset="0"/>
              <a:cs typeface="Times New Roman" panose="02020603050405020304" pitchFamily="18" charset="0"/>
            </a:endParaRPr>
          </a:p>
          <a:p>
            <a:pPr marL="406400" marR="0" indent="-107950" algn="just" fontAlgn="base" latinLnBrk="1">
              <a:lnSpc>
                <a:spcPct val="160000"/>
              </a:lnSpc>
              <a:spcBef>
                <a:spcPts val="300"/>
              </a:spcBef>
              <a:spcAft>
                <a:spcPts val="0"/>
              </a:spcAft>
            </a:pPr>
            <a:r>
              <a:rPr lang="ko-KR" altLang="en-US" sz="1800" kern="0" spc="0" dirty="0">
                <a:solidFill>
                  <a:srgbClr val="000000"/>
                </a:solidFill>
                <a:effectLst/>
                <a:latin typeface="맑은 고딕" panose="020B0503020000020004" pitchFamily="50" charset="-127"/>
                <a:ea typeface="맑은 고딕" panose="020B0503020000020004" pitchFamily="50" charset="-127"/>
              </a:rPr>
              <a:t>인공지능 프로그래밍 언어로 가장 많이 활용되는 파이썬 언어를 공부하여 인공지능 프로그래밍의 기초 능력을 학습함</a:t>
            </a:r>
            <a:endParaRPr lang="en-US" altLang="ko-KR" kern="0" dirty="0">
              <a:solidFill>
                <a:srgbClr val="000000"/>
              </a:solidFill>
              <a:latin typeface="맑은 고딕" panose="020B0503020000020004" pitchFamily="50" charset="-127"/>
              <a:ea typeface="맑은 고딕" panose="020B0503020000020004" pitchFamily="50" charset="-127"/>
            </a:endParaRPr>
          </a:p>
          <a:p>
            <a:pPr marL="406400" marR="0" indent="-107950" algn="just" fontAlgn="base" latinLnBrk="1">
              <a:lnSpc>
                <a:spcPct val="160000"/>
              </a:lnSpc>
              <a:spcBef>
                <a:spcPts val="300"/>
              </a:spcBef>
              <a:spcAft>
                <a:spcPts val="0"/>
              </a:spcAft>
            </a:pPr>
            <a:endParaRPr lang="en-US" altLang="ko-KR" sz="2000" b="1" dirty="0">
              <a:latin typeface="Times New Roman" panose="02020603050405020304" pitchFamily="18" charset="0"/>
            </a:endParaRPr>
          </a:p>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인공지능개론 </a:t>
            </a:r>
            <a:endParaRPr lang="en-US" altLang="ko-KR" sz="2000" b="1" dirty="0">
              <a:latin typeface="Times New Roman" panose="02020603050405020304" pitchFamily="18" charset="0"/>
              <a:cs typeface="Times New Roman" panose="02020603050405020304" pitchFamily="18" charset="0"/>
            </a:endParaRPr>
          </a:p>
          <a:p>
            <a:pPr marL="406400" marR="0" indent="-107950" algn="just" fontAlgn="base" latinLnBrk="1">
              <a:lnSpc>
                <a:spcPct val="160000"/>
              </a:lnSpc>
              <a:spcBef>
                <a:spcPts val="300"/>
              </a:spcBef>
              <a:spcAft>
                <a:spcPts val="0"/>
              </a:spcAft>
            </a:pPr>
            <a:r>
              <a:rPr lang="ko-KR" altLang="en-US" sz="1800" kern="0" spc="0" dirty="0">
                <a:solidFill>
                  <a:srgbClr val="000000"/>
                </a:solidFill>
                <a:effectLst/>
                <a:latin typeface="맑은 고딕" panose="020B0503020000020004" pitchFamily="50" charset="-127"/>
                <a:ea typeface="맑은 고딕" panose="020B0503020000020004" pitchFamily="50" charset="-127"/>
              </a:rPr>
              <a:t>인공지능 발전의 역사적 이해와 이를 토대로 인공지능 모델에 대한 개론 강의를 실시함</a:t>
            </a:r>
            <a:r>
              <a:rPr lang="en-US" altLang="ko-KR" sz="1800" kern="0" spc="0" dirty="0">
                <a:solidFill>
                  <a:srgbClr val="000000"/>
                </a:solidFill>
                <a:effectLst/>
                <a:latin typeface="맑은 고딕" panose="020B0503020000020004" pitchFamily="50" charset="-127"/>
                <a:ea typeface="맑은 고딕" panose="020B0503020000020004" pitchFamily="50" charset="-127"/>
              </a:rPr>
              <a:t>.</a:t>
            </a:r>
            <a:endParaRPr lang="ko-KR" altLang="en-US" sz="1800" kern="0" spc="0" dirty="0">
              <a:solidFill>
                <a:srgbClr val="000000"/>
              </a:solidFill>
              <a:effectLst/>
              <a:latin typeface="함초롬바탕" panose="02030604000101010101" pitchFamily="18" charset="-127"/>
            </a:endParaRPr>
          </a:p>
          <a:p>
            <a:pPr marL="406400" marR="0" indent="-107950" algn="just" fontAlgn="base" latinLnBrk="1">
              <a:lnSpc>
                <a:spcPct val="160000"/>
              </a:lnSpc>
              <a:spcBef>
                <a:spcPts val="300"/>
              </a:spcBef>
              <a:spcAft>
                <a:spcPts val="0"/>
              </a:spcAft>
            </a:pPr>
            <a:r>
              <a:rPr lang="ko-KR" altLang="en-US" sz="1800" kern="0" spc="0" dirty="0">
                <a:solidFill>
                  <a:srgbClr val="000000"/>
                </a:solidFill>
                <a:effectLst/>
                <a:latin typeface="맑은 고딕" panose="020B0503020000020004" pitchFamily="50" charset="-127"/>
                <a:ea typeface="맑은 고딕" panose="020B0503020000020004" pitchFamily="50" charset="-127"/>
              </a:rPr>
              <a:t>또한</a:t>
            </a:r>
            <a:r>
              <a:rPr lang="en-US" altLang="ko-KR" sz="1800" kern="0" spc="0" dirty="0">
                <a:solidFill>
                  <a:srgbClr val="000000"/>
                </a:solidFill>
                <a:effectLst/>
                <a:latin typeface="맑은 고딕" panose="020B0503020000020004" pitchFamily="50" charset="-127"/>
                <a:ea typeface="맑은 고딕" panose="020B0503020000020004" pitchFamily="50" charset="-127"/>
              </a:rPr>
              <a:t>, </a:t>
            </a:r>
            <a:r>
              <a:rPr lang="ko-KR" altLang="en-US" sz="1800" kern="0" spc="0" dirty="0">
                <a:solidFill>
                  <a:srgbClr val="000000"/>
                </a:solidFill>
                <a:effectLst/>
                <a:latin typeface="맑은 고딕" panose="020B0503020000020004" pitchFamily="50" charset="-127"/>
                <a:ea typeface="맑은 고딕" panose="020B0503020000020004" pitchFamily="50" charset="-127"/>
              </a:rPr>
              <a:t>인공지능 핵심 모델의 이론적 이해에 토대가 되는 수학적 기초 지식을 쌓아 향후 진행되는 교과목에서 이해도를 높이도록 함</a:t>
            </a:r>
            <a:r>
              <a:rPr lang="en-US" altLang="ko-KR" sz="1800" kern="0" spc="0" dirty="0">
                <a:solidFill>
                  <a:srgbClr val="000000"/>
                </a:solidFill>
                <a:effectLst/>
                <a:latin typeface="맑은 고딕" panose="020B0503020000020004" pitchFamily="50" charset="-127"/>
                <a:ea typeface="맑은 고딕" panose="020B0503020000020004" pitchFamily="50" charset="-127"/>
              </a:rPr>
              <a:t>.</a:t>
            </a:r>
            <a:endParaRPr lang="ko-KR" altLang="en-US" sz="1800" kern="0" spc="0" dirty="0">
              <a:solidFill>
                <a:srgbClr val="000000"/>
              </a:solidFill>
              <a:effectLst/>
              <a:latin typeface="함초롬바탕" panose="02030604000101010101" pitchFamily="18" charset="-127"/>
            </a:endParaRPr>
          </a:p>
          <a:p>
            <a:endParaRPr lang="en-US" altLang="ko-KR" dirty="0">
              <a:latin typeface="Times New Roman" panose="02020603050405020304" pitchFamily="18" charset="0"/>
            </a:endParaRPr>
          </a:p>
        </p:txBody>
      </p:sp>
    </p:spTree>
    <p:extLst>
      <p:ext uri="{BB962C8B-B14F-4D97-AF65-F5344CB8AC3E}">
        <p14:creationId xmlns:p14="http://schemas.microsoft.com/office/powerpoint/2010/main" val="37265087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FA89389D-E3A6-4F11-B8EF-ED6142060079}"/>
              </a:ext>
            </a:extLst>
          </p:cNvPr>
          <p:cNvSpPr/>
          <p:nvPr/>
        </p:nvSpPr>
        <p:spPr>
          <a:xfrm>
            <a:off x="898171" y="925041"/>
            <a:ext cx="9965043" cy="4528932"/>
          </a:xfrm>
          <a:prstGeom prst="rect">
            <a:avLst/>
          </a:prstGeom>
        </p:spPr>
        <p:txBody>
          <a:bodyPr wrap="square">
            <a:spAutoFit/>
          </a:bodyPr>
          <a:lstStyle/>
          <a:p>
            <a:pPr marL="406400" marR="0" indent="-107950" algn="just" fontAlgn="base" latinLnBrk="1">
              <a:lnSpc>
                <a:spcPct val="160000"/>
              </a:lnSpc>
              <a:spcBef>
                <a:spcPts val="300"/>
              </a:spcBef>
              <a:spcAft>
                <a:spcPts val="0"/>
              </a:spcAft>
            </a:pPr>
            <a:endParaRPr lang="en-US" altLang="ko-KR" sz="2000" b="1" dirty="0">
              <a:latin typeface="Times New Roman" panose="02020603050405020304" pitchFamily="18" charset="0"/>
            </a:endParaRPr>
          </a:p>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인공지능 실습</a:t>
            </a:r>
            <a:endParaRPr lang="en-US" altLang="ko-KR" sz="2000" b="1" dirty="0">
              <a:latin typeface="Times New Roman" panose="02020603050405020304" pitchFamily="18" charset="0"/>
              <a:cs typeface="Times New Roman" panose="02020603050405020304" pitchFamily="18" charset="0"/>
            </a:endParaRPr>
          </a:p>
          <a:p>
            <a:pPr marL="406400" marR="0" indent="-107950" algn="just" fontAlgn="base" latinLnBrk="1">
              <a:lnSpc>
                <a:spcPct val="160000"/>
              </a:lnSpc>
              <a:spcBef>
                <a:spcPts val="300"/>
              </a:spcBef>
              <a:spcAft>
                <a:spcPts val="0"/>
              </a:spcAft>
            </a:pPr>
            <a:r>
              <a:rPr lang="ko-KR" altLang="en-US" sz="1800" kern="0" spc="0" dirty="0">
                <a:solidFill>
                  <a:srgbClr val="000000"/>
                </a:solidFill>
                <a:effectLst/>
                <a:latin typeface="맑은 고딕" panose="020B0503020000020004" pitchFamily="50" charset="-127"/>
                <a:ea typeface="맑은 고딕" panose="020B0503020000020004" pitchFamily="50" charset="-127"/>
              </a:rPr>
              <a:t>인공지능 핵심 모델에 대한 이론적 학습을 토대로 프로그래밍을 통하여 모델 구현 및 응용문제 해결을 함</a:t>
            </a:r>
            <a:r>
              <a:rPr lang="en-US" altLang="ko-KR" sz="1800" kern="0" spc="0" dirty="0">
                <a:solidFill>
                  <a:srgbClr val="000000"/>
                </a:solidFill>
                <a:effectLst/>
                <a:latin typeface="맑은 고딕" panose="020B0503020000020004" pitchFamily="50" charset="-127"/>
                <a:ea typeface="맑은 고딕" panose="020B0503020000020004" pitchFamily="50" charset="-127"/>
              </a:rPr>
              <a:t>. </a:t>
            </a:r>
            <a:endParaRPr lang="ko-KR" altLang="en-US" sz="1800" kern="0" spc="0" dirty="0">
              <a:solidFill>
                <a:srgbClr val="000000"/>
              </a:solidFill>
              <a:effectLst/>
              <a:latin typeface="함초롬바탕" panose="02030604000101010101" pitchFamily="18" charset="-127"/>
            </a:endParaRPr>
          </a:p>
          <a:p>
            <a:endParaRPr lang="en-US" altLang="ko-KR" dirty="0">
              <a:latin typeface="Times New Roman" panose="02020603050405020304" pitchFamily="18" charset="0"/>
            </a:endParaRPr>
          </a:p>
          <a:p>
            <a:pPr marL="342900" indent="-342900">
              <a:buFont typeface="Wingdings" panose="05000000000000000000" pitchFamily="2" charset="2"/>
              <a:buChar char="¡"/>
            </a:pPr>
            <a:r>
              <a:rPr lang="ko-KR" altLang="en-US" sz="2000" b="1" dirty="0">
                <a:latin typeface="Times New Roman" panose="02020603050405020304" pitchFamily="18" charset="0"/>
                <a:cs typeface="Times New Roman" panose="02020603050405020304" pitchFamily="18" charset="0"/>
              </a:rPr>
              <a:t>세상을 움직이는 </a:t>
            </a:r>
            <a:r>
              <a:rPr lang="en-US" altLang="ko-KR" sz="2000" b="1" dirty="0">
                <a:latin typeface="Times New Roman" panose="02020603050405020304" pitchFamily="18" charset="0"/>
                <a:cs typeface="Times New Roman" panose="02020603050405020304" pitchFamily="18" charset="0"/>
              </a:rPr>
              <a:t>IT</a:t>
            </a:r>
            <a:r>
              <a:rPr lang="ko-KR" altLang="en-US" sz="2000" b="1" dirty="0">
                <a:latin typeface="Times New Roman" panose="02020603050405020304" pitchFamily="18" charset="0"/>
                <a:cs typeface="Times New Roman" panose="02020603050405020304" pitchFamily="18" charset="0"/>
              </a:rPr>
              <a:t>와 인공지능</a:t>
            </a:r>
            <a:endParaRPr lang="en-US" altLang="ko-KR" sz="2000" b="1" dirty="0">
              <a:latin typeface="Times New Roman" panose="02020603050405020304" pitchFamily="18" charset="0"/>
              <a:cs typeface="Times New Roman" panose="02020603050405020304" pitchFamily="18" charset="0"/>
            </a:endParaRPr>
          </a:p>
          <a:p>
            <a:pPr marL="406400" indent="-107950" algn="just" fontAlgn="base">
              <a:lnSpc>
                <a:spcPct val="160000"/>
              </a:lnSpc>
              <a:spcBef>
                <a:spcPts val="300"/>
              </a:spcBef>
            </a:pPr>
            <a:r>
              <a:rPr lang="ko-KR" altLang="en-US" sz="1800" kern="0" spc="0" dirty="0">
                <a:solidFill>
                  <a:srgbClr val="000000"/>
                </a:solidFill>
                <a:effectLst/>
                <a:latin typeface="맑은 고딕" panose="020B0503020000020004" pitchFamily="50" charset="-127"/>
                <a:ea typeface="맑은 고딕" panose="020B0503020000020004" pitchFamily="50" charset="-127"/>
              </a:rPr>
              <a:t>인공지능 구현 기술의 원리를 이해하고 자신이 생성한 이미지</a:t>
            </a:r>
            <a:r>
              <a:rPr lang="en-US" altLang="ko-KR" sz="1800" kern="0" spc="0" dirty="0">
                <a:solidFill>
                  <a:srgbClr val="000000"/>
                </a:solidFill>
                <a:effectLst/>
                <a:latin typeface="맑은 고딕" panose="020B0503020000020004" pitchFamily="50" charset="-127"/>
                <a:ea typeface="맑은 고딕" panose="020B0503020000020004" pitchFamily="50" charset="-127"/>
              </a:rPr>
              <a:t>, </a:t>
            </a:r>
            <a:r>
              <a:rPr lang="ko-KR" altLang="en-US" sz="1800" kern="0" spc="0" dirty="0">
                <a:solidFill>
                  <a:srgbClr val="000000"/>
                </a:solidFill>
                <a:effectLst/>
                <a:latin typeface="맑은 고딕" panose="020B0503020000020004" pitchFamily="50" charset="-127"/>
                <a:ea typeface="맑은 고딕" panose="020B0503020000020004" pitchFamily="50" charset="-127"/>
              </a:rPr>
              <a:t>음성</a:t>
            </a:r>
            <a:r>
              <a:rPr lang="en-US" altLang="ko-KR" sz="1800" kern="0" spc="0" dirty="0">
                <a:solidFill>
                  <a:srgbClr val="000000"/>
                </a:solidFill>
                <a:effectLst/>
                <a:latin typeface="맑은 고딕" panose="020B0503020000020004" pitchFamily="50" charset="-127"/>
                <a:ea typeface="맑은 고딕" panose="020B0503020000020004" pitchFamily="50" charset="-127"/>
              </a:rPr>
              <a:t>, </a:t>
            </a:r>
            <a:r>
              <a:rPr lang="ko-KR" altLang="en-US" sz="1800" kern="0" spc="0" dirty="0">
                <a:solidFill>
                  <a:srgbClr val="000000"/>
                </a:solidFill>
                <a:effectLst/>
                <a:latin typeface="맑은 고딕" panose="020B0503020000020004" pitchFamily="50" charset="-127"/>
                <a:ea typeface="맑은 고딕" panose="020B0503020000020004" pitchFamily="50" charset="-127"/>
              </a:rPr>
              <a:t>영상 등을 직접 학습시키고 모델을 생성하여 인식해보는 </a:t>
            </a:r>
            <a:r>
              <a:rPr lang="ko-KR" altLang="en-US" sz="1800" kern="0" spc="0" dirty="0" err="1">
                <a:solidFill>
                  <a:srgbClr val="000000"/>
                </a:solidFill>
                <a:effectLst/>
                <a:latin typeface="맑은 고딕" panose="020B0503020000020004" pitchFamily="50" charset="-127"/>
                <a:ea typeface="맑은 고딕" panose="020B0503020000020004" pitchFamily="50" charset="-127"/>
              </a:rPr>
              <a:t>머신러닝</a:t>
            </a:r>
            <a:r>
              <a:rPr lang="ko-KR" altLang="en-US" sz="1800" kern="0" spc="0" dirty="0">
                <a:solidFill>
                  <a:srgbClr val="000000"/>
                </a:solidFill>
                <a:effectLst/>
                <a:latin typeface="맑은 고딕" panose="020B0503020000020004" pitchFamily="50" charset="-127"/>
                <a:ea typeface="맑은 고딕" panose="020B0503020000020004" pitchFamily="50" charset="-127"/>
              </a:rPr>
              <a:t> </a:t>
            </a:r>
            <a:r>
              <a:rPr lang="en-US" altLang="ko-KR" sz="1800" kern="0" spc="0" dirty="0">
                <a:solidFill>
                  <a:srgbClr val="000000"/>
                </a:solidFill>
                <a:effectLst/>
                <a:latin typeface="맑은 고딕" panose="020B0503020000020004" pitchFamily="50" charset="-127"/>
                <a:ea typeface="맑은 고딕" panose="020B0503020000020004" pitchFamily="50" charset="-127"/>
              </a:rPr>
              <a:t>&amp; </a:t>
            </a:r>
            <a:r>
              <a:rPr lang="ko-KR" altLang="en-US" sz="1800" kern="0" spc="0" dirty="0">
                <a:solidFill>
                  <a:srgbClr val="000000"/>
                </a:solidFill>
                <a:effectLst/>
                <a:latin typeface="맑은 고딕" panose="020B0503020000020004" pitchFamily="50" charset="-127"/>
                <a:ea typeface="맑은 고딕" panose="020B0503020000020004" pitchFamily="50" charset="-127"/>
              </a:rPr>
              <a:t>딥러닝 체험을 통해 인공지능 기술을 폭넓게 이해할 수 있도록 함</a:t>
            </a:r>
            <a:r>
              <a:rPr lang="en-US" altLang="ko-KR" sz="1800" kern="0" spc="0" dirty="0">
                <a:solidFill>
                  <a:srgbClr val="000000"/>
                </a:solidFill>
                <a:effectLst/>
                <a:latin typeface="맑은 고딕" panose="020B0503020000020004" pitchFamily="50" charset="-127"/>
                <a:ea typeface="맑은 고딕" panose="020B0503020000020004" pitchFamily="50" charset="-127"/>
              </a:rPr>
              <a:t>.</a:t>
            </a:r>
            <a:endParaRPr lang="ko-KR" altLang="en-US" sz="1800" kern="0" spc="0" dirty="0">
              <a:solidFill>
                <a:srgbClr val="000000"/>
              </a:solidFill>
              <a:effectLst/>
              <a:latin typeface="함초롬바탕" panose="02030604000101010101" pitchFamily="18" charset="-127"/>
            </a:endParaRPr>
          </a:p>
          <a:p>
            <a:pPr marL="406400" marR="0" indent="-107950" algn="just" fontAlgn="base" latinLnBrk="1">
              <a:lnSpc>
                <a:spcPct val="160000"/>
              </a:lnSpc>
              <a:spcBef>
                <a:spcPts val="300"/>
              </a:spcBef>
              <a:spcAft>
                <a:spcPts val="0"/>
              </a:spcAft>
            </a:pPr>
            <a:r>
              <a:rPr lang="en-US" altLang="ko-KR" sz="1800" kern="0" spc="0" dirty="0">
                <a:solidFill>
                  <a:srgbClr val="000000"/>
                </a:solidFill>
                <a:effectLst/>
                <a:latin typeface="맑은 고딕" panose="020B0503020000020004" pitchFamily="50" charset="-127"/>
                <a:ea typeface="맑은 고딕" panose="020B0503020000020004" pitchFamily="50" charset="-127"/>
              </a:rPr>
              <a:t> </a:t>
            </a:r>
            <a:endParaRPr lang="ko-KR" altLang="en-US" sz="1800" kern="0" spc="0" dirty="0">
              <a:solidFill>
                <a:srgbClr val="000000"/>
              </a:solidFill>
              <a:effectLst/>
              <a:latin typeface="함초롬바탕" panose="02030604000101010101" pitchFamily="18" charset="-127"/>
            </a:endParaRPr>
          </a:p>
          <a:p>
            <a:endParaRPr lang="en-US" altLang="ko-KR" dirty="0">
              <a:latin typeface="Times New Roman" panose="02020603050405020304" pitchFamily="18" charset="0"/>
            </a:endParaRPr>
          </a:p>
        </p:txBody>
      </p:sp>
    </p:spTree>
    <p:extLst>
      <p:ext uri="{BB962C8B-B14F-4D97-AF65-F5344CB8AC3E}">
        <p14:creationId xmlns:p14="http://schemas.microsoft.com/office/powerpoint/2010/main" val="865321627"/>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1614</TotalTime>
  <Words>2753</Words>
  <Application>Microsoft Office PowerPoint</Application>
  <PresentationFormat>와이드스크린</PresentationFormat>
  <Paragraphs>328</Paragraphs>
  <Slides>61</Slides>
  <Notes>0</Notes>
  <HiddenSlides>0</HiddenSlides>
  <MMClips>4</MMClips>
  <ScaleCrop>false</ScaleCrop>
  <HeadingPairs>
    <vt:vector size="6" baseType="variant">
      <vt:variant>
        <vt:lpstr>사용한 글꼴</vt:lpstr>
      </vt:variant>
      <vt:variant>
        <vt:i4>12</vt:i4>
      </vt:variant>
      <vt:variant>
        <vt:lpstr>테마</vt:lpstr>
      </vt:variant>
      <vt:variant>
        <vt:i4>1</vt:i4>
      </vt:variant>
      <vt:variant>
        <vt:lpstr>슬라이드 제목</vt:lpstr>
      </vt:variant>
      <vt:variant>
        <vt:i4>61</vt:i4>
      </vt:variant>
    </vt:vector>
  </HeadingPairs>
  <TitlesOfParts>
    <vt:vector size="74" baseType="lpstr">
      <vt:lpstr>fkGroteskNeue</vt:lpstr>
      <vt:lpstr>NanumBarunGothic</vt:lpstr>
      <vt:lpstr>Rubik-Light</vt:lpstr>
      <vt:lpstr>맑은 고딕</vt:lpstr>
      <vt:lpstr>바탕체</vt:lpstr>
      <vt:lpstr>한양신명조</vt:lpstr>
      <vt:lpstr>함초롬바탕</vt:lpstr>
      <vt:lpstr>휴먼명조</vt:lpstr>
      <vt:lpstr>Arial</vt:lpstr>
      <vt:lpstr>Cambria Math</vt:lpstr>
      <vt:lpstr>Times New Roman</vt:lpstr>
      <vt:lpstr>Wingdings</vt:lpstr>
      <vt:lpstr>Office 테마</vt:lpstr>
      <vt:lpstr>인공지능과 공존하는 현대사회</vt:lpstr>
      <vt:lpstr>Contents(내용)</vt:lpstr>
      <vt:lpstr>PowerPoint 프레젠테이션</vt:lpstr>
      <vt:lpstr>PowerPoint 프레젠테이션</vt:lpstr>
      <vt:lpstr>PowerPoint 프레젠테이션</vt:lpstr>
      <vt:lpstr>인공지능(Artificial Intelligence)?</vt:lpstr>
      <vt:lpstr>Turing Test</vt:lpstr>
      <vt:lpstr>Symbolic AI vs. Computational AI</vt:lpstr>
      <vt:lpstr>Neuro-Symbolic AI</vt:lpstr>
      <vt:lpstr>Motivation for Machine Learning</vt:lpstr>
      <vt:lpstr>Motivation for Machine Learning</vt:lpstr>
      <vt:lpstr>PowerPoint 프레젠테이션</vt:lpstr>
      <vt:lpstr>Historical Background of Machine Learning</vt:lpstr>
      <vt:lpstr>Historical Background of Machine Learning</vt:lpstr>
      <vt:lpstr>PowerPoint 프레젠테이션</vt:lpstr>
      <vt:lpstr>PowerPoint 프레젠테이션</vt:lpstr>
      <vt:lpstr>PowerPoint 프레젠테이션</vt:lpstr>
      <vt:lpstr>PowerPoint 프레젠테이션</vt:lpstr>
      <vt:lpstr>PowerPoint 프레젠테이션</vt:lpstr>
      <vt:lpstr>Types of Machine Learning</vt:lpstr>
      <vt:lpstr>Types of Machine Learning</vt:lpstr>
      <vt:lpstr>Types of Machine Learning</vt:lpstr>
      <vt:lpstr>Types of Machine Learning</vt:lpstr>
      <vt:lpstr>Applications </vt:lpstr>
      <vt:lpstr>Applications </vt:lpstr>
      <vt:lpstr>Applications </vt:lpstr>
      <vt:lpstr>Applications </vt:lpstr>
      <vt:lpstr>Applications </vt:lpstr>
      <vt:lpstr>Applications </vt:lpstr>
      <vt:lpstr>Applications </vt:lpstr>
      <vt:lpstr>PowerPoint 프레젠테이션</vt:lpstr>
      <vt:lpstr>Applications </vt:lpstr>
      <vt:lpstr>Applications </vt:lpstr>
      <vt:lpstr>Applications </vt:lpstr>
      <vt:lpstr>PowerPoint 프레젠테이션</vt:lpstr>
      <vt:lpstr>Applications </vt:lpstr>
      <vt:lpstr>Applications </vt:lpstr>
      <vt:lpstr>PowerPoint 프레젠테이션</vt:lpstr>
      <vt:lpstr>PowerPoint 프레젠테이션</vt:lpstr>
      <vt:lpstr>Applications </vt:lpstr>
      <vt:lpstr>PowerPoint 프레젠테이션</vt:lpstr>
      <vt:lpstr>Applications </vt:lpstr>
      <vt:lpstr>PowerPoint 프레젠테이션</vt:lpstr>
      <vt:lpstr>PowerPoint 프레젠테이션</vt:lpstr>
      <vt:lpstr>Applications </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AI 시대의 대비: 기계를 잘 활용하는 사람!</vt:lpstr>
      <vt:lpstr>AI 시대의 대비: 자신 만의 가치를 창조하는 사람!</vt:lpstr>
      <vt:lpstr>PowerPoint 프레젠테이션</vt:lpstr>
      <vt:lpstr>PowerPoint 프레젠테이션</vt:lpstr>
      <vt:lpstr>PowerPoint 프레젠테이션</vt:lpstr>
      <vt:lpstr>PowerPoint 프레젠테이션</vt:lpstr>
      <vt:lpstr>인공지능융합 마이크로디그리 </vt:lpstr>
      <vt:lpstr>교과목 구성(3학점 3시수 4과목)</vt:lpstr>
      <vt:lpstr>PowerPoint 프레젠테이션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Computer Interaction (인간 컴퓨터 상호작용)</dc:title>
  <dc:creator>shoh</dc:creator>
  <cp:lastModifiedBy>osh</cp:lastModifiedBy>
  <cp:revision>143</cp:revision>
  <cp:lastPrinted>2026-03-03T04:55:09Z</cp:lastPrinted>
  <dcterms:created xsi:type="dcterms:W3CDTF">2015-08-10T05:26:43Z</dcterms:created>
  <dcterms:modified xsi:type="dcterms:W3CDTF">2026-09-04T03:07:37Z</dcterms:modified>
</cp:coreProperties>
</file>