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85" r:id="rId3"/>
    <p:sldId id="310" r:id="rId4"/>
    <p:sldId id="300" r:id="rId5"/>
    <p:sldId id="292" r:id="rId6"/>
    <p:sldId id="311" r:id="rId7"/>
    <p:sldId id="312" r:id="rId8"/>
    <p:sldId id="313" r:id="rId9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인공지능 융합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마이크로디그리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898656"/>
            <a:ext cx="9144000" cy="2381904"/>
          </a:xfrm>
        </p:spPr>
        <p:txBody>
          <a:bodyPr/>
          <a:lstStyle/>
          <a:p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스톡스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대학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목원대학교</a:t>
            </a:r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27"/>
          </a:xfrm>
        </p:spPr>
        <p:txBody>
          <a:bodyPr/>
          <a:lstStyle/>
          <a:p>
            <a:r>
              <a:rPr lang="ko-KR" altLang="en-US" dirty="0"/>
              <a:t>인공지능</a:t>
            </a:r>
            <a:r>
              <a:rPr lang="en-US" altLang="ko-KR" dirty="0"/>
              <a:t>(Artificial Intelligence)?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D0D112D7-B360-428A-B13E-E1DB6407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2530366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사전적 정의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국립국어원 표준국어대사전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인공지능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o-KR" altLang="en-US" sz="20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인간의 지능이 가지는 학습</a:t>
            </a:r>
            <a:r>
              <a:rPr lang="en-US" altLang="ko-KR" sz="20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추리</a:t>
            </a:r>
            <a:r>
              <a:rPr lang="en-US" altLang="ko-KR" sz="20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적응</a:t>
            </a:r>
            <a:r>
              <a:rPr lang="en-US" altLang="ko-KR" sz="20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1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논증 따위의 기능을 갖춘 컴퓨터 시스템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전문가 시스템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자연 언어의 이해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음성 번역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로봇 공학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인공 시각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문제 해결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학습과 지식 획득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인지 과학 따위에 응용한다</a:t>
            </a:r>
            <a:r>
              <a:rPr lang="en-US" altLang="ko-KR" sz="2000" b="0" i="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4" name="내용 개체 틀 4">
            <a:extLst>
              <a:ext uri="{FF2B5EF4-FFF2-40B4-BE49-F238E27FC236}">
                <a16:creationId xmlns:a16="http://schemas.microsoft.com/office/drawing/2014/main" id="{6E94058A-74C4-417A-99E6-3B5EB06F86C0}"/>
              </a:ext>
            </a:extLst>
          </p:cNvPr>
          <p:cNvSpPr txBox="1">
            <a:spLocks/>
          </p:cNvSpPr>
          <p:nvPr/>
        </p:nvSpPr>
        <p:spPr>
          <a:xfrm>
            <a:off x="3218290" y="3880943"/>
            <a:ext cx="8716207" cy="86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Intelligence: the field that studies the synthesis and analysis of computational agents that act intelligently</a:t>
            </a:r>
          </a:p>
          <a:p>
            <a:pPr marL="457200" lvl="1" indent="0" algn="just">
              <a:buNone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61CA469-E1B0-432F-A55B-F8926A294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48" y="3730514"/>
            <a:ext cx="1999242" cy="28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3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F62A42-87CC-4DFE-81C6-9B492BDC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89" y="315585"/>
            <a:ext cx="7703244" cy="7239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774EB54-E48B-4E3B-AB21-79EBED6C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4" y="1005417"/>
            <a:ext cx="2781300" cy="7239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7AA0675-AC52-4CCC-A722-F56684673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6" y="1869993"/>
            <a:ext cx="6296682" cy="169336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439156D-194E-4BD8-B1EA-150478CF6A96}"/>
              </a:ext>
            </a:extLst>
          </p:cNvPr>
          <p:cNvSpPr/>
          <p:nvPr/>
        </p:nvSpPr>
        <p:spPr>
          <a:xfrm>
            <a:off x="232870" y="2619469"/>
            <a:ext cx="5863130" cy="647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1D7D46C-B11D-422F-BB8D-928623545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24" y="4172021"/>
            <a:ext cx="6361386" cy="172654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86E76A4-5B9A-420B-ACDC-6AA9A0F08666}"/>
              </a:ext>
            </a:extLst>
          </p:cNvPr>
          <p:cNvSpPr/>
          <p:nvPr/>
        </p:nvSpPr>
        <p:spPr>
          <a:xfrm>
            <a:off x="301424" y="4233872"/>
            <a:ext cx="6195848" cy="291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330505B-2A3C-46C8-93E8-1C50E0F7C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07" y="6166388"/>
            <a:ext cx="6462220" cy="34465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62E28AB-3A65-484F-AF5B-F17F7ABE0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2565" y="3890573"/>
            <a:ext cx="2181225" cy="33337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7B7917F-17F4-4562-AE6F-21E4778F5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648" y="1337579"/>
            <a:ext cx="1828800" cy="33773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26F9509-D075-41B4-9695-C3C1AF9218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4486" y="1031085"/>
            <a:ext cx="4429125" cy="2762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FEF14CE-7BB5-47A2-ABA1-85D855C26E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2075" y="1506444"/>
            <a:ext cx="4963005" cy="133194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0A212BC-2FDB-4732-9CC0-AD3D9345F6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2075" y="3004936"/>
            <a:ext cx="5274838" cy="282197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0561D3CF-97A0-476A-9506-0972D12CA241}"/>
              </a:ext>
            </a:extLst>
          </p:cNvPr>
          <p:cNvSpPr/>
          <p:nvPr/>
        </p:nvSpPr>
        <p:spPr>
          <a:xfrm>
            <a:off x="6875128" y="4207810"/>
            <a:ext cx="5217023" cy="1143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61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7F2E91E-61B9-4468-9C86-D5E3F333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82" y="953571"/>
            <a:ext cx="8172450" cy="458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F71B6-1341-41F5-8006-5C0DC41AA772}"/>
              </a:ext>
            </a:extLst>
          </p:cNvPr>
          <p:cNvSpPr txBox="1"/>
          <p:nvPr/>
        </p:nvSpPr>
        <p:spPr>
          <a:xfrm>
            <a:off x="2622987" y="453837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i="0">
                <a:solidFill>
                  <a:srgbClr val="222222"/>
                </a:solidFill>
                <a:effectLst/>
                <a:latin typeface="NanumBarunGothic"/>
              </a:rPr>
              <a:t>자동차</a:t>
            </a:r>
            <a:r>
              <a:rPr lang="en-US" altLang="ko-KR" b="1" i="0">
                <a:solidFill>
                  <a:srgbClr val="222222"/>
                </a:solidFill>
                <a:effectLst/>
                <a:latin typeface="NanumBarunGothic"/>
              </a:rPr>
              <a:t>·</a:t>
            </a:r>
            <a:r>
              <a:rPr lang="ko-KR" altLang="en-US" b="1" i="0">
                <a:solidFill>
                  <a:srgbClr val="222222"/>
                </a:solidFill>
                <a:effectLst/>
                <a:latin typeface="NanumBarunGothic"/>
              </a:rPr>
              <a:t>의료</a:t>
            </a:r>
            <a:r>
              <a:rPr lang="en-US" altLang="ko-KR" b="1" i="0">
                <a:solidFill>
                  <a:srgbClr val="222222"/>
                </a:solidFill>
                <a:effectLst/>
                <a:latin typeface="NanumBarunGothic"/>
              </a:rPr>
              <a:t>·</a:t>
            </a:r>
            <a:r>
              <a:rPr lang="ko-KR" altLang="en-US" b="1" i="0">
                <a:solidFill>
                  <a:srgbClr val="222222"/>
                </a:solidFill>
                <a:effectLst/>
                <a:latin typeface="NanumBarunGothic"/>
              </a:rPr>
              <a:t>금융</a:t>
            </a:r>
            <a:r>
              <a:rPr lang="en-US" altLang="ko-KR" b="1" i="0">
                <a:solidFill>
                  <a:srgbClr val="222222"/>
                </a:solidFill>
                <a:effectLst/>
                <a:latin typeface="NanumBarunGothic"/>
              </a:rPr>
              <a:t>…'</a:t>
            </a:r>
            <a:r>
              <a:rPr lang="ko-KR" altLang="en-US" b="1" i="0">
                <a:solidFill>
                  <a:srgbClr val="222222"/>
                </a:solidFill>
                <a:effectLst/>
                <a:latin typeface="NanumBarunGothic"/>
              </a:rPr>
              <a:t>인공지능 빅뱅시대</a:t>
            </a:r>
            <a:r>
              <a:rPr lang="en-US" altLang="ko-KR" b="1" i="0">
                <a:solidFill>
                  <a:srgbClr val="222222"/>
                </a:solidFill>
                <a:effectLst/>
                <a:latin typeface="NanumBarunGothic"/>
              </a:rPr>
              <a:t>' </a:t>
            </a:r>
            <a:r>
              <a:rPr lang="ko-KR" altLang="en-US" b="1" i="0">
                <a:solidFill>
                  <a:srgbClr val="222222"/>
                </a:solidFill>
                <a:effectLst/>
                <a:latin typeface="NanumBarunGothic"/>
              </a:rPr>
              <a:t>예고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BC8A7-0B5A-4D7D-AD69-64299468905D}"/>
              </a:ext>
            </a:extLst>
          </p:cNvPr>
          <p:cNvSpPr txBox="1"/>
          <p:nvPr/>
        </p:nvSpPr>
        <p:spPr>
          <a:xfrm>
            <a:off x="6096000" y="5665498"/>
            <a:ext cx="36911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0" i="0" dirty="0" err="1">
                <a:solidFill>
                  <a:srgbClr val="555555"/>
                </a:solidFill>
                <a:effectLst/>
                <a:latin typeface="NanumBarunGothic"/>
              </a:rPr>
              <a:t>신동열</a:t>
            </a:r>
            <a:r>
              <a:rPr lang="ko-KR" altLang="en-US" sz="1200" b="0" i="0" dirty="0">
                <a:solidFill>
                  <a:srgbClr val="555555"/>
                </a:solidFill>
                <a:effectLst/>
                <a:latin typeface="NanumBarunGothic"/>
              </a:rPr>
              <a:t> 한국경제신문 연구위원 </a:t>
            </a:r>
            <a:r>
              <a:rPr lang="en-US" altLang="ko-KR" sz="1200" b="0" i="0" dirty="0">
                <a:solidFill>
                  <a:srgbClr val="555555"/>
                </a:solidFill>
                <a:effectLst/>
                <a:latin typeface="NanumBarunGothic"/>
              </a:rPr>
              <a:t>shins@hankyung.com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1192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1873ABA-6D81-4E06-BA15-BCC6B4CDF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98" y="435777"/>
            <a:ext cx="2256664" cy="13167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EF24505-8F2B-46B3-81D1-454BE8224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38" y="1926218"/>
            <a:ext cx="8028384" cy="457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76" y="1186763"/>
            <a:ext cx="10515600" cy="818216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/>
              <a:t>인공지능융합 </a:t>
            </a:r>
            <a:r>
              <a:rPr lang="ko-KR" altLang="en-US" sz="3200" dirty="0" err="1"/>
              <a:t>마이크로디그리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A89389D-E3A6-4F11-B8EF-ED6142060079}"/>
              </a:ext>
            </a:extLst>
          </p:cNvPr>
          <p:cNvSpPr/>
          <p:nvPr/>
        </p:nvSpPr>
        <p:spPr>
          <a:xfrm>
            <a:off x="914401" y="2322387"/>
            <a:ext cx="1006643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¡"/>
            </a:pPr>
            <a:r>
              <a: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목 적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6410" marR="0" indent="-14859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바탕체" panose="02030609000101010101" pitchFamily="17" charset="-127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바탕체" panose="02030609000101010101" pitchFamily="17" charset="-127"/>
              </a:rPr>
              <a:t>차 산업혁명의 핵심인 인공지능 기술을 이해하고 이를 인공지능 이외 분야의 전공지식에 융합하여 문제를 창의적으로 해결할 수 있는 인재 양성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000" b="1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¡"/>
            </a:pPr>
            <a:r>
              <a: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교육대상 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6410" marR="0" indent="-14859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바탕체" panose="02030609000101010101" pitchFamily="17" charset="-127"/>
                <a:ea typeface="바탕체" panose="02030609000101010101" pitchFamily="17" charset="-127"/>
              </a:rPr>
              <a:t>인공지능 기법을 전공분야 데이터에 적용하고자 하는 학생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marL="486410" indent="-148590" algn="just" fontAlgn="base">
              <a:lnSpc>
                <a:spcPct val="160000"/>
              </a:lnSpc>
              <a:spcBef>
                <a:spcPts val="300"/>
              </a:spcBef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486410" marR="0" indent="-14859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1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2893" y="556142"/>
            <a:ext cx="10515600" cy="818216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/>
              <a:t>교과목 구성</a:t>
            </a:r>
            <a:r>
              <a:rPr lang="en-US" altLang="ko-KR" sz="3200" dirty="0"/>
              <a:t>(3</a:t>
            </a:r>
            <a:r>
              <a:rPr lang="ko-KR" altLang="en-US" sz="3200" dirty="0"/>
              <a:t>학점 </a:t>
            </a:r>
            <a:r>
              <a:rPr lang="en-US" altLang="ko-KR" sz="3200" dirty="0"/>
              <a:t>3</a:t>
            </a:r>
            <a:r>
              <a:rPr lang="ko-KR" altLang="en-US" sz="3200" dirty="0"/>
              <a:t>시수 </a:t>
            </a:r>
            <a:r>
              <a:rPr lang="en-US" altLang="ko-KR" sz="3200" dirty="0"/>
              <a:t>4</a:t>
            </a:r>
            <a:r>
              <a:rPr lang="ko-KR" altLang="en-US" sz="3200" dirty="0"/>
              <a:t>과목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A89389D-E3A6-4F11-B8EF-ED6142060079}"/>
              </a:ext>
            </a:extLst>
          </p:cNvPr>
          <p:cNvSpPr/>
          <p:nvPr/>
        </p:nvSpPr>
        <p:spPr>
          <a:xfrm>
            <a:off x="772047" y="1642371"/>
            <a:ext cx="99650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¡"/>
            </a:pPr>
            <a:r>
              <a: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인공지능 기초 프로그래밍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marR="0" indent="-10795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프로그래밍 언어로 가장 많이 활용되는 파이썬 언어를 공부하여 인공지능 프로그래밍의 기초 능력을 학습함</a:t>
            </a:r>
            <a:endParaRPr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06400" marR="0" indent="-10795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endParaRPr lang="en-US" altLang="ko-KR" sz="2000" b="1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¡"/>
            </a:pPr>
            <a:r>
              <a: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인공지능개론 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marR="0" indent="-10795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발전의 역사적 이해와 이를 토대로 인공지능 모델에 대한 개론 강의를 실시함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406400" marR="0" indent="-10795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핵심 모델의 이론적 이해에 토대가 되는 수학적 기초 지식을 쌓아 향후 진행되는 교과목에서 이해도를 높이도록 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0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A89389D-E3A6-4F11-B8EF-ED6142060079}"/>
              </a:ext>
            </a:extLst>
          </p:cNvPr>
          <p:cNvSpPr/>
          <p:nvPr/>
        </p:nvSpPr>
        <p:spPr>
          <a:xfrm>
            <a:off x="898171" y="925041"/>
            <a:ext cx="9965043" cy="360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10795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endParaRPr lang="en-US" altLang="ko-KR" sz="2000" b="1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¡"/>
            </a:pPr>
            <a:r>
              <a: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인공지능 실습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marR="0" indent="-10795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핵심 모델에 대한 이론적 학습을 토대로 프로그래밍을 통하여 모델 구현 및 응용문제 해결을 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¡"/>
            </a:pPr>
            <a:r>
              <a:rPr lang="ko-K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인공지능 프로젝트</a:t>
            </a:r>
            <a:endParaRPr lang="en-US" altLang="ko-K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6400" marR="0" indent="-107950" algn="just" fontAlgn="base" latinLnBrk="1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Kaggle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비롯한 데이터 공유 사이트에서 각자 전공에 관련된 데이터를 선정하고 이를 인공지능 모델의 프로그래밍으로 해결하도록 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2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231</Words>
  <Application>Microsoft Office PowerPoint</Application>
  <PresentationFormat>와이드스크린</PresentationFormat>
  <Paragraphs>31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NanumBarunGothic</vt:lpstr>
      <vt:lpstr>맑은 고딕</vt:lpstr>
      <vt:lpstr>바탕체</vt:lpstr>
      <vt:lpstr>함초롬바탕</vt:lpstr>
      <vt:lpstr>Arial</vt:lpstr>
      <vt:lpstr>Times New Roman</vt:lpstr>
      <vt:lpstr>Wingdings</vt:lpstr>
      <vt:lpstr>Office 테마</vt:lpstr>
      <vt:lpstr>인공지능 융합 마이크로디그리</vt:lpstr>
      <vt:lpstr>인공지능(Artificial Intelligence)?</vt:lpstr>
      <vt:lpstr>PowerPoint 프레젠테이션</vt:lpstr>
      <vt:lpstr>PowerPoint 프레젠테이션</vt:lpstr>
      <vt:lpstr>PowerPoint 프레젠테이션</vt:lpstr>
      <vt:lpstr>인공지능융합 마이크로디그리 </vt:lpstr>
      <vt:lpstr>교과목 구성(3학점 3시수 4과목)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상훈 오</cp:lastModifiedBy>
  <cp:revision>111</cp:revision>
  <cp:lastPrinted>2016-07-20T07:30:15Z</cp:lastPrinted>
  <dcterms:created xsi:type="dcterms:W3CDTF">2015-08-10T05:26:43Z</dcterms:created>
  <dcterms:modified xsi:type="dcterms:W3CDTF">2023-08-29T01:37:25Z</dcterms:modified>
</cp:coreProperties>
</file>