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83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84" r:id="rId11"/>
    <p:sldId id="263" r:id="rId12"/>
    <p:sldId id="264" r:id="rId13"/>
    <p:sldId id="286" r:id="rId14"/>
    <p:sldId id="285" r:id="rId15"/>
    <p:sldId id="265" r:id="rId16"/>
    <p:sldId id="266" r:id="rId17"/>
    <p:sldId id="267" r:id="rId18"/>
    <p:sldId id="268" r:id="rId19"/>
    <p:sldId id="269" r:id="rId20"/>
    <p:sldId id="288" r:id="rId21"/>
    <p:sldId id="287" r:id="rId22"/>
    <p:sldId id="270" r:id="rId23"/>
    <p:sldId id="289" r:id="rId24"/>
    <p:sldId id="291" r:id="rId25"/>
    <p:sldId id="290" r:id="rId26"/>
    <p:sldId id="272" r:id="rId27"/>
    <p:sldId id="292" r:id="rId28"/>
    <p:sldId id="293" r:id="rId29"/>
    <p:sldId id="296" r:id="rId30"/>
    <p:sldId id="295" r:id="rId31"/>
    <p:sldId id="294" r:id="rId32"/>
    <p:sldId id="274" r:id="rId33"/>
    <p:sldId id="275" r:id="rId34"/>
    <p:sldId id="297" r:id="rId35"/>
    <p:sldId id="276" r:id="rId36"/>
    <p:sldId id="277" r:id="rId37"/>
    <p:sldId id="278" r:id="rId38"/>
    <p:sldId id="299" r:id="rId39"/>
    <p:sldId id="298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8:28.75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49 15159,'0'0'8887,"15"0"-8858,-2 1-24,0 0 1,0 1-1,-1 1 0,25 8 0,-24-7-54,0 0 0,0-1-1,1 0 1,-1-1 0,15 1 0,12-3 30,-17 1-67,-1 0 1,1-2 0,0-1-1,34-7 1,-39 5 3,0 1-1,0 1 1,0 1 0,35 2-1,-30 0 18,0-1-1,27-3 1,41-7 38,94 2 0,-93 6 107,117 3-72,79-4-10,180-8 22,-325 11-14,-30 2 9,-19 0 22,177-19-1,-228 12 101,1 3-1,57 4 1,-21 0-96,280 2 258,-292 4-219,-38-7-46,0 0 0,0 3 1,0 0-1,37 11 0,-39-10-31,1-1 1,-1-1 0,1-1-1,0-1 1,29-4-1,10 1 16,99-4-75,-85 7 900,-63 1-437,1-1 0,-1-1 0,1-1 0,26-5 0,46-28-322,-91 34-77,-4-11-1366,-14 3-1067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6.1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0 13382,'0'0'4768,"2"10"-4675,-2-9-92,2 4 9,-1 1-1,0-1 0,0 0 0,0 1 1,-1-1-1,0 1 0,0-1 0,0 1 1,-1-1-1,0 1 0,0-1 0,0 1 1,-1-1-1,1 0 0,-1 0 1,0 1-1,-5 5 0,3-4 80,-7 8 771,-1-1-1,-15 15 1,40-29-1177,0-1-63,0-1 1,0 0 0,0 0 0,19-8 0,-18 6 92,0 0-1,0 1 1,0 0 0,23-1-1,-35 4 289,-1 1-1,0-1 0,0 0 0,0 0 1,0 1-1,0-1 0,0 1 1,0-1-1,0 1 0,0 0 0,0-1 1,0 1-1,0 0 0,0-1 1,0 1-1,0 0 0,0 0 1,-1 0-1,1 0 0,0 0 0,-1 0 1,1 0-1,-1 0 0,1 0 1,-1 0-1,0 0 0,1 1 0,-1-1 1,0 0-1,0 0 0,0 0 1,1 0-1,-1 1 0,-1 0 0,2 3 93,-1 0 0,0 0 0,-1 0 0,1 0-1,-1 0 1,0 0 0,-2 6 0,-3 0 22,0-1 0,0-1 0,-1 1 0,0-1 0,-1 0 0,0-1 1,0 0-1,-1 0 0,0-1 0,-13 8 0,-18 18-712,39-35 498,2-1 0,-1 1-1,0-1 1,0 1 0,1 0-1,-1-1 1,1 1 0,1-4 0,2 3 118,-1 0 0,1 1 1,0 0-1,-1-1 0,1 2 1,1-1-1,-1 0 1,0 1-1,0 0 0,0 0 1,1 0-1,-1 0 1,0 1-1,1-1 0,-1 1 1,1 0-1,-1 1 1,0-1-1,1 1 0,-1 0 1,0 0-1,1 0 0,-1 0 1,0 1-1,0 0 1,0 0-1,0 0 0,0 0 1,3 4-1,9 17 114,-13-16-67,1-1 0,1 1 0,-1-1 0,8 8 0,-11-13-263,0 0-1,0-1 1,0 1-1,0 0 1,0 0-1,0-1 1,0 1-1,0 0 1,1-1-1,-1 1 1,0-1-1,0 1 1,0-1 0,1 0-1,-1 0 1,0 1-1,0-1 1,1 0-1,-1 0 1,0 0-1,1 0 1,-1-1-1,0 1 1,0 0-1,1 0 1,-1-1-1,0 1 1,0-1 0,0 1-1,1-1 1,0 0-1,12-15-6530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6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16359,'0'0'6179,"-5"112"-5538,19-54-145,2 6-160,-3 1-272,-1 5-64,-8 8-240,-4 2-1505,0-4-2289,0-6-5138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7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2 9877,'0'0'13040,"0"0"-13040,0 0 0,0 0 0,0-1 0,0 1 0,0 0 0,0 0 0,0 0 0,-1 0 0,1 0 0,0 0 0,0 0 0,0 0 0,0 0 0,0 0 0,0 0 0,-1-1 0,1 1 0,0 0 0,0 0 0,0 0 0,0 0 0,0 0 0,0 0 0,-1 0 0,1 0 0,0 0 0,0 0 0,0 0 0,0 0 0,0 0 0,0 1 0,-1-1 0,1 0 0,0 0 0,0 0 0,0 0 0,0 0 0,0 0 0,0 0 0,-1 0 0,1 0 0,0 0 0,0 0 0,0 1 0,0-1 0,0 0 0,0 0 0,0 0 0,0 0 0,0 0 0,0 0 0,0 0 0,0 1 0,0-1 0,0 0 0,0 0 0,0 0 0,0 0 0,0 1 0,-3 25-453,3-22 405,0 0 1,0-1-1,0 1 1,-1 0-1,1-1 1,-1 1-1,0 0 0,0-1 1,0 1-1,-3 3 1,-2 3 41,-1 0 1,0-1-1,-1 0 1,0 0-1,-1-1 1,-9 8-1,-60 41 376,77-56-373,21-2-643,-1-1-1,1-1 1,30-8 0,-30 6 629,-1 0-1,2 2 1,30-2-1,-50 5 35,0 0 0,0 0 0,-1 0-1,1 0 1,0 0 0,0 0 0,-1 0 0,1 0-1,0 0 1,0 0 0,-1 0 0,1 1 0,0-1-1,-1 0 1,1 0 0,0 1 0,-1-1-1,1 1 1,0-1 0,-1 0 0,1 1 0,-1-1-1,1 1 1,-1 0 0,1-1 0,-1 1 0,1-1-1,-1 1 1,1 1 0,-1-1 6,0 1 0,0-1 1,0 1-1,0-1 0,0 1 1,0-1-1,-1 1 0,1-1 0,-1 0 1,1 1-1,-1-1 0,1 0 1,-1 1-1,-1 0 0,-3 7 159,-1 0 1,-1 0-1,-8 8 0,6-8 59,6-7-120,1 0-1,-1 0 1,1 0 0,0 1-1,0-1 1,0 1-1,0-1 1,0 1-1,1 0 1,-1-1-1,1 1 1,0 0-1,0 0 1,-1 4-1,24-7 8,91 0-1058,-75 0-2198,-1 0-3533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7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0 10181,'0'0'10116,"-92"78"-9539,92-70-33,0 3-176,3 1 48,10 2-160,3-3 48,0-5-288,3 0-16,1-6-528,5 0-1057,5 0-928,2-27-2225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7.7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14791,'0'0'9060,"3"4"-8929,0 0-115,10 9 47,-2 1-1,20 29 0,-27-36-67,-1 0 0,0 0 0,0 1-1,-1-1 1,0 0 0,0 1 0,0-1 0,-1 1 0,0 0 0,-1 9-1,0-9-54,-1 0 1,1 0-1,-2 0 0,1 0 0,-1-1 0,-1 1 0,1 0 0,-1-1 0,0 0 0,-1 0 1,-8 13-1,8-15-312,0 0 0,0 0 0,-1 0 1,1 0-1,-1-1 0,-1 1 0,1-1 0,-1-1 0,-6 4 1,7-5-2604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8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12438,'0'0'10468,"12"113"-10179,8-60-81,1 5-192,-5 1-32,-5 3-224,-4 0-1345,-7-5-1617,0-2-2832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8.4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17368,'0'0'3828,"4"3"-2851,0 0-943,7 4-172,0 1 1,-1-1 0,9 11-1,-16-15 96,-1-1 0,1 1-1,-1 1 1,0-1 0,0 0-1,0 0 1,0 1 0,0-1 0,-1 1-1,1-1 1,-1 1 0,0 0-1,0 0 1,0 0 0,0 6-1,-1-2 53,0 26-133,0-33 91,0 0 0,0 0 0,0 0 0,0 0 0,0-1 0,0 1 0,0 0 0,0 0 0,0 0 0,-1-1 0,1 1 0,0 0-1,0 0 1,-1 0 0,1-1 0,-1 1 0,1 0 0,-1-1 0,1 1 0,-1 0 0,1-1 0,-1 1 0,1-1 0,-1 1 0,0-1-1,1 1 1,-1-1 0,0 1 0,0 0 0,0-30-14687</inkml:trace>
  <inkml:trace contextRef="#ctx0" brushRef="#br0" timeOffset="1">220 1 13606,'0'0'8900,"13"0"-8852,6 10-16,6 1-16,4-5-32,3-2-320,-4-2-704,-10-2-609,-4 2-592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8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0 16279,'0'0'5262,"2"17"-5105,10 54-29,-10-65-124,0 0 1,0 0-1,0 0 1,1 0-1,0-1 0,0 1 1,8 9-1,-9-12-43,1 0 1,-1 0-1,0 0 0,0 0 0,-1 0 1,1 1-1,0-1 0,-1 1 1,0-1-1,0 1 0,1 5 0,-1 0-26,-1-1 0,1 1-1,-1-1 1,-3 17 0,3-24 48,0 1 0,0 0 0,-1-1 0,1 1 1,-1-1-1,1 1 0,-1 0 0,1-1 0,-1 0 0,0 1 0,0-1 0,0 1 1,0-1-1,0 0 0,0 1 0,0-1 0,0 0 0,-1 0 0,1 0 1,0 0-1,-1 0 0,1 0 0,-1-1 0,1 1 0,-1 0 0,1-1 1,-1 1-1,1-1 0,-1 1 0,1-1 0,-1 0 0,-2 0 0,3 0-33,0 0-1,0 0 0,0-1 1,0 1-1,0 0 0,0-1 1,0 1-1,0-1 0,0 1 1,0-1-1,0 0 0,1 1 1,-1-1-1,0 0 0,0 1 1,1-1-1,-1 0 0,1 0 0,-1 0 1,0 0-1,0-1 0,-11-25-497,8 17 445,1 3 223,0-1 0,0 0 0,0 1 0,1-1-1,0-1 1,0 1 0,1 0 0,0 0 0,0 0 0,1-1-1,2-14 1,-1 22-122,-1 0-1,1 0 1,0 0-1,0 0 1,0 0-1,1 0 0,-1 0 1,0 0-1,0 0 1,0 1-1,1-1 1,-1 0-1,0 1 1,1-1-1,-1 1 0,0-1 1,1 1-1,-1 0 1,1 0-1,2-1 1,35-2-438,-36 3 322,60-1-1852,21-1-4306,-49-1 935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9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0 9428,'0'0'5219,"-14"21"-3037,-102 146 1041,83-122-3965,32-44-250,3-6-2429,2-1 2965,0 0 0,0 1 0,1-1 0,0 1 0,0 0 0,0 0 0,9-6 0,-7 7 1060,1-1 1,-1 1-1,1 0 0,0 1 1,0 0-1,0 0 0,0 1 0,0 0 1,1 0-1,13 0 0,75 0-2702,-82 2-251,2 0-3432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9.4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 15063,'0'0'4802,"-2"-4"-5250,2 12-577,14 0-591,-1 0-1970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8:31.4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0 103 12182,'24'0'10455,"23"0"-10178,-2 1-248,0-2-1,-1-2 1,48-9 0,-63 8-47,0 1-1,51 1 0,24-2 83,199-16-109,-242 21 65,48-1-66,171-19 0,-197 10-4,160 5 1,-14 2 105,-140-2-36,128 10 0,11-3 212,-119-5-146,88 9-50,-103-1 78,122-9 0,57-3-53,-31 3-10,55-9 112,-243 11-110,58-10 0,-92 10-45,38 1 0,-22 1-29,-36-1 58,21 0-111,-43-1-2498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9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0 224 12310,'0'0'8692,"103"-23"-9429,-60 9-1296,-6-2-416,-8-3-3169</inkml:trace>
  <inkml:trace contextRef="#ctx0" brushRef="#br0" timeOffset="1">303 0 11941,'0'0'9957,"-11"109"-9573,11-62-240,0 7-112,0-1-64,-2 4-32,-5 3-1072,0-3-1265,3-3-1073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51.0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178 360 13782,'0'0'3479,"3"3"-3415,3 1-37,0 0 0,0 1 0,-1 0 0,1 0 0,-1 1 0,-1-1 0,1 1 0,-1 0 0,0 0 0,0 1 0,-1-1 0,0 1 0,0 0 0,3 12 0,-1-1 48,-1 1 1,-1 0-1,-1 1 1,0 30-1,-3-48-68,1-1-1,0 1 1,0 0-1,-1-1 1,1 1-1,-1-1 1,1 1-1,-1-1 1,1 1-1,-1-1 1,0 0 0,0 1-1,0-1 1,0 0-1,0 0 1,0 1-1,0-1 1,0 0-1,-1 0 1,1 0 0,0 0-1,-1-1 1,1 1-1,0 0 1,-1 0-1,1-1 1,-1 1-1,1-1 1,-1 1 0,1-1-1,-1 0 1,-3 0-1,-6 2-16,-1-1-1,0-1 1,-18-2-1,15 2 13,8-1 107,1 1 1,0-1-1,-1 1 1,1-2-1,-1 1 0,1-1 1,0 0-1,0 0 0,0-1 1,0 1-1,1-1 1,-1-1-1,1 1 0,-1-1 1,1 0-1,0 0 1,1-1-1,-1 1 0,1-1 1,0 0-1,0 0 0,0 0 1,1-1-1,-1 0 1,1 1-1,1-1 0,-1 0 1,1 0-1,0-1 1,1 1-1,-1 0 0,1-7 1,0 1-32,2 1 0,-1-1 1,2 1-1,0-1 1,0 1-1,1 0 0,0 0 1,1 0-1,0 0 0,1 0 1,0 1-1,1 0 1,7-11-1,6-6-69,2 2 0,0 0 0,36-32 1,-33 35-7,1 1 0,1 2 1,1 0-1,1 1 1,47-21-1,-52 29 6,1 1 0,0 1 0,1 1 0,-1 2 1,1 0-1,0 2 0,44-1 0,-7 4-1276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03:10:05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 12005,'0'0'7593,"26"0"-7251,92 0-366,-86 24 950,-21-17-817,0-2 0,0 1 1,1-2-1,-1 1 1,16 2-1,-23-6-104,0 0-1,0-1 1,0 1-1,0-1 0,0 0 1,0 0-1,0-1 1,0 1-1,0-1 0,0 0 1,0 0-1,0 0 1,0 0-1,0-1 1,-1 1-1,1-1 0,-1 0 1,1 0-1,-1-1 1,3-2-1,60-54-177,-66 59 185,1 0 1,-1 0 0,1-1-1,-1 1 1,1 0 0,-1 0-1,1 0 1,-1-1 0,1 1-1,-1 0 1,1 0 0,-1 0-1,1 0 1,-1 0 0,1 0-1,-1 0 1,1 0 0,-1 0-1,1 1 1,-1-1 0,1 0-1,-1 0 1,1 0 0,-1 1-1,1-1 1,-1 0 0,1 0 0,-1 1-1,1-1 1,-1 0 0,0 1-1,1-1 1,-1 1 0,0-1-1,1 0 1,-1 1 0,0-1-1,1 2 1,13 21 214,-12-19-132,0 0-61,0 0 1,1 0-1,-1-1 0,1 1 0,0-1 0,0 1 0,0-1 1,1 0-1,-1 0 0,5 3 0,-6-5-46,-1-1-1,1 1 1,0 0-1,0 0 1,0-1-1,0 1 1,0-1-1,0 0 1,0 0-1,0 1 1,0-1-1,0 0 1,0-1-1,0 1 1,0 0 0,0-1-1,0 1 1,0-1-1,0 1 1,0-1-1,0 0 1,0 0-1,0 0 1,2-2-1,0 0 42,0 1-1,0 0 0,0-1 1,1 1-1,-1 1 1,0-1-1,1 0 0,0 1 1,-1 0-1,1 0 1,0 1-1,-1-1 0,7 1 1,5-1 204,-20-10-9476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03:10:07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1669 26 10757,'0'0'6333,"1"-2"-6119,-1 1-1,0-1 0,0 0 0,0 1 0,0-1 1,0 0-1,-1 1 0,1-1 0,0 0 0,-1-1 1,-9 1-109,0 0 0,0 1 1,0 1-1,0-1 0,-19 3 1,-3 0-109,-229 9 682,-5 0-165,213-11-485,19-2-27,-1 2 0,1 1 1,0 2-1,0 1 0,0 2 1,-38 11-1,-153 75 78,216-87-79,0 0 0,0 1 0,0 0 0,0 1 0,1 0 0,-13 14 0,-40 53 51,51-61-63,-105 159 417,72-104-196,19-32-277,-4 6 275,-33 67 1,51-88-65,1 0 0,0 0 0,2 1 0,0 1 0,2-1 0,1 1 0,-4 45 419,8-87-3257,5-31-6454,2 25-721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6T03:10:08.5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5683,'0'0'7134,"29"-3"-4173,-26 4-2844,0 0-1,0 1 1,-1-1 0,1 1 0,-1 0 0,1-1-1,-1 1 1,1 0 0,-1 1 0,0-1 0,0 0-1,0 1 1,0-1 0,-1 1 0,3 3 0,21 48 493,-18-37-331,0-5-159,-5-10-16,-1 0-1,0 0 0,1 0 0,-1 0 1,0 0-1,0 0 0,-1 1 1,1-1-1,0 4 307,3-7-385,0 0 1,0 0-1,0 0 1,-1-1-1,1 0 1,0 1-1,-1-1 1,0 0-1,1-1 1,-1 1 0,0-1-1,0 1 1,0-1-1,-1 0 1,1 0-1,-1 0 1,3-5-1,-1 4-52,0-1 1,0 0-1,0 1 0,1 0 0,9-7 1,-3 4 63,-10 6-44,0 0 0,1 0 0,-1 0-1,1 0 1,0 0 0,-1 0 0,1 0 0,0 0 0,-1 1 0,1-1 0,0 1 0,0-1-1,0 1 1,3-1 0,-5 1-306,1 0-1,-1-1 0,0 1 0,0-1 1,1 1-1,-1 0 0,0-1 0,0 1 1,0-1-1,0 1 0,1-1 0,-1 1 1,0-1-1,0 1 0,0-1 0,0 1 1,0-1-1,0 1 0,0-1 0,-1 1 1,1-1-1,0 1 0,0-1 0,0 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8:33.8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33 14279,'1'8'11050,"58"1"-10978,1-2 0,0-3 0,77-5 0,-54 0-45,924-42-97,-637 31 87,-213 10-12,463 0-72,-319 4-90,1225 0-911,-1552-2-1602,-12 2-2396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3.5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2004 15975,'0'0'3103,"-4"-6"1455,3-2-4989,1 3 442,-1-20-4,1 1-1,2 0 1,0 0 0,2 0-1,8-32 1,103-256-242,-91 261 88,1 2 0,3 1-1,2 1 1,36-44 0,282-297-1216,-95 167 1048,-71 69 43,-76 57 142,4 5 1,4 5-1,152-86 1,-246 164 1151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4.3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74 5042,'0'0'14946,"-6"-6"-14024,5 6-919,1 0 0,0 0 1,0 0-1,0 0 0,0 0 1,-1-1-1,1 1 0,0 0 1,0 0-1,0 0 0,0 0 1,0 0-1,0-1 0,-1 1 1,1 0-1,0 0 0,0 0 1,0 0-1,0 0 1,0-1-1,0 1 0,0 0 1,0 0-1,0 0 0,0-1 1,0 1-1,0 0 0,0 0 1,0 0-1,0 0 0,0-1 1,0 1-1,0 0 0,0 0 1,0 0-1,0-1 0,0 1 1,0 0-1,0 0 0,1 0 1,-1 0-1,0 0 1,0-1-1,0 1 0,0 0 1,0 0-1,0 0 0,1 0 1,-1 0-1,0 0 0,0-1 1,0 1-1,164-27 106,-124 16-280,-26 6-146,1 0 0,0 1 1,0 1-1,25-2 0,-40 5 229,-5 22 624,-46 93-172,42-96-1956,-26 33 0,24-40-1668,1-8-2145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11909,'0'0'5635,"32"115"-4899,-16-61-319,0 7 143,-5 5-64,-4 2-384,-5 3-112,-2-1-112,0-4-816,0-9-593,-16-7-1232,-4-13-2930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5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0 112 16392,'0'0'4818,"133"-66"-6115,-92 44-1472,-5-1-4338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5.3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 16103,'0'0'1300,"22"-3"-1247,-1 0-67,12-2-60,-1 2-1,52 1 1,-83 1 68,0 1 0,1 0 0,-1 0 1,0 1-1,0-1 0,0 0 0,0 0 1,0 0-1,0 1 0,0-1 0,0 1 1,1-1-1,-1 1 0,0-1 0,-1 1 1,1-1-1,0 1 0,0 0 0,0 0 1,0-1-1,0 1 0,-1 0 1,1 0-1,0 0 0,-1 0 0,2 1 1,-2 0 25,0 0 0,1 0 0,-1 0 0,0 0 0,0 0 0,0 0 0,0 0 1,-1 0-1,1 0 0,0-1 0,-1 1 0,0 0 0,-1 3 0,-1 3 109,-1 0 1,0-1-1,-1 1 0,1-1 0,-11 11 0,-18 12 220,22-21-451,1 0 0,-19 22 0,29-30 31,0-1 0,0 0 0,1 0 1,-1 1-1,0-1 0,1 0 0,-1 0 0,0 0 0,0 1 0,1-1 1,-1 0-1,0 0 0,1 0 0,-1 0 0,0 0 0,1 0 0,-1 0 1,0 0-1,1 0 0,-1 0 0,1 0 0,-1 0 0,0 0 0,1 0 1,-1 0-1,0 0 0,1 0 0,-1 0 0,0-1 0,1 1 0,-1 0 1,0 0-1,1-1 0,10-2-89,1-2-1,-1 1 1,0-1 0,13-9-1,-16 8-73,1 1 0,1 0 0,-1 1 0,1 0-1,0 0 1,-1 1 0,2 0 0,-1 0 0,0 2 0,13-2-1,-33 19 1206,-7 0-357,-2-1 0,0-1-1,0-1 1,-35 19 0,-13 7 74,54-31-575,8-4-8,-1-1 1,1 0-1,0 1 1,0 0-1,0 0 0,-6 9 1,12-13-90,0 1 1,0-1-1,0 1 0,0-1 0,0 0 1,0 1-1,0-1 0,0 0 1,0 0-1,1 0 0,-1 0 1,0 0-1,0 0 0,2 0 0,-2 0-15,22-2-785,0-1-1,-1-1 0,1 0 0,33-13 0,22-4-2545,-41 12-1869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00:49:45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29 5987,'0'0'7745,"-15"22"-5846,-45 72-856,57-90-957,1 0-1,0 0 1,-1 0-1,1 0 0,1 0 1,-1 0-1,1 1 1,-1-1-1,1 0 0,1 1 1,-1-1-1,1 1 1,-1-1-1,1 1 1,1 7-1,0 7 429,0-18-488,-1 1-1,0-1 1,1 0-1,-1 1 0,1-1 1,-1 1-1,1-1 1,0 0-1,0 1 1,-1-1-1,1 0 1,0 0-1,0 0 1,0 0-1,0 0 1,0 0-1,1 0 1,-1 0-1,0 0 0,0 0 1,1-1-1,-1 1 1,0 0-1,1-1 1,-1 1-1,1-1 1,-1 0-1,0 1 1,1-1-1,-1 0 1,1 0-1,-1 0 1,3 0-1,2 0-27,0 1-1,0-2 0,0 1 1,-1 0-1,1-1 1,0 0-1,10-4 1,-11 2-41,0 0 1,-1 0-1,1 0 1,-1-1-1,0 1 1,0-1-1,0 0 1,-1 0-1,1-1 1,-1 1-1,0-1 1,-1 1-1,1-1 1,-1 0-1,1 0 0,-2 0 1,1-1-1,0 1 1,-1 0-1,0-1 1,0 1-1,-1-8 1,1 5-323,0-1-1,-1 0 1,0 1 0,0-1 0,-1 1 0,-1-1-1,1 1 1,-1-1 0,-1 1 0,1 0 0,-1 0-1,-1 0 1,-6-12 0,-11-4-4125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B67DF-7A4A-4308-AB4E-18DFADF56C5F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F283-FD9D-457E-AD1B-E6DD71787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771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69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456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66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3212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7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252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351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36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897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2013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554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673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748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9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787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47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27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93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2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7269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81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342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9424-F979-4DCA-94A2-B315095F2F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81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customXml" Target="../ink/ink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48.png"/><Relationship Id="rId18" Type="http://schemas.openxmlformats.org/officeDocument/2006/relationships/customXml" Target="../ink/ink11.xml"/><Relationship Id="rId26" Type="http://schemas.openxmlformats.org/officeDocument/2006/relationships/customXml" Target="../ink/ink15.xml"/><Relationship Id="rId39" Type="http://schemas.openxmlformats.org/officeDocument/2006/relationships/image" Target="../media/image61.png"/><Relationship Id="rId3" Type="http://schemas.openxmlformats.org/officeDocument/2006/relationships/image" Target="../media/image43.emf"/><Relationship Id="rId21" Type="http://schemas.openxmlformats.org/officeDocument/2006/relationships/image" Target="../media/image52.png"/><Relationship Id="rId34" Type="http://schemas.openxmlformats.org/officeDocument/2006/relationships/customXml" Target="../ink/ink19.xml"/><Relationship Id="rId7" Type="http://schemas.openxmlformats.org/officeDocument/2006/relationships/image" Target="../media/image45.png"/><Relationship Id="rId12" Type="http://schemas.openxmlformats.org/officeDocument/2006/relationships/customXml" Target="../ink/ink8.xml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33" Type="http://schemas.openxmlformats.org/officeDocument/2006/relationships/image" Target="../media/image58.png"/><Relationship Id="rId38" Type="http://schemas.openxmlformats.org/officeDocument/2006/relationships/customXml" Target="../ink/ink21.xml"/><Relationship Id="rId2" Type="http://schemas.openxmlformats.org/officeDocument/2006/relationships/image" Target="../media/image42.emf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5.xml"/><Relationship Id="rId11" Type="http://schemas.openxmlformats.org/officeDocument/2006/relationships/image" Target="../media/image47.png"/><Relationship Id="rId24" Type="http://schemas.openxmlformats.org/officeDocument/2006/relationships/customXml" Target="../ink/ink14.xml"/><Relationship Id="rId32" Type="http://schemas.openxmlformats.org/officeDocument/2006/relationships/customXml" Target="../ink/ink18.xml"/><Relationship Id="rId37" Type="http://schemas.openxmlformats.org/officeDocument/2006/relationships/image" Target="../media/image60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openxmlformats.org/officeDocument/2006/relationships/customXml" Target="../ink/ink16.xml"/><Relationship Id="rId36" Type="http://schemas.openxmlformats.org/officeDocument/2006/relationships/customXml" Target="../ink/ink20.xml"/><Relationship Id="rId10" Type="http://schemas.openxmlformats.org/officeDocument/2006/relationships/customXml" Target="../ink/ink7.xml"/><Relationship Id="rId19" Type="http://schemas.openxmlformats.org/officeDocument/2006/relationships/image" Target="../media/image51.png"/><Relationship Id="rId31" Type="http://schemas.openxmlformats.org/officeDocument/2006/relationships/image" Target="../media/image57.png"/><Relationship Id="rId4" Type="http://schemas.openxmlformats.org/officeDocument/2006/relationships/customXml" Target="../ink/ink4.xml"/><Relationship Id="rId9" Type="http://schemas.openxmlformats.org/officeDocument/2006/relationships/image" Target="../media/image46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Relationship Id="rId27" Type="http://schemas.openxmlformats.org/officeDocument/2006/relationships/image" Target="../media/image55.png"/><Relationship Id="rId30" Type="http://schemas.openxmlformats.org/officeDocument/2006/relationships/customXml" Target="../ink/ink17.xml"/><Relationship Id="rId35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72.png"/><Relationship Id="rId7" Type="http://schemas.openxmlformats.org/officeDocument/2006/relationships/image" Target="../media/image5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23.xml"/><Relationship Id="rId5" Type="http://schemas.openxmlformats.org/officeDocument/2006/relationships/image" Target="../media/image520.png"/><Relationship Id="rId4" Type="http://schemas.openxmlformats.org/officeDocument/2006/relationships/customXml" Target="../ink/ink22.xml"/><Relationship Id="rId9" Type="http://schemas.openxmlformats.org/officeDocument/2006/relationships/image" Target="../media/image5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CHAPTER 6 </a:t>
            </a:r>
            <a:r>
              <a:rPr lang="ko-KR" altLang="en-US" dirty="0"/>
              <a:t>학습 관련 기술들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0583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6.1.7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어느 갱신 방법을 이용할 것인가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A8D3B3A-EBE5-4A18-9778-67D76347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48" y="1358957"/>
            <a:ext cx="5794733" cy="427522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C44584DA-4109-439B-9C25-8D43B06DA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409" y="319079"/>
            <a:ext cx="5353050" cy="6410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B732B1-E3B3-4DEA-8593-D3201D24EECF}"/>
              </a:ext>
            </a:extLst>
          </p:cNvPr>
          <p:cNvSpPr txBox="1"/>
          <p:nvPr/>
        </p:nvSpPr>
        <p:spPr>
          <a:xfrm>
            <a:off x="2242202" y="5733075"/>
            <a:ext cx="370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ch06/optimizer_compare_naive.py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275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4434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6.1.7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어느 갱신 방법을 이용할 것인가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1396677"/>
            <a:ext cx="4776323" cy="396722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91177" y="1217258"/>
            <a:ext cx="2851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이들 네 기법의 결과를 비교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27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34009" y="499708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6.1.8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갱신 방법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3BCD3F0-BE7B-4683-8692-CEEB7A469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13" y="924440"/>
            <a:ext cx="6391275" cy="53911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56B518-BEB9-4BDE-9BF4-05CED5113EDB}"/>
              </a:ext>
            </a:extLst>
          </p:cNvPr>
          <p:cNvSpPr txBox="1"/>
          <p:nvPr/>
        </p:nvSpPr>
        <p:spPr>
          <a:xfrm>
            <a:off x="7017402" y="1835329"/>
            <a:ext cx="373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ch06/optimizer_compare_mnist.py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542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34009" y="499708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6.1.8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갱신 방법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FAB6E11-365B-496D-90F2-7FABD7F6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61" y="1057266"/>
            <a:ext cx="80295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4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0541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6.1.8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갱신 방법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6C50041-F3A4-4ECB-B461-8DBA9FE0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937" y="1357383"/>
            <a:ext cx="67913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1044723"/>
            <a:ext cx="3273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6.2.1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초깃값을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0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으로 하면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8350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latin typeface="YDVYMjOStd12"/>
              </a:rPr>
              <a:t>이제부터 </a:t>
            </a:r>
            <a:r>
              <a:rPr lang="ko-KR" altLang="en-US" dirty="0" err="1">
                <a:latin typeface="YDVYMjOStd12"/>
              </a:rPr>
              <a:t>오버피팅을</a:t>
            </a:r>
            <a:r>
              <a:rPr lang="ko-KR" altLang="en-US" dirty="0">
                <a:latin typeface="YDVYMjOStd12"/>
              </a:rPr>
              <a:t> 억제해 범용 성능을 높이는 테크닉인 </a:t>
            </a:r>
            <a:r>
              <a:rPr lang="ko-KR" altLang="en-US" sz="1600" dirty="0">
                <a:latin typeface="YDVYGOStd14"/>
              </a:rPr>
              <a:t>가중치 감소</a:t>
            </a:r>
            <a:r>
              <a:rPr lang="en-US" altLang="ko-KR" sz="800" dirty="0">
                <a:latin typeface="ITCGaramondStd-Lt"/>
              </a:rPr>
              <a:t>weight decay </a:t>
            </a:r>
            <a:r>
              <a:rPr lang="ko-KR" altLang="en-US" dirty="0">
                <a:latin typeface="YDVYMjOStd12"/>
              </a:rPr>
              <a:t>기법을 소개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991177" y="26558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latin typeface="YDVYMjOStd12"/>
              </a:rPr>
              <a:t>가중치 감소는 간단히 말하자면 가중치 매개변수의 값이 작아지도록 학습하는 방법</a:t>
            </a:r>
            <a:r>
              <a:rPr lang="en-US" altLang="ko-KR" dirty="0">
                <a:latin typeface="YDVYMjOStd12"/>
              </a:rPr>
              <a:t>. </a:t>
            </a:r>
          </a:p>
          <a:p>
            <a:r>
              <a:rPr lang="ko-KR" altLang="en-US" dirty="0">
                <a:latin typeface="YDVYMjOStd12"/>
              </a:rPr>
              <a:t>가중치 값을 작게 하여 </a:t>
            </a:r>
            <a:r>
              <a:rPr lang="ko-KR" altLang="en-US" dirty="0" err="1">
                <a:latin typeface="YDVYMjOStd12"/>
              </a:rPr>
              <a:t>오버피팅이</a:t>
            </a:r>
            <a:r>
              <a:rPr lang="ko-KR" altLang="en-US" dirty="0">
                <a:latin typeface="YDVYMjOStd12"/>
              </a:rPr>
              <a:t> 일어나지 않게 하는 것이다</a:t>
            </a:r>
            <a:r>
              <a:rPr lang="en-US" altLang="ko-KR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9C4BEFF-6864-485A-9E57-8E2E0996E59C}"/>
              </a:ext>
            </a:extLst>
          </p:cNvPr>
          <p:cNvSpPr/>
          <p:nvPr/>
        </p:nvSpPr>
        <p:spPr>
          <a:xfrm>
            <a:off x="991177" y="576174"/>
            <a:ext cx="2366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가중치의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719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8015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6.2.2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은닉층의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활성화값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분포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321521"/>
            <a:ext cx="4683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은닉층의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활성화값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활성화 함수의 출력 데이터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)</a:t>
            </a:r>
            <a:r>
              <a:rPr lang="ko-KR" altLang="en-US" sz="1400" dirty="0">
                <a:solidFill>
                  <a:srgbClr val="5F5E5E"/>
                </a:solidFill>
                <a:latin typeface="HelveticaNeue-Heavy"/>
              </a:rPr>
              <a:t>*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의 분포를 관찰하면 중요한 정보를 얻을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수있다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70" y="3203069"/>
            <a:ext cx="5820430" cy="163336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6096000" y="502362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6-10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가중치를 표준편차가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1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인 정규분포로 초기화할 때의 각 층의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활성화값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분포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6759953" y="5422275"/>
            <a:ext cx="51397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데이터가</a:t>
            </a:r>
            <a:r>
              <a:rPr lang="en-US" altLang="ko-KR" sz="1400" dirty="0">
                <a:latin typeface="ITCGaramondStd-Lt"/>
              </a:rPr>
              <a:t>0</a:t>
            </a:r>
            <a:r>
              <a:rPr lang="ko-KR" altLang="en-US" sz="1400" dirty="0">
                <a:latin typeface="YDVYMjOStd12"/>
              </a:rPr>
              <a:t>과 </a:t>
            </a:r>
            <a:r>
              <a:rPr lang="en-US" altLang="ko-KR" sz="1400" dirty="0">
                <a:latin typeface="ITCGaramondStd-Lt"/>
              </a:rPr>
              <a:t>1</a:t>
            </a:r>
            <a:r>
              <a:rPr lang="ko-KR" altLang="en-US" sz="1400" dirty="0">
                <a:latin typeface="YDVYMjOStd12"/>
              </a:rPr>
              <a:t>에 치우쳐 분포하게 되면 </a:t>
            </a:r>
            <a:r>
              <a:rPr lang="ko-KR" altLang="en-US" sz="1400" dirty="0" err="1">
                <a:latin typeface="YDVYMjOStd12"/>
              </a:rPr>
              <a:t>역전파의</a:t>
            </a:r>
            <a:r>
              <a:rPr lang="ko-KR" altLang="en-US" sz="1400" dirty="0">
                <a:latin typeface="YDVYMjOStd12"/>
              </a:rPr>
              <a:t> 기울기 값이 점점 </a:t>
            </a:r>
            <a:r>
              <a:rPr lang="ko-KR" altLang="en-US" sz="1400" dirty="0" err="1">
                <a:latin typeface="YDVYMjOStd12"/>
              </a:rPr>
              <a:t>작아지다가</a:t>
            </a:r>
            <a:r>
              <a:rPr lang="ko-KR" altLang="en-US" sz="1400" dirty="0">
                <a:latin typeface="YDVYMjOStd12"/>
              </a:rPr>
              <a:t> 사라진다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ko-KR" altLang="en-US" sz="1400" dirty="0">
                <a:latin typeface="YDVYMjOStd12"/>
              </a:rPr>
              <a:t>이것이 </a:t>
            </a:r>
            <a:r>
              <a:rPr lang="ko-KR" altLang="en-US" sz="1200" dirty="0">
                <a:latin typeface="YDVYGOStd14"/>
              </a:rPr>
              <a:t>기울기 소실</a:t>
            </a:r>
            <a:r>
              <a:rPr lang="en-US" altLang="ko-KR" sz="600" dirty="0">
                <a:latin typeface="ITCGaramondStd-Lt"/>
              </a:rPr>
              <a:t>gradient vanishing</a:t>
            </a:r>
            <a:r>
              <a:rPr lang="ko-KR" altLang="en-US" sz="1400" dirty="0">
                <a:latin typeface="YDVYMjOStd12"/>
              </a:rPr>
              <a:t>이라 알려진 문제이다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5134B365-EF4F-427C-B361-BC1B5AB8A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59653"/>
            <a:ext cx="5445926" cy="4432146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1D398B-EFB7-4FFC-AE55-ADE485F90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878" y="158146"/>
            <a:ext cx="3391406" cy="28577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2C91EB3-590F-48E7-820D-C63CE5670485}"/>
              </a:ext>
            </a:extLst>
          </p:cNvPr>
          <p:cNvSpPr txBox="1"/>
          <p:nvPr/>
        </p:nvSpPr>
        <p:spPr>
          <a:xfrm>
            <a:off x="2741646" y="1771138"/>
            <a:ext cx="3589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ch06/weight_init_activation_histogram.py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1783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8015"/>
            <a:ext cx="346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6.2.2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은닉층의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활성화값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분포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5" y="1642792"/>
            <a:ext cx="4223826" cy="54250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892246" y="2417580"/>
            <a:ext cx="4622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6-11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가중치를 표준편차가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0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.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01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인 정규분포로 초기화할 때의 각 층의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활성화값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분포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7" y="3251918"/>
            <a:ext cx="4668034" cy="167081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91177" y="52421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>
                <a:latin typeface="YDVYMjOStd12"/>
              </a:rPr>
              <a:t>활성화값들이 치우치면 </a:t>
            </a:r>
            <a:r>
              <a:rPr lang="ko-KR" altLang="en-US" sz="1600" dirty="0">
                <a:latin typeface="YDVYGOStd14"/>
              </a:rPr>
              <a:t>표현력을 제한</a:t>
            </a:r>
            <a:r>
              <a:rPr lang="ko-KR" altLang="en-US" dirty="0">
                <a:latin typeface="YDVYMjOStd12"/>
              </a:rPr>
              <a:t>한</a:t>
            </a:r>
          </a:p>
          <a:p>
            <a:r>
              <a:rPr lang="ko-KR" altLang="en-US" dirty="0">
                <a:latin typeface="YDVYMjOStd12"/>
              </a:rPr>
              <a:t>다는 관점에서 문제가 된다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6591588" y="1319626"/>
            <a:ext cx="4293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가중치 </a:t>
            </a:r>
            <a:r>
              <a:rPr lang="ko-KR" altLang="en-US" sz="1400" dirty="0" err="1">
                <a:latin typeface="YDVYMjOStd12"/>
              </a:rPr>
              <a:t>초깃값인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일명 </a:t>
            </a:r>
            <a:r>
              <a:rPr lang="en-US" altLang="ko-KR" sz="1200" b="1" dirty="0">
                <a:latin typeface="HelveticaNeue-Bold"/>
              </a:rPr>
              <a:t>Xavier </a:t>
            </a:r>
            <a:r>
              <a:rPr lang="ko-KR" altLang="en-US" sz="1200" dirty="0" err="1">
                <a:latin typeface="YDVYGOStd14"/>
              </a:rPr>
              <a:t>초깃값</a:t>
            </a:r>
            <a:r>
              <a:rPr lang="ko-KR" altLang="en-US" sz="1400" dirty="0" err="1">
                <a:latin typeface="YDVYMjOStd12"/>
              </a:rPr>
              <a:t>을</a:t>
            </a:r>
            <a:r>
              <a:rPr lang="ko-KR" altLang="en-US" sz="1400" dirty="0">
                <a:latin typeface="YDVYMjOStd12"/>
              </a:rPr>
              <a:t> 써보겠다</a:t>
            </a:r>
            <a:endParaRPr lang="ko-KR" altLang="en-US" sz="140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87" y="2056106"/>
            <a:ext cx="3830067" cy="243231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82" y="4638726"/>
            <a:ext cx="4274742" cy="1853258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325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4717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6.2.3 </a:t>
            </a:r>
            <a:r>
              <a:rPr lang="en-US" altLang="ko-KR" sz="2000" dirty="0" err="1">
                <a:solidFill>
                  <a:srgbClr val="474646"/>
                </a:solidFill>
                <a:latin typeface="HelveticaNeue-Medium"/>
              </a:rPr>
              <a:t>ReLU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를 사용할 때의 가중치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93523" y="1396677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latin typeface="ITCGaramondStd-Lt"/>
              </a:rPr>
              <a:t>Xavier </a:t>
            </a:r>
            <a:r>
              <a:rPr lang="ko-KR" altLang="en-US" sz="1400" dirty="0" err="1">
                <a:latin typeface="YDVYMjOStd12"/>
              </a:rPr>
              <a:t>초깃값은</a:t>
            </a:r>
            <a:r>
              <a:rPr lang="ko-KR" altLang="en-US" sz="1400" dirty="0">
                <a:latin typeface="YDVYMjOStd12"/>
              </a:rPr>
              <a:t> 활성화 함수가 선형인 것을 전제로 이끈 결과이다</a:t>
            </a:r>
            <a:r>
              <a:rPr lang="en-US" altLang="ko-KR" sz="1400" dirty="0">
                <a:latin typeface="YDVYMjOStd12"/>
              </a:rPr>
              <a:t>. </a:t>
            </a:r>
            <a:r>
              <a:rPr lang="en-US" altLang="ko-KR" sz="1400" dirty="0">
                <a:latin typeface="ITCGaramondStd-Lt"/>
              </a:rPr>
              <a:t>Sigmoid </a:t>
            </a:r>
            <a:r>
              <a:rPr lang="ko-KR" altLang="en-US" sz="1400" dirty="0">
                <a:latin typeface="YDVYMjOStd12"/>
              </a:rPr>
              <a:t>함수와 </a:t>
            </a:r>
            <a:r>
              <a:rPr lang="en-US" altLang="ko-KR" sz="1400" dirty="0" err="1">
                <a:latin typeface="ITCGaramondStd-Lt"/>
              </a:rPr>
              <a:t>tanh</a:t>
            </a:r>
            <a:r>
              <a:rPr lang="en-US" altLang="ko-KR" sz="1400" dirty="0">
                <a:latin typeface="ITCGaramondStd-Lt"/>
              </a:rPr>
              <a:t> </a:t>
            </a:r>
            <a:r>
              <a:rPr lang="ko-KR" altLang="en-US" sz="1400" dirty="0">
                <a:latin typeface="YDVYMjOStd12"/>
              </a:rPr>
              <a:t>함수는 좌우 대칭이라 중앙 부근이 선형인 함수로 볼 수 있다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893523" y="213534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특화된초깃값을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찾아낸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카이밍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히</a:t>
            </a:r>
            <a:r>
              <a:rPr lang="en-US" altLang="ko-KR" sz="600" dirty="0" err="1">
                <a:solidFill>
                  <a:srgbClr val="000000"/>
                </a:solidFill>
                <a:latin typeface="ITCGaramondStd-Lt"/>
              </a:rPr>
              <a:t>Kaiming</a:t>
            </a:r>
            <a:r>
              <a:rPr lang="en-US" altLang="ko-KR" sz="600" dirty="0">
                <a:solidFill>
                  <a:srgbClr val="000000"/>
                </a:solidFill>
                <a:latin typeface="ITCGaramondStd-Lt"/>
              </a:rPr>
              <a:t> He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의 이름을 따 </a:t>
            </a:r>
            <a:r>
              <a:rPr lang="en-US" altLang="ko-KR" sz="1200" b="1" dirty="0">
                <a:solidFill>
                  <a:srgbClr val="000000"/>
                </a:solidFill>
                <a:latin typeface="HelveticaNeue-Bold"/>
              </a:rPr>
              <a:t>He </a:t>
            </a:r>
            <a:r>
              <a:rPr lang="ko-KR" altLang="en-US" sz="1200" dirty="0" err="1">
                <a:solidFill>
                  <a:srgbClr val="000000"/>
                </a:solidFill>
                <a:latin typeface="YDVYGOStd14"/>
              </a:rPr>
              <a:t>초깃값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[10]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이라 한다</a:t>
            </a:r>
            <a:endParaRPr lang="ko-KR" altLang="en-US" sz="14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658561"/>
            <a:ext cx="4717958" cy="4092968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54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43067"/>
            <a:ext cx="562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6.2.4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가중치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1D6BF-8EDE-4029-AE67-BE820E7397D1}"/>
              </a:ext>
            </a:extLst>
          </p:cNvPr>
          <p:cNvSpPr txBox="1"/>
          <p:nvPr/>
        </p:nvSpPr>
        <p:spPr>
          <a:xfrm>
            <a:off x="9150330" y="1460193"/>
            <a:ext cx="254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ch06/weight_init_compare.py</a:t>
            </a:r>
            <a:endParaRPr lang="ko-KR" altLang="en-US" sz="14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7BCDCA3-7DAE-4964-9B7D-7C0AA60C9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8" y="1294552"/>
            <a:ext cx="751522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b="1" dirty="0">
                <a:cs typeface="+mj-cs"/>
              </a:rPr>
              <a:t>CHAPTER 6 </a:t>
            </a:r>
            <a:r>
              <a:rPr lang="ko-KR" altLang="en-US" sz="3600" b="1" dirty="0">
                <a:cs typeface="+mj-cs"/>
              </a:rPr>
              <a:t>학습 관련 기술들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ea typeface="Malgun Gothic" panose="020B0503020000020004" pitchFamily="34" charset="-127"/>
              </a:rPr>
              <a:t>신경망</a:t>
            </a:r>
            <a:r>
              <a:rPr lang="en-US" altLang="ko-KR" sz="1600" dirty="0">
                <a:ea typeface="Malgun Gothic" panose="020B0503020000020004" pitchFamily="34" charset="-127"/>
              </a:rPr>
              <a:t>(</a:t>
            </a:r>
            <a:r>
              <a:rPr lang="ko-KR" altLang="en-US" sz="1600" dirty="0" err="1">
                <a:ea typeface="Malgun Gothic" panose="020B0503020000020004" pitchFamily="34" charset="-127"/>
              </a:rPr>
              <a:t>딥러닝</a:t>
            </a:r>
            <a:r>
              <a:rPr lang="en-US" altLang="ko-KR" sz="1600" dirty="0">
                <a:ea typeface="Malgun Gothic" panose="020B0503020000020004" pitchFamily="34" charset="-127"/>
              </a:rPr>
              <a:t>) </a:t>
            </a:r>
            <a:r>
              <a:rPr lang="ko-KR" altLang="en-US" sz="1600" dirty="0">
                <a:ea typeface="Malgun Gothic" panose="020B0503020000020004" pitchFamily="34" charset="-127"/>
              </a:rPr>
              <a:t>학습의 효율과 정확도를 높이기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4995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43067"/>
            <a:ext cx="562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6.2.4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가중치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21D6BF-8EDE-4029-AE67-BE820E7397D1}"/>
              </a:ext>
            </a:extLst>
          </p:cNvPr>
          <p:cNvSpPr txBox="1"/>
          <p:nvPr/>
        </p:nvSpPr>
        <p:spPr>
          <a:xfrm>
            <a:off x="9150330" y="2420775"/>
            <a:ext cx="2541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ch06/weight_init_compare.py</a:t>
            </a:r>
            <a:endParaRPr lang="ko-KR" altLang="en-US" sz="14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09AE2B-26E5-4BFD-8734-A42C3128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23" y="1371625"/>
            <a:ext cx="8039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1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43067"/>
            <a:ext cx="5623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6.2.4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MNIST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데이터셋으로 본 가중치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초깃값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비교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A605F65-440F-487E-812E-8D1E8BCCD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856" y="1533235"/>
            <a:ext cx="5284957" cy="40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47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6" y="961602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6.3.1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배치 정규화 알고리즘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8185" y="1551182"/>
            <a:ext cx="51254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학습을 빨리 진행할 수 있다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학습 속도 개선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).</a:t>
            </a:r>
          </a:p>
          <a:p>
            <a:r>
              <a:rPr lang="ko-KR" altLang="en-US" sz="700" dirty="0">
                <a:solidFill>
                  <a:srgbClr val="5F5E5E"/>
                </a:solidFill>
                <a:latin typeface="YDVYGOStd12"/>
              </a:rPr>
              <a:t>●</a:t>
            </a:r>
            <a:r>
              <a:rPr lang="ko-KR" altLang="en-US" sz="600" dirty="0">
                <a:solidFill>
                  <a:srgbClr val="5F5E5E"/>
                </a:solidFill>
                <a:latin typeface="YDVYGOStd12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초깃값에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크게 의존하지 않는다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골치 아픈 </a:t>
            </a:r>
            <a:r>
              <a:rPr lang="ko-KR" altLang="en-US" sz="1100" dirty="0" err="1">
                <a:solidFill>
                  <a:srgbClr val="000000"/>
                </a:solidFill>
                <a:latin typeface="YDVYGOStd12"/>
              </a:rPr>
              <a:t>초깃값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 선택 </a:t>
            </a:r>
            <a:r>
              <a:rPr lang="ko-KR" altLang="en-US" sz="1100" dirty="0" err="1">
                <a:solidFill>
                  <a:srgbClr val="000000"/>
                </a:solidFill>
                <a:latin typeface="YDVYGOStd12"/>
              </a:rPr>
              <a:t>장애여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 안녕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!).</a:t>
            </a:r>
            <a:endParaRPr lang="en-US" altLang="ko-KR" sz="1400" dirty="0">
              <a:solidFill>
                <a:srgbClr val="000000"/>
              </a:solidFill>
              <a:latin typeface="YDVYGOStd12"/>
            </a:endParaRPr>
          </a:p>
          <a:p>
            <a:r>
              <a:rPr lang="ko-KR" altLang="en-US" sz="700" dirty="0">
                <a:solidFill>
                  <a:srgbClr val="5F5E5E"/>
                </a:solidFill>
                <a:latin typeface="YDVYGOStd12"/>
              </a:rPr>
              <a:t>●</a:t>
            </a:r>
            <a:r>
              <a:rPr lang="ko-KR" altLang="en-US" sz="600" dirty="0">
                <a:solidFill>
                  <a:srgbClr val="5F5E5E"/>
                </a:solidFill>
                <a:latin typeface="YDVYGOStd12"/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오버피팅을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억제한다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400" dirty="0" err="1">
                <a:solidFill>
                  <a:srgbClr val="000000"/>
                </a:solidFill>
                <a:latin typeface="YDVYGOStd12"/>
              </a:rPr>
              <a:t>드롭아웃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 등의 필요성 감소</a:t>
            </a:r>
            <a:r>
              <a:rPr lang="en-US" altLang="ko-KR" sz="1400" dirty="0">
                <a:solidFill>
                  <a:srgbClr val="000000"/>
                </a:solidFill>
                <a:latin typeface="YDVYGOStd12"/>
              </a:rPr>
              <a:t>).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5" y="2472029"/>
            <a:ext cx="4717958" cy="158564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5" y="4239861"/>
            <a:ext cx="4140305" cy="15856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99" y="1475271"/>
            <a:ext cx="4140305" cy="2642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519" y="2453383"/>
            <a:ext cx="5726730" cy="166388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6280199" y="2104663"/>
            <a:ext cx="34355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6-17 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배치 정규화의 계산 그래프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[13]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BECEEC-CE29-4DB9-B697-5EB98EAB575F}"/>
              </a:ext>
            </a:extLst>
          </p:cNvPr>
          <p:cNvSpPr/>
          <p:nvPr/>
        </p:nvSpPr>
        <p:spPr>
          <a:xfrm>
            <a:off x="991175" y="499937"/>
            <a:ext cx="1957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배치 정규화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24732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23</a:t>
            </a:fld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F6909F7-60C8-4B1A-BFEB-F64BACA0C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308" y="0"/>
            <a:ext cx="9322141" cy="6716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115546-94E8-44D0-99B7-4D8435FEB63F}"/>
              </a:ext>
            </a:extLst>
          </p:cNvPr>
          <p:cNvSpPr txBox="1"/>
          <p:nvPr/>
        </p:nvSpPr>
        <p:spPr>
          <a:xfrm>
            <a:off x="7997291" y="2550084"/>
            <a:ext cx="2211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ch06/batch_norm_test.py</a:t>
            </a:r>
            <a:endParaRPr lang="ko-KR" altLang="en-US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잉크 2">
                <a:extLst>
                  <a:ext uri="{FF2B5EF4-FFF2-40B4-BE49-F238E27FC236}">
                    <a16:creationId xmlns:a16="http://schemas.microsoft.com/office/drawing/2014/main" id="{9F39A2A6-D9BF-46D1-8089-C46E59E4C0F2}"/>
                  </a:ext>
                </a:extLst>
              </p14:cNvPr>
              <p14:cNvContentPartPr/>
              <p14:nvPr/>
            </p14:nvContentPartPr>
            <p14:xfrm>
              <a:off x="7402633" y="1587062"/>
              <a:ext cx="1504440" cy="31680"/>
            </p14:xfrm>
          </p:contentPart>
        </mc:Choice>
        <mc:Fallback>
          <p:pic>
            <p:nvPicPr>
              <p:cNvPr id="3" name="잉크 2">
                <a:extLst>
                  <a:ext uri="{FF2B5EF4-FFF2-40B4-BE49-F238E27FC236}">
                    <a16:creationId xmlns:a16="http://schemas.microsoft.com/office/drawing/2014/main" id="{9F39A2A6-D9BF-46D1-8089-C46E59E4C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8633" y="1479422"/>
                <a:ext cx="161208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잉크 3">
                <a:extLst>
                  <a:ext uri="{FF2B5EF4-FFF2-40B4-BE49-F238E27FC236}">
                    <a16:creationId xmlns:a16="http://schemas.microsoft.com/office/drawing/2014/main" id="{8B891C87-E036-41A5-815A-C3387DF69361}"/>
                  </a:ext>
                </a:extLst>
              </p14:cNvPr>
              <p14:cNvContentPartPr/>
              <p14:nvPr/>
            </p14:nvContentPartPr>
            <p14:xfrm>
              <a:off x="3117913" y="1423622"/>
              <a:ext cx="1479960" cy="37440"/>
            </p14:xfrm>
          </p:contentPart>
        </mc:Choice>
        <mc:Fallback>
          <p:pic>
            <p:nvPicPr>
              <p:cNvPr id="4" name="잉크 3">
                <a:extLst>
                  <a:ext uri="{FF2B5EF4-FFF2-40B4-BE49-F238E27FC236}">
                    <a16:creationId xmlns:a16="http://schemas.microsoft.com/office/drawing/2014/main" id="{8B891C87-E036-41A5-815A-C3387DF693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3913" y="1315982"/>
                <a:ext cx="158760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잉크 5">
                <a:extLst>
                  <a:ext uri="{FF2B5EF4-FFF2-40B4-BE49-F238E27FC236}">
                    <a16:creationId xmlns:a16="http://schemas.microsoft.com/office/drawing/2014/main" id="{28D46631-7D12-47DC-B385-C5EB5A953D0F}"/>
                  </a:ext>
                </a:extLst>
              </p14:cNvPr>
              <p14:cNvContentPartPr/>
              <p14:nvPr/>
            </p14:nvContentPartPr>
            <p14:xfrm>
              <a:off x="5190793" y="813422"/>
              <a:ext cx="1577520" cy="21960"/>
            </p14:xfrm>
          </p:contentPart>
        </mc:Choice>
        <mc:Fallback>
          <p:pic>
            <p:nvPicPr>
              <p:cNvPr id="6" name="잉크 5">
                <a:extLst>
                  <a:ext uri="{FF2B5EF4-FFF2-40B4-BE49-F238E27FC236}">
                    <a16:creationId xmlns:a16="http://schemas.microsoft.com/office/drawing/2014/main" id="{28D46631-7D12-47DC-B385-C5EB5A953D0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7153" y="705422"/>
                <a:ext cx="1685160" cy="23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39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9CCBF6-C5B7-4395-B7E6-F6FDC023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06" y="252404"/>
            <a:ext cx="87725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0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80436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6.3.2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배치 정규화의 효과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29" y="2186143"/>
            <a:ext cx="3914193" cy="313289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5418" y="183657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6-18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배치 정규화의 효과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배치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정규화가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학습 속도를 높인다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.</a:t>
            </a:r>
            <a:endParaRPr lang="ko-KR" altLang="en-US" sz="12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176" y="1390390"/>
            <a:ext cx="5176048" cy="5337254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161418" y="9936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6-19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실선이 배치 정규화를 사용한 경우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점선이 사용하지 않은 경우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25</a:t>
            </a:fld>
            <a:endParaRPr lang="ko-KR" altLang="en-US"/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C7B2B84A-1B30-46C8-A850-08883D266163}"/>
              </a:ext>
            </a:extLst>
          </p:cNvPr>
          <p:cNvGrpSpPr/>
          <p:nvPr/>
        </p:nvGrpSpPr>
        <p:grpSpPr>
          <a:xfrm>
            <a:off x="7085473" y="227342"/>
            <a:ext cx="2094840" cy="1055880"/>
            <a:chOff x="7085473" y="227342"/>
            <a:chExt cx="2094840" cy="10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DAF673B9-B6AF-4ACB-AE50-0281DA7D04DC}"/>
                    </a:ext>
                  </a:extLst>
                </p14:cNvPr>
                <p14:cNvContentPartPr/>
                <p14:nvPr/>
              </p14:nvContentPartPr>
              <p14:xfrm>
                <a:off x="7085473" y="561782"/>
                <a:ext cx="614880" cy="721440"/>
              </p14:xfrm>
            </p:contentPart>
          </mc:Choice>
          <mc:Fallback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DAF673B9-B6AF-4ACB-AE50-0281DA7D04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76473" y="553142"/>
                  <a:ext cx="63252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4BEDF758-F2BA-4375-B819-740D95BCFFDF}"/>
                    </a:ext>
                  </a:extLst>
                </p14:cNvPr>
                <p14:cNvContentPartPr/>
                <p14:nvPr/>
              </p14:nvContentPartPr>
              <p14:xfrm>
                <a:off x="7793233" y="399422"/>
                <a:ext cx="110520" cy="81000"/>
              </p14:xfrm>
            </p:contentPart>
          </mc:Choice>
          <mc:Fallback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4BEDF758-F2BA-4375-B819-740D95BCFF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84593" y="390422"/>
                  <a:ext cx="12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B790DC2C-FBB8-4711-9684-06A2B8EA5502}"/>
                    </a:ext>
                  </a:extLst>
                </p14:cNvPr>
                <p14:cNvContentPartPr/>
                <p14:nvPr/>
              </p14:nvContentPartPr>
              <p14:xfrm>
                <a:off x="7951633" y="313742"/>
                <a:ext cx="30600" cy="257400"/>
              </p14:xfrm>
            </p:contentPart>
          </mc:Choice>
          <mc:Fallback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B790DC2C-FBB8-4711-9684-06A2B8EA55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42993" y="304742"/>
                  <a:ext cx="48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AB23B811-7CE5-43E1-808C-F84E4AD37913}"/>
                    </a:ext>
                  </a:extLst>
                </p14:cNvPr>
                <p14:cNvContentPartPr/>
                <p14:nvPr/>
              </p14:nvContentPartPr>
              <p14:xfrm>
                <a:off x="7944433" y="393302"/>
                <a:ext cx="75960" cy="40320"/>
              </p14:xfrm>
            </p:contentPart>
          </mc:Choice>
          <mc:Fallback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AB23B811-7CE5-43E1-808C-F84E4AD379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935433" y="384662"/>
                  <a:ext cx="936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481798B-76E3-48E8-A9ED-49187F953943}"/>
                    </a:ext>
                  </a:extLst>
                </p14:cNvPr>
                <p14:cNvContentPartPr/>
                <p14:nvPr/>
              </p14:nvContentPartPr>
              <p14:xfrm>
                <a:off x="8040553" y="283502"/>
                <a:ext cx="114480" cy="108360"/>
              </p14:xfrm>
            </p:contentPart>
          </mc:Choice>
          <mc:Fallback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481798B-76E3-48E8-A9ED-49187F95394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031553" y="274502"/>
                  <a:ext cx="132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8B464956-3F2E-4C78-9177-0E76BA754E21}"/>
                    </a:ext>
                  </a:extLst>
                </p14:cNvPr>
                <p14:cNvContentPartPr/>
                <p14:nvPr/>
              </p14:nvContentPartPr>
              <p14:xfrm>
                <a:off x="8119393" y="382502"/>
                <a:ext cx="59760" cy="97200"/>
              </p14:xfrm>
            </p:contentPart>
          </mc:Choice>
          <mc:Fallback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8B464956-3F2E-4C78-9177-0E76BA754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10393" y="373502"/>
                  <a:ext cx="774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ACD50CB2-2D1C-4BE2-8D55-4C1116CC44A1}"/>
                    </a:ext>
                  </a:extLst>
                </p14:cNvPr>
                <p14:cNvContentPartPr/>
                <p14:nvPr/>
              </p14:nvContentPartPr>
              <p14:xfrm>
                <a:off x="8230273" y="287822"/>
                <a:ext cx="108720" cy="145080"/>
              </p14:xfrm>
            </p:contentPart>
          </mc:Choice>
          <mc:Fallback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ACD50CB2-2D1C-4BE2-8D55-4C1116CC44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21273" y="278822"/>
                  <a:ext cx="126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9C8DAF7B-6466-479B-91B1-E2F98820FD23}"/>
                    </a:ext>
                  </a:extLst>
                </p14:cNvPr>
                <p14:cNvContentPartPr/>
                <p14:nvPr/>
              </p14:nvContentPartPr>
              <p14:xfrm>
                <a:off x="8385073" y="274502"/>
                <a:ext cx="21600" cy="242640"/>
              </p14:xfrm>
            </p:contentPart>
          </mc:Choice>
          <mc:Fallback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9C8DAF7B-6466-479B-91B1-E2F98820FD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76433" y="265862"/>
                  <a:ext cx="39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잉크 17">
                  <a:extLst>
                    <a:ext uri="{FF2B5EF4-FFF2-40B4-BE49-F238E27FC236}">
                      <a16:creationId xmlns:a16="http://schemas.microsoft.com/office/drawing/2014/main" id="{3EEAC052-E218-452F-8D78-658AB1078E7D}"/>
                    </a:ext>
                  </a:extLst>
                </p14:cNvPr>
                <p14:cNvContentPartPr/>
                <p14:nvPr/>
              </p14:nvContentPartPr>
              <p14:xfrm>
                <a:off x="8448433" y="264422"/>
                <a:ext cx="135360" cy="106560"/>
              </p14:xfrm>
            </p:contentPart>
          </mc:Choice>
          <mc:Fallback>
            <p:pic>
              <p:nvPicPr>
                <p:cNvPr id="18" name="잉크 17">
                  <a:extLst>
                    <a:ext uri="{FF2B5EF4-FFF2-40B4-BE49-F238E27FC236}">
                      <a16:creationId xmlns:a16="http://schemas.microsoft.com/office/drawing/2014/main" id="{3EEAC052-E218-452F-8D78-658AB1078E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39793" y="255422"/>
                  <a:ext cx="153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2345B706-94F6-4728-A70C-4C0D93744443}"/>
                    </a:ext>
                  </a:extLst>
                </p14:cNvPr>
                <p14:cNvContentPartPr/>
                <p14:nvPr/>
              </p14:nvContentPartPr>
              <p14:xfrm>
                <a:off x="8524033" y="395822"/>
                <a:ext cx="62640" cy="52920"/>
              </p14:xfrm>
            </p:contentPart>
          </mc:Choice>
          <mc:Fallback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2345B706-94F6-4728-A70C-4C0D937444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15033" y="386822"/>
                  <a:ext cx="802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345CF3F-4049-4780-AB3B-01061B2882B6}"/>
                    </a:ext>
                  </a:extLst>
                </p14:cNvPr>
                <p14:cNvContentPartPr/>
                <p14:nvPr/>
              </p14:nvContentPartPr>
              <p14:xfrm>
                <a:off x="8653993" y="287822"/>
                <a:ext cx="33840" cy="116280"/>
              </p14:xfrm>
            </p:contentPart>
          </mc:Choice>
          <mc:Fallback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345CF3F-4049-4780-AB3B-01061B2882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44993" y="278822"/>
                  <a:ext cx="51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06DF60A1-FF10-49CF-8F59-19C8B5D082B7}"/>
                    </a:ext>
                  </a:extLst>
                </p14:cNvPr>
                <p14:cNvContentPartPr/>
                <p14:nvPr/>
              </p14:nvContentPartPr>
              <p14:xfrm>
                <a:off x="8743273" y="227342"/>
                <a:ext cx="31680" cy="187200"/>
              </p14:xfrm>
            </p:contentPart>
          </mc:Choice>
          <mc:Fallback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06DF60A1-FF10-49CF-8F59-19C8B5D082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734273" y="218342"/>
                  <a:ext cx="49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잉크 21">
                  <a:extLst>
                    <a:ext uri="{FF2B5EF4-FFF2-40B4-BE49-F238E27FC236}">
                      <a16:creationId xmlns:a16="http://schemas.microsoft.com/office/drawing/2014/main" id="{1194C14F-293F-41D8-9A7C-6C8546FD48D7}"/>
                    </a:ext>
                  </a:extLst>
                </p14:cNvPr>
                <p14:cNvContentPartPr/>
                <p14:nvPr/>
              </p14:nvContentPartPr>
              <p14:xfrm>
                <a:off x="8826793" y="238142"/>
                <a:ext cx="143280" cy="65520"/>
              </p14:xfrm>
            </p:contentPart>
          </mc:Choice>
          <mc:Fallback>
            <p:pic>
              <p:nvPicPr>
                <p:cNvPr id="22" name="잉크 21">
                  <a:extLst>
                    <a:ext uri="{FF2B5EF4-FFF2-40B4-BE49-F238E27FC236}">
                      <a16:creationId xmlns:a16="http://schemas.microsoft.com/office/drawing/2014/main" id="{1194C14F-293F-41D8-9A7C-6C8546FD48D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818153" y="229502"/>
                  <a:ext cx="16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F0A3D84B-4326-440E-83D5-7704D9D875D4}"/>
                    </a:ext>
                  </a:extLst>
                </p14:cNvPr>
                <p14:cNvContentPartPr/>
                <p14:nvPr/>
              </p14:nvContentPartPr>
              <p14:xfrm>
                <a:off x="8835793" y="312302"/>
                <a:ext cx="91800" cy="102240"/>
              </p14:xfrm>
            </p:contentPart>
          </mc:Choice>
          <mc:Fallback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F0A3D84B-4326-440E-83D5-7704D9D875D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826793" y="303302"/>
                  <a:ext cx="109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B82B18E7-35D8-4282-829F-FC538D840B66}"/>
                    </a:ext>
                  </a:extLst>
                </p14:cNvPr>
                <p14:cNvContentPartPr/>
                <p14:nvPr/>
              </p14:nvContentPartPr>
              <p14:xfrm>
                <a:off x="8931193" y="327782"/>
                <a:ext cx="100440" cy="84600"/>
              </p14:xfrm>
            </p:contentPart>
          </mc:Choice>
          <mc:Fallback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B82B18E7-35D8-4282-829F-FC538D840B6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22553" y="318782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6EFF702F-9A08-4BA7-80F7-7C380E25CDFC}"/>
                    </a:ext>
                  </a:extLst>
                </p14:cNvPr>
                <p14:cNvContentPartPr/>
                <p14:nvPr/>
              </p14:nvContentPartPr>
              <p14:xfrm>
                <a:off x="9093913" y="288542"/>
                <a:ext cx="10080" cy="9360"/>
              </p14:xfrm>
            </p:contentPart>
          </mc:Choice>
          <mc:Fallback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6EFF702F-9A08-4BA7-80F7-7C380E25CD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84913" y="279902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A1A66977-AC9D-4329-9575-649E24DE722C}"/>
                    </a:ext>
                  </a:extLst>
                </p14:cNvPr>
                <p14:cNvContentPartPr/>
                <p14:nvPr/>
              </p14:nvContentPartPr>
              <p14:xfrm>
                <a:off x="9070873" y="284942"/>
                <a:ext cx="109440" cy="177120"/>
              </p14:xfrm>
            </p:contentPart>
          </mc:Choice>
          <mc:Fallback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A1A66977-AC9D-4329-9575-649E24DE722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61873" y="275942"/>
                  <a:ext cx="1270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3357B0E4-CE09-491E-B8E4-EE51B1ED0F75}"/>
                  </a:ext>
                </a:extLst>
              </p14:cNvPr>
              <p14:cNvContentPartPr/>
              <p14:nvPr/>
            </p14:nvContentPartPr>
            <p14:xfrm>
              <a:off x="9429793" y="125102"/>
              <a:ext cx="243000" cy="225000"/>
            </p14:xfrm>
          </p:contentPart>
        </mc:Choice>
        <mc:Fallback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3357B0E4-CE09-491E-B8E4-EE51B1ED0F7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420793" y="116462"/>
                <a:ext cx="260640" cy="24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604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6.4.1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오버피팅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0" y="1146154"/>
            <a:ext cx="3207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매개변수가 많고 표현력이 높은 모델</a:t>
            </a:r>
          </a:p>
          <a:p>
            <a:r>
              <a:rPr lang="ko-KR" altLang="en-US" sz="6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훈련 데이터가 적음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26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5F2403D7-9A62-45B9-8DAF-25874F86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697214"/>
            <a:ext cx="9001125" cy="55435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9DD6DC7-957E-45EB-BA85-9487C981F09F}"/>
              </a:ext>
            </a:extLst>
          </p:cNvPr>
          <p:cNvSpPr txBox="1"/>
          <p:nvPr/>
        </p:nvSpPr>
        <p:spPr>
          <a:xfrm>
            <a:off x="175491" y="2050473"/>
            <a:ext cx="276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ch06/overfit_weight_decay.py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423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15C92A3-7943-4C2D-9FF9-D7A204FB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63" y="1146154"/>
            <a:ext cx="9153525" cy="50673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6.4.1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오버피팅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6853670" y="3880468"/>
            <a:ext cx="4852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6-20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훈련 데이터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train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와 시험 데이터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test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에폭별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정확도 추이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6451355A-99E3-418F-A10A-F163F1F4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390" y="0"/>
            <a:ext cx="4336825" cy="33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003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가중치 감소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665F7C-41FF-4D76-BE96-1E7D7B079447}"/>
              </a:ext>
            </a:extLst>
          </p:cNvPr>
          <p:cNvSpPr txBox="1"/>
          <p:nvPr/>
        </p:nvSpPr>
        <p:spPr>
          <a:xfrm>
            <a:off x="5005595" y="707275"/>
            <a:ext cx="365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common/multi_layer_net.py</a:t>
            </a:r>
            <a:endParaRPr lang="ko-KR" altLang="en-US" sz="1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5E210B7-2D85-4A2F-9F40-D1F4229E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9" y="2489203"/>
            <a:ext cx="6610350" cy="333375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3C6E125-DB44-4143-AE49-2CC3F757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95" y="1275079"/>
            <a:ext cx="6886575" cy="3505200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23E13213-4EE5-4E1B-94E2-41D300A94507}"/>
              </a:ext>
            </a:extLst>
          </p:cNvPr>
          <p:cNvSpPr/>
          <p:nvPr/>
        </p:nvSpPr>
        <p:spPr>
          <a:xfrm>
            <a:off x="183866" y="1172069"/>
            <a:ext cx="43881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오버피팅</a:t>
            </a:r>
            <a:r>
              <a:rPr lang="ko-KR" altLang="en-US" sz="1400" dirty="0">
                <a:latin typeface="YDVYMjOStd12"/>
              </a:rPr>
              <a:t> </a:t>
            </a:r>
            <a:r>
              <a:rPr lang="ko-KR" altLang="en-US" sz="1400" dirty="0" err="1">
                <a:latin typeface="YDVYMjOStd12"/>
              </a:rPr>
              <a:t>억제용으로</a:t>
            </a:r>
            <a:r>
              <a:rPr lang="ko-KR" altLang="en-US" sz="1400" dirty="0">
                <a:latin typeface="YDVYMjOStd12"/>
              </a:rPr>
              <a:t> 예로부터 많이 이용해온 방법 중 </a:t>
            </a:r>
            <a:r>
              <a:rPr lang="ko-KR" altLang="en-US" sz="1200" dirty="0">
                <a:latin typeface="YDVYGOStd14"/>
              </a:rPr>
              <a:t>가중치 감소</a:t>
            </a:r>
            <a:r>
              <a:rPr lang="en-US" altLang="ko-KR" sz="600" dirty="0">
                <a:latin typeface="ITCGaramondStd-Lt"/>
              </a:rPr>
              <a:t>weight decay</a:t>
            </a:r>
            <a:r>
              <a:rPr lang="ko-KR" altLang="en-US" sz="1400" dirty="0">
                <a:latin typeface="YDVYMjOStd12"/>
              </a:rPr>
              <a:t>라는 것이 있다</a:t>
            </a:r>
            <a:r>
              <a:rPr lang="en-US" altLang="ko-KR" sz="1400" dirty="0">
                <a:latin typeface="YDVYMjOStd12"/>
              </a:rPr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7765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가중치 감소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BA9561E-762A-4C98-982C-D7657F2F7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045830"/>
            <a:ext cx="11763375" cy="5429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B4A40F-9AA2-4F7B-85AA-CAE5134DA644}"/>
              </a:ext>
            </a:extLst>
          </p:cNvPr>
          <p:cNvSpPr txBox="1"/>
          <p:nvPr/>
        </p:nvSpPr>
        <p:spPr>
          <a:xfrm>
            <a:off x="3675724" y="707275"/>
            <a:ext cx="3658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common/multi_layer_net.py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4473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5180497" cy="52776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/>
              <a:t>CHAPTER 6 </a:t>
            </a:r>
            <a:r>
              <a:rPr lang="ko-KR" altLang="en-US" dirty="0"/>
              <a:t>학습 관련 기술들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 </a:t>
            </a:r>
            <a:r>
              <a:rPr lang="ko-KR" altLang="en-US" dirty="0"/>
              <a:t>매개변수 갱신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6.1.1 </a:t>
            </a:r>
            <a:r>
              <a:rPr lang="ko-KR" altLang="en-US" dirty="0"/>
              <a:t>모험가 이야기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6.1.2 </a:t>
            </a:r>
            <a:r>
              <a:rPr lang="ko-KR" altLang="en-US" dirty="0"/>
              <a:t>확률적 경사 </a:t>
            </a:r>
            <a:r>
              <a:rPr lang="ko-KR" altLang="en-US" dirty="0" err="1"/>
              <a:t>하강법</a:t>
            </a:r>
            <a:r>
              <a:rPr lang="en-US" altLang="ko-KR" dirty="0"/>
              <a:t>(SGD)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6.1.3 SGD</a:t>
            </a:r>
            <a:r>
              <a:rPr lang="ko-KR" altLang="en-US" dirty="0"/>
              <a:t>의 단점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6.1.4 </a:t>
            </a:r>
            <a:r>
              <a:rPr lang="ko-KR" altLang="en-US" dirty="0" err="1"/>
              <a:t>모멘텀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6.1.5 </a:t>
            </a:r>
            <a:r>
              <a:rPr lang="en-US" altLang="ko-KR" dirty="0" err="1"/>
              <a:t>AdaGrad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6.1.6 Adam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6.1.7 </a:t>
            </a:r>
            <a:r>
              <a:rPr lang="ko-KR" altLang="en-US" dirty="0"/>
              <a:t>어느 갱신 방법을 이용할 것인가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6.1.8 </a:t>
            </a:r>
            <a:r>
              <a:rPr lang="en-US" altLang="ko-KR" dirty="0" err="1"/>
              <a:t>MNIST</a:t>
            </a:r>
            <a:r>
              <a:rPr lang="en-US" altLang="ko-KR" dirty="0"/>
              <a:t> </a:t>
            </a:r>
            <a:r>
              <a:rPr lang="ko-KR" altLang="en-US" dirty="0" err="1"/>
              <a:t>데이터셋으로</a:t>
            </a:r>
            <a:r>
              <a:rPr lang="ko-KR" altLang="en-US" dirty="0"/>
              <a:t> 본 갱신 방법 비교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6.2 </a:t>
            </a:r>
            <a:r>
              <a:rPr lang="ko-KR" altLang="en-US" dirty="0"/>
              <a:t>가중치의 </a:t>
            </a:r>
            <a:r>
              <a:rPr lang="ko-KR" altLang="en-US" dirty="0" err="1"/>
              <a:t>초깃값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6.2.1 </a:t>
            </a:r>
            <a:r>
              <a:rPr lang="ko-KR" altLang="en-US" dirty="0" err="1"/>
              <a:t>초깃값을</a:t>
            </a:r>
            <a:r>
              <a:rPr lang="ko-KR" altLang="en-US" dirty="0"/>
              <a:t> </a:t>
            </a:r>
            <a:r>
              <a:rPr lang="en-US" altLang="ko-KR" dirty="0"/>
              <a:t>0</a:t>
            </a:r>
            <a:r>
              <a:rPr lang="ko-KR" altLang="en-US" dirty="0"/>
              <a:t>으로 하면</a:t>
            </a:r>
            <a:r>
              <a:rPr lang="en-US" altLang="ko-KR" dirty="0"/>
              <a:t>?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6.2.2 </a:t>
            </a:r>
            <a:r>
              <a:rPr lang="ko-KR" altLang="en-US" dirty="0" err="1"/>
              <a:t>은닉층의</a:t>
            </a:r>
            <a:r>
              <a:rPr lang="ko-KR" altLang="en-US" dirty="0"/>
              <a:t> </a:t>
            </a:r>
            <a:r>
              <a:rPr lang="ko-KR" altLang="en-US" dirty="0" err="1"/>
              <a:t>활성화값</a:t>
            </a:r>
            <a:r>
              <a:rPr lang="ko-KR" altLang="en-US" dirty="0"/>
              <a:t> 분포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6.2.3 </a:t>
            </a:r>
            <a:r>
              <a:rPr lang="en-US" altLang="ko-KR" dirty="0" err="1"/>
              <a:t>ReLU</a:t>
            </a:r>
            <a:r>
              <a:rPr lang="ko-KR" altLang="en-US" dirty="0"/>
              <a:t>를 사용할 때의 가중치 </a:t>
            </a:r>
            <a:r>
              <a:rPr lang="ko-KR" altLang="en-US" dirty="0" err="1"/>
              <a:t>초깃값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텍스트 개체 틀 10">
            <a:extLst>
              <a:ext uri="{FF2B5EF4-FFF2-40B4-BE49-F238E27FC236}">
                <a16:creationId xmlns:a16="http://schemas.microsoft.com/office/drawing/2014/main" id="{55F11A2B-07E4-4D8E-868D-EB676CA27FEA}"/>
              </a:ext>
            </a:extLst>
          </p:cNvPr>
          <p:cNvSpPr txBox="1">
            <a:spLocks/>
          </p:cNvSpPr>
          <p:nvPr/>
        </p:nvSpPr>
        <p:spPr>
          <a:xfrm>
            <a:off x="5238121" y="984715"/>
            <a:ext cx="5623842" cy="527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altLang="ko-KR" dirty="0"/>
              <a:t>6.2.4 MNIST </a:t>
            </a:r>
            <a:r>
              <a:rPr lang="ko-KR" altLang="en-US" dirty="0"/>
              <a:t>데이터셋으로 본 가중치 </a:t>
            </a:r>
            <a:r>
              <a:rPr lang="ko-KR" altLang="en-US" dirty="0" err="1"/>
              <a:t>초깃값</a:t>
            </a:r>
            <a:r>
              <a:rPr lang="ko-KR" altLang="en-US" dirty="0"/>
              <a:t> 비교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6.3 </a:t>
            </a:r>
            <a:r>
              <a:rPr lang="ko-KR" altLang="en-US" dirty="0"/>
              <a:t>배치 정규화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6.3.1 </a:t>
            </a:r>
            <a:r>
              <a:rPr lang="ko-KR" altLang="en-US" dirty="0"/>
              <a:t>배치 정규화 알고리즘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6.3.2 </a:t>
            </a:r>
            <a:r>
              <a:rPr lang="ko-KR" altLang="en-US" dirty="0"/>
              <a:t>배치 정규화의 효과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6.4 </a:t>
            </a:r>
            <a:r>
              <a:rPr lang="ko-KR" altLang="en-US" dirty="0"/>
              <a:t>바른 학습을 위해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6.4.1 </a:t>
            </a:r>
            <a:r>
              <a:rPr lang="ko-KR" altLang="en-US" dirty="0" err="1"/>
              <a:t>오버피팅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6.4.2 </a:t>
            </a:r>
            <a:r>
              <a:rPr lang="ko-KR" altLang="en-US" dirty="0"/>
              <a:t>가중치 감소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6.4.3 </a:t>
            </a:r>
            <a:r>
              <a:rPr lang="ko-KR" altLang="en-US" dirty="0" err="1"/>
              <a:t>드롭아웃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6.5 </a:t>
            </a:r>
            <a:r>
              <a:rPr lang="ko-KR" altLang="en-US" dirty="0"/>
              <a:t>적절한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값 찾기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6.5.1 </a:t>
            </a:r>
            <a:r>
              <a:rPr lang="ko-KR" altLang="en-US" dirty="0"/>
              <a:t>검증 데이터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6.5.2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최적화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6.5.3 </a:t>
            </a:r>
            <a:r>
              <a:rPr lang="ko-KR" altLang="en-US" dirty="0" err="1"/>
              <a:t>하이퍼파라미터</a:t>
            </a:r>
            <a:r>
              <a:rPr lang="ko-KR" altLang="en-US" dirty="0"/>
              <a:t> 최적화 구현하기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6.6 </a:t>
            </a:r>
            <a:r>
              <a:rPr lang="ko-KR" altLang="en-US" dirty="0"/>
              <a:t>정리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4961604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가중치 감소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30</a:t>
            </a:fld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EE4BFAD-A599-48C4-A87C-D76580DD2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615363"/>
            <a:ext cx="8991600" cy="569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665F7C-41FF-4D76-BE96-1E7D7B079447}"/>
              </a:ext>
            </a:extLst>
          </p:cNvPr>
          <p:cNvSpPr txBox="1"/>
          <p:nvPr/>
        </p:nvSpPr>
        <p:spPr>
          <a:xfrm>
            <a:off x="183867" y="1197495"/>
            <a:ext cx="276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ch06/overfit_weight_decay.py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8312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15C92A3-7943-4C2D-9FF9-D7A204FBD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63" y="1146154"/>
            <a:ext cx="9153525" cy="50673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6.4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바른 학습을 </a:t>
            </a:r>
            <a:r>
              <a:rPr lang="ko-KR" altLang="en-US" sz="2400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위해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76498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가중치 감소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5495637" y="3741968"/>
            <a:ext cx="651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6-21 </a:t>
            </a:r>
            <a:r>
              <a:rPr lang="ko-KR" altLang="en-US" sz="1200" b="1" dirty="0">
                <a:solidFill>
                  <a:srgbClr val="5F5E5E"/>
                </a:solidFill>
                <a:latin typeface="HelveticaNeue-Bold"/>
              </a:rPr>
              <a:t>가중치 감소를 이용한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훈련 데이터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train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와 시험 데이터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test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의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에폭별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정확도 추이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31</a:t>
            </a:fld>
            <a:endParaRPr lang="ko-KR" altLang="en-US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71F14D8-A4EC-439B-965D-5093EE953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688" y="151442"/>
            <a:ext cx="4137407" cy="31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28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670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6.4.3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드롭아웃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11" y="1785917"/>
            <a:ext cx="8250478" cy="406278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7613" y="1289656"/>
            <a:ext cx="119049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6-22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드롭아웃의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개념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(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문헌</a:t>
            </a:r>
            <a:r>
              <a:rPr lang="en-US" altLang="ko-KR" sz="500" dirty="0">
                <a:solidFill>
                  <a:srgbClr val="5F5E5E"/>
                </a:solidFill>
                <a:latin typeface="HelveticaNeue-Medium"/>
              </a:rPr>
              <a:t>[14]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에서 인용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) :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왼쪽이 일반적인 신경망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오른쪽이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드롭아웃을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적용한 신경망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.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드롭아웃은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뉴런을 무작위로 선택해 삭제하여 신호 전달을 차단한다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.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0623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D993064-32AB-48DB-8211-FECB95D17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3" y="2722026"/>
            <a:ext cx="5847773" cy="2803979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670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6.4.3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드롭아웃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99" y="511313"/>
            <a:ext cx="6158174" cy="2460095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33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72DF2-AB3E-4F50-84C2-93653CF473F7}"/>
              </a:ext>
            </a:extLst>
          </p:cNvPr>
          <p:cNvSpPr txBox="1"/>
          <p:nvPr/>
        </p:nvSpPr>
        <p:spPr>
          <a:xfrm>
            <a:off x="626715" y="2191449"/>
            <a:ext cx="276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common/layers.py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9617A-F1E5-4FAF-B08B-0021CA153B32}"/>
              </a:ext>
            </a:extLst>
          </p:cNvPr>
          <p:cNvSpPr txBox="1"/>
          <p:nvPr/>
        </p:nvSpPr>
        <p:spPr>
          <a:xfrm>
            <a:off x="4913745" y="4747491"/>
            <a:ext cx="2364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Test </a:t>
            </a:r>
            <a:r>
              <a:rPr lang="ko-KR" altLang="en-US" sz="1200" dirty="0"/>
              <a:t>시 적용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8383B7-F70A-42E0-86F3-7601C6546321}"/>
              </a:ext>
            </a:extLst>
          </p:cNvPr>
          <p:cNvSpPr txBox="1"/>
          <p:nvPr/>
        </p:nvSpPr>
        <p:spPr>
          <a:xfrm>
            <a:off x="4633478" y="3847016"/>
            <a:ext cx="3916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x</a:t>
            </a:r>
            <a:r>
              <a:rPr lang="ko-KR" altLang="en-US" sz="1200" dirty="0"/>
              <a:t>의 크기가 결정되지 않아서</a:t>
            </a:r>
            <a:r>
              <a:rPr lang="en-US" altLang="ko-KR" sz="1200" dirty="0"/>
              <a:t>…</a:t>
            </a:r>
            <a:endParaRPr lang="ko-KR" alt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잉크 14">
                <a:extLst>
                  <a:ext uri="{FF2B5EF4-FFF2-40B4-BE49-F238E27FC236}">
                    <a16:creationId xmlns:a16="http://schemas.microsoft.com/office/drawing/2014/main" id="{5642ACF7-2218-4F72-8935-655FC011F94A}"/>
                  </a:ext>
                </a:extLst>
              </p14:cNvPr>
              <p14:cNvContentPartPr/>
              <p14:nvPr/>
            </p14:nvContentPartPr>
            <p14:xfrm>
              <a:off x="3823513" y="4518684"/>
              <a:ext cx="221040" cy="30600"/>
            </p14:xfrm>
          </p:contentPart>
        </mc:Choice>
        <mc:Fallback xmlns="">
          <p:pic>
            <p:nvPicPr>
              <p:cNvPr id="15" name="잉크 14">
                <a:extLst>
                  <a:ext uri="{FF2B5EF4-FFF2-40B4-BE49-F238E27FC236}">
                    <a16:creationId xmlns:a16="http://schemas.microsoft.com/office/drawing/2014/main" id="{5642ACF7-2218-4F72-8935-655FC011F9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14873" y="4509684"/>
                <a:ext cx="23868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그룹 17">
            <a:extLst>
              <a:ext uri="{FF2B5EF4-FFF2-40B4-BE49-F238E27FC236}">
                <a16:creationId xmlns:a16="http://schemas.microsoft.com/office/drawing/2014/main" id="{EDA9F9FD-A351-4196-825A-59824D18B268}"/>
              </a:ext>
            </a:extLst>
          </p:cNvPr>
          <p:cNvGrpSpPr/>
          <p:nvPr/>
        </p:nvGrpSpPr>
        <p:grpSpPr>
          <a:xfrm>
            <a:off x="3984433" y="3990564"/>
            <a:ext cx="628920" cy="344160"/>
            <a:chOff x="3984433" y="3990564"/>
            <a:chExt cx="6289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C530A60A-5446-4D90-B0B8-5C0F50C91A59}"/>
                    </a:ext>
                  </a:extLst>
                </p14:cNvPr>
                <p14:cNvContentPartPr/>
                <p14:nvPr/>
              </p14:nvContentPartPr>
              <p14:xfrm>
                <a:off x="4011793" y="3990564"/>
                <a:ext cx="601560" cy="33840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C530A60A-5446-4D90-B0B8-5C0F50C91A5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02793" y="3981564"/>
                  <a:ext cx="6192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잉크 16">
                  <a:extLst>
                    <a:ext uri="{FF2B5EF4-FFF2-40B4-BE49-F238E27FC236}">
                      <a16:creationId xmlns:a16="http://schemas.microsoft.com/office/drawing/2014/main" id="{32E5B127-76CF-4E4F-B8F9-49D218EC38C7}"/>
                    </a:ext>
                  </a:extLst>
                </p14:cNvPr>
                <p14:cNvContentPartPr/>
                <p14:nvPr/>
              </p14:nvContentPartPr>
              <p14:xfrm>
                <a:off x="3984433" y="4282884"/>
                <a:ext cx="92520" cy="51840"/>
              </p14:xfrm>
            </p:contentPart>
          </mc:Choice>
          <mc:Fallback xmlns="">
            <p:pic>
              <p:nvPicPr>
                <p:cNvPr id="17" name="잉크 16">
                  <a:extLst>
                    <a:ext uri="{FF2B5EF4-FFF2-40B4-BE49-F238E27FC236}">
                      <a16:creationId xmlns:a16="http://schemas.microsoft.com/office/drawing/2014/main" id="{32E5B127-76CF-4E4F-B8F9-49D218EC38C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75793" y="4274244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001F32E-AF04-4376-9D2D-0B98764F4396}"/>
              </a:ext>
            </a:extLst>
          </p:cNvPr>
          <p:cNvSpPr txBox="1"/>
          <p:nvPr/>
        </p:nvSpPr>
        <p:spPr>
          <a:xfrm>
            <a:off x="6643829" y="4233521"/>
            <a:ext cx="4278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self.mask</a:t>
            </a:r>
            <a:r>
              <a:rPr lang="ko-KR" altLang="en-US" sz="1400" dirty="0"/>
              <a:t>에 삭제할 뉴런을 </a:t>
            </a:r>
            <a:r>
              <a:rPr lang="en-US" altLang="ko-KR" sz="1400" dirty="0"/>
              <a:t>false</a:t>
            </a:r>
            <a:r>
              <a:rPr lang="ko-KR" altLang="en-US" sz="1400" dirty="0"/>
              <a:t>로 표시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17D912-38B2-43C2-802F-CF82C721BE73}"/>
              </a:ext>
            </a:extLst>
          </p:cNvPr>
          <p:cNvSpPr txBox="1"/>
          <p:nvPr/>
        </p:nvSpPr>
        <p:spPr>
          <a:xfrm>
            <a:off x="3494058" y="5238664"/>
            <a:ext cx="6299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/>
              <a:t>순전파</a:t>
            </a:r>
            <a:r>
              <a:rPr lang="ko-KR" altLang="en-US" sz="1400" dirty="0"/>
              <a:t> 시 통과 뉴런은 </a:t>
            </a:r>
            <a:r>
              <a:rPr lang="ko-KR" altLang="en-US" sz="1400" dirty="0" err="1"/>
              <a:t>역전파</a:t>
            </a:r>
            <a:r>
              <a:rPr lang="ko-KR" altLang="en-US" sz="1400" dirty="0"/>
              <a:t> 시 신호 통과</a:t>
            </a:r>
            <a:r>
              <a:rPr lang="en-US" altLang="ko-KR" sz="1400" dirty="0"/>
              <a:t>, </a:t>
            </a:r>
            <a:r>
              <a:rPr lang="ko-KR" altLang="en-US" sz="1400" dirty="0"/>
              <a:t>그렇지 않으면 신호 차단</a:t>
            </a:r>
          </a:p>
        </p:txBody>
      </p:sp>
    </p:spTree>
    <p:extLst>
      <p:ext uri="{BB962C8B-B14F-4D97-AF65-F5344CB8AC3E}">
        <p14:creationId xmlns:p14="http://schemas.microsoft.com/office/powerpoint/2010/main" val="447510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34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272DF2-AB3E-4F50-84C2-93653CF473F7}"/>
              </a:ext>
            </a:extLst>
          </p:cNvPr>
          <p:cNvSpPr txBox="1"/>
          <p:nvPr/>
        </p:nvSpPr>
        <p:spPr>
          <a:xfrm>
            <a:off x="435547" y="301792"/>
            <a:ext cx="276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ch06/overfit_dropout.py</a:t>
            </a:r>
            <a:endParaRPr lang="ko-KR" altLang="en-US" sz="14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449C1C9-BA75-4445-94F4-E6F39EFA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853" y="301792"/>
            <a:ext cx="8610600" cy="63150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DF1721A9-C301-4BA3-AEDD-63516E68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164"/>
            <a:ext cx="2868037" cy="218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90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6.5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적절한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하이퍼파라미터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값 찾기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61868" y="1102447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6.5.1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검증 데이터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90759" y="1621930"/>
            <a:ext cx="7475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하이퍼파라미터를</a:t>
            </a:r>
            <a:r>
              <a:rPr lang="ko-KR" altLang="en-US" sz="1400" dirty="0">
                <a:latin typeface="YDVYMjOStd12"/>
              </a:rPr>
              <a:t> 조정할 때는 </a:t>
            </a:r>
            <a:r>
              <a:rPr lang="ko-KR" altLang="en-US" sz="1400" dirty="0" err="1">
                <a:latin typeface="YDVYMjOStd12"/>
              </a:rPr>
              <a:t>하이퍼파라미터</a:t>
            </a:r>
            <a:r>
              <a:rPr lang="ko-KR" altLang="en-US" sz="1400" dirty="0">
                <a:latin typeface="YDVYMjOStd12"/>
              </a:rPr>
              <a:t> 전용 확인 데이터가 필요하다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ko-KR" altLang="en-US" sz="1400" dirty="0" err="1">
                <a:latin typeface="YDVYMjOStd12"/>
              </a:rPr>
              <a:t>하이퍼파라미터</a:t>
            </a:r>
            <a:r>
              <a:rPr lang="ko-KR" altLang="en-US" sz="1400" dirty="0">
                <a:latin typeface="YDVYMjOStd12"/>
              </a:rPr>
              <a:t> </a:t>
            </a:r>
            <a:r>
              <a:rPr lang="ko-KR" altLang="en-US" sz="1400" dirty="0" err="1">
                <a:latin typeface="YDVYMjOStd12"/>
              </a:rPr>
              <a:t>조정용</a:t>
            </a:r>
            <a:r>
              <a:rPr lang="ko-KR" altLang="en-US" sz="1400" dirty="0">
                <a:latin typeface="YDVYMjOStd12"/>
              </a:rPr>
              <a:t> 데이터를 일반적으로 </a:t>
            </a:r>
            <a:r>
              <a:rPr lang="ko-KR" altLang="en-US" sz="1200" dirty="0">
                <a:latin typeface="YDVYGOStd14"/>
              </a:rPr>
              <a:t>검증 데이터</a:t>
            </a:r>
            <a:r>
              <a:rPr lang="en-US" altLang="ko-KR" sz="600" dirty="0">
                <a:latin typeface="ITCGaramondStd-Lt"/>
              </a:rPr>
              <a:t>validation data</a:t>
            </a:r>
            <a:r>
              <a:rPr lang="ko-KR" altLang="en-US" sz="1400" dirty="0">
                <a:latin typeface="YDVYMjOStd12"/>
              </a:rPr>
              <a:t>라고 부른다</a:t>
            </a:r>
            <a:endParaRPr lang="ko-KR" altLang="en-US" sz="14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90759" y="2660897"/>
            <a:ext cx="6034913" cy="2807030"/>
            <a:chOff x="790760" y="2605114"/>
            <a:chExt cx="3787604" cy="1815706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60" y="2605114"/>
              <a:ext cx="3787604" cy="90785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760" y="3512967"/>
              <a:ext cx="3323084" cy="907853"/>
            </a:xfrm>
            <a:prstGeom prst="rect">
              <a:avLst/>
            </a:prstGeom>
          </p:spPr>
        </p:pic>
      </p:grp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35</a:t>
            </a:fld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7300728-EBF2-4252-B2EA-4E276ED82483}"/>
              </a:ext>
            </a:extLst>
          </p:cNvPr>
          <p:cNvSpPr/>
          <p:nvPr/>
        </p:nvSpPr>
        <p:spPr>
          <a:xfrm>
            <a:off x="861868" y="582964"/>
            <a:ext cx="10468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 err="1">
                <a:latin typeface="YDVYMjOStd12"/>
              </a:rPr>
              <a:t>하이퍼파라미터</a:t>
            </a:r>
            <a:r>
              <a:rPr lang="en-US" altLang="ko-KR" sz="1400" dirty="0">
                <a:latin typeface="YDVYMjOStd12"/>
              </a:rPr>
              <a:t>: </a:t>
            </a:r>
            <a:r>
              <a:rPr lang="ko-KR" altLang="en-US" sz="1400" dirty="0">
                <a:latin typeface="YDVYMjOStd12"/>
              </a:rPr>
              <a:t>각 층의 뉴런 수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배치 크기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 err="1">
                <a:latin typeface="YDVYMjOStd12"/>
              </a:rPr>
              <a:t>학습률과</a:t>
            </a:r>
            <a:r>
              <a:rPr lang="ko-KR" altLang="en-US" sz="1400" dirty="0">
                <a:latin typeface="YDVYMjOStd12"/>
              </a:rPr>
              <a:t> 가중치 감소 등</a:t>
            </a:r>
            <a:endParaRPr lang="ko-KR" altLang="en-US" sz="14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13B68F9-B249-4D75-8D60-A3C42A0D1A40}"/>
              </a:ext>
            </a:extLst>
          </p:cNvPr>
          <p:cNvSpPr/>
          <p:nvPr/>
        </p:nvSpPr>
        <p:spPr>
          <a:xfrm>
            <a:off x="7418316" y="1621930"/>
            <a:ext cx="48042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MjOStd12"/>
              </a:rPr>
              <a:t>훈련 데이터</a:t>
            </a:r>
            <a:r>
              <a:rPr lang="en-US" altLang="ko-KR" sz="1400" dirty="0">
                <a:latin typeface="YDVYMjOStd12"/>
              </a:rPr>
              <a:t>(training set): </a:t>
            </a:r>
            <a:r>
              <a:rPr lang="ko-KR" altLang="en-US" sz="1400" dirty="0">
                <a:latin typeface="YDVYMjOStd12"/>
              </a:rPr>
              <a:t>매개변수 학습</a:t>
            </a:r>
            <a:endParaRPr lang="en-US" altLang="ko-KR" sz="1400" dirty="0">
              <a:latin typeface="YDVYMjOStd12"/>
            </a:endParaRPr>
          </a:p>
          <a:p>
            <a:r>
              <a:rPr lang="ko-KR" altLang="en-US" sz="1400" dirty="0">
                <a:latin typeface="YDVYMjOStd12"/>
              </a:rPr>
              <a:t>검증 데이터</a:t>
            </a:r>
            <a:r>
              <a:rPr lang="en-US" altLang="ko-KR" sz="1400" dirty="0">
                <a:latin typeface="YDVYMjOStd12"/>
              </a:rPr>
              <a:t>(validation set): </a:t>
            </a:r>
            <a:r>
              <a:rPr lang="ko-KR" altLang="en-US" sz="1400" dirty="0" err="1">
                <a:latin typeface="YDVYMjOStd12"/>
              </a:rPr>
              <a:t>하이퍼</a:t>
            </a:r>
            <a:r>
              <a:rPr lang="ko-KR" altLang="en-US" sz="1400" dirty="0">
                <a:latin typeface="YDVYMjOStd12"/>
              </a:rPr>
              <a:t> 파라미터 성능 평가</a:t>
            </a:r>
            <a:endParaRPr lang="en-US" altLang="ko-KR" sz="1400" dirty="0">
              <a:latin typeface="YDVYMjOStd12"/>
            </a:endParaRPr>
          </a:p>
          <a:p>
            <a:r>
              <a:rPr lang="ko-KR" altLang="en-US" sz="1400" dirty="0">
                <a:latin typeface="YDVYMjOStd12"/>
              </a:rPr>
              <a:t>시험 데이터</a:t>
            </a:r>
            <a:r>
              <a:rPr lang="en-US" altLang="ko-KR" sz="1400" dirty="0">
                <a:latin typeface="YDVYMjOStd12"/>
              </a:rPr>
              <a:t>(test set): </a:t>
            </a:r>
            <a:r>
              <a:rPr lang="ko-KR" altLang="en-US" sz="1400" dirty="0">
                <a:latin typeface="YDVYMjOStd12"/>
              </a:rPr>
              <a:t>신경망의 범용 성능 평가</a:t>
            </a:r>
            <a:endParaRPr lang="ko-KR" altLang="en-US" sz="14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B1A9DDC6-ADEF-4938-B524-86FBB342DF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270" y="3259138"/>
            <a:ext cx="5676900" cy="2857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BA6FB1-50B1-4E4E-BA4A-0D5917E959F7}"/>
              </a:ext>
            </a:extLst>
          </p:cNvPr>
          <p:cNvSpPr txBox="1"/>
          <p:nvPr/>
        </p:nvSpPr>
        <p:spPr>
          <a:xfrm>
            <a:off x="6292047" y="2735917"/>
            <a:ext cx="2761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common/util.py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4345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6.5.2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하이퍼파라미터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최적화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371595" y="1602742"/>
            <a:ext cx="6096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YDVYGOStd11"/>
              </a:rPr>
              <a:t>•</a:t>
            </a:r>
            <a:r>
              <a:rPr lang="en-US" altLang="ko-KR" sz="2000" dirty="0">
                <a:latin typeface="HelveticaNeue-Medium"/>
              </a:rPr>
              <a:t>0</a:t>
            </a:r>
            <a:r>
              <a:rPr lang="ko-KR" altLang="en-US" dirty="0">
                <a:latin typeface="YDVYGOStd14"/>
              </a:rPr>
              <a:t>단계</a:t>
            </a:r>
          </a:p>
          <a:p>
            <a:r>
              <a:rPr lang="ko-KR" altLang="en-US" dirty="0" err="1">
                <a:latin typeface="YDVYGOStd12"/>
              </a:rPr>
              <a:t>하이퍼파라미터</a:t>
            </a:r>
            <a:r>
              <a:rPr lang="ko-KR" altLang="en-US" dirty="0">
                <a:latin typeface="YDVYGOStd12"/>
              </a:rPr>
              <a:t> 값의 범위를 설정</a:t>
            </a:r>
            <a:r>
              <a:rPr lang="en-US" altLang="ko-KR" dirty="0">
                <a:latin typeface="YDVYGOStd12"/>
              </a:rPr>
              <a:t>.</a:t>
            </a:r>
          </a:p>
          <a:p>
            <a:endParaRPr lang="en-US" altLang="ko-KR" dirty="0">
              <a:latin typeface="YDVYGOStd12"/>
            </a:endParaRPr>
          </a:p>
          <a:p>
            <a:r>
              <a:rPr lang="en-US" altLang="ko-KR" dirty="0">
                <a:latin typeface="YDVYGOStd11"/>
              </a:rPr>
              <a:t>•</a:t>
            </a:r>
            <a:r>
              <a:rPr lang="en-US" altLang="ko-KR" sz="2000" dirty="0">
                <a:latin typeface="HelveticaNeue-Medium"/>
              </a:rPr>
              <a:t>1</a:t>
            </a:r>
            <a:r>
              <a:rPr lang="ko-KR" altLang="en-US" dirty="0">
                <a:latin typeface="YDVYGOStd14"/>
              </a:rPr>
              <a:t>단계</a:t>
            </a:r>
          </a:p>
          <a:p>
            <a:r>
              <a:rPr lang="ko-KR" altLang="en-US" dirty="0">
                <a:latin typeface="YDVYGOStd12"/>
              </a:rPr>
              <a:t>설정된 범위에서 </a:t>
            </a:r>
            <a:r>
              <a:rPr lang="ko-KR" altLang="en-US" dirty="0" err="1">
                <a:latin typeface="YDVYGOStd12"/>
              </a:rPr>
              <a:t>하이퍼파라미터의</a:t>
            </a:r>
            <a:r>
              <a:rPr lang="ko-KR" altLang="en-US" dirty="0">
                <a:latin typeface="YDVYGOStd12"/>
              </a:rPr>
              <a:t> 값을 무작위로 추출</a:t>
            </a:r>
            <a:r>
              <a:rPr lang="en-US" altLang="ko-KR" dirty="0">
                <a:latin typeface="YDVYGOStd12"/>
              </a:rPr>
              <a:t>.</a:t>
            </a:r>
          </a:p>
          <a:p>
            <a:endParaRPr lang="en-US" altLang="ko-KR" dirty="0">
              <a:latin typeface="YDVYGOStd12"/>
            </a:endParaRPr>
          </a:p>
          <a:p>
            <a:r>
              <a:rPr lang="en-US" altLang="ko-KR" dirty="0">
                <a:latin typeface="YDVYGOStd11"/>
              </a:rPr>
              <a:t>•</a:t>
            </a:r>
            <a:r>
              <a:rPr lang="en-US" altLang="ko-KR" sz="2000" dirty="0">
                <a:latin typeface="HelveticaNeue-Medium"/>
              </a:rPr>
              <a:t>2</a:t>
            </a:r>
            <a:r>
              <a:rPr lang="ko-KR" altLang="en-US" dirty="0">
                <a:latin typeface="YDVYGOStd14"/>
              </a:rPr>
              <a:t>단계</a:t>
            </a:r>
          </a:p>
          <a:p>
            <a:r>
              <a:rPr lang="en-US" altLang="ko-KR" sz="2000" dirty="0">
                <a:latin typeface="HelveticaNeue-Light"/>
              </a:rPr>
              <a:t>1</a:t>
            </a:r>
            <a:r>
              <a:rPr lang="ko-KR" altLang="en-US" dirty="0">
                <a:latin typeface="YDVYGOStd12"/>
              </a:rPr>
              <a:t>단계에서 </a:t>
            </a:r>
            <a:r>
              <a:rPr lang="ko-KR" altLang="en-US" dirty="0" err="1">
                <a:latin typeface="YDVYGOStd12"/>
              </a:rPr>
              <a:t>샘플링한</a:t>
            </a:r>
            <a:r>
              <a:rPr lang="ko-KR" altLang="en-US" dirty="0">
                <a:latin typeface="YDVYGOStd12"/>
              </a:rPr>
              <a:t> </a:t>
            </a:r>
            <a:r>
              <a:rPr lang="ko-KR" altLang="en-US" dirty="0" err="1">
                <a:latin typeface="YDVYGOStd12"/>
              </a:rPr>
              <a:t>하이퍼파라미터</a:t>
            </a:r>
            <a:r>
              <a:rPr lang="ko-KR" altLang="en-US" dirty="0">
                <a:latin typeface="YDVYGOStd12"/>
              </a:rPr>
              <a:t> 값을 사용하여 학습하고</a:t>
            </a:r>
            <a:r>
              <a:rPr lang="en-US" altLang="ko-KR" dirty="0">
                <a:latin typeface="YDVYGOStd12"/>
              </a:rPr>
              <a:t>, </a:t>
            </a:r>
            <a:r>
              <a:rPr lang="ko-KR" altLang="en-US" dirty="0">
                <a:latin typeface="YDVYGOStd12"/>
              </a:rPr>
              <a:t>검증 데이터로 정확도를 평가</a:t>
            </a:r>
            <a:r>
              <a:rPr lang="en-US" altLang="ko-KR" dirty="0">
                <a:latin typeface="YDVYGOStd12"/>
              </a:rPr>
              <a:t>(</a:t>
            </a:r>
            <a:r>
              <a:rPr lang="ko-KR" altLang="en-US" dirty="0">
                <a:latin typeface="YDVYGOStd12"/>
              </a:rPr>
              <a:t>단</a:t>
            </a:r>
            <a:r>
              <a:rPr lang="en-US" altLang="ko-KR" dirty="0">
                <a:latin typeface="YDVYGOStd12"/>
              </a:rPr>
              <a:t>, </a:t>
            </a:r>
            <a:r>
              <a:rPr lang="ko-KR" altLang="en-US" dirty="0" err="1">
                <a:latin typeface="YDVYGOStd12"/>
              </a:rPr>
              <a:t>에폭은</a:t>
            </a:r>
            <a:r>
              <a:rPr lang="ko-KR" altLang="en-US" dirty="0">
                <a:latin typeface="YDVYGOStd12"/>
              </a:rPr>
              <a:t> 작게 설정</a:t>
            </a:r>
            <a:r>
              <a:rPr lang="en-US" altLang="ko-KR" dirty="0">
                <a:latin typeface="YDVYGOStd12"/>
              </a:rPr>
              <a:t>).</a:t>
            </a:r>
          </a:p>
          <a:p>
            <a:endParaRPr lang="en-US" altLang="ko-KR" dirty="0">
              <a:latin typeface="YDVYGOStd12"/>
            </a:endParaRPr>
          </a:p>
          <a:p>
            <a:r>
              <a:rPr lang="en-US" altLang="ko-KR" dirty="0">
                <a:latin typeface="YDVYGOStd11"/>
              </a:rPr>
              <a:t>•</a:t>
            </a:r>
            <a:r>
              <a:rPr lang="en-US" altLang="ko-KR" sz="2000" dirty="0">
                <a:latin typeface="HelveticaNeue-Medium"/>
              </a:rPr>
              <a:t>3</a:t>
            </a:r>
            <a:r>
              <a:rPr lang="ko-KR" altLang="en-US" dirty="0">
                <a:latin typeface="YDVYGOStd14"/>
              </a:rPr>
              <a:t>단계</a:t>
            </a:r>
          </a:p>
          <a:p>
            <a:r>
              <a:rPr lang="en-US" altLang="ko-KR" sz="2000" dirty="0">
                <a:latin typeface="HelveticaNeue-Light"/>
              </a:rPr>
              <a:t>1</a:t>
            </a:r>
            <a:r>
              <a:rPr lang="ko-KR" altLang="en-US" dirty="0">
                <a:latin typeface="YDVYGOStd12"/>
              </a:rPr>
              <a:t>단계와 </a:t>
            </a:r>
            <a:r>
              <a:rPr lang="en-US" altLang="ko-KR" sz="2000" dirty="0">
                <a:latin typeface="HelveticaNeue-Light"/>
              </a:rPr>
              <a:t>2</a:t>
            </a:r>
            <a:r>
              <a:rPr lang="ko-KR" altLang="en-US" dirty="0">
                <a:latin typeface="YDVYGOStd12"/>
              </a:rPr>
              <a:t>단계를 특정 횟수</a:t>
            </a:r>
            <a:r>
              <a:rPr lang="en-US" altLang="ko-KR" dirty="0">
                <a:latin typeface="YDVYGOStd12"/>
              </a:rPr>
              <a:t>(</a:t>
            </a:r>
            <a:r>
              <a:rPr lang="en-US" altLang="ko-KR" sz="2000" dirty="0">
                <a:latin typeface="HelveticaNeue-Light"/>
              </a:rPr>
              <a:t>100</a:t>
            </a:r>
            <a:r>
              <a:rPr lang="ko-KR" altLang="en-US" dirty="0">
                <a:latin typeface="YDVYGOStd12"/>
              </a:rPr>
              <a:t>회 등</a:t>
            </a:r>
            <a:r>
              <a:rPr lang="en-US" altLang="ko-KR" dirty="0">
                <a:latin typeface="YDVYGOStd12"/>
              </a:rPr>
              <a:t>) </a:t>
            </a:r>
            <a:r>
              <a:rPr lang="ko-KR" altLang="en-US" dirty="0">
                <a:latin typeface="YDVYGOStd12"/>
              </a:rPr>
              <a:t>반복하며</a:t>
            </a:r>
            <a:r>
              <a:rPr lang="en-US" altLang="ko-KR" dirty="0">
                <a:latin typeface="YDVYGOStd12"/>
              </a:rPr>
              <a:t>, </a:t>
            </a:r>
            <a:r>
              <a:rPr lang="ko-KR" altLang="en-US" dirty="0">
                <a:latin typeface="YDVYGOStd12"/>
              </a:rPr>
              <a:t>그 정확도의 결과를 보고 </a:t>
            </a:r>
            <a:r>
              <a:rPr lang="ko-KR" altLang="en-US" dirty="0" err="1">
                <a:latin typeface="YDVYGOStd12"/>
              </a:rPr>
              <a:t>하이퍼파라미터의</a:t>
            </a:r>
            <a:r>
              <a:rPr lang="ko-KR" altLang="en-US" dirty="0">
                <a:latin typeface="YDVYGOStd12"/>
              </a:rPr>
              <a:t> 범위를 좁힌다</a:t>
            </a:r>
            <a:r>
              <a:rPr lang="en-US" altLang="ko-KR" dirty="0">
                <a:latin typeface="YDVYGOStd12"/>
              </a:rPr>
              <a:t>.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578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2843" y="855798"/>
            <a:ext cx="3350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6.5.3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하이퍼파라미터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최적화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37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B944359-63BE-4D69-9801-7161B057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5" y="755593"/>
            <a:ext cx="7934325" cy="5581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67968F-1D9E-48E3-B3F2-46CF062161BD}"/>
              </a:ext>
            </a:extLst>
          </p:cNvPr>
          <p:cNvSpPr txBox="1"/>
          <p:nvPr/>
        </p:nvSpPr>
        <p:spPr>
          <a:xfrm>
            <a:off x="118485" y="1874086"/>
            <a:ext cx="3491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ch06/hyperparameter_optimization.py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930636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8B0037-5C90-490F-AA60-125241722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25" y="123825"/>
            <a:ext cx="914400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3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4386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6.5.3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하이퍼파라미터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최적화 구현하기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39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93A529B-F912-4C26-84F0-D2181F34F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21" y="20567"/>
            <a:ext cx="5903949" cy="467321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35E8C3E-C284-41C4-AB76-BCB30BBF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6" y="3475843"/>
            <a:ext cx="5690831" cy="26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30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91177" y="676807"/>
            <a:ext cx="3717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6.1.2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확률적 경사 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하강법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SGD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60" y="1605061"/>
            <a:ext cx="4906040" cy="67732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045960" y="24748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초기화 때 받는 인수인 </a:t>
            </a:r>
            <a:r>
              <a:rPr lang="en-US" altLang="ko-KR" sz="1400" dirty="0" err="1">
                <a:latin typeface="ITCGaramondStd-Lt"/>
              </a:rPr>
              <a:t>lr</a:t>
            </a:r>
            <a:r>
              <a:rPr lang="ko-KR" altLang="en-US" sz="1400" dirty="0">
                <a:latin typeface="YDVYMjOStd12"/>
              </a:rPr>
              <a:t>은 </a:t>
            </a:r>
            <a:r>
              <a:rPr lang="en-US" altLang="ko-KR" sz="1400" dirty="0">
                <a:latin typeface="ITCGaramondStd-Lt"/>
              </a:rPr>
              <a:t>learning rate 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ko-KR" altLang="en-US" sz="1400" dirty="0" err="1">
                <a:latin typeface="YDVYMjOStd12"/>
              </a:rPr>
              <a:t>학습률</a:t>
            </a:r>
            <a:r>
              <a:rPr lang="en-US" altLang="ko-KR" sz="1400" dirty="0">
                <a:latin typeface="YDVYMjOStd12"/>
              </a:rPr>
              <a:t>)</a:t>
            </a:r>
            <a:r>
              <a:rPr lang="ko-KR" altLang="en-US" sz="1400" dirty="0">
                <a:latin typeface="YDVYMjOStd12"/>
              </a:rPr>
              <a:t>를 뜻한다</a:t>
            </a:r>
            <a:r>
              <a:rPr lang="en-US" altLang="ko-KR" sz="1400" dirty="0">
                <a:latin typeface="YDVYMjOStd12"/>
              </a:rPr>
              <a:t>.</a:t>
            </a:r>
          </a:p>
          <a:p>
            <a:r>
              <a:rPr lang="ko-KR" altLang="en-US" sz="1400" dirty="0">
                <a:latin typeface="YDVYMjOStd12"/>
              </a:rPr>
              <a:t>이 </a:t>
            </a:r>
            <a:r>
              <a:rPr lang="ko-KR" altLang="en-US" sz="1400" dirty="0" err="1">
                <a:latin typeface="YDVYMjOStd12"/>
              </a:rPr>
              <a:t>학습률을</a:t>
            </a:r>
            <a:r>
              <a:rPr lang="ko-KR" altLang="en-US" sz="1400" dirty="0">
                <a:latin typeface="YDVYMjOStd12"/>
              </a:rPr>
              <a:t> 인스턴스 변수로 유지한다</a:t>
            </a:r>
            <a:r>
              <a:rPr lang="en-US" altLang="ko-KR" sz="1400" dirty="0">
                <a:latin typeface="YDVYMjOStd12"/>
              </a:rPr>
              <a:t>. </a:t>
            </a:r>
          </a:p>
          <a:p>
            <a:endParaRPr lang="en-US" altLang="ko-KR" sz="1400" dirty="0">
              <a:latin typeface="YDVYMjOStd12"/>
            </a:endParaRPr>
          </a:p>
          <a:p>
            <a:r>
              <a:rPr lang="en-US" altLang="ko-KR" sz="1400" dirty="0">
                <a:latin typeface="ITCGaramondStd-Lt"/>
              </a:rPr>
              <a:t>Update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en-US" altLang="ko-KR" sz="1400" dirty="0" err="1">
                <a:latin typeface="ITCGaramondStd-Lt"/>
              </a:rPr>
              <a:t>params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en-US" altLang="ko-KR" sz="1400" dirty="0">
                <a:latin typeface="ITCGaramondStd-Lt"/>
              </a:rPr>
              <a:t>grads </a:t>
            </a:r>
            <a:r>
              <a:rPr lang="en-US" altLang="ko-KR" sz="1400" dirty="0">
                <a:latin typeface="YDVYMjOStd12"/>
              </a:rPr>
              <a:t>) </a:t>
            </a:r>
            <a:r>
              <a:rPr lang="ko-KR" altLang="en-US" sz="1400" dirty="0">
                <a:latin typeface="YDVYMjOStd12"/>
              </a:rPr>
              <a:t>메서드는 </a:t>
            </a:r>
            <a:r>
              <a:rPr lang="en-US" altLang="ko-KR" sz="1400" dirty="0">
                <a:latin typeface="ITCGaramondStd-Lt"/>
              </a:rPr>
              <a:t>SGD </a:t>
            </a:r>
            <a:r>
              <a:rPr lang="ko-KR" altLang="en-US" sz="1400" dirty="0">
                <a:latin typeface="YDVYMjOStd12"/>
              </a:rPr>
              <a:t>과정에서 반복해서 불린다</a:t>
            </a:r>
            <a:endParaRPr lang="ko-KR" altLang="en-US" sz="14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B9B1D75-EFAE-4C37-9B44-935CF8A6E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350" y="3764041"/>
            <a:ext cx="5219700" cy="20097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609CB0-76B4-42DA-B8EB-E156118DD81A}"/>
              </a:ext>
            </a:extLst>
          </p:cNvPr>
          <p:cNvSpPr txBox="1"/>
          <p:nvPr/>
        </p:nvSpPr>
        <p:spPr>
          <a:xfrm>
            <a:off x="7934037" y="4768928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common/optimizer.py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5977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95" y="1474656"/>
            <a:ext cx="4895062" cy="74906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0627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6.1.3 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SGD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의 단점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935266" y="255326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이 함수는 </a:t>
            </a:r>
            <a:r>
              <a:rPr lang="en-US" altLang="ko-KR" sz="1400" dirty="0">
                <a:latin typeface="YDVYMjOStd12"/>
              </a:rPr>
              <a:t>[</a:t>
            </a:r>
            <a:r>
              <a:rPr lang="ko-KR" altLang="en-US" sz="1400" dirty="0">
                <a:latin typeface="YDVYMjOStd12"/>
              </a:rPr>
              <a:t>그림 </a:t>
            </a:r>
            <a:r>
              <a:rPr lang="en-US" altLang="ko-KR" sz="1400" dirty="0">
                <a:latin typeface="ITCGaramondStd-Lt"/>
              </a:rPr>
              <a:t>6</a:t>
            </a:r>
            <a:r>
              <a:rPr lang="en-US" altLang="ko-KR" sz="1400" dirty="0">
                <a:latin typeface="YDVYMjOStd12"/>
              </a:rPr>
              <a:t>-</a:t>
            </a:r>
            <a:r>
              <a:rPr lang="en-US" altLang="ko-KR" sz="1400" dirty="0">
                <a:latin typeface="ITCGaramondStd-Lt"/>
              </a:rPr>
              <a:t>1</a:t>
            </a:r>
            <a:r>
              <a:rPr lang="en-US" altLang="ko-KR" sz="1400" dirty="0">
                <a:latin typeface="YDVYMjOStd12"/>
              </a:rPr>
              <a:t>]</a:t>
            </a:r>
            <a:r>
              <a:rPr lang="ko-KR" altLang="en-US" sz="1400" dirty="0">
                <a:latin typeface="YDVYMjOStd12"/>
              </a:rPr>
              <a:t>의 왼쪽과 같이 ‘</a:t>
            </a:r>
            <a:r>
              <a:rPr lang="ko-KR" altLang="en-US" sz="1400" dirty="0" err="1">
                <a:latin typeface="YDVYMjOStd12"/>
              </a:rPr>
              <a:t>밥그릇’을</a:t>
            </a:r>
            <a:r>
              <a:rPr lang="ko-KR" altLang="en-US" sz="1400" dirty="0">
                <a:latin typeface="YDVYMjOStd12"/>
              </a:rPr>
              <a:t> </a:t>
            </a:r>
            <a:r>
              <a:rPr lang="en-US" altLang="ko-KR" sz="1400" i="1" dirty="0">
                <a:latin typeface="STIXGeneral-Italic"/>
              </a:rPr>
              <a:t>x</a:t>
            </a:r>
            <a:r>
              <a:rPr lang="ko-KR" altLang="en-US" sz="1400" dirty="0">
                <a:latin typeface="YDVYMjOStd12"/>
              </a:rPr>
              <a:t>축 방향으로 늘인 듯한 모습이고</a:t>
            </a:r>
            <a:r>
              <a:rPr lang="en-US" altLang="ko-KR" sz="1400" dirty="0">
                <a:latin typeface="YDVYMjOStd12"/>
              </a:rPr>
              <a:t>, </a:t>
            </a:r>
            <a:r>
              <a:rPr lang="ko-KR" altLang="en-US" sz="1400" dirty="0">
                <a:latin typeface="YDVYMjOStd12"/>
              </a:rPr>
              <a:t>실제로 </a:t>
            </a:r>
            <a:r>
              <a:rPr lang="ko-KR" altLang="en-US" sz="1400" dirty="0" err="1">
                <a:latin typeface="YDVYMjOStd12"/>
              </a:rPr>
              <a:t>그등고선은</a:t>
            </a:r>
            <a:r>
              <a:rPr lang="ko-KR" altLang="en-US" sz="1400" dirty="0">
                <a:latin typeface="YDVYMjOStd12"/>
              </a:rPr>
              <a:t> 오른쪽과 같이 </a:t>
            </a:r>
            <a:r>
              <a:rPr lang="en-US" altLang="ko-KR" sz="1400" i="1" dirty="0">
                <a:latin typeface="STIXGeneral-Italic"/>
              </a:rPr>
              <a:t>x</a:t>
            </a:r>
            <a:r>
              <a:rPr lang="ko-KR" altLang="en-US" sz="1400" dirty="0">
                <a:latin typeface="YDVYMjOStd12"/>
              </a:rPr>
              <a:t>축 방향으로 늘인 타원으로 되어 있다</a:t>
            </a:r>
            <a:r>
              <a:rPr lang="en-US" altLang="ko-KR" sz="1400" dirty="0">
                <a:latin typeface="YDVYMjOStd12"/>
              </a:rPr>
              <a:t>.</a:t>
            </a:r>
            <a:endParaRPr lang="ko-KR" altLang="en-US" sz="14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266" y="3831412"/>
            <a:ext cx="5870532" cy="2226474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12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1177" y="70627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5F5E5E"/>
                </a:solidFill>
                <a:latin typeface="HelveticaNeue-Bold"/>
              </a:rPr>
              <a:t>6.1.3 </a:t>
            </a:r>
            <a:r>
              <a:rPr lang="en-US" altLang="ko-KR" sz="1600">
                <a:solidFill>
                  <a:srgbClr val="474646"/>
                </a:solidFill>
                <a:latin typeface="HelveticaNeue-Medium"/>
              </a:rPr>
              <a:t>SGD</a:t>
            </a:r>
            <a:r>
              <a:rPr lang="ko-KR" altLang="en-US" sz="1400">
                <a:solidFill>
                  <a:srgbClr val="474646"/>
                </a:solidFill>
                <a:latin typeface="YDVYGOStd14"/>
              </a:rPr>
              <a:t>의 단점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91177" y="120569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6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en-US" altLang="ko-KR" sz="1200" dirty="0">
                <a:latin typeface="YDVYMjOStd12"/>
              </a:rPr>
              <a:t>] </a:t>
            </a:r>
            <a:r>
              <a:rPr lang="ko-KR" altLang="en-US" sz="1200" dirty="0">
                <a:latin typeface="YDVYMjOStd12"/>
              </a:rPr>
              <a:t>함수의 기울기를 그려보면 </a:t>
            </a:r>
            <a:r>
              <a:rPr lang="en-US" altLang="ko-KR" sz="1200" dirty="0">
                <a:latin typeface="YDVYMjOStd12"/>
              </a:rPr>
              <a:t>[</a:t>
            </a:r>
            <a:r>
              <a:rPr lang="ko-KR" altLang="en-US" sz="1200" dirty="0">
                <a:latin typeface="YDVYMjOStd12"/>
              </a:rPr>
              <a:t>그림 </a:t>
            </a:r>
            <a:r>
              <a:rPr lang="en-US" altLang="ko-KR" sz="1200" dirty="0">
                <a:latin typeface="ITCGaramondStd-Lt"/>
              </a:rPr>
              <a:t>6</a:t>
            </a:r>
            <a:r>
              <a:rPr lang="en-US" altLang="ko-KR" sz="1200" dirty="0">
                <a:latin typeface="YDVYMjOStd12"/>
              </a:rPr>
              <a:t>-</a:t>
            </a:r>
            <a:r>
              <a:rPr lang="en-US" altLang="ko-KR" sz="1200" dirty="0">
                <a:latin typeface="ITCGaramondStd-Lt"/>
              </a:rPr>
              <a:t>2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처럼 된다</a:t>
            </a:r>
            <a:r>
              <a:rPr lang="en-US" altLang="ko-KR" sz="1200" dirty="0">
                <a:latin typeface="YDVYMjOStd12"/>
              </a:rPr>
              <a:t>. </a:t>
            </a:r>
            <a:r>
              <a:rPr lang="ko-KR" altLang="en-US" sz="1200" dirty="0">
                <a:latin typeface="YDVYMjOStd12"/>
              </a:rPr>
              <a:t>이 기울기는 </a:t>
            </a:r>
            <a:r>
              <a:rPr lang="en-US" altLang="ko-KR" sz="1200" i="1" dirty="0">
                <a:latin typeface="STIXGeneral-Italic"/>
              </a:rPr>
              <a:t>y</a:t>
            </a:r>
            <a:r>
              <a:rPr lang="ko-KR" altLang="en-US" sz="1200" dirty="0">
                <a:latin typeface="YDVYMjOStd12"/>
              </a:rPr>
              <a:t>축 방향은 크고</a:t>
            </a:r>
            <a:r>
              <a:rPr lang="en-US" altLang="ko-KR" sz="1200" i="1" dirty="0">
                <a:latin typeface="STIXGeneral-Italic"/>
              </a:rPr>
              <a:t>x</a:t>
            </a:r>
            <a:r>
              <a:rPr lang="ko-KR" altLang="en-US" sz="1200" dirty="0">
                <a:latin typeface="YDVYMjOStd12"/>
              </a:rPr>
              <a:t>축 방향은 작다는 것이 특징이다</a:t>
            </a:r>
            <a:endParaRPr lang="ko-KR" altLang="en-US" sz="12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6" y="2423760"/>
            <a:ext cx="3623706" cy="288727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997" y="2423760"/>
            <a:ext cx="4091237" cy="288727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91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6707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6.1.4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모멘텀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6" y="1484800"/>
            <a:ext cx="3623706" cy="6818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6" y="2214637"/>
            <a:ext cx="3768713" cy="95181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2202499" y="5970536"/>
            <a:ext cx="4419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YDVYMjOStd12"/>
              </a:rPr>
              <a:t>또</a:t>
            </a:r>
            <a:r>
              <a:rPr lang="en-US" altLang="ko-KR" sz="1200" dirty="0">
                <a:latin typeface="YDVYMjOStd12"/>
              </a:rPr>
              <a:t>, [</a:t>
            </a:r>
            <a:r>
              <a:rPr lang="ko-KR" altLang="en-US" sz="1200" dirty="0">
                <a:latin typeface="YDVYMjOStd12"/>
              </a:rPr>
              <a:t>식 </a:t>
            </a:r>
            <a:r>
              <a:rPr lang="en-US" altLang="ko-KR" sz="1200" dirty="0">
                <a:latin typeface="ITCGaramondStd-Lt"/>
              </a:rPr>
              <a:t>6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3</a:t>
            </a:r>
            <a:r>
              <a:rPr lang="en-US" altLang="ko-KR" sz="1200" dirty="0">
                <a:latin typeface="YDVYMjOStd12"/>
              </a:rPr>
              <a:t>]</a:t>
            </a:r>
            <a:r>
              <a:rPr lang="ko-KR" altLang="en-US" sz="1200" dirty="0">
                <a:latin typeface="YDVYMjOStd12"/>
              </a:rPr>
              <a:t>의 </a:t>
            </a:r>
            <a:r>
              <a:rPr lang="en-US" altLang="ko-KR" sz="1200" dirty="0">
                <a:latin typeface="STIXGeneral-Regular"/>
              </a:rPr>
              <a:t>α</a:t>
            </a:r>
            <a:r>
              <a:rPr lang="en-US" altLang="ko-KR" sz="1200" b="1" dirty="0">
                <a:latin typeface="STIXGeneral-Bold"/>
              </a:rPr>
              <a:t>v </a:t>
            </a:r>
            <a:r>
              <a:rPr lang="ko-KR" altLang="en-US" sz="1200" dirty="0">
                <a:latin typeface="YDVYMjOStd12"/>
              </a:rPr>
              <a:t>항은 물체가 아무런 힘을 받지 않을 때 서서히 </a:t>
            </a:r>
            <a:r>
              <a:rPr lang="ko-KR" altLang="en-US" sz="1200" dirty="0" err="1">
                <a:latin typeface="YDVYMjOStd12"/>
              </a:rPr>
              <a:t>하강시키는</a:t>
            </a:r>
            <a:r>
              <a:rPr lang="ko-KR" altLang="en-US" sz="1200" dirty="0">
                <a:latin typeface="YDVYMjOStd12"/>
              </a:rPr>
              <a:t> 역할을 한다</a:t>
            </a:r>
          </a:p>
          <a:p>
            <a:r>
              <a:rPr lang="en-US" altLang="ko-KR" sz="1200" dirty="0">
                <a:latin typeface="YDVYMjOStd12"/>
              </a:rPr>
              <a:t>(</a:t>
            </a:r>
            <a:r>
              <a:rPr lang="en-US" altLang="ko-KR" sz="1200" dirty="0">
                <a:latin typeface="STIXGeneral-Regular"/>
              </a:rPr>
              <a:t>α</a:t>
            </a:r>
            <a:r>
              <a:rPr lang="ko-KR" altLang="en-US" sz="1200" dirty="0">
                <a:latin typeface="YDVYMjOStd12"/>
              </a:rPr>
              <a:t>는 </a:t>
            </a:r>
            <a:r>
              <a:rPr lang="en-US" altLang="ko-KR" sz="1200" dirty="0">
                <a:latin typeface="ITCGaramondStd-Lt"/>
              </a:rPr>
              <a:t>0</a:t>
            </a:r>
            <a:r>
              <a:rPr lang="en-US" altLang="ko-KR" sz="1200" dirty="0">
                <a:latin typeface="YDVYMjOStd12"/>
              </a:rPr>
              <a:t>.</a:t>
            </a:r>
            <a:r>
              <a:rPr lang="en-US" altLang="ko-KR" sz="1200" dirty="0">
                <a:latin typeface="ITCGaramondStd-Lt"/>
              </a:rPr>
              <a:t>9 </a:t>
            </a:r>
            <a:r>
              <a:rPr lang="ko-KR" altLang="en-US" sz="1200" dirty="0">
                <a:latin typeface="YDVYMjOStd12"/>
              </a:rPr>
              <a:t>등의 값으로 설정</a:t>
            </a:r>
            <a:r>
              <a:rPr lang="en-US" altLang="ko-KR" sz="1200" dirty="0">
                <a:latin typeface="YDVYMjOStd12"/>
              </a:rPr>
              <a:t>).</a:t>
            </a:r>
            <a:endParaRPr lang="ko-KR" altLang="en-US" sz="12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898" y="2166612"/>
            <a:ext cx="4368146" cy="345811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75DB6CA-DA2D-4B1C-A2B5-5FF585304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63" y="3429000"/>
            <a:ext cx="5095297" cy="2462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AD9B45-1563-48F0-9EBA-98C22238C741}"/>
              </a:ext>
            </a:extLst>
          </p:cNvPr>
          <p:cNvSpPr txBox="1"/>
          <p:nvPr/>
        </p:nvSpPr>
        <p:spPr>
          <a:xfrm>
            <a:off x="4393935" y="3320049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common/optimizer.py</a:t>
            </a:r>
            <a:endParaRPr lang="ko-KR" altLang="en-US" dirty="0"/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15870FA-9831-4434-AC0F-0BD2284BC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3367" y="1017490"/>
            <a:ext cx="1449095" cy="9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0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61318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6.1.5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AdaGrad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34657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신경망 학습에서는 </a:t>
            </a:r>
            <a:r>
              <a:rPr lang="ko-KR" altLang="en-US" sz="1400" dirty="0" err="1">
                <a:latin typeface="YDVYMjOStd12"/>
              </a:rPr>
              <a:t>학습률</a:t>
            </a:r>
            <a:r>
              <a:rPr lang="en-US" altLang="ko-KR" sz="1400" dirty="0">
                <a:latin typeface="YDVYMjOStd12"/>
              </a:rPr>
              <a:t>(</a:t>
            </a:r>
            <a:r>
              <a:rPr lang="ko-KR" altLang="en-US" sz="1400" dirty="0">
                <a:latin typeface="YDVYMjOStd12"/>
              </a:rPr>
              <a:t>수식에서는 </a:t>
            </a:r>
            <a:r>
              <a:rPr lang="en-US" altLang="ko-KR" sz="1400" i="1" dirty="0">
                <a:latin typeface="STIXGeneral-Italic"/>
              </a:rPr>
              <a:t>ƞ</a:t>
            </a:r>
            <a:r>
              <a:rPr lang="ko-KR" altLang="en-US" sz="1400" dirty="0">
                <a:latin typeface="YDVYMjOStd12"/>
              </a:rPr>
              <a:t>로 표기</a:t>
            </a:r>
            <a:r>
              <a:rPr lang="en-US" altLang="ko-KR" sz="1400" dirty="0">
                <a:latin typeface="YDVYMjOStd12"/>
              </a:rPr>
              <a:t>) </a:t>
            </a:r>
            <a:r>
              <a:rPr lang="ko-KR" altLang="en-US" sz="1400" dirty="0">
                <a:latin typeface="YDVYMjOStd12"/>
              </a:rPr>
              <a:t>값이 중요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991177" y="160866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이 </a:t>
            </a:r>
            <a:r>
              <a:rPr lang="ko-KR" altLang="en-US" sz="1400" dirty="0" err="1">
                <a:latin typeface="YDVYMjOStd12"/>
              </a:rPr>
              <a:t>학습률을</a:t>
            </a:r>
            <a:r>
              <a:rPr lang="ko-KR" altLang="en-US" sz="1400" dirty="0">
                <a:latin typeface="YDVYMjOStd12"/>
              </a:rPr>
              <a:t> 정하는 효과적 기술로 </a:t>
            </a:r>
            <a:r>
              <a:rPr lang="ko-KR" altLang="en-US" sz="1200" dirty="0" err="1">
                <a:latin typeface="YDVYGOStd14"/>
              </a:rPr>
              <a:t>학습률</a:t>
            </a:r>
            <a:r>
              <a:rPr lang="ko-KR" altLang="en-US" sz="1200" dirty="0">
                <a:latin typeface="YDVYGOStd14"/>
              </a:rPr>
              <a:t> 감소</a:t>
            </a:r>
            <a:r>
              <a:rPr lang="en-US" altLang="ko-KR" sz="900" dirty="0">
                <a:latin typeface="ITCGaramondStd-Lt"/>
              </a:rPr>
              <a:t>learning rate decay</a:t>
            </a:r>
            <a:r>
              <a:rPr lang="ko-KR" altLang="en-US" sz="1400" dirty="0">
                <a:latin typeface="YDVYMjOStd12"/>
              </a:rPr>
              <a:t>가 있다</a:t>
            </a:r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178525"/>
            <a:ext cx="3768713" cy="86067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94" y="2178525"/>
            <a:ext cx="4133724" cy="3365851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18E475E8-38DF-49F4-8C36-0F5935928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82" y="3145538"/>
            <a:ext cx="6848475" cy="28860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0E9F66-1343-466B-B4F5-DE8CED8FE53F}"/>
              </a:ext>
            </a:extLst>
          </p:cNvPr>
          <p:cNvSpPr txBox="1"/>
          <p:nvPr/>
        </p:nvSpPr>
        <p:spPr>
          <a:xfrm>
            <a:off x="4430881" y="3453793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common/optimizer.py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264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177" y="151442"/>
            <a:ext cx="11200823" cy="424732"/>
          </a:xfrm>
        </p:spPr>
        <p:txBody>
          <a:bodyPr/>
          <a:lstStyle/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06 </a:t>
            </a:r>
            <a:r>
              <a:rPr lang="ko-KR" altLang="en-US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학습 관련 기술들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64181"/>
            <a:ext cx="1345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6.1.6 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Adam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81413" y="132152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 err="1">
                <a:solidFill>
                  <a:srgbClr val="000000"/>
                </a:solidFill>
                <a:latin typeface="ITCGaramondStd-Lt"/>
              </a:rPr>
              <a:t>AdaGrad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는 매개변수의 원소마다 적응적으로 갱신 정도를 조정했다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</a:t>
            </a:r>
            <a:endParaRPr lang="en-US" altLang="ko-KR" sz="1400" dirty="0">
              <a:solidFill>
                <a:srgbClr val="000000"/>
              </a:solidFill>
              <a:latin typeface="YDVYMjOStd12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이런 생각에서 출발한 기법이 바로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Adam </a:t>
            </a:r>
            <a:r>
              <a:rPr lang="ko-KR" altLang="en-US" sz="1400" dirty="0">
                <a:solidFill>
                  <a:srgbClr val="5F5E5E"/>
                </a:solidFill>
                <a:latin typeface="HelveticaNeue-Medium"/>
              </a:rPr>
              <a:t>이다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  <a:r>
              <a:rPr lang="ko-KR" altLang="en-US" sz="1400" dirty="0">
                <a:solidFill>
                  <a:srgbClr val="5F5E5E"/>
                </a:solidFill>
                <a:latin typeface="HelveticaNeue-Heavy"/>
              </a:rPr>
              <a:t>*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13" y="2032747"/>
            <a:ext cx="4247039" cy="345811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B4CAC5-E6E5-4107-90AA-C393694F9B75}"/>
              </a:ext>
            </a:extLst>
          </p:cNvPr>
          <p:cNvSpPr txBox="1"/>
          <p:nvPr/>
        </p:nvSpPr>
        <p:spPr>
          <a:xfrm>
            <a:off x="6591588" y="2405420"/>
            <a:ext cx="24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common/optimizer.py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91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1428</Words>
  <Application>Microsoft Office PowerPoint</Application>
  <PresentationFormat>와이드스크린</PresentationFormat>
  <Paragraphs>251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9" baseType="lpstr">
      <vt:lpstr>HelveticaNeue-Bold</vt:lpstr>
      <vt:lpstr>HelveticaNeue-Heavy</vt:lpstr>
      <vt:lpstr>HelveticaNeue-Light</vt:lpstr>
      <vt:lpstr>HelveticaNeue-Medium</vt:lpstr>
      <vt:lpstr>HelveticaNeue-Roman</vt:lpstr>
      <vt:lpstr>ITCGaramondStd-Lt</vt:lpstr>
      <vt:lpstr>STIXGeneral-Bold</vt:lpstr>
      <vt:lpstr>STIXGeneral-Italic</vt:lpstr>
      <vt:lpstr>STIXGeneral-Regular</vt:lpstr>
      <vt:lpstr>YDVYGOStd11</vt:lpstr>
      <vt:lpstr>YDVYGOStd12</vt:lpstr>
      <vt:lpstr>YDVYGOStd14</vt:lpstr>
      <vt:lpstr>YDVYGOStd15</vt:lpstr>
      <vt:lpstr>YDVYMjOStd12</vt:lpstr>
      <vt:lpstr>나눔고딕 ExtraBold</vt:lpstr>
      <vt:lpstr>맑은 고딕</vt:lpstr>
      <vt:lpstr>맑은 고딕</vt:lpstr>
      <vt:lpstr>시스템 서체</vt:lpstr>
      <vt:lpstr>Arial</vt:lpstr>
      <vt:lpstr>Office 테마</vt:lpstr>
      <vt:lpstr>밑바닥부터 시작하는 딥러닝</vt:lpstr>
      <vt:lpstr>PowerPoint 프레젠테이션</vt:lpstr>
      <vt:lpstr>Contents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SECTION 06 학습 관련 기술들</vt:lpstr>
      <vt:lpstr>PowerPoint 프레젠테이션</vt:lpstr>
      <vt:lpstr>PowerPoint 프레젠테이션</vt:lpstr>
      <vt:lpstr>SECTION 06 학습 관련 기술들</vt:lpstr>
      <vt:lpstr>6.4 바른 학습을 위해</vt:lpstr>
      <vt:lpstr>6.4 바른 학습을 위해</vt:lpstr>
      <vt:lpstr>6.4 바른 학습을 위해</vt:lpstr>
      <vt:lpstr>6.4 바른 학습을 위해</vt:lpstr>
      <vt:lpstr>6.4 바른 학습을 위해</vt:lpstr>
      <vt:lpstr>6.4 바른 학습을 위해</vt:lpstr>
      <vt:lpstr>SECTION 06 학습 관련 기술들</vt:lpstr>
      <vt:lpstr>SECTION 06 학습 관련 기술들</vt:lpstr>
      <vt:lpstr>PowerPoint 프레젠테이션</vt:lpstr>
      <vt:lpstr>6.5 적절한 하이퍼파라미터 값 찾기</vt:lpstr>
      <vt:lpstr>SECTION 06 학습 관련 기술들</vt:lpstr>
      <vt:lpstr>SECTION 06 학습 관련 기술들</vt:lpstr>
      <vt:lpstr>PowerPoint 프레젠테이션</vt:lpstr>
      <vt:lpstr>SECTION 06 학습 관련 기술들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오상훈</cp:lastModifiedBy>
  <cp:revision>25</cp:revision>
  <dcterms:created xsi:type="dcterms:W3CDTF">2020-02-12T07:15:10Z</dcterms:created>
  <dcterms:modified xsi:type="dcterms:W3CDTF">2021-05-11T01:26:13Z</dcterms:modified>
</cp:coreProperties>
</file>