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69" r:id="rId4"/>
    <p:sldId id="270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363" r:id="rId18"/>
    <p:sldId id="364" r:id="rId19"/>
    <p:sldId id="362" r:id="rId20"/>
    <p:sldId id="273" r:id="rId21"/>
    <p:sldId id="274" r:id="rId22"/>
    <p:sldId id="350" r:id="rId23"/>
    <p:sldId id="351" r:id="rId24"/>
    <p:sldId id="352" r:id="rId25"/>
    <p:sldId id="354" r:id="rId26"/>
    <p:sldId id="353" r:id="rId27"/>
    <p:sldId id="359" r:id="rId28"/>
    <p:sldId id="355" r:id="rId29"/>
    <p:sldId id="358" r:id="rId30"/>
    <p:sldId id="356" r:id="rId31"/>
    <p:sldId id="357" r:id="rId32"/>
    <p:sldId id="360" r:id="rId33"/>
    <p:sldId id="361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85A7-70D7-4401-8A7E-F6C354FB899A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7E0B9-CB7A-4E50-8918-FFB8F1873F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05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86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24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12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915EBAC6-B986-0141-9A3D-A1153FD2C8C9}"/>
              </a:ext>
            </a:extLst>
          </p:cNvPr>
          <p:cNvSpPr/>
          <p:nvPr userDrawn="1"/>
        </p:nvSpPr>
        <p:spPr>
          <a:xfrm rot="10800000">
            <a:off x="-3" y="-3"/>
            <a:ext cx="8697688" cy="5529945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2DFD919-D29D-FC47-AD9F-0D1B2F5A8862}"/>
              </a:ext>
            </a:extLst>
          </p:cNvPr>
          <p:cNvSpPr/>
          <p:nvPr userDrawn="1"/>
        </p:nvSpPr>
        <p:spPr>
          <a:xfrm rot="10800000">
            <a:off x="3799114" y="2286000"/>
            <a:ext cx="8392886" cy="4572000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2C43ECF-BBCB-1C42-93A8-68CF3572DD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254" y="1780334"/>
            <a:ext cx="7009510" cy="359182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5AF3B145-1035-874A-A46A-1DC2137AFD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2127" y="5077666"/>
            <a:ext cx="3268457" cy="10724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0" name="Google Shape;183;p28">
            <a:extLst>
              <a:ext uri="{FF2B5EF4-FFF2-40B4-BE49-F238E27FC236}">
                <a16:creationId xmlns:a16="http://schemas.microsoft.com/office/drawing/2014/main" id="{FF7B25AF-63DA-4A4A-BE7C-3EEF77663F0C}"/>
              </a:ext>
            </a:extLst>
          </p:cNvPr>
          <p:cNvCxnSpPr/>
          <p:nvPr userDrawn="1"/>
        </p:nvCxnSpPr>
        <p:spPr>
          <a:xfrm>
            <a:off x="708848" y="662121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260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2;p2">
            <a:extLst>
              <a:ext uri="{FF2B5EF4-FFF2-40B4-BE49-F238E27FC236}">
                <a16:creationId xmlns:a16="http://schemas.microsoft.com/office/drawing/2014/main" id="{3DCB54EF-6F8F-C14C-AEAB-339A6ADFE95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4632325" y="3242853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24" y="4074122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/>
              <a:t>목차 내용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2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32323" y="4910800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3" name="Google Shape;10;p2">
            <a:extLst>
              <a:ext uri="{FF2B5EF4-FFF2-40B4-BE49-F238E27FC236}">
                <a16:creationId xmlns:a16="http://schemas.microsoft.com/office/drawing/2014/main" id="{9C20880E-B3DE-A94F-9214-F288AB8F2288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11530;p73">
            <a:extLst>
              <a:ext uri="{FF2B5EF4-FFF2-40B4-BE49-F238E27FC236}">
                <a16:creationId xmlns:a16="http://schemas.microsoft.com/office/drawing/2014/main" id="{C53AD8B5-FE39-6A42-9005-EC4F1FB81112}"/>
              </a:ext>
            </a:extLst>
          </p:cNvPr>
          <p:cNvGrpSpPr/>
          <p:nvPr userDrawn="1"/>
        </p:nvGrpSpPr>
        <p:grpSpPr>
          <a:xfrm>
            <a:off x="11568567" y="267121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45" name="Google Shape;11531;p73">
              <a:extLst>
                <a:ext uri="{FF2B5EF4-FFF2-40B4-BE49-F238E27FC236}">
                  <a16:creationId xmlns:a16="http://schemas.microsoft.com/office/drawing/2014/main" id="{0F0D93FF-7196-E64A-BC21-F016A3016471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532;p73">
              <a:extLst>
                <a:ext uri="{FF2B5EF4-FFF2-40B4-BE49-F238E27FC236}">
                  <a16:creationId xmlns:a16="http://schemas.microsoft.com/office/drawing/2014/main" id="{10A6EBD0-21AA-BE4F-B25E-B9EBF7C939C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533;p73">
              <a:extLst>
                <a:ext uri="{FF2B5EF4-FFF2-40B4-BE49-F238E27FC236}">
                  <a16:creationId xmlns:a16="http://schemas.microsoft.com/office/drawing/2014/main" id="{E593C3FB-9816-9C4E-A8CE-F5E3D23AAB7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34;p73">
              <a:extLst>
                <a:ext uri="{FF2B5EF4-FFF2-40B4-BE49-F238E27FC236}">
                  <a16:creationId xmlns:a16="http://schemas.microsoft.com/office/drawing/2014/main" id="{751E997F-17D4-3240-BBFB-AD0DA992726B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35;p73">
              <a:extLst>
                <a:ext uri="{FF2B5EF4-FFF2-40B4-BE49-F238E27FC236}">
                  <a16:creationId xmlns:a16="http://schemas.microsoft.com/office/drawing/2014/main" id="{70D7634B-5347-1147-9507-F00A80D6AF28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36;p73">
              <a:extLst>
                <a:ext uri="{FF2B5EF4-FFF2-40B4-BE49-F238E27FC236}">
                  <a16:creationId xmlns:a16="http://schemas.microsoft.com/office/drawing/2014/main" id="{C9854E3F-9BBE-614D-B3B5-7F73F17A13C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제목 24">
            <a:extLst>
              <a:ext uri="{FF2B5EF4-FFF2-40B4-BE49-F238E27FC236}">
                <a16:creationId xmlns:a16="http://schemas.microsoft.com/office/drawing/2014/main" id="{3A2259E1-D3D4-A445-8D39-5015AB03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52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3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658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2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7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14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26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854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0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789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2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85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325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7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31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8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95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9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29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9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61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3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8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1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73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C8D0-5E95-4624-80D6-F357E8C36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4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>
            <a:extLst>
              <a:ext uri="{FF2B5EF4-FFF2-40B4-BE49-F238E27FC236}">
                <a16:creationId xmlns:a16="http://schemas.microsoft.com/office/drawing/2014/main" id="{21B375EC-8E0D-AF4C-8EB4-CA7CFBEA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3" y="1780334"/>
            <a:ext cx="7330403" cy="3591827"/>
          </a:xfrm>
        </p:spPr>
        <p:txBody>
          <a:bodyPr/>
          <a:lstStyle/>
          <a:p>
            <a:r>
              <a:rPr lang="ko-KR" altLang="en-US" b="1" dirty="0"/>
              <a:t>밑바닥부터 시작하는</a:t>
            </a:r>
            <a:br>
              <a:rPr lang="en-US" altLang="ko-KR" b="1" dirty="0"/>
            </a:br>
            <a:r>
              <a:rPr lang="ko-KR" altLang="en-US" dirty="0" err="1"/>
              <a:t>딥러닝</a:t>
            </a:r>
            <a:endParaRPr lang="x-none" b="1" dirty="0"/>
          </a:p>
        </p:txBody>
      </p:sp>
      <p:sp>
        <p:nvSpPr>
          <p:cNvPr id="5" name="Google Shape;1312;p63">
            <a:extLst>
              <a:ext uri="{FF2B5EF4-FFF2-40B4-BE49-F238E27FC236}">
                <a16:creationId xmlns:a16="http://schemas.microsoft.com/office/drawing/2014/main" id="{0A78F3EB-266D-144F-9E96-77FD19D36541}"/>
              </a:ext>
            </a:extLst>
          </p:cNvPr>
          <p:cNvSpPr/>
          <p:nvPr/>
        </p:nvSpPr>
        <p:spPr>
          <a:xfrm>
            <a:off x="917697" y="973492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1BC3-2D2C-354F-BE20-6B615EF877A6}"/>
              </a:ext>
            </a:extLst>
          </p:cNvPr>
          <p:cNvSpPr txBox="1"/>
          <p:nvPr/>
        </p:nvSpPr>
        <p:spPr>
          <a:xfrm>
            <a:off x="1003855" y="843918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2 </a:t>
            </a:r>
            <a:r>
              <a:rPr lang="ko-KR" altLang="en-US" dirty="0" err="1"/>
              <a:t>퍼셉트론</a:t>
            </a:r>
            <a:endParaRPr lang="x-none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4" y="1038883"/>
            <a:ext cx="2914991" cy="3741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49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23" y="1363086"/>
            <a:ext cx="4947781" cy="103492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55123" y="2523932"/>
            <a:ext cx="7778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[식 2 . 1 ]과 [식 2 . 2 ]는 기호 표기만 바꿨을 뿐, 그 의미는 같다. </a:t>
            </a:r>
            <a:endParaRPr lang="en-US" altLang="ko-KR" sz="1400" dirty="0"/>
          </a:p>
          <a:p>
            <a:r>
              <a:rPr lang="ko-KR" altLang="en-US" sz="1400" dirty="0"/>
              <a:t>여기에서 </a:t>
            </a:r>
            <a:r>
              <a:rPr lang="ko-KR" altLang="en-US" sz="1400" dirty="0" err="1"/>
              <a:t>b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편향 </a:t>
            </a:r>
            <a:r>
              <a:rPr lang="ko-KR" altLang="en-US" sz="1400" dirty="0" err="1"/>
              <a:t>bias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이라하며</a:t>
            </a:r>
            <a:r>
              <a:rPr lang="ko-KR" altLang="en-US" sz="1400" dirty="0"/>
              <a:t>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1 과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2 는 그대로 가중치 </a:t>
            </a:r>
            <a:r>
              <a:rPr lang="ko-KR" altLang="en-US" sz="1400" dirty="0" err="1"/>
              <a:t>weight</a:t>
            </a:r>
            <a:r>
              <a:rPr lang="ko-KR" altLang="en-US" sz="1400" dirty="0"/>
              <a:t> . </a:t>
            </a:r>
            <a:endParaRPr lang="en-US" altLang="ko-KR" sz="1400" dirty="0"/>
          </a:p>
          <a:p>
            <a:r>
              <a:rPr lang="ko-KR" altLang="en-US" sz="1400" dirty="0"/>
              <a:t>[식 2 . 2 ] 관점에서 </a:t>
            </a:r>
            <a:r>
              <a:rPr lang="ko-KR" altLang="en-US" sz="1400" dirty="0" err="1"/>
              <a:t>해석해보자면</a:t>
            </a:r>
            <a:r>
              <a:rPr lang="ko-KR" altLang="en-US" sz="1400" dirty="0"/>
              <a:t>, </a:t>
            </a:r>
            <a:r>
              <a:rPr lang="ko-KR" altLang="en-US" sz="1400" dirty="0" err="1"/>
              <a:t>퍼셉트론은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입력신호에</a:t>
            </a:r>
            <a:r>
              <a:rPr lang="ko-KR" altLang="en-US" sz="1400" dirty="0"/>
              <a:t> 가중치를 곱한 값과 편향을 합하여, 그 값이 0 을 넘으면 1 을 출력하고 그렇지 않으면 0을 출력. </a:t>
            </a:r>
            <a:endParaRPr lang="en-US" altLang="ko-KR" sz="1400" dirty="0"/>
          </a:p>
          <a:p>
            <a:r>
              <a:rPr lang="ko-KR" altLang="en-US" sz="1400" dirty="0"/>
              <a:t>그럼 </a:t>
            </a:r>
            <a:r>
              <a:rPr lang="ko-KR" altLang="en-US" sz="1400" dirty="0" err="1"/>
              <a:t>넘파이를</a:t>
            </a:r>
            <a:r>
              <a:rPr lang="ko-KR" altLang="en-US" sz="1400" dirty="0"/>
              <a:t> 사용해서 [식 2 . 2 ] 방식으로 구현해보자.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23" y="3944686"/>
            <a:ext cx="6843654" cy="2481166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25374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2.3.2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가중치와 편향 도입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74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80" y="1299975"/>
            <a:ext cx="5537201" cy="200751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722580" y="3845735"/>
            <a:ext cx="59502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여기에서 - </a:t>
            </a:r>
            <a:r>
              <a:rPr lang="ko-KR" altLang="en-US" sz="1400" dirty="0" err="1"/>
              <a:t>θ</a:t>
            </a:r>
            <a:r>
              <a:rPr lang="ko-KR" altLang="en-US" sz="1400" dirty="0"/>
              <a:t> 가 편향 </a:t>
            </a:r>
            <a:r>
              <a:rPr lang="ko-KR" altLang="en-US" sz="1400" dirty="0" err="1"/>
              <a:t>b</a:t>
            </a:r>
            <a:r>
              <a:rPr lang="ko-KR" altLang="en-US" sz="1400" dirty="0"/>
              <a:t> 로 치환( 2 . 3 . 1 절에서 구현한 AND 의 </a:t>
            </a:r>
            <a:r>
              <a:rPr lang="ko-KR" altLang="en-US" sz="1400" dirty="0" err="1"/>
              <a:t>theta</a:t>
            </a:r>
            <a:r>
              <a:rPr lang="ko-KR" altLang="en-US" sz="1400" dirty="0"/>
              <a:t> 가 - </a:t>
            </a:r>
            <a:r>
              <a:rPr lang="ko-KR" altLang="en-US" sz="1400" dirty="0" err="1"/>
              <a:t>b</a:t>
            </a:r>
            <a:r>
              <a:rPr lang="ko-KR" altLang="en-US" sz="1400" dirty="0"/>
              <a:t> 가 되었다). </a:t>
            </a:r>
            <a:endParaRPr lang="en-US" altLang="ko-KR" sz="1400" dirty="0"/>
          </a:p>
          <a:p>
            <a:r>
              <a:rPr lang="ko-KR" altLang="en-US" sz="1400" dirty="0"/>
              <a:t>그리고 편향은 가중치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1 ,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2 와 기능이 다르다는 사실에 주의. </a:t>
            </a:r>
            <a:endParaRPr lang="en-US" altLang="ko-KR" sz="1400" dirty="0"/>
          </a:p>
          <a:p>
            <a:r>
              <a:rPr lang="ko-KR" altLang="en-US" sz="1400" dirty="0" err="1"/>
              <a:t>w</a:t>
            </a:r>
            <a:r>
              <a:rPr lang="ko-KR" altLang="en-US" sz="1400" dirty="0"/>
              <a:t> 1 과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2 는 각 입력 신호가 결과에 주는 영향력(중요도)을 조절하는 </a:t>
            </a:r>
            <a:r>
              <a:rPr lang="ko-KR" altLang="en-US" sz="1400" dirty="0" err="1"/>
              <a:t>매개변수고</a:t>
            </a:r>
            <a:r>
              <a:rPr lang="ko-KR" altLang="en-US" sz="1400" dirty="0"/>
              <a:t>, 편향은 뉴런이 얼마나 쉽게 활성화(결과로 1 을 출력)하느냐를 조정하는 매개변수. 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45534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2.3.3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가중치와 편향 구현하기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41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66" y="1096235"/>
            <a:ext cx="2267608" cy="171880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48365" y="2808146"/>
            <a:ext cx="757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우선 OR 게이트의 동작을 시각적으로 생각해보자. </a:t>
            </a:r>
            <a:endParaRPr lang="en-US" altLang="ko-KR" sz="1200" dirty="0"/>
          </a:p>
          <a:p>
            <a:r>
              <a:rPr lang="ko-KR" altLang="en-US" sz="1200" dirty="0"/>
              <a:t>OR 게이트는, 예를 들어 가중치 매개변수가 ( </a:t>
            </a:r>
            <a:r>
              <a:rPr lang="ko-KR" altLang="en-US" sz="1200" dirty="0" err="1"/>
              <a:t>b</a:t>
            </a:r>
            <a:r>
              <a:rPr lang="ko-KR" altLang="en-US" sz="1200" dirty="0"/>
              <a:t> , </a:t>
            </a:r>
            <a:r>
              <a:rPr lang="ko-KR" altLang="en-US" sz="1200" dirty="0" err="1"/>
              <a:t>w</a:t>
            </a:r>
            <a:r>
              <a:rPr lang="ko-KR" altLang="en-US" sz="1200" dirty="0"/>
              <a:t> 1 , </a:t>
            </a:r>
            <a:r>
              <a:rPr lang="ko-KR" altLang="en-US" sz="1200" dirty="0" err="1"/>
              <a:t>w</a:t>
            </a:r>
            <a:r>
              <a:rPr lang="ko-KR" altLang="en-US" sz="1200" dirty="0"/>
              <a:t> 2 ) = (- 0 . 5 , 1 . 0 , 1 . 0 )일 때 [그림 2 - 4 ]의 </a:t>
            </a:r>
            <a:r>
              <a:rPr lang="ko-KR" altLang="en-US" sz="1200" dirty="0" err="1"/>
              <a:t>진리표를</a:t>
            </a:r>
            <a:r>
              <a:rPr lang="ko-KR" altLang="en-US" sz="1200" dirty="0"/>
              <a:t> 만족합니다. 이때의 </a:t>
            </a:r>
            <a:r>
              <a:rPr lang="ko-KR" altLang="en-US" sz="1200" dirty="0" err="1"/>
              <a:t>퍼셉트론은</a:t>
            </a:r>
            <a:r>
              <a:rPr lang="ko-KR" altLang="en-US" sz="1200" dirty="0"/>
              <a:t> [식 2 . 3 ]</a:t>
            </a:r>
            <a:r>
              <a:rPr lang="ko-KR" altLang="en-US" sz="1200" dirty="0" err="1"/>
              <a:t>으로</a:t>
            </a:r>
            <a:r>
              <a:rPr lang="ko-KR" altLang="en-US" sz="1200" dirty="0"/>
              <a:t> 표현.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35" y="853828"/>
            <a:ext cx="2564508" cy="87698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65" y="3727106"/>
            <a:ext cx="2941109" cy="265198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648365" y="6215533"/>
            <a:ext cx="761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그림 2-6 </a:t>
            </a:r>
            <a:r>
              <a:rPr lang="ko-KR" altLang="en-US" sz="1200" dirty="0" err="1"/>
              <a:t>퍼셉트론의</a:t>
            </a:r>
            <a:r>
              <a:rPr lang="ko-KR" altLang="en-US" sz="1200" dirty="0"/>
              <a:t> 시각화 : 회색 영역은 0 을 출력하는 영역이며, 전체 영역은 OR 게이트의 성질을 만족한다.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696125"/>
            <a:ext cx="2342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2.4 </a:t>
            </a:r>
            <a:r>
              <a:rPr lang="ko-KR" altLang="en-US" dirty="0" err="1">
                <a:solidFill>
                  <a:srgbClr val="000000"/>
                </a:solidFill>
                <a:latin typeface="YDVYGOStd14"/>
              </a:rPr>
              <a:t>퍼셉트론의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 한계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111671" y="1704616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5F5E5E"/>
                </a:solidFill>
                <a:latin typeface="YDVYGOStd15"/>
              </a:rPr>
              <a:t>[</a:t>
            </a:r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식 </a:t>
            </a:r>
            <a:r>
              <a:rPr lang="en-US" altLang="ko-KR" sz="1200" dirty="0">
                <a:solidFill>
                  <a:srgbClr val="5F5E5E"/>
                </a:solidFill>
                <a:latin typeface="YDVYGOStd15"/>
              </a:rPr>
              <a:t>2.3]</a:t>
            </a:r>
            <a:endParaRPr lang="ko-KR" altLang="en-US" sz="1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41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44" y="1407252"/>
            <a:ext cx="2570838" cy="200438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21492" y="3509083"/>
            <a:ext cx="3329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2-8 곡선이라면 ○과 △을 나눌 수 있다.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21492" y="4242713"/>
            <a:ext cx="7574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/>
              <a:t>퍼셉트론은</a:t>
            </a:r>
            <a:r>
              <a:rPr lang="ko-KR" altLang="en-US" sz="1400" dirty="0"/>
              <a:t> 직선 하나로 나눈 영역만 표현할 수 있다는 </a:t>
            </a:r>
            <a:r>
              <a:rPr lang="ko-KR" altLang="en-US" sz="1400" dirty="0" err="1"/>
              <a:t>한계가있다</a:t>
            </a:r>
            <a:r>
              <a:rPr lang="ko-KR" altLang="en-US" sz="1400" dirty="0"/>
              <a:t>. </a:t>
            </a:r>
            <a:endParaRPr lang="en-US" altLang="ko-KR" sz="1400" dirty="0"/>
          </a:p>
          <a:p>
            <a:r>
              <a:rPr lang="ko-KR" altLang="en-US" sz="1400" dirty="0"/>
              <a:t>[그림 2 </a:t>
            </a:r>
            <a:r>
              <a:rPr lang="en-US" altLang="ko-KR" sz="1400" dirty="0"/>
              <a:t>–</a:t>
            </a:r>
            <a:r>
              <a:rPr lang="ko-KR" altLang="en-US" sz="1400" dirty="0"/>
              <a:t> 8 ] 같은 곡선은 표현할 수 없다는 것이다. </a:t>
            </a:r>
            <a:endParaRPr lang="en-US" altLang="ko-KR" sz="1400" dirty="0"/>
          </a:p>
          <a:p>
            <a:r>
              <a:rPr lang="ko-KR" altLang="en-US" sz="1400" dirty="0"/>
              <a:t>덧붙여서 [그림 2 </a:t>
            </a:r>
            <a:r>
              <a:rPr lang="en-US" altLang="ko-KR" sz="1400" dirty="0"/>
              <a:t>–</a:t>
            </a:r>
            <a:r>
              <a:rPr lang="ko-KR" altLang="en-US" sz="1400" dirty="0"/>
              <a:t> 8 ]과 같은 곡선의 영역을 비선형 영역, 직선의 영역을 선형 영역이라고 한다. </a:t>
            </a:r>
            <a:endParaRPr lang="en-US" altLang="ko-KR" sz="1400" dirty="0"/>
          </a:p>
          <a:p>
            <a:r>
              <a:rPr lang="ko-KR" altLang="en-US" sz="1400" dirty="0"/>
              <a:t>선형, 비선형이라는 말은 기계학습 분야에서 자주 </a:t>
            </a:r>
            <a:r>
              <a:rPr lang="ko-KR" altLang="en-US" sz="1400" dirty="0" err="1"/>
              <a:t>쓰이는용어로</a:t>
            </a:r>
            <a:r>
              <a:rPr lang="ko-KR" altLang="en-US" sz="1400" dirty="0"/>
              <a:t>, [그림 2 - 6 ]과 [그림 2 - 8 ] 같은 이미지를 떠올리시면 된다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09638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2.4.2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선형과 비선형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4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6" y="1581054"/>
            <a:ext cx="5285856" cy="94515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6" y="3047370"/>
            <a:ext cx="4437656" cy="105798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3436" y="2529318"/>
            <a:ext cx="3010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2-9 AND , NAND , OR 게이트 기호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46197" y="423238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그림 2-10 AND , NAND , OR 게이트 하나씩을 ‘?’에 대입해 XOR 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완성하자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23" y="1353615"/>
            <a:ext cx="2418086" cy="158209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076791" y="3940589"/>
            <a:ext cx="4271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NAND 의 출력을 </a:t>
            </a:r>
            <a:r>
              <a:rPr lang="ko-KR" altLang="en-US" sz="1400" dirty="0" err="1"/>
              <a:t>s</a:t>
            </a:r>
            <a:r>
              <a:rPr lang="ko-KR" altLang="en-US" sz="1400" dirty="0"/>
              <a:t> 1 , </a:t>
            </a:r>
            <a:r>
              <a:rPr lang="ko-KR" altLang="en-US" sz="1400" dirty="0" err="1"/>
              <a:t>OR의</a:t>
            </a:r>
            <a:r>
              <a:rPr lang="ko-KR" altLang="en-US" sz="1400" dirty="0"/>
              <a:t> 출력을 </a:t>
            </a:r>
            <a:r>
              <a:rPr lang="ko-KR" altLang="en-US" sz="1400" dirty="0" err="1"/>
              <a:t>s</a:t>
            </a:r>
            <a:r>
              <a:rPr lang="ko-KR" altLang="en-US" sz="1400" dirty="0"/>
              <a:t> 2 로 해서 </a:t>
            </a:r>
            <a:r>
              <a:rPr lang="ko-KR" altLang="en-US" sz="1400" dirty="0" err="1"/>
              <a:t>진리표를</a:t>
            </a:r>
            <a:r>
              <a:rPr lang="ko-KR" altLang="en-US" sz="1400" dirty="0"/>
              <a:t> 만들면 [그림 2 - 12 ]</a:t>
            </a:r>
            <a:r>
              <a:rPr lang="ko-KR" altLang="en-US" sz="1400" dirty="0" err="1"/>
              <a:t>처럼</a:t>
            </a:r>
            <a:r>
              <a:rPr lang="ko-KR" altLang="en-US" sz="1400" dirty="0"/>
              <a:t> 된다. </a:t>
            </a:r>
            <a:endParaRPr lang="en-US" altLang="ko-KR" sz="1400" dirty="0"/>
          </a:p>
          <a:p>
            <a:r>
              <a:rPr lang="en-US" altLang="ko-KR" sz="1400" dirty="0"/>
              <a:t>X</a:t>
            </a:r>
            <a:r>
              <a:rPr lang="ko-KR" altLang="en-US" sz="1400" dirty="0"/>
              <a:t> 1 ,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2 ,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에 주목하면 </a:t>
            </a:r>
            <a:r>
              <a:rPr lang="ko-KR" altLang="en-US" sz="1400" dirty="0" err="1"/>
              <a:t>분명히턖</a:t>
            </a:r>
            <a:r>
              <a:rPr lang="ko-KR" altLang="en-US" sz="1400" dirty="0"/>
              <a:t> 의 출력과 같다.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91177" y="80144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2.5.1 </a:t>
            </a:r>
            <a:r>
              <a:rPr lang="ko-KR" altLang="en-US" dirty="0"/>
              <a:t>기존 게이트 조합하기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8" y="1581054"/>
            <a:ext cx="2418086" cy="122526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769580" y="287604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400" b="1" dirty="0">
                <a:solidFill>
                  <a:srgbClr val="5F5E5E"/>
                </a:solidFill>
                <a:latin typeface="HelveticaNeue-Bold"/>
              </a:rPr>
              <a:t>2-11</a:t>
            </a:r>
            <a:endParaRPr lang="ko-KR" altLang="en-US" sz="1400" dirty="0"/>
          </a:p>
        </p:txBody>
      </p:sp>
      <p:sp>
        <p:nvSpPr>
          <p:cNvPr id="14" name="직사각형 13"/>
          <p:cNvSpPr/>
          <p:nvPr/>
        </p:nvSpPr>
        <p:spPr>
          <a:xfrm>
            <a:off x="9840536" y="287604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400" b="1" dirty="0">
                <a:solidFill>
                  <a:srgbClr val="5F5E5E"/>
                </a:solidFill>
                <a:latin typeface="HelveticaNeue-Bold"/>
              </a:rPr>
              <a:t>2-12</a:t>
            </a:r>
            <a:endParaRPr lang="ko-KR" altLang="en-US" sz="1400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46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269053" y="1253167"/>
            <a:ext cx="4688331" cy="2962153"/>
            <a:chOff x="2244001" y="930059"/>
            <a:chExt cx="4688331" cy="296215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001" y="930059"/>
              <a:ext cx="4448080" cy="130908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252" y="2583125"/>
              <a:ext cx="4448080" cy="1309087"/>
            </a:xfrm>
            <a:prstGeom prst="rect">
              <a:avLst/>
            </a:prstGeom>
          </p:spPr>
        </p:pic>
      </p:grpSp>
      <p:sp>
        <p:nvSpPr>
          <p:cNvPr id="4" name="직사각형 3"/>
          <p:cNvSpPr/>
          <p:nvPr/>
        </p:nvSpPr>
        <p:spPr>
          <a:xfrm>
            <a:off x="2482932" y="2529080"/>
            <a:ext cx="3169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이 XOR 함수는 기대한 대로의 결과를 출력.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04" y="4215320"/>
            <a:ext cx="3382808" cy="130908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69053" y="552440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이상으로 2 층 구조를 사용해 </a:t>
            </a:r>
            <a:r>
              <a:rPr lang="ko-KR" altLang="en-US" sz="1400" dirty="0" err="1"/>
              <a:t>퍼셉트론으로</a:t>
            </a:r>
            <a:r>
              <a:rPr lang="ko-KR" altLang="en-US" sz="1400" dirty="0"/>
              <a:t> XOR 게이트를 구현할 수 있게 되었다. 이처럼 </a:t>
            </a:r>
            <a:r>
              <a:rPr lang="ko-KR" altLang="en-US" sz="1400" dirty="0" err="1"/>
              <a:t>퍼셉트론은</a:t>
            </a:r>
            <a:r>
              <a:rPr lang="ko-KR" altLang="en-US" sz="1400" dirty="0"/>
              <a:t> 층을 쌓아(깊게 하여) 더 다양한 것을 표현할 수 있다.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91177" y="776183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2.5.2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XOR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게이트 구현하기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53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B61BA67-8A1C-4AC3-975B-EB99F9EF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91" y="253158"/>
            <a:ext cx="9061234" cy="488275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perceptron learning algorithm in Python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F5F6236-E21F-4EE7-8B42-1A8395E6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49" y="5593537"/>
            <a:ext cx="972776" cy="11914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64B7E40-1217-4B17-9A76-EC2DA3D2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5" y="870819"/>
            <a:ext cx="5305425" cy="46196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CC72D55-614A-4252-9E2E-832C2F283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93" y="741433"/>
            <a:ext cx="6286500" cy="609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09D5B-EA32-4EBC-9942-4DF6AA2A8932}"/>
              </a:ext>
            </a:extLst>
          </p:cNvPr>
          <p:cNvSpPr txBox="1"/>
          <p:nvPr/>
        </p:nvSpPr>
        <p:spPr>
          <a:xfrm>
            <a:off x="1968892" y="600461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Chap 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481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B61BA67-8A1C-4AC3-975B-EB99F9EF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38" y="503680"/>
            <a:ext cx="9061234" cy="488275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perceptron learning algorithm in Python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F5F6236-E21F-4EE7-8B42-1A8395E6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699" y="253158"/>
            <a:ext cx="972776" cy="119147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4504224-4F67-440B-9130-86E7154D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38" y="1168470"/>
            <a:ext cx="5819775" cy="5486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1259544-2E10-4681-A339-F3B19D568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713" y="2009775"/>
            <a:ext cx="5316018" cy="40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B61BA67-8A1C-4AC3-975B-EB99F9EF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66" y="854405"/>
            <a:ext cx="9061234" cy="488275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perceptron learning algorithm in Python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F5F6236-E21F-4EE7-8B42-1A8395E6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699" y="253158"/>
            <a:ext cx="972776" cy="11914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22A0A3A-885E-4D42-9096-A25D3BF9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157412"/>
            <a:ext cx="5715000" cy="25431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0170047-F185-4A93-BA6D-28D44943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705" y="1857374"/>
            <a:ext cx="5073447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3" name="내용 개체 틀 5">
            <a:extLst>
              <a:ext uri="{FF2B5EF4-FFF2-40B4-BE49-F238E27FC236}">
                <a16:creationId xmlns:a16="http://schemas.microsoft.com/office/drawing/2014/main" id="{13F30B7C-D351-41CB-B413-D0F73ABF1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788" y="974805"/>
            <a:ext cx="3168650" cy="3962239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1B61BA67-8A1C-4AC3-975B-EB99F9EF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891" y="486530"/>
            <a:ext cx="3917734" cy="488275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4.6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퍼셉트론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프로그래밍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481AD81-4979-4BDC-B814-83C165F6FDD5}"/>
              </a:ext>
            </a:extLst>
          </p:cNvPr>
          <p:cNvSpPr txBox="1">
            <a:spLocks/>
          </p:cNvSpPr>
          <p:nvPr/>
        </p:nvSpPr>
        <p:spPr>
          <a:xfrm>
            <a:off x="4289210" y="1061120"/>
            <a:ext cx="7453105" cy="7200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/>
              <a:t>Scikit-learn </a:t>
            </a:r>
            <a:r>
              <a:rPr lang="ko-KR" altLang="en-US" sz="2400" dirty="0"/>
              <a:t>라이브러리 활용</a:t>
            </a:r>
            <a:endParaRPr lang="en-US" altLang="ko-KR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89C0C92-0E2C-407C-BF82-39F491FA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47" y="1781175"/>
            <a:ext cx="7313265" cy="38729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5ECABF9-5929-43A4-B197-E2D19729A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10" y="5654096"/>
            <a:ext cx="7313265" cy="11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r" latinLnBrk="0">
              <a:defRPr/>
            </a:pPr>
            <a:r>
              <a:rPr lang="ko-KR" altLang="en-US" sz="4100" b="1" kern="1200" dirty="0">
                <a:solidFill>
                  <a:srgbClr val="4BB0A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시작하기전에</a:t>
            </a:r>
            <a:endParaRPr lang="en-US" altLang="ko-KR" sz="4100" b="1" kern="1200" dirty="0">
              <a:solidFill>
                <a:srgbClr val="4BB0A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 책에서 사용한 프로그래밍 언어와 라이브러리</a:t>
            </a:r>
          </a:p>
          <a:p>
            <a:pPr marL="571500" lvl="1" indent="-342900" latinLnBrk="0">
              <a:lnSpc>
                <a:spcPct val="90000"/>
              </a:lnSpc>
              <a:spcAft>
                <a:spcPts val="600"/>
              </a:spcAft>
              <a:buFont typeface="시스템 서체"/>
              <a:buChar char="⁃"/>
            </a:pPr>
            <a:r>
              <a:rPr lang="ko-KR" alt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파이썬</a:t>
            </a:r>
            <a:r>
              <a:rPr lang="ko-KR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</a:p>
          <a:p>
            <a:pPr marL="571500" lvl="1" indent="-342900" latinLnBrk="0">
              <a:lnSpc>
                <a:spcPct val="90000"/>
              </a:lnSpc>
              <a:spcAft>
                <a:spcPts val="600"/>
              </a:spcAft>
              <a:buFont typeface="시스템 서체"/>
              <a:buChar char="⁃"/>
            </a:pPr>
            <a:r>
              <a:rPr lang="ko-KR" alt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넘파이</a:t>
            </a:r>
            <a:endParaRPr lang="ko-KR" altLang="en-US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571500" lvl="1" indent="-342900" latinLnBrk="0">
              <a:lnSpc>
                <a:spcPct val="90000"/>
              </a:lnSpc>
              <a:spcAft>
                <a:spcPts val="600"/>
              </a:spcAft>
              <a:buFont typeface="시스템 서체"/>
              <a:buChar char="⁃"/>
            </a:pPr>
            <a:r>
              <a:rPr lang="en-US" altLang="ko-KR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matplotlib</a:t>
            </a:r>
            <a:endParaRPr lang="en-US" altLang="ko-KR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참고할 사이트</a:t>
            </a:r>
          </a:p>
          <a:p>
            <a:pPr marL="571500" lvl="1" indent="-342900" latinLnBrk="0">
              <a:lnSpc>
                <a:spcPct val="90000"/>
              </a:lnSpc>
              <a:spcAft>
                <a:spcPts val="600"/>
              </a:spcAft>
              <a:buFont typeface="시스템 서체"/>
              <a:buChar char="⁃"/>
            </a:pPr>
            <a:r>
              <a:rPr lang="ko-KR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아나콘다 </a:t>
            </a:r>
            <a:r>
              <a:rPr lang="ko-KR" alt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배포판</a:t>
            </a:r>
            <a:r>
              <a:rPr lang="ko-KR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https://www.anaconda.com/distribution</a:t>
            </a:r>
          </a:p>
          <a:p>
            <a:pPr marL="571500" lvl="1" indent="-342900" latinLnBrk="0">
              <a:lnSpc>
                <a:spcPct val="90000"/>
              </a:lnSpc>
              <a:spcAft>
                <a:spcPts val="600"/>
              </a:spcAft>
              <a:buFont typeface="시스템 서체"/>
              <a:buChar char="⁃"/>
            </a:pPr>
            <a:r>
              <a:rPr lang="ko-KR" alt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깃허브</a:t>
            </a:r>
            <a:r>
              <a:rPr lang="ko-KR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저장소 </a:t>
            </a:r>
            <a:r>
              <a:rPr lang="en-US" altLang="ko-KR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https://github.com/WegraLee/deep-learning-from-scratch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3868AD-5FB7-A947-B715-20B0C939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83194"/>
            <a:ext cx="400878" cy="365125"/>
          </a:xfrm>
        </p:spPr>
        <p:txBody>
          <a:bodyPr/>
          <a:lstStyle/>
          <a:p>
            <a:fld id="{6353835A-5E09-4503-B599-6DF340CA398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2DAFE7ED-8F26-ED44-ABEC-DB77F5B04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2154" y="6574971"/>
            <a:ext cx="4114800" cy="216052"/>
          </a:xfrm>
        </p:spPr>
        <p:txBody>
          <a:bodyPr/>
          <a:lstStyle/>
          <a:p>
            <a:r>
              <a:rPr lang="en-US" altLang="ko-KR" dirty="0"/>
              <a:t>〉 〉 </a:t>
            </a:r>
            <a:r>
              <a:rPr lang="ko-KR" altLang="en-US" dirty="0"/>
              <a:t>밑바닥부터 시작하는 </a:t>
            </a:r>
            <a:r>
              <a:rPr lang="ko-KR" altLang="en-US" dirty="0" err="1"/>
              <a:t>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098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481AD81-4979-4BDC-B814-83C165F6FDD5}"/>
              </a:ext>
            </a:extLst>
          </p:cNvPr>
          <p:cNvSpPr txBox="1">
            <a:spLocks/>
          </p:cNvSpPr>
          <p:nvPr/>
        </p:nvSpPr>
        <p:spPr>
          <a:xfrm>
            <a:off x="831635" y="413420"/>
            <a:ext cx="7453105" cy="7200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/>
              <a:t>Scikit-learn </a:t>
            </a:r>
            <a:r>
              <a:rPr lang="ko-KR" altLang="en-US" sz="2400" dirty="0"/>
              <a:t>라이브러리 활용</a:t>
            </a:r>
            <a:endParaRPr lang="en-US" altLang="ko-KR" sz="2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FA1CBE0-47FF-469C-82EE-064C77A1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35" y="1224276"/>
            <a:ext cx="6840760" cy="159954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B2DC95-2074-4F53-A9B8-A8E8BF56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66" y="2823825"/>
            <a:ext cx="6841829" cy="24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481AD81-4979-4BDC-B814-83C165F6FDD5}"/>
              </a:ext>
            </a:extLst>
          </p:cNvPr>
          <p:cNvSpPr txBox="1">
            <a:spLocks/>
          </p:cNvSpPr>
          <p:nvPr/>
        </p:nvSpPr>
        <p:spPr>
          <a:xfrm>
            <a:off x="831635" y="413420"/>
            <a:ext cx="7453105" cy="7200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/>
              <a:t>Scikit-learn </a:t>
            </a:r>
            <a:r>
              <a:rPr lang="ko-KR" altLang="en-US" sz="2400" dirty="0"/>
              <a:t>라이브러리 활용</a:t>
            </a:r>
            <a:endParaRPr lang="en-US" altLang="ko-KR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08CD10C-CE09-402D-BB20-BA0C8A9D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2" y="1133475"/>
            <a:ext cx="5976664" cy="50943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50715C9-025C-4C4C-BDB4-793B22EB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59" y="3166322"/>
            <a:ext cx="5010150" cy="10287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13D920F-AB5F-4714-AC78-08C160147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615" y="4667251"/>
            <a:ext cx="1668072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2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427990" y="308610"/>
            <a:ext cx="1093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Maximum margin classification with support vector machines (chapter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Margin: the distance between the separating hyperplane (decision boundary)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0FF287-0701-477A-93B9-23A61939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06" y="1508939"/>
            <a:ext cx="2568619" cy="31461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64DCB54-0BE6-46E5-8041-C3391AE2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11" y="1787843"/>
            <a:ext cx="8713674" cy="35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14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427990" y="308610"/>
            <a:ext cx="1093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Solving nonlinear problems using a kernel SVM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Easily kernelized to solve nonlinear classification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Create a simple dataset that has the form of an XOR gate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400" dirty="0"/>
              <a:t>Separate samples using a linear hyperplane(?)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ED47F4-F7BF-4E3F-B5A7-5D721F3E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081210"/>
            <a:ext cx="3905250" cy="44481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DAC158C-B944-4E88-9F64-39CEF3AF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456" y="2838449"/>
            <a:ext cx="4459991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5D2256C-313C-4B2D-86AA-6FDEA12B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09" y="209550"/>
            <a:ext cx="65436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5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71837F0-0053-42BC-9BE0-7C2C4B2E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0" y="590372"/>
            <a:ext cx="6558976" cy="5010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D5B663-C8D1-474B-AED4-32D07B2A14DC}"/>
              </a:ext>
            </a:extLst>
          </p:cNvPr>
          <p:cNvSpPr txBox="1"/>
          <p:nvPr/>
        </p:nvSpPr>
        <p:spPr>
          <a:xfrm>
            <a:off x="802586" y="56007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Solving nonlinear problems using a kernel SVM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78AFAE-B159-4543-80F6-6EFF797C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928812"/>
            <a:ext cx="45529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995051-623D-40BE-A2F0-D7481AF3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2588286"/>
            <a:ext cx="5200650" cy="1524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27E953A-7B3D-4603-BFAF-6C48C1F71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0274"/>
            <a:ext cx="5227988" cy="3941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2E5F9-9642-4A06-82FB-25280D30E102}"/>
              </a:ext>
            </a:extLst>
          </p:cNvPr>
          <p:cNvSpPr txBox="1"/>
          <p:nvPr/>
        </p:nvSpPr>
        <p:spPr>
          <a:xfrm>
            <a:off x="228600" y="509588"/>
            <a:ext cx="11796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One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most</a:t>
            </a:r>
            <a:r>
              <a:rPr lang="ko-KR" altLang="en-US" dirty="0"/>
              <a:t> </a:t>
            </a:r>
            <a:r>
              <a:rPr lang="en-US" altLang="ko-KR" dirty="0"/>
              <a:t>widely</a:t>
            </a:r>
            <a:r>
              <a:rPr lang="ko-KR" altLang="en-US" dirty="0"/>
              <a:t> </a:t>
            </a:r>
            <a:r>
              <a:rPr lang="en-US" altLang="ko-KR" dirty="0"/>
              <a:t>used</a:t>
            </a:r>
            <a:r>
              <a:rPr lang="ko-KR" altLang="en-US" dirty="0"/>
              <a:t> </a:t>
            </a:r>
            <a:r>
              <a:rPr lang="en-US" altLang="ko-KR" dirty="0"/>
              <a:t>kernels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b="1" dirty="0"/>
              <a:t>Radial Basis Function (RBF)</a:t>
            </a:r>
            <a:r>
              <a:rPr lang="en-US" altLang="ko-KR" dirty="0"/>
              <a:t> or simply called the </a:t>
            </a:r>
            <a:r>
              <a:rPr lang="en-US" altLang="ko-KR" b="1" dirty="0"/>
              <a:t>Gaussian Kernel</a:t>
            </a:r>
          </a:p>
          <a:p>
            <a:r>
              <a:rPr lang="en-US" altLang="ko-KR" dirty="0"/>
              <a:t>The term kernel can be interpreted as a similarity function between a pair of samples</a:t>
            </a:r>
          </a:p>
          <a:p>
            <a:r>
              <a:rPr lang="en-US" altLang="ko-KR" dirty="0"/>
              <a:t>	</a:t>
            </a:r>
          </a:p>
          <a:p>
            <a:r>
              <a:rPr lang="en-US" altLang="ko-KR" dirty="0"/>
              <a:t>	kernel=‘linear’ vs kernel=‘</a:t>
            </a:r>
            <a:r>
              <a:rPr lang="en-US" altLang="ko-KR" dirty="0" err="1"/>
              <a:t>rbf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99CAAF-F9B1-4BC3-81CB-126F6F5AE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1797256"/>
            <a:ext cx="4963620" cy="5667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AEFBD6-9325-4F25-9F93-457D9C2A1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84" y="4195716"/>
            <a:ext cx="3124201" cy="2355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F433B-9EAA-4E27-A6AE-50D0FC567EB8}"/>
              </a:ext>
            </a:extLst>
          </p:cNvPr>
          <p:cNvSpPr txBox="1"/>
          <p:nvPr/>
        </p:nvSpPr>
        <p:spPr>
          <a:xfrm>
            <a:off x="4162425" y="5373362"/>
            <a:ext cx="8029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Gamma can be understood as  a cut-off parameter for the Gaussian sphere. If we increase the gamma value, we increase the influence or reach of the training samples, which leads to a tighter and bumpier decision boundary.</a:t>
            </a:r>
          </a:p>
        </p:txBody>
      </p:sp>
    </p:spTree>
    <p:extLst>
      <p:ext uri="{BB962C8B-B14F-4D97-AF65-F5344CB8AC3E}">
        <p14:creationId xmlns:p14="http://schemas.microsoft.com/office/powerpoint/2010/main" val="317881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2E5F9-9642-4A06-82FB-25280D30E102}"/>
              </a:ext>
            </a:extLst>
          </p:cNvPr>
          <p:cNvSpPr txBox="1"/>
          <p:nvPr/>
        </p:nvSpPr>
        <p:spPr>
          <a:xfrm>
            <a:off x="642937" y="445636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Apply an RBF kernel SVM to Iris flower dataset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5B7F174-0277-43EB-AE07-ADF54A34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7" y="1093723"/>
            <a:ext cx="6457950" cy="4924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BA4D636-A5B2-4A6F-ADCE-AB5198D9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2" y="1093723"/>
            <a:ext cx="3724275" cy="1371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C0376F-F116-4D86-95B3-F027CD0C6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4" y="2600325"/>
            <a:ext cx="1990725" cy="16573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CCFB291-D7AB-4CBC-BC12-6ED7F9BF1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7" y="4764152"/>
            <a:ext cx="2095500" cy="2000250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7B7080F-3095-48F3-9EB7-9F60EF2363DD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1800227" y="4257675"/>
            <a:ext cx="0" cy="5064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3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2E5F9-9642-4A06-82FB-25280D30E102}"/>
              </a:ext>
            </a:extLst>
          </p:cNvPr>
          <p:cNvSpPr txBox="1"/>
          <p:nvPr/>
        </p:nvSpPr>
        <p:spPr>
          <a:xfrm>
            <a:off x="314325" y="63518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Iris flower dataset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D751009-D51B-4929-9E0B-7879031D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49981"/>
            <a:ext cx="6819900" cy="17335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AC25FED-69B1-4B73-B3E2-5FE2A1ACD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429000"/>
            <a:ext cx="5648890" cy="1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24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2E5F9-9642-4A06-82FB-25280D30E102}"/>
              </a:ext>
            </a:extLst>
          </p:cNvPr>
          <p:cNvSpPr txBox="1"/>
          <p:nvPr/>
        </p:nvSpPr>
        <p:spPr>
          <a:xfrm>
            <a:off x="228600" y="236473"/>
            <a:ext cx="973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Apply an RBF kernel SVM to Iris flower dataset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E297F2-3E97-4D11-AC0E-CFA895DD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6312"/>
            <a:ext cx="4781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131C8B5-353C-DD47-B91A-E4E0FEE2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 책의 학습 목표</a:t>
            </a:r>
            <a:endParaRPr lang="x-none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0E333E-71DD-7049-8195-2064027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/>
          <a:p>
            <a:fld id="{6353835A-5E09-4503-B599-6DF340CA398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45AC3E0-CE34-1C49-9C60-9D85619F3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2" y="765313"/>
            <a:ext cx="11479697" cy="563079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CHAPTER 1 </a:t>
            </a:r>
            <a:r>
              <a:rPr lang="ko-KR" altLang="en-US" dirty="0" err="1"/>
              <a:t>파이썬에</a:t>
            </a:r>
            <a:r>
              <a:rPr lang="ko-KR" altLang="en-US" dirty="0"/>
              <a:t> 대해 간략하게 살펴보고 사용법 익히기</a:t>
            </a:r>
          </a:p>
          <a:p>
            <a:r>
              <a:rPr lang="en-US" altLang="ko-KR" dirty="0"/>
              <a:t>CHAPTER 2 </a:t>
            </a:r>
            <a:r>
              <a:rPr lang="ko-KR" altLang="en-US" dirty="0" err="1"/>
              <a:t>퍼셉트론에</a:t>
            </a:r>
            <a:r>
              <a:rPr lang="ko-KR" altLang="en-US" dirty="0"/>
              <a:t> 대해 알아보고 </a:t>
            </a:r>
            <a:r>
              <a:rPr lang="ko-KR" altLang="en-US" dirty="0" err="1"/>
              <a:t>퍼셉트론을</a:t>
            </a:r>
            <a:r>
              <a:rPr lang="ko-KR" altLang="en-US" dirty="0"/>
              <a:t> 써서 간단한 문제를 풀어보기</a:t>
            </a:r>
          </a:p>
          <a:p>
            <a:r>
              <a:rPr lang="en-US" altLang="ko-KR" dirty="0"/>
              <a:t>CHAPTER 3 </a:t>
            </a:r>
            <a:r>
              <a:rPr lang="ko-KR" altLang="en-US" dirty="0"/>
              <a:t>신경망의 개요</a:t>
            </a:r>
            <a:r>
              <a:rPr lang="en-US" altLang="ko-KR" dirty="0"/>
              <a:t>, </a:t>
            </a:r>
            <a:r>
              <a:rPr lang="ko-KR" altLang="en-US" dirty="0"/>
              <a:t>입력 데이터가 무엇인지 신경망이 식별하는 처리 과정 알아보기</a:t>
            </a:r>
          </a:p>
          <a:p>
            <a:r>
              <a:rPr lang="en-US" altLang="ko-KR" dirty="0"/>
              <a:t>CHAPTER 4 </a:t>
            </a:r>
            <a:r>
              <a:rPr lang="ko-KR" altLang="en-US" dirty="0"/>
              <a:t>손실 함수의 값을 가급적 작게 만드는 </a:t>
            </a:r>
            <a:r>
              <a:rPr lang="ko-KR" altLang="en-US" dirty="0" err="1"/>
              <a:t>경사법에</a:t>
            </a:r>
            <a:r>
              <a:rPr lang="ko-KR" altLang="en-US" dirty="0"/>
              <a:t> 대해 알아보기</a:t>
            </a:r>
          </a:p>
          <a:p>
            <a:r>
              <a:rPr lang="en-US" altLang="ko-KR" dirty="0"/>
              <a:t>CHAPTER 5 </a:t>
            </a:r>
            <a:r>
              <a:rPr lang="ko-KR" altLang="en-US" dirty="0"/>
              <a:t>가중치 매개변수의 기울기를 효율적으로 계산하는 </a:t>
            </a:r>
            <a:r>
              <a:rPr lang="ko-KR" altLang="en-US" dirty="0" err="1"/>
              <a:t>오차역전파법</a:t>
            </a:r>
            <a:r>
              <a:rPr lang="ko-KR" altLang="en-US" dirty="0"/>
              <a:t> 배우기</a:t>
            </a:r>
          </a:p>
          <a:p>
            <a:r>
              <a:rPr lang="en-US" altLang="ko-KR" dirty="0"/>
              <a:t>CHAPTER 6 </a:t>
            </a:r>
            <a:r>
              <a:rPr lang="ko-KR" altLang="en-US" dirty="0"/>
              <a:t>신경망</a:t>
            </a:r>
            <a:r>
              <a:rPr lang="en-US" altLang="ko-KR" dirty="0"/>
              <a:t>(</a:t>
            </a:r>
            <a:r>
              <a:rPr lang="ko-KR" altLang="en-US" dirty="0" err="1"/>
              <a:t>딥러닝</a:t>
            </a:r>
            <a:r>
              <a:rPr lang="en-US" altLang="ko-KR" dirty="0"/>
              <a:t>) </a:t>
            </a:r>
            <a:r>
              <a:rPr lang="ko-KR" altLang="en-US" dirty="0"/>
              <a:t>학습의 효율과 정확도를 높이기</a:t>
            </a:r>
          </a:p>
          <a:p>
            <a:r>
              <a:rPr lang="en-US" altLang="ko-KR" dirty="0"/>
              <a:t>CHAPTER 7 CNN</a:t>
            </a:r>
            <a:r>
              <a:rPr lang="ko-KR" altLang="en-US" dirty="0"/>
              <a:t>의 메커니즘을 자세히 설명하고 </a:t>
            </a:r>
            <a:r>
              <a:rPr lang="ko-KR" altLang="en-US" dirty="0" err="1"/>
              <a:t>파이썬으로</a:t>
            </a:r>
            <a:r>
              <a:rPr lang="ko-KR" altLang="en-US" dirty="0"/>
              <a:t> 구현하기</a:t>
            </a:r>
          </a:p>
          <a:p>
            <a:r>
              <a:rPr lang="en-US" altLang="ko-KR" dirty="0"/>
              <a:t>CHAPTER 8 </a:t>
            </a:r>
            <a:r>
              <a:rPr lang="ko-KR" altLang="en-US" dirty="0" err="1"/>
              <a:t>딥러닝의</a:t>
            </a:r>
            <a:r>
              <a:rPr lang="ko-KR" altLang="en-US" dirty="0"/>
              <a:t> 특징과 과제</a:t>
            </a:r>
            <a:r>
              <a:rPr lang="en-US" altLang="ko-KR" dirty="0"/>
              <a:t>, </a:t>
            </a:r>
            <a:r>
              <a:rPr lang="ko-KR" altLang="en-US" dirty="0"/>
              <a:t>가능성</a:t>
            </a:r>
            <a:r>
              <a:rPr lang="en-US" altLang="ko-KR" dirty="0"/>
              <a:t>, </a:t>
            </a:r>
            <a:r>
              <a:rPr lang="ko-KR" altLang="en-US" dirty="0"/>
              <a:t>오늘날의 첨단 </a:t>
            </a:r>
            <a:r>
              <a:rPr lang="ko-KR" altLang="en-US" dirty="0" err="1"/>
              <a:t>딥러닝에</a:t>
            </a:r>
            <a:r>
              <a:rPr lang="ko-KR" altLang="en-US" dirty="0"/>
              <a:t> 대해 알아보기</a:t>
            </a:r>
            <a:endParaRPr lang="en-US" altLang="ko-KR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B8D76C13-75C6-5B47-80B2-5C1BF78607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035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2E5F9-9642-4A06-82FB-25280D30E102}"/>
              </a:ext>
            </a:extLst>
          </p:cNvPr>
          <p:cNvSpPr txBox="1"/>
          <p:nvPr/>
        </p:nvSpPr>
        <p:spPr>
          <a:xfrm>
            <a:off x="228600" y="236473"/>
            <a:ext cx="973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Apply an RBF kernel SVM to Iris flower dataset</a:t>
            </a:r>
          </a:p>
          <a:p>
            <a:endParaRPr lang="en-US" altLang="ko-KR" dirty="0"/>
          </a:p>
          <a:p>
            <a:r>
              <a:rPr lang="en-US" altLang="ko-KR" dirty="0"/>
              <a:t>Since we choose a relatively small value for gamma, the resulting decision boundary of the RBF kernel SVM model will be relatively soft.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6C3065B-2EF5-4D42-AABF-0707F474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133600"/>
            <a:ext cx="5572125" cy="21717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95A805A-8709-482F-ABE4-D3FC2190F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019299"/>
            <a:ext cx="5572125" cy="41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69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B1B2F2-5A48-4AFB-A541-9558054D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181225"/>
            <a:ext cx="5572125" cy="18478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0582FD-0ED6-49BC-A1FB-321E2FE7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221" y="1895475"/>
            <a:ext cx="5502099" cy="4087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9DCDC-741B-4ECE-AE3F-2CEFFEE7002F}"/>
              </a:ext>
            </a:extLst>
          </p:cNvPr>
          <p:cNvSpPr txBox="1"/>
          <p:nvPr/>
        </p:nvSpPr>
        <p:spPr>
          <a:xfrm>
            <a:off x="161925" y="236473"/>
            <a:ext cx="973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Apply an RBF kernel SVM to Iris flower dataset</a:t>
            </a:r>
          </a:p>
          <a:p>
            <a:endParaRPr lang="en-US" altLang="ko-KR" dirty="0"/>
          </a:p>
          <a:p>
            <a:r>
              <a:rPr lang="en-US" altLang="ko-KR" dirty="0"/>
              <a:t>The decision boundary around the classes 0 and 1 is much tighter using a relatively large value of gamma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601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0387FB1-175D-4E1F-8E13-9E5AD1FD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DCBC07D-4799-4EF8-8655-6945B697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2ED0BEF-9910-451B-AC3C-4807992795C2}"/>
              </a:ext>
            </a:extLst>
          </p:cNvPr>
          <p:cNvSpPr txBox="1">
            <a:spLocks/>
          </p:cNvSpPr>
          <p:nvPr/>
        </p:nvSpPr>
        <p:spPr>
          <a:xfrm>
            <a:off x="522412" y="390524"/>
            <a:ext cx="8784976" cy="4688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>
                <a:solidFill>
                  <a:schemeClr val="tx1"/>
                </a:solidFill>
              </a:rPr>
              <a:t>두 가지 필기 숫자 데이터셋</a:t>
            </a: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sklearn</a:t>
            </a:r>
            <a:r>
              <a:rPr lang="en-US" altLang="ko-KR" dirty="0"/>
              <a:t> </a:t>
            </a:r>
            <a:r>
              <a:rPr lang="ko-KR" altLang="en-US" dirty="0"/>
              <a:t>데이터셋</a:t>
            </a:r>
            <a:r>
              <a:rPr lang="en-US" altLang="ko-KR" dirty="0"/>
              <a:t>: 8*8 </a:t>
            </a:r>
            <a:r>
              <a:rPr lang="ko-KR" altLang="en-US" dirty="0"/>
              <a:t>맵</a:t>
            </a:r>
            <a:r>
              <a:rPr lang="en-US" altLang="ko-KR" dirty="0"/>
              <a:t>(64</a:t>
            </a:r>
            <a:r>
              <a:rPr lang="ko-KR" altLang="en-US" dirty="0"/>
              <a:t>개 화소</a:t>
            </a:r>
            <a:r>
              <a:rPr lang="en-US" altLang="ko-KR" dirty="0"/>
              <a:t>), 1797</a:t>
            </a:r>
            <a:r>
              <a:rPr lang="ko-KR" altLang="en-US" dirty="0"/>
              <a:t>개 샘플</a:t>
            </a:r>
            <a:r>
              <a:rPr lang="en-US" altLang="ko-KR" dirty="0"/>
              <a:t>, [0,16] </a:t>
            </a:r>
            <a:r>
              <a:rPr lang="ko-KR" altLang="en-US" dirty="0" err="1"/>
              <a:t>명암값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MNIST </a:t>
            </a:r>
            <a:r>
              <a:rPr lang="ko-KR" altLang="en-US" dirty="0"/>
              <a:t>데이터셋</a:t>
            </a:r>
            <a:r>
              <a:rPr lang="en-US" altLang="ko-KR" dirty="0"/>
              <a:t>: 28*28</a:t>
            </a:r>
            <a:r>
              <a:rPr lang="ko-KR" altLang="en-US" dirty="0"/>
              <a:t>맵</a:t>
            </a:r>
            <a:r>
              <a:rPr lang="en-US" altLang="ko-KR" dirty="0"/>
              <a:t>(784</a:t>
            </a:r>
            <a:r>
              <a:rPr lang="ko-KR" altLang="en-US" dirty="0"/>
              <a:t>개 화소</a:t>
            </a:r>
            <a:r>
              <a:rPr lang="en-US" altLang="ko-KR" dirty="0"/>
              <a:t>), 7</a:t>
            </a:r>
            <a:r>
              <a:rPr lang="ko-KR" altLang="en-US" dirty="0"/>
              <a:t>만개 샘플</a:t>
            </a:r>
            <a:r>
              <a:rPr lang="en-US" altLang="ko-KR" dirty="0"/>
              <a:t>, [0,255] </a:t>
            </a:r>
            <a:r>
              <a:rPr lang="ko-KR" altLang="en-US" dirty="0" err="1"/>
              <a:t>명암값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F8B311-AB95-49F7-B1FA-F0938ACDF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3" y="2054746"/>
            <a:ext cx="7709727" cy="3816424"/>
          </a:xfrm>
          <a:prstGeom prst="rect">
            <a:avLst/>
          </a:prstGeom>
        </p:spPr>
      </p:pic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33047EA-E3A3-434B-A14C-7F080C1B2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3578" y="3429000"/>
            <a:ext cx="1480222" cy="185094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4138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0387FB1-175D-4E1F-8E13-9E5AD1FD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DCBC07D-4799-4EF8-8655-6945B697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8D0-5E95-4624-80D6-F357E8C36FA7}" type="slidenum">
              <a:rPr lang="ko-KR" altLang="en-US" smtClean="0"/>
              <a:t>33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40554DD-4EC7-4538-8AA0-0637D257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52437"/>
            <a:ext cx="7572375" cy="44291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916828-AD6B-477D-B68F-B78F96FE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90875"/>
            <a:ext cx="4667250" cy="1809750"/>
          </a:xfrm>
          <a:prstGeom prst="rect">
            <a:avLst/>
          </a:prstGeom>
        </p:spPr>
      </p:pic>
      <p:pic>
        <p:nvPicPr>
          <p:cNvPr id="10" name="내용 개체 틀 5">
            <a:extLst>
              <a:ext uri="{FF2B5EF4-FFF2-40B4-BE49-F238E27FC236}">
                <a16:creationId xmlns:a16="http://schemas.microsoft.com/office/drawing/2014/main" id="{76FBA6B4-7C46-48ED-8032-B69A5FD72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545" y="5191206"/>
            <a:ext cx="931780" cy="116514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9F954D-5DB0-4EE1-B324-376B6B6E08C0}"/>
              </a:ext>
            </a:extLst>
          </p:cNvPr>
          <p:cNvSpPr txBox="1"/>
          <p:nvPr/>
        </p:nvSpPr>
        <p:spPr>
          <a:xfrm>
            <a:off x="8162925" y="2505075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target</a:t>
            </a:r>
          </a:p>
          <a:p>
            <a:r>
              <a:rPr lang="en-US" altLang="ko-KR" sz="1400" dirty="0" err="1"/>
              <a:t>y_test</a:t>
            </a:r>
            <a:r>
              <a:rPr lang="en-US" altLang="ko-KR" sz="1400" dirty="0"/>
              <a:t>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B5641-82DB-4E14-93E2-06CDDDD088F7}"/>
              </a:ext>
            </a:extLst>
          </p:cNvPr>
          <p:cNvSpPr txBox="1"/>
          <p:nvPr/>
        </p:nvSpPr>
        <p:spPr>
          <a:xfrm>
            <a:off x="5591175" y="3572530"/>
            <a:ext cx="80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predict</a:t>
            </a:r>
          </a:p>
          <a:p>
            <a:r>
              <a:rPr lang="en-US" altLang="ko-KR" sz="1400" dirty="0"/>
              <a:t>res[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6C3B0-49D7-4690-95DA-D17703AD1B4A}"/>
              </a:ext>
            </a:extLst>
          </p:cNvPr>
          <p:cNvSpPr txBox="1"/>
          <p:nvPr/>
        </p:nvSpPr>
        <p:spPr>
          <a:xfrm>
            <a:off x="1838325" y="5570538"/>
            <a:ext cx="509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프로그램</a:t>
            </a:r>
            <a:r>
              <a:rPr lang="en-US" altLang="ko-KR" sz="1400" dirty="0"/>
              <a:t>3-5: </a:t>
            </a:r>
            <a:r>
              <a:rPr lang="ko-KR" altLang="en-US" sz="1400" dirty="0" err="1"/>
              <a:t>퍼셉트론</a:t>
            </a:r>
            <a:r>
              <a:rPr lang="en-US" altLang="ko-KR" sz="1400" dirty="0"/>
              <a:t>(</a:t>
            </a:r>
            <a:r>
              <a:rPr lang="ko-KR" altLang="en-US" sz="1400" dirty="0"/>
              <a:t>프로그램 </a:t>
            </a:r>
            <a:r>
              <a:rPr lang="en-US" altLang="ko-KR" sz="1400" dirty="0"/>
              <a:t>4-2) </a:t>
            </a:r>
            <a:r>
              <a:rPr lang="ko-KR" altLang="en-US" sz="1400" dirty="0"/>
              <a:t>보다 우수한 성능</a:t>
            </a:r>
          </a:p>
        </p:txBody>
      </p:sp>
    </p:spTree>
    <p:extLst>
      <p:ext uri="{BB962C8B-B14F-4D97-AF65-F5344CB8AC3E}">
        <p14:creationId xmlns:p14="http://schemas.microsoft.com/office/powerpoint/2010/main" val="242444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11281052" cy="57234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CHAPTER 2 </a:t>
            </a:r>
            <a:r>
              <a:rPr lang="ko-KR" altLang="en-US" dirty="0" err="1"/>
              <a:t>퍼셉트론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2.1 </a:t>
            </a:r>
            <a:r>
              <a:rPr lang="ko-KR" altLang="en-US" dirty="0" err="1"/>
              <a:t>퍼셉트론이란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2.2 </a:t>
            </a:r>
            <a:r>
              <a:rPr lang="ko-KR" altLang="en-US" dirty="0"/>
              <a:t>단순한 논리 회로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2.2.1 AND </a:t>
            </a:r>
            <a:r>
              <a:rPr lang="ko-KR" altLang="en-US" dirty="0" err="1"/>
              <a:t>게이트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2.2.2 </a:t>
            </a:r>
            <a:r>
              <a:rPr lang="en-US" altLang="ko-KR" dirty="0" err="1"/>
              <a:t>NAND</a:t>
            </a:r>
            <a:r>
              <a:rPr lang="en-US" altLang="ko-KR" dirty="0"/>
              <a:t> </a:t>
            </a:r>
            <a:r>
              <a:rPr lang="ko-KR" altLang="en-US" dirty="0" err="1"/>
              <a:t>게이트와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 err="1"/>
              <a:t>게이트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2.3 </a:t>
            </a:r>
            <a:r>
              <a:rPr lang="ko-KR" altLang="en-US" dirty="0" err="1"/>
              <a:t>퍼셉트론</a:t>
            </a:r>
            <a:r>
              <a:rPr lang="ko-KR" altLang="en-US" dirty="0"/>
              <a:t>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2.3.1 </a:t>
            </a:r>
            <a:r>
              <a:rPr lang="ko-KR" altLang="en-US" dirty="0"/>
              <a:t>간단한 구현부터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2.3.2 </a:t>
            </a:r>
            <a:r>
              <a:rPr lang="ko-KR" altLang="en-US" dirty="0"/>
              <a:t>가중치와 편향 도입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2.3.3 </a:t>
            </a:r>
            <a:r>
              <a:rPr lang="ko-KR" altLang="en-US" dirty="0"/>
              <a:t>가중치와 편향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2.4 </a:t>
            </a:r>
            <a:r>
              <a:rPr lang="ko-KR" altLang="en-US" dirty="0" err="1"/>
              <a:t>퍼셉트론의</a:t>
            </a:r>
            <a:r>
              <a:rPr lang="ko-KR" altLang="en-US" dirty="0"/>
              <a:t> 한계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2.4.1 </a:t>
            </a:r>
            <a:r>
              <a:rPr lang="ko-KR" altLang="en-US" dirty="0"/>
              <a:t>도전</a:t>
            </a:r>
            <a:r>
              <a:rPr lang="en-US" altLang="ko-KR" dirty="0"/>
              <a:t>! </a:t>
            </a:r>
            <a:r>
              <a:rPr lang="en-US" altLang="ko-KR" dirty="0" err="1"/>
              <a:t>XOR</a:t>
            </a:r>
            <a:r>
              <a:rPr lang="en-US" altLang="ko-KR" dirty="0"/>
              <a:t> </a:t>
            </a:r>
            <a:r>
              <a:rPr lang="ko-KR" altLang="en-US" dirty="0" err="1"/>
              <a:t>게이트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2.4.2 </a:t>
            </a:r>
            <a:r>
              <a:rPr lang="ko-KR" altLang="en-US" dirty="0"/>
              <a:t>선형과 비선형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2.5 </a:t>
            </a:r>
            <a:r>
              <a:rPr lang="ko-KR" altLang="en-US" dirty="0"/>
              <a:t>다층 </a:t>
            </a:r>
            <a:r>
              <a:rPr lang="ko-KR" altLang="en-US" dirty="0" err="1"/>
              <a:t>퍼셉트론이</a:t>
            </a:r>
            <a:r>
              <a:rPr lang="ko-KR" altLang="en-US" dirty="0"/>
              <a:t> 출동한다면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2.5.1 </a:t>
            </a:r>
            <a:r>
              <a:rPr lang="ko-KR" altLang="en-US" dirty="0"/>
              <a:t>기존 </a:t>
            </a:r>
            <a:r>
              <a:rPr lang="ko-KR" altLang="en-US" dirty="0" err="1"/>
              <a:t>게이트</a:t>
            </a:r>
            <a:r>
              <a:rPr lang="ko-KR" altLang="en-US" dirty="0"/>
              <a:t> 조합하기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2.5.2 </a:t>
            </a:r>
            <a:r>
              <a:rPr lang="en-US" altLang="ko-KR" dirty="0" err="1"/>
              <a:t>XOR</a:t>
            </a:r>
            <a:r>
              <a:rPr lang="en-US" altLang="ko-KR" dirty="0"/>
              <a:t> </a:t>
            </a:r>
            <a:r>
              <a:rPr lang="ko-KR" altLang="en-US" dirty="0" err="1"/>
              <a:t>게이트</a:t>
            </a:r>
            <a:r>
              <a:rPr lang="ko-KR" altLang="en-US" dirty="0"/>
              <a:t>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2.6 </a:t>
            </a:r>
            <a:r>
              <a:rPr lang="en-US" altLang="ko-KR" dirty="0" err="1"/>
              <a:t>NAND</a:t>
            </a:r>
            <a:r>
              <a:rPr lang="ko-KR" altLang="en-US" dirty="0"/>
              <a:t>에서 컴퓨터까지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2.7 </a:t>
            </a:r>
            <a:r>
              <a:rPr lang="ko-KR" altLang="en-US" dirty="0"/>
              <a:t>정리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0855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228E8E3-0E6B-F440-8FD7-C16EDF946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cs typeface="+mj-cs"/>
              </a:rPr>
              <a:t>CHAPTER 2 </a:t>
            </a:r>
            <a:r>
              <a:rPr lang="ko-KR" altLang="en-US" sz="3600" b="1" dirty="0" err="1">
                <a:cs typeface="+mj-cs"/>
              </a:rPr>
              <a:t>퍼셉트론</a:t>
            </a:r>
            <a:endParaRPr lang="ko-KR" altLang="en-US" sz="3600" b="1" dirty="0"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7ED06-594A-944A-AEE5-7173AA956952}"/>
              </a:ext>
            </a:extLst>
          </p:cNvPr>
          <p:cNvSpPr/>
          <p:nvPr/>
        </p:nvSpPr>
        <p:spPr>
          <a:xfrm>
            <a:off x="691375" y="3925796"/>
            <a:ext cx="797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ea typeface="Malgun Gothic" panose="020B0503020000020004" pitchFamily="34" charset="-127"/>
              </a:rPr>
              <a:t>퍼셉트론에</a:t>
            </a:r>
            <a:r>
              <a:rPr lang="ko-KR" altLang="en-US" sz="1600" dirty="0">
                <a:ea typeface="Malgun Gothic" panose="020B0503020000020004" pitchFamily="34" charset="-127"/>
              </a:rPr>
              <a:t> 대해 알아보고 </a:t>
            </a:r>
            <a:r>
              <a:rPr lang="ko-KR" altLang="en-US" sz="1600" dirty="0" err="1">
                <a:ea typeface="Malgun Gothic" panose="020B0503020000020004" pitchFamily="34" charset="-127"/>
              </a:rPr>
              <a:t>퍼셉트론을</a:t>
            </a:r>
            <a:r>
              <a:rPr lang="ko-KR" altLang="en-US" sz="1600" dirty="0">
                <a:ea typeface="Malgun Gothic" panose="020B0503020000020004" pitchFamily="34" charset="-127"/>
              </a:rPr>
              <a:t> 써서 간단한 문제를 풀어보기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76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62" y="2090152"/>
            <a:ext cx="3762513" cy="374397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71593" y="1467745"/>
            <a:ext cx="8162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Century Gothic" panose="020B0502020202020204" pitchFamily="34" charset="0"/>
              </a:rPr>
              <a:t>퍼셉트론</a:t>
            </a:r>
            <a:r>
              <a:rPr lang="ko-KR" altLang="en-US" sz="1400" dirty="0">
                <a:latin typeface="Century Gothic" panose="020B0502020202020204" pitchFamily="34" charset="0"/>
              </a:rPr>
              <a:t> * 은 다수의 신호를 입력으로 받아 하나의 신호를 출력. </a:t>
            </a:r>
            <a:endParaRPr lang="en-US" altLang="ko-KR" sz="1400" dirty="0">
              <a:latin typeface="Century Gothic" panose="020B0502020202020204" pitchFamily="34" charset="0"/>
            </a:endParaRPr>
          </a:p>
          <a:p>
            <a:r>
              <a:rPr lang="ko-KR" altLang="en-US" sz="1400" dirty="0" err="1">
                <a:latin typeface="Century Gothic" panose="020B0502020202020204" pitchFamily="34" charset="0"/>
              </a:rPr>
              <a:t>퍼셉트론</a:t>
            </a:r>
            <a:r>
              <a:rPr lang="ko-KR" altLang="en-US" sz="1400" dirty="0">
                <a:latin typeface="Century Gothic" panose="020B0502020202020204" pitchFamily="34" charset="0"/>
              </a:rPr>
              <a:t> 신호도 흐름을 만들고 정보를 앞으로 전달. </a:t>
            </a:r>
            <a:endParaRPr lang="en-US" altLang="ko-KR" sz="1400" dirty="0">
              <a:latin typeface="Century Gothic" panose="020B0502020202020204" pitchFamily="34" charset="0"/>
            </a:endParaRPr>
          </a:p>
          <a:p>
            <a:r>
              <a:rPr lang="ko-KR" altLang="en-US" sz="1400" dirty="0">
                <a:latin typeface="Century Gothic" panose="020B0502020202020204" pitchFamily="34" charset="0"/>
              </a:rPr>
              <a:t>다만, 실제 전류와 달리 </a:t>
            </a:r>
            <a:r>
              <a:rPr lang="ko-KR" altLang="en-US" sz="1400" dirty="0" err="1">
                <a:latin typeface="Century Gothic" panose="020B0502020202020204" pitchFamily="34" charset="0"/>
              </a:rPr>
              <a:t>퍼셉트론</a:t>
            </a:r>
            <a:r>
              <a:rPr lang="ko-KR" altLang="en-US" sz="1400" dirty="0">
                <a:latin typeface="Century Gothic" panose="020B0502020202020204" pitchFamily="34" charset="0"/>
              </a:rPr>
              <a:t> 신호는 ‘흐른다/안 흐른다( 1 이나 0 )’의 두 가지 값을 가진다. </a:t>
            </a:r>
            <a:endParaRPr lang="en-US" altLang="ko-KR" sz="1400" dirty="0">
              <a:latin typeface="Century Gothic" panose="020B0502020202020204" pitchFamily="34" charset="0"/>
            </a:endParaRPr>
          </a:p>
          <a:p>
            <a:r>
              <a:rPr lang="ko-KR" altLang="en-US" sz="1400" dirty="0">
                <a:latin typeface="Century Gothic" panose="020B0502020202020204" pitchFamily="34" charset="0"/>
              </a:rPr>
              <a:t>이 책에서는 1 을 </a:t>
            </a:r>
            <a:r>
              <a:rPr lang="en-US" altLang="ko-KR" sz="1400" dirty="0">
                <a:latin typeface="Century Gothic" panose="020B0502020202020204" pitchFamily="34" charset="0"/>
              </a:rPr>
              <a:t>‘</a:t>
            </a:r>
            <a:r>
              <a:rPr lang="ko-KR" altLang="en-US" sz="1400" dirty="0">
                <a:latin typeface="Century Gothic" panose="020B0502020202020204" pitchFamily="34" charset="0"/>
              </a:rPr>
              <a:t>신호가 흐른다’, 0 을 ‘신호가 흐르지 </a:t>
            </a:r>
            <a:r>
              <a:rPr lang="ko-KR" altLang="en-US" sz="1400" dirty="0" err="1">
                <a:latin typeface="Century Gothic" panose="020B0502020202020204" pitchFamily="34" charset="0"/>
              </a:rPr>
              <a:t>않는다’라는</a:t>
            </a:r>
            <a:r>
              <a:rPr lang="ko-KR" altLang="en-US" sz="1400" dirty="0">
                <a:latin typeface="Century Gothic" panose="020B0502020202020204" pitchFamily="34" charset="0"/>
              </a:rPr>
              <a:t> </a:t>
            </a:r>
            <a:r>
              <a:rPr lang="ko-KR" altLang="en-US" sz="1400" dirty="0" err="1">
                <a:latin typeface="Century Gothic" panose="020B0502020202020204" pitchFamily="34" charset="0"/>
              </a:rPr>
              <a:t>의미쓰인다</a:t>
            </a:r>
            <a:r>
              <a:rPr lang="ko-KR" altLang="en-US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52570" y="2190360"/>
            <a:ext cx="1841326" cy="2694791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ko-KR" altLang="en-US" dirty="0" err="1"/>
          </a:p>
        </p:txBody>
      </p:sp>
      <p:sp>
        <p:nvSpPr>
          <p:cNvPr id="6" name="직사각형 5"/>
          <p:cNvSpPr/>
          <p:nvPr/>
        </p:nvSpPr>
        <p:spPr>
          <a:xfrm>
            <a:off x="7417892" y="2530258"/>
            <a:ext cx="1387905" cy="1002082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ko-KR" altLang="en-US" dirty="0" err="1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2"/>
          <a:stretch/>
        </p:blipFill>
        <p:spPr>
          <a:xfrm>
            <a:off x="5360420" y="3544866"/>
            <a:ext cx="4505200" cy="116492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91177" y="756432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2.1 </a:t>
            </a:r>
            <a:r>
              <a:rPr lang="ko-KR" altLang="en-US" dirty="0" err="1">
                <a:solidFill>
                  <a:srgbClr val="000000"/>
                </a:solidFill>
                <a:latin typeface="YDVYGOStd14"/>
              </a:rPr>
              <a:t>퍼셉트론이란</a:t>
            </a:r>
            <a:r>
              <a:rPr lang="en-US" altLang="ko-KR" dirty="0">
                <a:solidFill>
                  <a:srgbClr val="000000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90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9" y="2070929"/>
            <a:ext cx="3949700" cy="309616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35579" y="1349860"/>
            <a:ext cx="8175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[그림 2 - 2 ]와 같은 입력 신호와 출력 신호의 대응 표를 </a:t>
            </a:r>
            <a:r>
              <a:rPr lang="ko-KR" altLang="en-US" sz="1400" dirty="0" err="1"/>
              <a:t>진리표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라고</a:t>
            </a:r>
            <a:r>
              <a:rPr lang="ko-KR" altLang="en-US" sz="1400" dirty="0"/>
              <a:t> 한다. </a:t>
            </a:r>
            <a:endParaRPr lang="en-US" altLang="ko-KR" sz="1400" dirty="0"/>
          </a:p>
          <a:p>
            <a:r>
              <a:rPr lang="ko-KR" altLang="en-US" sz="1400" dirty="0"/>
              <a:t>이 그림은 AND 게이트의 </a:t>
            </a:r>
            <a:r>
              <a:rPr lang="ko-KR" altLang="en-US" sz="1400" dirty="0" err="1"/>
              <a:t>진리표로</a:t>
            </a:r>
            <a:r>
              <a:rPr lang="ko-KR" altLang="en-US" sz="1400" dirty="0"/>
              <a:t>, </a:t>
            </a:r>
            <a:r>
              <a:rPr lang="ko-KR" altLang="en-US" sz="1400" dirty="0" err="1"/>
              <a:t>두입력이</a:t>
            </a:r>
            <a:r>
              <a:rPr lang="ko-KR" altLang="en-US" sz="1400" dirty="0"/>
              <a:t> 모두 1 일 때만 1 을 출력하고, 그 외에는 0 을 출력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51901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2.2 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단순한 논리 회로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1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65" y="1532839"/>
            <a:ext cx="3212887" cy="224758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308965" y="4193459"/>
            <a:ext cx="7298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NAND 게이트를 표현하려면 예를 들어 (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1 ,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2 , </a:t>
            </a:r>
            <a:r>
              <a:rPr lang="ko-KR" altLang="en-US" sz="1400" dirty="0" err="1"/>
              <a:t>θ</a:t>
            </a:r>
            <a:r>
              <a:rPr lang="ko-KR" altLang="en-US" sz="1400" dirty="0"/>
              <a:t> ) = (- 0 . 5 , - 0 . 5 , - 0 . 7 ) 조합 이 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r>
              <a:rPr lang="ko-KR" altLang="en-US" sz="1400" dirty="0"/>
              <a:t>사실 AND 게이트를 구현하는 매개변수의 부호를 모두 반전하기만 하면 NAND 게이트가 된다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19689"/>
            <a:ext cx="3498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2.2.2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NAND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게이트와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OR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게이트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56" y="1532839"/>
            <a:ext cx="3212887" cy="2247580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27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63" y="1609199"/>
            <a:ext cx="5348612" cy="15030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33363" y="1266605"/>
            <a:ext cx="7974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x1 과 x2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인수로 받는 AND 라는 함수.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433363" y="3714374"/>
            <a:ext cx="7974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매개변수 w1 , w2 , </a:t>
            </a:r>
            <a:r>
              <a:rPr lang="ko-KR" altLang="en-US" sz="1400" dirty="0" err="1"/>
              <a:t>theta</a:t>
            </a:r>
            <a:r>
              <a:rPr lang="ko-KR" altLang="en-US" sz="1400" dirty="0"/>
              <a:t> 는 함수 안에서 초기화하고, 가중치를 곱한 입력의 총합이 </a:t>
            </a:r>
            <a:r>
              <a:rPr lang="ko-KR" altLang="en-US" sz="1400" dirty="0" err="1"/>
              <a:t>임계값을</a:t>
            </a:r>
            <a:endParaRPr lang="ko-KR" altLang="en-US" sz="1400" dirty="0"/>
          </a:p>
          <a:p>
            <a:r>
              <a:rPr lang="ko-KR" altLang="en-US" sz="1400" dirty="0"/>
              <a:t>넘으면 1 을 반환하고 그 외에는 0 을 반환. </a:t>
            </a:r>
            <a:endParaRPr lang="en-US" altLang="ko-KR" sz="1400" dirty="0"/>
          </a:p>
          <a:p>
            <a:r>
              <a:rPr lang="ko-KR" altLang="en-US" sz="1400" dirty="0"/>
              <a:t>이 함수의 출력이 [그림 2 - 2 ]와 같은지 확인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63" y="4625373"/>
            <a:ext cx="5348612" cy="1253638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CHAPTER 02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퍼셉트론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60348"/>
            <a:ext cx="2573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2.3 </a:t>
            </a:r>
            <a:r>
              <a:rPr lang="ko-KR" altLang="en-US" dirty="0" err="1">
                <a:solidFill>
                  <a:srgbClr val="000000"/>
                </a:solidFill>
                <a:latin typeface="YDVYGOStd14"/>
              </a:rPr>
              <a:t>퍼셉트론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 구현하기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37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1316</Words>
  <Application>Microsoft Office PowerPoint</Application>
  <PresentationFormat>와이드스크린</PresentationFormat>
  <Paragraphs>179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6" baseType="lpstr">
      <vt:lpstr>HelveticaNeue-Bold</vt:lpstr>
      <vt:lpstr>HelveticaNeue-Heavy</vt:lpstr>
      <vt:lpstr>HelveticaNeue-Medium</vt:lpstr>
      <vt:lpstr>YDVYGOStd14</vt:lpstr>
      <vt:lpstr>YDVYGOStd15</vt:lpstr>
      <vt:lpstr>나눔고딕 ExtraBold</vt:lpstr>
      <vt:lpstr>시스템 서체</vt:lpstr>
      <vt:lpstr>Arial</vt:lpstr>
      <vt:lpstr>Century Gothic</vt:lpstr>
      <vt:lpstr>Wingdings</vt:lpstr>
      <vt:lpstr>맑은 고딕</vt:lpstr>
      <vt:lpstr>맑은 고딕</vt:lpstr>
      <vt:lpstr>Office 테마</vt:lpstr>
      <vt:lpstr>밑바닥부터 시작하는 딥러닝</vt:lpstr>
      <vt:lpstr>시작하기전에</vt:lpstr>
      <vt:lpstr>이 책의 학습 목표</vt:lpstr>
      <vt:lpstr>Contents</vt:lpstr>
      <vt:lpstr>PowerPoint 프레젠테이션</vt:lpstr>
      <vt:lpstr>CHAPTER 02 퍼셉트론</vt:lpstr>
      <vt:lpstr>CHAPTER 02 퍼셉트론</vt:lpstr>
      <vt:lpstr>CHAPTER 02 퍼셉트론</vt:lpstr>
      <vt:lpstr>CHAPTER 02 퍼셉트론</vt:lpstr>
      <vt:lpstr>CHAPTER 02 퍼셉트론</vt:lpstr>
      <vt:lpstr>CHAPTER 02 퍼셉트론</vt:lpstr>
      <vt:lpstr>CHAPTER 02 퍼셉트론</vt:lpstr>
      <vt:lpstr>CHAPTER 02 퍼셉트론</vt:lpstr>
      <vt:lpstr>CHAPTER 02 퍼셉트론</vt:lpstr>
      <vt:lpstr>CHAPTER 02 퍼셉트론</vt:lpstr>
      <vt:lpstr>Implementing a perceptron learning algorithm in Python</vt:lpstr>
      <vt:lpstr>Implementing a perceptron learning algorithm in Python</vt:lpstr>
      <vt:lpstr>Implementing a perceptron learning algorithm in Python</vt:lpstr>
      <vt:lpstr>4.6 퍼셉트론 프로그래밍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mark</dc:creator>
  <cp:lastModifiedBy>오상훈</cp:lastModifiedBy>
  <cp:revision>26</cp:revision>
  <dcterms:created xsi:type="dcterms:W3CDTF">2020-02-05T07:58:30Z</dcterms:created>
  <dcterms:modified xsi:type="dcterms:W3CDTF">2021-04-01T03:47:03Z</dcterms:modified>
</cp:coreProperties>
</file>