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256" r:id="rId15"/>
    <p:sldId id="316" r:id="rId16"/>
    <p:sldId id="315" r:id="rId17"/>
    <p:sldId id="320" r:id="rId18"/>
    <p:sldId id="321" r:id="rId19"/>
    <p:sldId id="322" r:id="rId20"/>
    <p:sldId id="323" r:id="rId21"/>
    <p:sldId id="258" r:id="rId22"/>
    <p:sldId id="324" r:id="rId23"/>
    <p:sldId id="325" r:id="rId24"/>
    <p:sldId id="326" r:id="rId25"/>
    <p:sldId id="259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62" r:id="rId36"/>
    <p:sldId id="336" r:id="rId37"/>
    <p:sldId id="337" r:id="rId38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0CE9E9-1FB1-4A9D-9885-72BF69DD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07F841-8E4F-4EBF-A575-B78B15381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23770F-58EC-4784-875B-55E7237E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2A8F3-5D5C-4D98-806A-1D95B99E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486A81-5900-4B68-85CE-CD8EB81B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9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753079-5B02-4D37-AE11-42DCB0E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779E9A-A840-4415-8630-06C23FC93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EE2DE1-AFA6-42B7-BC59-B90E2B2D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602132-FE09-41AF-AFB9-FE698E2E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EECB25-5F54-408D-A4AD-B9277BE4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5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EB74CF-D24A-40B2-936D-17ADB91F7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9478AF-0772-4B51-9E3B-80C541F4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EA0D6F-98A7-40B9-8A7E-0BA5E344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E76ED7-5960-432A-8954-A8748DEC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9861FA-51DE-4455-A50A-4B8FE58F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8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E39EF-27A3-4D57-8DAF-8FD42C98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4E9F02-38FB-459A-A5BE-49C907A8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C3D1C0-B3A9-4F03-8B95-75C02CE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8B28EC-B556-4FE1-9020-C55D6F58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454DB6-D0B7-4EEA-9F8E-0ECF10A2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27DDDE-0DB4-4799-B308-2204DFBF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1CAD93-9C90-46D0-A0EF-4D80CDDF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CA7EF-F7BD-4BC4-B167-2AB3513A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645D9D-8D3C-4853-85A7-9F64CB81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C37DA8-F3E4-4E26-82A8-77B4AFD6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98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41889-52F1-4D30-B486-BA20A9D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625A9-41CD-496B-BFA4-83B447A2A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9B584E-E5A6-4C98-9AAC-16BEF1B86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56CBF5-2F0A-4F98-A71B-57CFA706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E0789B-DE8C-4246-B659-5D901EB5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71525C-FCE5-4DDB-AB1E-02F45275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4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E3A54E-3EB1-415E-A325-0CC0ED9A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01CDCD-0EAA-44BD-9520-AB2BA9038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F50792-F2A1-4A2A-A755-BF09D1456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37DE53-D4D3-4D23-8BBA-1E9B46DDF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DBD0D7-BAF5-486C-A60E-CDEF6B2A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0370ADB-C19D-4763-8B80-61942D01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365D37-9322-4D6A-BE57-F1390D93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700A205-C1A8-4494-BC4A-C2595026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38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9E3C29-CA6D-4A95-B48E-66B006A3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1D019F-7E27-4E73-BF64-5F0505F2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D0FADDB-009E-4469-AD30-FE606A24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C3E946-A378-468B-8E12-C047E9E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80575D3-D3DC-4AF2-8123-16267A9D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603227B-C33D-4D76-AE2D-C0773983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DAEEDF-6C5B-4963-8731-B2A78B48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09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2D1A2-DE6A-4904-B116-DDDDB368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1A005D-8BA3-4EF3-AA58-420CAB17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25CB1C-9A82-4365-9F71-5E5F2FD4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5F7B19-C868-4D44-98D3-7AEBB277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C89B38-F279-475F-82B9-DAFC83EA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9804CE-8F4E-4818-AF71-207C64BA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3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AD0729-D28B-471A-A335-FB4F14B0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9E1A99-38A2-4D69-8CDD-0CC2F4AF3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1A08B5-8C46-4548-BA17-E8D479899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FF9F04-66CB-41DD-B782-0C60B235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B13475-1919-4FAA-9BF2-A04DB1E4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0A16E5-449C-4AE5-A720-56583787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7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8907DBE-07A6-4904-9957-1A500146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A4FFA4-B6DA-4973-B906-CC3D7DA8B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72627D-E111-4546-A241-AE8D3311E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DD91-E20A-438E-95D5-865A038F8D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8D9ED3-C0D2-431D-AC1C-2BB208CFB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F7E6B4-4280-45C6-93E9-E47790F94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81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oml.info/10" TargetMode="External"/><Relationship Id="rId3" Type="http://schemas.openxmlformats.org/officeDocument/2006/relationships/hyperlink" Target="http://www.kaggle.com/datasets" TargetMode="External"/><Relationship Id="rId7" Type="http://schemas.openxmlformats.org/officeDocument/2006/relationships/hyperlink" Target="https://goo.gl/SJHN2K" TargetMode="External"/><Relationship Id="rId2" Type="http://schemas.openxmlformats.org/officeDocument/2006/relationships/hyperlink" Target="http://archive.ics.usi.edu/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pendatamonitor.edu/" TargetMode="External"/><Relationship Id="rId5" Type="http://schemas.openxmlformats.org/officeDocument/2006/relationships/hyperlink" Target="http://dataportals.org/" TargetMode="External"/><Relationship Id="rId4" Type="http://schemas.openxmlformats.org/officeDocument/2006/relationships/hyperlink" Target="https://registry.opendata.aws/" TargetMode="External"/><Relationship Id="rId9" Type="http://schemas.openxmlformats.org/officeDocument/2006/relationships/hyperlink" Target="http://www.reddit.com/r/datase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390"/>
            <a:ext cx="9144000" cy="1116012"/>
          </a:xfrm>
        </p:spPr>
        <p:txBody>
          <a:bodyPr/>
          <a:lstStyle/>
          <a:p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Preprocessing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82226D2D-634D-4D00-B5A3-294955EF0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" y="1461542"/>
            <a:ext cx="7569200" cy="500021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altLang="ko-KR" dirty="0"/>
              <a:t>Python Machine Learning Third Edition</a:t>
            </a:r>
          </a:p>
          <a:p>
            <a:pPr algn="l"/>
            <a:r>
              <a:rPr lang="en-US" altLang="ko-KR" sz="1800" dirty="0"/>
              <a:t>Machine Learning and Deep Learning with Python, scikit-learn and </a:t>
            </a:r>
            <a:r>
              <a:rPr lang="en-US" altLang="ko-KR" sz="1800" dirty="0" err="1"/>
              <a:t>Tensorflow</a:t>
            </a:r>
            <a:r>
              <a:rPr lang="en-US" altLang="ko-KR" sz="1800" dirty="0"/>
              <a:t> 2</a:t>
            </a:r>
          </a:p>
          <a:p>
            <a:pPr algn="l"/>
            <a:endParaRPr lang="en-US" altLang="ko-KR" sz="1800" dirty="0"/>
          </a:p>
          <a:p>
            <a:pPr algn="l"/>
            <a:r>
              <a:rPr lang="en-US" altLang="ko-KR" dirty="0"/>
              <a:t>CHAPTER 4 Building Good Training Datasets – Data Preprocessing</a:t>
            </a:r>
          </a:p>
          <a:p>
            <a:pPr algn="l"/>
            <a:br>
              <a:rPr lang="ko-KR" altLang="en-US" dirty="0"/>
            </a:br>
            <a:r>
              <a:rPr lang="en-US" altLang="ko-KR" sz="2000" dirty="0"/>
              <a:t>Dealing with missing data</a:t>
            </a:r>
          </a:p>
          <a:p>
            <a:pPr algn="l"/>
            <a:r>
              <a:rPr lang="en-US" altLang="ko-KR" sz="2000" dirty="0"/>
              <a:t>Identifying missing values in tabular data</a:t>
            </a:r>
          </a:p>
          <a:p>
            <a:pPr algn="l"/>
            <a:r>
              <a:rPr lang="en-US" altLang="ko-KR" sz="2000" dirty="0"/>
              <a:t>Eliminating training examples or features with missing values</a:t>
            </a:r>
          </a:p>
          <a:p>
            <a:pPr algn="l"/>
            <a:r>
              <a:rPr lang="en-US" altLang="ko-KR" sz="2000" dirty="0"/>
              <a:t>Imputing missing values</a:t>
            </a:r>
          </a:p>
          <a:p>
            <a:pPr algn="l"/>
            <a:r>
              <a:rPr lang="en-US" altLang="ko-KR" sz="2000" dirty="0"/>
              <a:t>Categorical data encoding with pandas</a:t>
            </a:r>
          </a:p>
          <a:p>
            <a:pPr algn="l"/>
            <a:r>
              <a:rPr lang="en-US" altLang="ko-KR" sz="2000" dirty="0"/>
              <a:t>Mapping ordinal features</a:t>
            </a:r>
          </a:p>
          <a:p>
            <a:pPr algn="l"/>
            <a:r>
              <a:rPr lang="en-US" altLang="ko-KR" sz="2000" dirty="0"/>
              <a:t>Encoding class labels</a:t>
            </a:r>
          </a:p>
          <a:p>
            <a:pPr algn="l"/>
            <a:r>
              <a:rPr lang="en-US" altLang="ko-KR" sz="2000" dirty="0"/>
              <a:t>Performing one-hot encoding on nominal features</a:t>
            </a:r>
          </a:p>
          <a:p>
            <a:pPr algn="l"/>
            <a:r>
              <a:rPr lang="en-US" altLang="ko-KR" sz="2000" dirty="0"/>
              <a:t>Partitioning a dataset into separate training and test datasets</a:t>
            </a:r>
          </a:p>
          <a:p>
            <a:pPr algn="l"/>
            <a:r>
              <a:rPr lang="en-US" altLang="ko-KR" sz="2000" dirty="0"/>
              <a:t>Bringing features onto the same scale </a:t>
            </a:r>
          </a:p>
          <a:p>
            <a:pPr algn="l"/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6C424A7-F942-4E31-9A17-138609AE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168" y="2388596"/>
            <a:ext cx="2568619" cy="31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6D4F-5E9F-4A56-91A9-85FCE295CFDA}"/>
              </a:ext>
            </a:extLst>
          </p:cNvPr>
          <p:cNvSpPr txBox="1"/>
          <p:nvPr/>
        </p:nvSpPr>
        <p:spPr>
          <a:xfrm>
            <a:off x="599440" y="641132"/>
            <a:ext cx="10464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Performing one-hot encoding on nominal features</a:t>
            </a: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More convenient way : </a:t>
            </a:r>
            <a:r>
              <a:rPr lang="en-US" altLang="ko-KR" sz="2400" i="1" dirty="0" err="1"/>
              <a:t>get_dummies</a:t>
            </a:r>
            <a:r>
              <a:rPr lang="en-US" altLang="ko-KR" sz="2400" i="1" dirty="0"/>
              <a:t> </a:t>
            </a:r>
            <a:r>
              <a:rPr lang="en-US" altLang="ko-KR" sz="2400" dirty="0"/>
              <a:t>method in pandas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i="1" dirty="0" err="1"/>
              <a:t>get_dummies</a:t>
            </a:r>
            <a:r>
              <a:rPr lang="en-US" altLang="ko-KR" sz="2000" i="1" dirty="0"/>
              <a:t> </a:t>
            </a:r>
            <a:r>
              <a:rPr lang="en-US" altLang="ko-KR" sz="2000" dirty="0"/>
              <a:t>method only convert string columns and leave all other columns unchanged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Drop the first column by passing a </a:t>
            </a:r>
            <a:r>
              <a:rPr lang="en-US" altLang="ko-KR" sz="2000" i="1" dirty="0"/>
              <a:t>True</a:t>
            </a:r>
            <a:r>
              <a:rPr lang="en-US" altLang="ko-KR" sz="2000" dirty="0"/>
              <a:t> argument to </a:t>
            </a:r>
            <a:r>
              <a:rPr lang="en-US" altLang="ko-KR" sz="2000" i="1" dirty="0"/>
              <a:t>the </a:t>
            </a:r>
            <a:r>
              <a:rPr lang="en-US" altLang="ko-KR" sz="2000" i="1" dirty="0" err="1"/>
              <a:t>drop_first</a:t>
            </a:r>
            <a:r>
              <a:rPr lang="en-US" altLang="ko-KR" sz="2000" i="1" dirty="0"/>
              <a:t> </a:t>
            </a:r>
            <a:r>
              <a:rPr lang="en-US" altLang="ko-KR" sz="2000" dirty="0"/>
              <a:t>parameter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Drop a redundant column via the </a:t>
            </a:r>
            <a:r>
              <a:rPr lang="en-US" altLang="ko-KR" sz="2000" i="1" dirty="0" err="1"/>
              <a:t>OneHotEncoder</a:t>
            </a:r>
            <a:r>
              <a:rPr lang="en-US" altLang="ko-KR" sz="20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E1DFADD-403C-4BF4-8092-526EB20F2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10" y="2343785"/>
            <a:ext cx="2952750" cy="6477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16D8AAE-B505-4A0C-B840-3CEDAAE64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2117140"/>
            <a:ext cx="4410075" cy="8572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994B034-6F08-4FD1-BF38-F48FD1DF9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5" y="3735387"/>
            <a:ext cx="5810250" cy="8096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2BECA60-A3EF-4FEA-BA6F-D67E1D40B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5286275"/>
            <a:ext cx="4819650" cy="9810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9C1A99A-1180-4BF8-9D08-053E75E0D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577" y="6019700"/>
            <a:ext cx="28289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BAC0C2-2F1D-4E0C-8660-2DAC9049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05" y="1318260"/>
            <a:ext cx="5162550" cy="3571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A6D4F-5E9F-4A56-91A9-85FCE295CFDA}"/>
              </a:ext>
            </a:extLst>
          </p:cNvPr>
          <p:cNvSpPr txBox="1"/>
          <p:nvPr/>
        </p:nvSpPr>
        <p:spPr>
          <a:xfrm>
            <a:off x="254000" y="590332"/>
            <a:ext cx="86664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Partitioning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a dataset into separate training and test sets</a:t>
            </a:r>
            <a:endParaRPr lang="en-US" altLang="ko-K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Wine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000" dirty="0"/>
              <a:t>Classes 1,2,3 which refer to the different types of grape grown in the same region in Italy but derived from different wine cultivars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34FB57F-6E36-43DB-9019-5C8923ED0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1480185"/>
            <a:ext cx="6600825" cy="34099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BF5AFDA-D5B8-498B-91DC-EE7D0E05A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5" y="6236216"/>
            <a:ext cx="4057650" cy="21907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72A591E-85EF-41D8-8DE7-39B7312833B7}"/>
              </a:ext>
            </a:extLst>
          </p:cNvPr>
          <p:cNvSpPr/>
          <p:nvPr/>
        </p:nvSpPr>
        <p:spPr>
          <a:xfrm>
            <a:off x="518160" y="6236216"/>
            <a:ext cx="4358640" cy="219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BBF18A4-6B2C-4E69-89F0-AFA2BF75B9FE}"/>
              </a:ext>
            </a:extLst>
          </p:cNvPr>
          <p:cNvSpPr/>
          <p:nvPr/>
        </p:nvSpPr>
        <p:spPr>
          <a:xfrm>
            <a:off x="663574" y="1786136"/>
            <a:ext cx="5696585" cy="499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35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6D4F-5E9F-4A56-91A9-85FCE295CFDA}"/>
              </a:ext>
            </a:extLst>
          </p:cNvPr>
          <p:cNvSpPr txBox="1"/>
          <p:nvPr/>
        </p:nvSpPr>
        <p:spPr>
          <a:xfrm>
            <a:off x="254000" y="590332"/>
            <a:ext cx="114604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Partitioning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dataset into separate training and test sets</a:t>
            </a: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 err="1"/>
              <a:t>train_test_spilit</a:t>
            </a:r>
            <a:r>
              <a:rPr lang="en-US" altLang="ko-KR" sz="2400" dirty="0"/>
              <a:t> function from scikit-</a:t>
            </a:r>
            <a:r>
              <a:rPr lang="en-US" altLang="ko-KR" sz="2400" dirty="0" err="1"/>
              <a:t>learn’s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model_selection</a:t>
            </a:r>
            <a:r>
              <a:rPr lang="en-US" altLang="ko-KR" sz="2400" dirty="0"/>
              <a:t> submodule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B3CF064-AD54-4D0F-A097-175A06BB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563370"/>
            <a:ext cx="5286375" cy="13335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DFE6499-75BE-4F31-86FB-5D78AD896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50" y="1558607"/>
            <a:ext cx="5162550" cy="3571875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9932C57-AD21-4845-82C7-0284DF3FD5DB}"/>
              </a:ext>
            </a:extLst>
          </p:cNvPr>
          <p:cNvCxnSpPr/>
          <p:nvPr/>
        </p:nvCxnSpPr>
        <p:spPr>
          <a:xfrm>
            <a:off x="2672080" y="2560320"/>
            <a:ext cx="1991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248AD5F-C501-446D-A8BF-35F83B47A6AF}"/>
              </a:ext>
            </a:extLst>
          </p:cNvPr>
          <p:cNvSpPr txBox="1"/>
          <p:nvPr/>
        </p:nvSpPr>
        <p:spPr>
          <a:xfrm>
            <a:off x="4674136" y="2489200"/>
            <a:ext cx="1484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30% for test set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EBA52E7-CE33-454A-99EB-2FDF0E120F9D}"/>
              </a:ext>
            </a:extLst>
          </p:cNvPr>
          <p:cNvCxnSpPr/>
          <p:nvPr/>
        </p:nvCxnSpPr>
        <p:spPr>
          <a:xfrm>
            <a:off x="2672080" y="2896870"/>
            <a:ext cx="118872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9AAEE3-EAB2-438F-A8C4-AF31AD483722}"/>
              </a:ext>
            </a:extLst>
          </p:cNvPr>
          <p:cNvSpPr txBox="1"/>
          <p:nvPr/>
        </p:nvSpPr>
        <p:spPr>
          <a:xfrm>
            <a:off x="828040" y="3148698"/>
            <a:ext cx="567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7030A0"/>
                </a:solidFill>
              </a:rPr>
              <a:t>Both training and test datasets have the same class proportions as the original dataset</a:t>
            </a:r>
            <a:endParaRPr lang="ko-KR" altLang="en-US" sz="1600" dirty="0">
              <a:solidFill>
                <a:srgbClr val="7030A0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729D7EC-6484-4970-B928-794BD980F0C7}"/>
              </a:ext>
            </a:extLst>
          </p:cNvPr>
          <p:cNvCxnSpPr/>
          <p:nvPr/>
        </p:nvCxnSpPr>
        <p:spPr>
          <a:xfrm flipV="1">
            <a:off x="3266440" y="2896870"/>
            <a:ext cx="0" cy="23665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0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6D4F-5E9F-4A56-91A9-85FCE295CFDA}"/>
              </a:ext>
            </a:extLst>
          </p:cNvPr>
          <p:cNvSpPr txBox="1"/>
          <p:nvPr/>
        </p:nvSpPr>
        <p:spPr>
          <a:xfrm>
            <a:off x="254000" y="590332"/>
            <a:ext cx="8666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Bringing features onto the same scale</a:t>
            </a:r>
            <a:endParaRPr lang="en-US" altLang="ko-K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Feature scaling: normalization and standardization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Normalization : min-max scaling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Standardization</a:t>
            </a:r>
          </a:p>
          <a:p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D44F826-9422-40E8-B384-09302925A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82" y="1905000"/>
            <a:ext cx="2733675" cy="914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4E8C1F7-BFD7-4A37-B2FB-C843DD23D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45" y="3809047"/>
            <a:ext cx="2114550" cy="8858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8A21DDA-ED78-438C-AC89-AB75333CA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970" y="1905000"/>
            <a:ext cx="4095750" cy="9810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6C066D7-DDC0-400C-B297-9D36CEF15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970" y="3308568"/>
            <a:ext cx="4248150" cy="8667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154678E-5417-47D7-9BAD-1F0E6157F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82" y="5164990"/>
            <a:ext cx="75152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34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5950"/>
            <a:ext cx="9144000" cy="1116012"/>
          </a:xfrm>
        </p:spPr>
        <p:txBody>
          <a:bodyPr/>
          <a:lstStyle/>
          <a:p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Preprocessing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9D34CEE-FE76-48ED-AC91-E057D16C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5" y="2270442"/>
            <a:ext cx="1950086" cy="2636227"/>
          </a:xfrm>
          <a:prstGeom prst="rect">
            <a:avLst/>
          </a:prstGeom>
        </p:spPr>
      </p:pic>
      <p:sp>
        <p:nvSpPr>
          <p:cNvPr id="5" name="부제목 4">
            <a:extLst>
              <a:ext uri="{FF2B5EF4-FFF2-40B4-BE49-F238E27FC236}">
                <a16:creationId xmlns:a16="http://schemas.microsoft.com/office/drawing/2014/main" id="{82226D2D-634D-4D00-B5A3-294955EF0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" y="2167096"/>
            <a:ext cx="9144000" cy="4254024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err="1"/>
              <a:t>핸즈온</a:t>
            </a:r>
            <a:r>
              <a:rPr lang="ko-KR" altLang="en-US" dirty="0"/>
              <a:t> </a:t>
            </a:r>
            <a:r>
              <a:rPr lang="ko-KR" altLang="en-US" dirty="0" err="1"/>
              <a:t>머신러닝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판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CHAPTER 2 </a:t>
            </a:r>
            <a:r>
              <a:rPr lang="ko-KR" altLang="en-US" dirty="0" err="1"/>
              <a:t>머신러닝</a:t>
            </a:r>
            <a:r>
              <a:rPr lang="ko-KR" altLang="en-US" dirty="0"/>
              <a:t> 프로젝트 처음부터 끝까지 </a:t>
            </a:r>
            <a:br>
              <a:rPr lang="ko-KR" altLang="en-US" dirty="0"/>
            </a:br>
            <a:r>
              <a:rPr lang="en-US" altLang="ko-KR" sz="2000" dirty="0"/>
              <a:t>2.1 </a:t>
            </a:r>
            <a:r>
              <a:rPr lang="ko-KR" altLang="en-US" sz="2000" dirty="0"/>
              <a:t>실제 데이터로 작업하기 </a:t>
            </a:r>
            <a:br>
              <a:rPr lang="ko-KR" altLang="en-US" sz="2000" dirty="0"/>
            </a:br>
            <a:r>
              <a:rPr lang="en-US" altLang="ko-KR" sz="2000" dirty="0"/>
              <a:t>2.2 </a:t>
            </a:r>
            <a:r>
              <a:rPr lang="ko-KR" altLang="en-US" sz="2000" dirty="0"/>
              <a:t>큰 그림 보기 </a:t>
            </a:r>
            <a:br>
              <a:rPr lang="ko-KR" altLang="en-US" sz="2000" dirty="0"/>
            </a:br>
            <a:r>
              <a:rPr lang="en-US" altLang="ko-KR" sz="2000" dirty="0"/>
              <a:t>2.3 </a:t>
            </a:r>
            <a:r>
              <a:rPr lang="ko-KR" altLang="en-US" sz="2000" dirty="0"/>
              <a:t>데이터 가져오기 </a:t>
            </a:r>
            <a:br>
              <a:rPr lang="ko-KR" altLang="en-US" sz="2000" dirty="0"/>
            </a:br>
            <a:r>
              <a:rPr lang="en-US" altLang="ko-KR" sz="2000" dirty="0"/>
              <a:t>2.4 </a:t>
            </a:r>
            <a:r>
              <a:rPr lang="ko-KR" altLang="en-US" sz="2000" dirty="0"/>
              <a:t>데이터 이해를 위한 탐색과 시각화 </a:t>
            </a:r>
            <a:br>
              <a:rPr lang="ko-KR" altLang="en-US" sz="2000" dirty="0"/>
            </a:br>
            <a:r>
              <a:rPr lang="en-US" altLang="ko-KR" sz="2000" dirty="0"/>
              <a:t>2.5 </a:t>
            </a:r>
            <a:r>
              <a:rPr lang="ko-KR" altLang="en-US" sz="2000" dirty="0" err="1"/>
              <a:t>머신러닝</a:t>
            </a:r>
            <a:r>
              <a:rPr lang="ko-KR" altLang="en-US" sz="2000" dirty="0"/>
              <a:t> 알고리즘을 위한 데이터 준비 </a:t>
            </a:r>
            <a:br>
              <a:rPr lang="ko-KR" altLang="en-US" sz="2000" dirty="0"/>
            </a:br>
            <a:r>
              <a:rPr lang="en-US" altLang="ko-KR" sz="2000" dirty="0"/>
              <a:t>2.6 </a:t>
            </a:r>
            <a:r>
              <a:rPr lang="ko-KR" altLang="en-US" sz="2000" dirty="0"/>
              <a:t>모델 선택과 훈련 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6349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1630"/>
            <a:ext cx="9144000" cy="74549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2.1 </a:t>
            </a:r>
            <a:r>
              <a:rPr lang="ko-KR" altLang="en-US" sz="4000" dirty="0"/>
              <a:t>실제 데이터로 작업하기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9680"/>
            <a:ext cx="9144000" cy="49784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유명한 공개 데이터 저장소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UC </a:t>
            </a:r>
            <a:r>
              <a:rPr lang="ko-KR" altLang="en-US" dirty="0" err="1"/>
              <a:t>어바인</a:t>
            </a:r>
            <a:r>
              <a:rPr lang="ko-KR" altLang="en-US" dirty="0"/>
              <a:t> </a:t>
            </a:r>
            <a:r>
              <a:rPr lang="en-US" altLang="ko-KR" dirty="0">
                <a:hlinkClick r:id="rId2"/>
              </a:rPr>
              <a:t>http://archive.ics.usi.edu/ml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Kaggle</a:t>
            </a:r>
            <a:r>
              <a:rPr lang="ko-KR" altLang="en-US" dirty="0"/>
              <a:t> </a:t>
            </a:r>
            <a:r>
              <a:rPr lang="en-US" altLang="ko-KR" dirty="0"/>
              <a:t>datasets</a:t>
            </a:r>
            <a:r>
              <a:rPr lang="ko-KR" altLang="en-US" dirty="0"/>
              <a:t> </a:t>
            </a:r>
            <a:r>
              <a:rPr lang="en-US" altLang="ko-KR" dirty="0">
                <a:hlinkClick r:id="rId3"/>
              </a:rPr>
              <a:t>http://www.kaggle.com/datasets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아마존 </a:t>
            </a:r>
            <a:r>
              <a:rPr lang="en-US" altLang="ko-KR" dirty="0"/>
              <a:t>AWS datasets </a:t>
            </a:r>
            <a:r>
              <a:rPr lang="en-US" altLang="ko-KR" dirty="0">
                <a:hlinkClick r:id="rId4"/>
              </a:rPr>
              <a:t>https://registry.opendata.aws</a:t>
            </a: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메타 포털 </a:t>
            </a:r>
            <a:r>
              <a:rPr lang="en-US" altLang="ko-KR" dirty="0"/>
              <a:t>(</a:t>
            </a:r>
            <a:r>
              <a:rPr lang="ko-KR" altLang="en-US" dirty="0"/>
              <a:t>공개 데이터 저장소의 나열</a:t>
            </a:r>
            <a:r>
              <a:rPr lang="en-US" altLang="ko-KR" dirty="0"/>
              <a:t>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Data Portals </a:t>
            </a:r>
            <a:r>
              <a:rPr lang="en-US" altLang="ko-KR" dirty="0">
                <a:hlinkClick r:id="rId5"/>
              </a:rPr>
              <a:t>http://dataportals.org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Open Data Monitor </a:t>
            </a:r>
            <a:r>
              <a:rPr lang="en-US" altLang="ko-KR" dirty="0">
                <a:hlinkClick r:id="rId6"/>
              </a:rPr>
              <a:t>http://opendatamonitor.edu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 err="1"/>
              <a:t>Quandl</a:t>
            </a:r>
            <a:r>
              <a:rPr lang="ko-KR" altLang="en-US" dirty="0"/>
              <a:t> </a:t>
            </a:r>
            <a:r>
              <a:rPr lang="en-US" altLang="ko-KR" dirty="0"/>
              <a:t>http://quandl.com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인기있는 공개 데이터 저장소 나열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위키백과 </a:t>
            </a:r>
            <a:r>
              <a:rPr lang="ko-KR" altLang="en-US" dirty="0" err="1"/>
              <a:t>머신러닝</a:t>
            </a:r>
            <a:r>
              <a:rPr lang="ko-KR" altLang="en-US" dirty="0"/>
              <a:t> 데이터셋 목록 </a:t>
            </a:r>
            <a:r>
              <a:rPr lang="en-US" altLang="ko-KR" dirty="0">
                <a:hlinkClick r:id="rId7"/>
              </a:rPr>
              <a:t>https://goo.gl/SJHN2K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Quora.com </a:t>
            </a:r>
            <a:r>
              <a:rPr lang="en-US" altLang="ko-KR" dirty="0">
                <a:hlinkClick r:id="rId8"/>
              </a:rPr>
              <a:t>https://homl.info/10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Datasets </a:t>
            </a:r>
            <a:r>
              <a:rPr lang="en-US" altLang="ko-KR" dirty="0" err="1"/>
              <a:t>subredit</a:t>
            </a:r>
            <a:r>
              <a:rPr lang="en-US" altLang="ko-KR" dirty="0"/>
              <a:t> </a:t>
            </a:r>
            <a:r>
              <a:rPr lang="en-US" altLang="ko-KR" dirty="0">
                <a:hlinkClick r:id="rId9"/>
              </a:rPr>
              <a:t>http://www.reddit.com/r/datasets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캘리포니아 주택 가격</a:t>
            </a:r>
            <a:r>
              <a:rPr lang="en-US" altLang="ko-KR" dirty="0"/>
              <a:t>(California Housing Prices)</a:t>
            </a:r>
            <a:r>
              <a:rPr lang="ko-KR" altLang="en-US" dirty="0"/>
              <a:t> 데이터셋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5260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>
            <a:extLst>
              <a:ext uri="{FF2B5EF4-FFF2-40B4-BE49-F238E27FC236}">
                <a16:creationId xmlns:a16="http://schemas.microsoft.com/office/drawing/2014/main" id="{F1611772-6CC9-4AFB-9BDE-6C1AD0F91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2720" y="6065520"/>
            <a:ext cx="1962468" cy="401320"/>
          </a:xfrm>
        </p:spPr>
        <p:txBody>
          <a:bodyPr>
            <a:normAutofit/>
          </a:bodyPr>
          <a:lstStyle/>
          <a:p>
            <a:r>
              <a:rPr lang="en-US" altLang="ko-KR" sz="1400" dirty="0"/>
              <a:t>[KIER </a:t>
            </a:r>
            <a:r>
              <a:rPr lang="ko-KR" altLang="en-US" sz="1400" dirty="0"/>
              <a:t>이제현</a:t>
            </a:r>
            <a:r>
              <a:rPr lang="en-US" altLang="ko-KR" sz="1400" dirty="0"/>
              <a:t>]</a:t>
            </a:r>
            <a:endParaRPr lang="ko-KR" altLang="en-US" sz="1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355D1B8-8373-4983-B571-D71D6516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79" y="391160"/>
            <a:ext cx="10366934" cy="55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4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>
            <a:extLst>
              <a:ext uri="{FF2B5EF4-FFF2-40B4-BE49-F238E27FC236}">
                <a16:creationId xmlns:a16="http://schemas.microsoft.com/office/drawing/2014/main" id="{F1611772-6CC9-4AFB-9BDE-6C1AD0F91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2720" y="6065520"/>
            <a:ext cx="1962468" cy="401320"/>
          </a:xfrm>
        </p:spPr>
        <p:txBody>
          <a:bodyPr>
            <a:normAutofit/>
          </a:bodyPr>
          <a:lstStyle/>
          <a:p>
            <a:r>
              <a:rPr lang="en-US" altLang="ko-KR" sz="1400" dirty="0"/>
              <a:t>[KIER </a:t>
            </a:r>
            <a:r>
              <a:rPr lang="ko-KR" altLang="en-US" sz="1400" dirty="0"/>
              <a:t>이제현</a:t>
            </a:r>
            <a:r>
              <a:rPr lang="en-US" altLang="ko-KR" sz="1400" dirty="0"/>
              <a:t>]</a:t>
            </a:r>
            <a:endParaRPr lang="ko-KR" altLang="en-US" sz="1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EBA3E4F-D7D0-4C48-A23C-02E309F5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29" y="391160"/>
            <a:ext cx="9714156" cy="55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1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1630"/>
            <a:ext cx="9144000" cy="74549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2.2 </a:t>
            </a:r>
            <a:r>
              <a:rPr lang="ko-KR" altLang="en-US" sz="4000" dirty="0"/>
              <a:t>큰 그림 보기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1249680"/>
            <a:ext cx="10789920" cy="21793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캘리포니아 인구조사 데이터 </a:t>
            </a:r>
            <a:r>
              <a:rPr lang="en-US" altLang="ko-KR" dirty="0"/>
              <a:t>: </a:t>
            </a:r>
            <a:r>
              <a:rPr lang="ko-KR" altLang="en-US" dirty="0"/>
              <a:t>캘리포니아 주택가격 모델 만들기 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Block</a:t>
            </a:r>
            <a:r>
              <a:rPr lang="ko-KR" altLang="en-US" dirty="0"/>
              <a:t> </a:t>
            </a:r>
            <a:r>
              <a:rPr lang="en-US" altLang="ko-KR" dirty="0"/>
              <a:t>group : </a:t>
            </a:r>
            <a:r>
              <a:rPr lang="ko-KR" altLang="en-US" dirty="0"/>
              <a:t>미국 인구조사국의 최소한의 지리적 단위</a:t>
            </a:r>
            <a:r>
              <a:rPr lang="en-US" altLang="ko-KR" dirty="0"/>
              <a:t>(</a:t>
            </a:r>
            <a:r>
              <a:rPr lang="ko-KR" altLang="en-US" dirty="0"/>
              <a:t>보통 </a:t>
            </a:r>
            <a:r>
              <a:rPr lang="en-US" altLang="ko-KR" dirty="0"/>
              <a:t>600~3000</a:t>
            </a:r>
            <a:r>
              <a:rPr lang="ko-KR" altLang="en-US" dirty="0"/>
              <a:t>명</a:t>
            </a:r>
            <a:r>
              <a:rPr lang="en-US" altLang="ko-KR" dirty="0"/>
              <a:t>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Block</a:t>
            </a:r>
            <a:r>
              <a:rPr lang="ko-KR" altLang="en-US" dirty="0"/>
              <a:t> </a:t>
            </a:r>
            <a:r>
              <a:rPr lang="en-US" altLang="ko-KR" dirty="0"/>
              <a:t>group </a:t>
            </a:r>
            <a:r>
              <a:rPr lang="ko-KR" altLang="en-US" dirty="0"/>
              <a:t>마다</a:t>
            </a:r>
            <a:r>
              <a:rPr lang="en-US" altLang="ko-KR" dirty="0"/>
              <a:t> </a:t>
            </a:r>
            <a:r>
              <a:rPr lang="ko-KR" altLang="en-US" dirty="0"/>
              <a:t>인구</a:t>
            </a:r>
            <a:r>
              <a:rPr lang="en-US" altLang="ko-KR" dirty="0"/>
              <a:t>, </a:t>
            </a:r>
            <a:r>
              <a:rPr lang="ko-KR" altLang="en-US" dirty="0"/>
              <a:t>중간소득</a:t>
            </a:r>
            <a:r>
              <a:rPr lang="en-US" altLang="ko-KR" dirty="0"/>
              <a:t>, </a:t>
            </a:r>
            <a:r>
              <a:rPr lang="ko-KR" altLang="en-US" dirty="0"/>
              <a:t>중간주택가격 등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이 데이터로 모델을 학습시켜 중간주택 가격을 예측</a:t>
            </a:r>
            <a:endParaRPr lang="en-US" altLang="ko-KR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7A47425-46CC-4A19-AFD4-639B3B580EC4}"/>
              </a:ext>
            </a:extLst>
          </p:cNvPr>
          <p:cNvSpPr txBox="1">
            <a:spLocks/>
          </p:cNvSpPr>
          <p:nvPr/>
        </p:nvSpPr>
        <p:spPr>
          <a:xfrm>
            <a:off x="1524000" y="2846070"/>
            <a:ext cx="9144000" cy="745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/>
              <a:t>2.2.1 </a:t>
            </a:r>
            <a:r>
              <a:rPr lang="ko-KR" altLang="en-US" sz="3200" dirty="0"/>
              <a:t>문제 정의</a:t>
            </a:r>
          </a:p>
        </p:txBody>
      </p:sp>
      <p:sp>
        <p:nvSpPr>
          <p:cNvPr id="5" name="부제목 5">
            <a:extLst>
              <a:ext uri="{FF2B5EF4-FFF2-40B4-BE49-F238E27FC236}">
                <a16:creationId xmlns:a16="http://schemas.microsoft.com/office/drawing/2014/main" id="{3BF3F7F9-4334-41AD-8C14-DCEA1F111748}"/>
              </a:ext>
            </a:extLst>
          </p:cNvPr>
          <p:cNvSpPr txBox="1">
            <a:spLocks/>
          </p:cNvSpPr>
          <p:nvPr/>
        </p:nvSpPr>
        <p:spPr>
          <a:xfrm>
            <a:off x="965200" y="3719830"/>
            <a:ext cx="10789920" cy="29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비즈니스의 목적이 무엇인가요</a:t>
            </a:r>
            <a:r>
              <a:rPr lang="en-US" altLang="ko-KR" dirty="0"/>
              <a:t>?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모델의 출력</a:t>
            </a:r>
            <a:r>
              <a:rPr lang="en-US" altLang="ko-KR" dirty="0"/>
              <a:t>(</a:t>
            </a:r>
            <a:r>
              <a:rPr lang="ko-KR" altLang="en-US" dirty="0"/>
              <a:t>구역의 중간 주택 가격 예측</a:t>
            </a:r>
            <a:r>
              <a:rPr lang="en-US" altLang="ko-KR" dirty="0"/>
              <a:t>)</a:t>
            </a:r>
            <a:r>
              <a:rPr lang="ko-KR" altLang="en-US" dirty="0"/>
              <a:t>으로 다른 시스템의 입력에 사용</a:t>
            </a:r>
            <a:r>
              <a:rPr lang="en-US" altLang="ko-KR" dirty="0"/>
              <a:t>(</a:t>
            </a:r>
            <a:r>
              <a:rPr lang="ko-KR" altLang="en-US" dirty="0"/>
              <a:t>투자 결정</a:t>
            </a:r>
            <a:r>
              <a:rPr lang="en-US" altLang="ko-KR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현재 솔루션은 어떻게 구성되어 있나요</a:t>
            </a:r>
            <a:r>
              <a:rPr lang="en-US" altLang="ko-KR" dirty="0"/>
              <a:t>?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전문가의 수동 예측</a:t>
            </a:r>
            <a:r>
              <a:rPr lang="en-US" altLang="ko-KR" dirty="0"/>
              <a:t>, </a:t>
            </a:r>
            <a:r>
              <a:rPr lang="ko-KR" altLang="en-US" dirty="0"/>
              <a:t>추정치가 </a:t>
            </a:r>
            <a:r>
              <a:rPr lang="en-US" altLang="ko-KR" dirty="0"/>
              <a:t>20%</a:t>
            </a:r>
            <a:r>
              <a:rPr lang="ko-KR" altLang="en-US" dirty="0"/>
              <a:t>이상 벗어나기도 함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중간주택가격 예측 모델을 훈련시키자</a:t>
            </a:r>
            <a:r>
              <a:rPr lang="en-US" altLang="ko-KR" dirty="0"/>
              <a:t>! (</a:t>
            </a:r>
            <a:r>
              <a:rPr lang="ko-KR" altLang="en-US" dirty="0"/>
              <a:t>수천 개 구역의 중간주택가격 데이터</a:t>
            </a:r>
            <a:r>
              <a:rPr lang="en-US" altLang="ko-KR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문제 정의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(</a:t>
            </a:r>
            <a:r>
              <a:rPr lang="ko-KR" altLang="en-US" b="1" dirty="0"/>
              <a:t>지도학습</a:t>
            </a:r>
            <a:r>
              <a:rPr lang="en-US" altLang="ko-KR" dirty="0"/>
              <a:t>,</a:t>
            </a:r>
            <a:r>
              <a:rPr lang="ko-KR" altLang="en-US" dirty="0"/>
              <a:t>비지도학습</a:t>
            </a:r>
            <a:r>
              <a:rPr lang="en-US" altLang="ko-KR" dirty="0"/>
              <a:t>), </a:t>
            </a:r>
            <a:r>
              <a:rPr lang="ko-KR" altLang="en-US" b="1" dirty="0"/>
              <a:t>다중회귀</a:t>
            </a:r>
            <a:r>
              <a:rPr lang="en-US" altLang="ko-KR" dirty="0"/>
              <a:t>(</a:t>
            </a:r>
            <a:r>
              <a:rPr lang="ko-KR" altLang="en-US" dirty="0"/>
              <a:t>예측에 사용할 특성이 여러 개</a:t>
            </a:r>
            <a:r>
              <a:rPr lang="en-US" altLang="ko-KR" dirty="0"/>
              <a:t>), </a:t>
            </a:r>
            <a:r>
              <a:rPr lang="ko-KR" altLang="en-US" b="1" dirty="0" err="1"/>
              <a:t>단변량</a:t>
            </a:r>
            <a:r>
              <a:rPr lang="ko-KR" altLang="en-US" b="1" dirty="0"/>
              <a:t> 회귀</a:t>
            </a:r>
            <a:r>
              <a:rPr lang="en-US" altLang="ko-KR" dirty="0"/>
              <a:t>(</a:t>
            </a:r>
            <a:r>
              <a:rPr lang="ko-KR" altLang="en-US" dirty="0"/>
              <a:t>각 구역에 하나의 값 예측</a:t>
            </a:r>
            <a:r>
              <a:rPr lang="en-US" altLang="ko-KR" dirty="0"/>
              <a:t>)-</a:t>
            </a:r>
            <a:r>
              <a:rPr lang="ko-KR" altLang="en-US" dirty="0" err="1"/>
              <a:t>다변량</a:t>
            </a:r>
            <a:r>
              <a:rPr lang="ko-KR" altLang="en-US" dirty="0"/>
              <a:t> 회귀</a:t>
            </a:r>
            <a:r>
              <a:rPr lang="en-US" altLang="ko-KR" dirty="0"/>
              <a:t>(</a:t>
            </a:r>
            <a:r>
              <a:rPr lang="ko-KR" altLang="en-US" dirty="0"/>
              <a:t>각 구역에 여러 값 예측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91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7A47425-46CC-4A19-AFD4-639B3B580EC4}"/>
              </a:ext>
            </a:extLst>
          </p:cNvPr>
          <p:cNvSpPr txBox="1">
            <a:spLocks/>
          </p:cNvSpPr>
          <p:nvPr/>
        </p:nvSpPr>
        <p:spPr>
          <a:xfrm>
            <a:off x="1320800" y="417830"/>
            <a:ext cx="9144000" cy="745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/>
              <a:t>2.2.2 </a:t>
            </a:r>
            <a:r>
              <a:rPr lang="ko-KR" altLang="en-US" sz="3200" dirty="0"/>
              <a:t>성능 측정 지표 선택</a:t>
            </a:r>
          </a:p>
        </p:txBody>
      </p:sp>
      <p:sp>
        <p:nvSpPr>
          <p:cNvPr id="5" name="부제목 5">
            <a:extLst>
              <a:ext uri="{FF2B5EF4-FFF2-40B4-BE49-F238E27FC236}">
                <a16:creationId xmlns:a16="http://schemas.microsoft.com/office/drawing/2014/main" id="{3BF3F7F9-4334-41AD-8C14-DCEA1F111748}"/>
              </a:ext>
            </a:extLst>
          </p:cNvPr>
          <p:cNvSpPr txBox="1">
            <a:spLocks/>
          </p:cNvSpPr>
          <p:nvPr/>
        </p:nvSpPr>
        <p:spPr>
          <a:xfrm>
            <a:off x="843280" y="1596390"/>
            <a:ext cx="10789920" cy="5058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회귀 문제의 전형적인 성능지표</a:t>
            </a:r>
            <a:r>
              <a:rPr lang="en-US" altLang="ko-KR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중간주택가격 예측</a:t>
            </a:r>
            <a:r>
              <a:rPr lang="en-US" altLang="ko-KR" dirty="0"/>
              <a:t>: </a:t>
            </a:r>
            <a:r>
              <a:rPr lang="ko-KR" altLang="en-US" dirty="0"/>
              <a:t>회귀 </a:t>
            </a:r>
            <a:r>
              <a:rPr lang="en-US" altLang="ko-KR" dirty="0"/>
              <a:t>(regression) </a:t>
            </a:r>
            <a:r>
              <a:rPr lang="ko-KR" altLang="en-US" dirty="0"/>
              <a:t>문제</a:t>
            </a: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카테고리 </a:t>
            </a:r>
            <a:r>
              <a:rPr lang="en-US" altLang="ko-KR" dirty="0"/>
              <a:t>(</a:t>
            </a:r>
            <a:r>
              <a:rPr lang="ko-KR" altLang="en-US" dirty="0"/>
              <a:t>저렴</a:t>
            </a:r>
            <a:r>
              <a:rPr lang="en-US" altLang="ko-KR" dirty="0"/>
              <a:t>, </a:t>
            </a:r>
            <a:r>
              <a:rPr lang="ko-KR" altLang="en-US" dirty="0"/>
              <a:t>보통</a:t>
            </a:r>
            <a:r>
              <a:rPr lang="en-US" altLang="ko-KR" dirty="0"/>
              <a:t>, </a:t>
            </a:r>
            <a:r>
              <a:rPr lang="ko-KR" altLang="en-US" dirty="0"/>
              <a:t>고가</a:t>
            </a:r>
            <a:r>
              <a:rPr lang="en-US" altLang="ko-KR" dirty="0"/>
              <a:t>) </a:t>
            </a:r>
            <a:r>
              <a:rPr lang="ko-KR" altLang="en-US" dirty="0"/>
              <a:t>예측</a:t>
            </a:r>
            <a:r>
              <a:rPr lang="en-US" altLang="ko-KR" dirty="0"/>
              <a:t>: </a:t>
            </a:r>
            <a:r>
              <a:rPr lang="ko-KR" altLang="en-US" dirty="0"/>
              <a:t>분류</a:t>
            </a:r>
            <a:r>
              <a:rPr lang="en-US" altLang="ko-KR" dirty="0"/>
              <a:t>(classification)</a:t>
            </a:r>
            <a:r>
              <a:rPr lang="ko-KR" altLang="en-US" dirty="0"/>
              <a:t> 문제</a:t>
            </a:r>
            <a:endParaRPr lang="en-US" altLang="ko-KR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BCBBA59-BEFC-4998-811B-FF3F76C7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25" y="2335530"/>
            <a:ext cx="4714875" cy="13335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C8FD199-6B7E-4D2E-89D7-B57DEF68A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115" y="2264092"/>
            <a:ext cx="43624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6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A433E-EC30-4421-B486-E28873B16ADB}"/>
              </a:ext>
            </a:extLst>
          </p:cNvPr>
          <p:cNvSpPr txBox="1"/>
          <p:nvPr/>
        </p:nvSpPr>
        <p:spPr>
          <a:xfrm>
            <a:off x="660400" y="579120"/>
            <a:ext cx="109321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The quality of the data and the amount of useful information that it contains are key factors that determine how well a machine learning algorithm can learn</a:t>
            </a:r>
          </a:p>
          <a:p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Absolutely critical to examine and preprocess a dataset before we feed it to a learning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Topic in this chapter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2000" dirty="0"/>
              <a:t>Removing and imputing missing values from the dataset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2000" dirty="0"/>
              <a:t>Getting categorical data into shape for machine learning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C8BFF-D5BB-4B8F-BD6D-69D9D89D253D}"/>
              </a:ext>
            </a:extLst>
          </p:cNvPr>
          <p:cNvSpPr txBox="1"/>
          <p:nvPr/>
        </p:nvSpPr>
        <p:spPr>
          <a:xfrm>
            <a:off x="599440" y="4175760"/>
            <a:ext cx="10932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Dealing with missing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Crucial to take care of missing values before proceeding with further analyses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Several practical techniques for dealing with missing values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/>
              <a:t>By removing entries from our dataset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/>
              <a:t>By imputing missing from other samples or features</a:t>
            </a:r>
          </a:p>
        </p:txBody>
      </p:sp>
    </p:spTree>
    <p:extLst>
      <p:ext uri="{BB962C8B-B14F-4D97-AF65-F5344CB8AC3E}">
        <p14:creationId xmlns:p14="http://schemas.microsoft.com/office/powerpoint/2010/main" val="773914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1630"/>
            <a:ext cx="9144000" cy="74549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2.3 </a:t>
            </a:r>
            <a:r>
              <a:rPr lang="ko-KR" altLang="en-US" sz="4000" dirty="0"/>
              <a:t>데이터</a:t>
            </a:r>
            <a:r>
              <a:rPr lang="en-US" altLang="ko-KR" sz="4000" dirty="0"/>
              <a:t> </a:t>
            </a:r>
            <a:r>
              <a:rPr lang="ko-KR" altLang="en-US" sz="4000" dirty="0"/>
              <a:t>가져오기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" y="1249680"/>
            <a:ext cx="10789920" cy="21793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데이터 파일 </a:t>
            </a:r>
            <a:r>
              <a:rPr lang="en-US" altLang="ko-KR" dirty="0"/>
              <a:t>: datasets/housing/housing.csv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캘리포니아 주택가격 모델 만들기 </a:t>
            </a: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9E3B89D-AABB-4D19-B053-DE68BC24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9" y="2398848"/>
            <a:ext cx="5218663" cy="258971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57475DE-2F50-4A4B-8C45-DBBE31377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305" y="2123441"/>
            <a:ext cx="6116600" cy="130556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83501A0-5DFD-4F68-A44F-C3672FFA6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144" y="3563620"/>
            <a:ext cx="4575687" cy="3152140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B9907D5-24B6-492E-993A-9DB3197512D6}"/>
              </a:ext>
            </a:extLst>
          </p:cNvPr>
          <p:cNvCxnSpPr/>
          <p:nvPr/>
        </p:nvCxnSpPr>
        <p:spPr>
          <a:xfrm>
            <a:off x="8087360" y="5455920"/>
            <a:ext cx="130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C35E90B9-9749-4A14-A583-B2632E9CA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" y="5354320"/>
            <a:ext cx="3981450" cy="116205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19D1791-FCD3-46AA-A9BE-48288A9D26E5}"/>
              </a:ext>
            </a:extLst>
          </p:cNvPr>
          <p:cNvSpPr/>
          <p:nvPr/>
        </p:nvSpPr>
        <p:spPr>
          <a:xfrm>
            <a:off x="9479280" y="4571999"/>
            <a:ext cx="828551" cy="1605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F9687F5-D08D-4813-8B4D-F81324660C57}"/>
              </a:ext>
            </a:extLst>
          </p:cNvPr>
          <p:cNvSpPr/>
          <p:nvPr/>
        </p:nvSpPr>
        <p:spPr>
          <a:xfrm>
            <a:off x="6177280" y="5273040"/>
            <a:ext cx="3210560" cy="182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445F85-02DA-4217-8B41-51F88D7F6C5C}"/>
              </a:ext>
            </a:extLst>
          </p:cNvPr>
          <p:cNvSpPr txBox="1"/>
          <p:nvPr/>
        </p:nvSpPr>
        <p:spPr>
          <a:xfrm>
            <a:off x="10307831" y="5900281"/>
            <a:ext cx="95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숫자형</a:t>
            </a:r>
          </a:p>
        </p:txBody>
      </p:sp>
    </p:spTree>
    <p:extLst>
      <p:ext uri="{BB962C8B-B14F-4D97-AF65-F5344CB8AC3E}">
        <p14:creationId xmlns:p14="http://schemas.microsoft.com/office/powerpoint/2010/main" val="33309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D203855-E6FF-41F3-9592-0C42A834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540543"/>
            <a:ext cx="7346216" cy="2231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A4E9AD-3669-47E4-8BF9-10F0F39390E1}"/>
              </a:ext>
            </a:extLst>
          </p:cNvPr>
          <p:cNvSpPr txBox="1"/>
          <p:nvPr/>
        </p:nvSpPr>
        <p:spPr>
          <a:xfrm>
            <a:off x="7934960" y="635065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널 값 제외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B77D1-A531-4C54-9F23-849E6AF1CFCD}"/>
              </a:ext>
            </a:extLst>
          </p:cNvPr>
          <p:cNvSpPr txBox="1"/>
          <p:nvPr/>
        </p:nvSpPr>
        <p:spPr>
          <a:xfrm>
            <a:off x="7853680" y="1739114"/>
            <a:ext cx="157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백 분위 수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3BCD138-20E4-4AB4-A998-D2FC8604203A}"/>
              </a:ext>
            </a:extLst>
          </p:cNvPr>
          <p:cNvSpPr/>
          <p:nvPr/>
        </p:nvSpPr>
        <p:spPr>
          <a:xfrm>
            <a:off x="325656" y="1656079"/>
            <a:ext cx="7437120" cy="538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6669C-2819-4EBF-816A-9E7F394FA945}"/>
              </a:ext>
            </a:extLst>
          </p:cNvPr>
          <p:cNvSpPr txBox="1"/>
          <p:nvPr/>
        </p:nvSpPr>
        <p:spPr>
          <a:xfrm>
            <a:off x="8625840" y="1994634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전체 관측 값에서 주어진 백분율이 속하는 하위 부분의 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01517-4749-47CD-8C71-ED85E81C0FAF}"/>
              </a:ext>
            </a:extLst>
          </p:cNvPr>
          <p:cNvSpPr txBox="1"/>
          <p:nvPr/>
        </p:nvSpPr>
        <p:spPr>
          <a:xfrm>
            <a:off x="670560" y="301244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데이터 형태를 빠르게 검토하는 방법</a:t>
            </a:r>
            <a:r>
              <a:rPr lang="en-US" altLang="ko-KR" dirty="0"/>
              <a:t>: </a:t>
            </a:r>
            <a:r>
              <a:rPr lang="ko-KR" altLang="en-US" dirty="0"/>
              <a:t>숫자형 특성의 히스토그램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EF2D3A3-973E-4153-857C-E62901ACC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84" y="3591560"/>
            <a:ext cx="5622398" cy="21996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AE9868C-F452-4B28-A223-34656E044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562" y="3290260"/>
            <a:ext cx="5713644" cy="3140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58E089-D0A8-410B-9AE7-AE340899CAC1}"/>
              </a:ext>
            </a:extLst>
          </p:cNvPr>
          <p:cNvSpPr txBox="1"/>
          <p:nvPr/>
        </p:nvSpPr>
        <p:spPr>
          <a:xfrm>
            <a:off x="8407400" y="6431136"/>
            <a:ext cx="204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15-&gt; 15</a:t>
            </a:r>
            <a:r>
              <a:rPr lang="ko-KR" altLang="en-US" sz="1400" dirty="0"/>
              <a:t>만 달러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E51A1-713E-49B6-86DD-7C3BA5D633F5}"/>
              </a:ext>
            </a:extLst>
          </p:cNvPr>
          <p:cNvSpPr txBox="1"/>
          <p:nvPr/>
        </p:nvSpPr>
        <p:spPr>
          <a:xfrm>
            <a:off x="11027006" y="6431136"/>
            <a:ext cx="124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한계 값 설정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CBBA6-63AB-4EFF-9BD7-AE299984EE2B}"/>
              </a:ext>
            </a:extLst>
          </p:cNvPr>
          <p:cNvSpPr txBox="1"/>
          <p:nvPr/>
        </p:nvSpPr>
        <p:spPr>
          <a:xfrm>
            <a:off x="7934960" y="2820908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</a:t>
            </a:r>
            <a:r>
              <a:rPr lang="ko-KR" altLang="en-US" sz="1400" dirty="0"/>
              <a:t>특성 값들의 스케일이 많이 다름</a:t>
            </a:r>
            <a:endParaRPr lang="en-US" altLang="ko-KR" sz="1400" dirty="0"/>
          </a:p>
          <a:p>
            <a:r>
              <a:rPr lang="en-US" altLang="ko-KR" sz="1400" dirty="0"/>
              <a:t>-</a:t>
            </a:r>
            <a:r>
              <a:rPr lang="ko-KR" altLang="en-US" sz="1400" dirty="0"/>
              <a:t>오른 쪽으로 많이 뻗어 있음</a:t>
            </a:r>
          </a:p>
        </p:txBody>
      </p:sp>
    </p:spTree>
    <p:extLst>
      <p:ext uri="{BB962C8B-B14F-4D97-AF65-F5344CB8AC3E}">
        <p14:creationId xmlns:p14="http://schemas.microsoft.com/office/powerpoint/2010/main" val="2671975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7A47425-46CC-4A19-AFD4-639B3B580EC4}"/>
              </a:ext>
            </a:extLst>
          </p:cNvPr>
          <p:cNvSpPr txBox="1">
            <a:spLocks/>
          </p:cNvSpPr>
          <p:nvPr/>
        </p:nvSpPr>
        <p:spPr>
          <a:xfrm>
            <a:off x="1239520" y="206375"/>
            <a:ext cx="9144000" cy="745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/>
              <a:t>2.3.4 </a:t>
            </a:r>
            <a:r>
              <a:rPr lang="ko-KR" altLang="en-US" sz="3200" dirty="0"/>
              <a:t>테스트 세트 만들기</a:t>
            </a:r>
          </a:p>
        </p:txBody>
      </p:sp>
      <p:sp>
        <p:nvSpPr>
          <p:cNvPr id="5" name="부제목 5">
            <a:extLst>
              <a:ext uri="{FF2B5EF4-FFF2-40B4-BE49-F238E27FC236}">
                <a16:creationId xmlns:a16="http://schemas.microsoft.com/office/drawing/2014/main" id="{3BF3F7F9-4334-41AD-8C14-DCEA1F111748}"/>
              </a:ext>
            </a:extLst>
          </p:cNvPr>
          <p:cNvSpPr txBox="1">
            <a:spLocks/>
          </p:cNvSpPr>
          <p:nvPr/>
        </p:nvSpPr>
        <p:spPr>
          <a:xfrm>
            <a:off x="701040" y="1024799"/>
            <a:ext cx="10789920" cy="29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무작위로 샘플을 선택 </a:t>
            </a:r>
            <a:r>
              <a:rPr lang="en-US" altLang="ko-KR" dirty="0"/>
              <a:t>(20% </a:t>
            </a:r>
            <a:r>
              <a:rPr lang="ko-KR" altLang="en-US" dirty="0"/>
              <a:t>정도</a:t>
            </a:r>
            <a:r>
              <a:rPr lang="en-US" altLang="ko-KR" dirty="0"/>
              <a:t>)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6B2B307-9539-4115-9FA6-3C9BF1E7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525362"/>
            <a:ext cx="7058025" cy="2286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C4C3B4F-C0AF-4DD8-BBB4-C7DCC665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208" y="2263549"/>
            <a:ext cx="1704975" cy="8096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38748D4-1112-46C5-9E25-CE2428EC1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5" y="4141109"/>
            <a:ext cx="6867525" cy="8953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678016E-A303-498E-B09D-24685D9A0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00" y="4013918"/>
            <a:ext cx="4709477" cy="114973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2FD512C-597B-4D97-A96A-C1CFBA4EB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75" y="5290276"/>
            <a:ext cx="3124200" cy="54292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5A75533-F8B1-41F0-B976-B8A4708ED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9643" y="5036459"/>
            <a:ext cx="2237515" cy="16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8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5">
            <a:extLst>
              <a:ext uri="{FF2B5EF4-FFF2-40B4-BE49-F238E27FC236}">
                <a16:creationId xmlns:a16="http://schemas.microsoft.com/office/drawing/2014/main" id="{3BF3F7F9-4334-41AD-8C14-DCEA1F111748}"/>
              </a:ext>
            </a:extLst>
          </p:cNvPr>
          <p:cNvSpPr txBox="1">
            <a:spLocks/>
          </p:cNvSpPr>
          <p:nvPr/>
        </p:nvSpPr>
        <p:spPr>
          <a:xfrm>
            <a:off x="701040" y="463759"/>
            <a:ext cx="10789920" cy="29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계층적 샘플링</a:t>
            </a:r>
            <a:r>
              <a:rPr lang="en-US" altLang="ko-KR" dirty="0"/>
              <a:t>: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계층이라는 동질의 그룹으로 나누고 테스트 세트가 전체 인구를 대표하도록 각 계층에서 올바른 수의 샘플을 추출</a:t>
            </a:r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B4FE27D-8E01-42BE-B3B7-12B667ACF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97" y="1689734"/>
            <a:ext cx="5890959" cy="87058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24FF32F-93C4-41AB-AEF8-EB33EFBE9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" y="2659380"/>
            <a:ext cx="2686050" cy="9906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B5494D2-A29E-47AF-8A5A-CA49A7EF5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97" y="3930650"/>
            <a:ext cx="2495550" cy="4191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3ADD8CC-DF88-4845-8AFC-0AF5A4CE2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365" y="2125026"/>
            <a:ext cx="3237547" cy="241773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4572F7C-24A8-4C73-8858-47FD00E7A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" y="4513700"/>
            <a:ext cx="6505575" cy="13525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C155D9D-4325-4D74-8A33-F19355457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281" y="5413166"/>
            <a:ext cx="2933700" cy="981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EB50D5-0EEE-40D2-8773-D01700BB18E4}"/>
              </a:ext>
            </a:extLst>
          </p:cNvPr>
          <p:cNvSpPr txBox="1"/>
          <p:nvPr/>
        </p:nvSpPr>
        <p:spPr>
          <a:xfrm>
            <a:off x="8859520" y="5442231"/>
            <a:ext cx="2933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계층 샘플링에 의한 테스트 세트가 전체 데이터 세트의 소득 카테고리 비율과 거의 같음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D665C1B-FCFE-4C0B-BC6D-FBC59DA10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" y="6198978"/>
            <a:ext cx="4248150" cy="3905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FE4771-1FBF-47ED-9BD0-4DEDB30A94B9}"/>
              </a:ext>
            </a:extLst>
          </p:cNvPr>
          <p:cNvSpPr txBox="1"/>
          <p:nvPr/>
        </p:nvSpPr>
        <p:spPr>
          <a:xfrm>
            <a:off x="701040" y="5903703"/>
            <a:ext cx="382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Income_cat</a:t>
            </a:r>
            <a:r>
              <a:rPr lang="ko-KR" altLang="en-US" sz="1400" dirty="0"/>
              <a:t> 특성삭제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EE61C7-0B8F-481B-BC73-63F6F9CB2253}"/>
              </a:ext>
            </a:extLst>
          </p:cNvPr>
          <p:cNvSpPr txBox="1"/>
          <p:nvPr/>
        </p:nvSpPr>
        <p:spPr>
          <a:xfrm>
            <a:off x="2968307" y="6561551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열 삭제</a:t>
            </a:r>
          </a:p>
        </p:txBody>
      </p:sp>
    </p:spTree>
    <p:extLst>
      <p:ext uri="{BB962C8B-B14F-4D97-AF65-F5344CB8AC3E}">
        <p14:creationId xmlns:p14="http://schemas.microsoft.com/office/powerpoint/2010/main" val="3117170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720" y="302351"/>
            <a:ext cx="9144000" cy="74549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2.4 </a:t>
            </a:r>
            <a:r>
              <a:rPr lang="ko-KR" altLang="en-US" sz="4000" dirty="0"/>
              <a:t>데이터 이해를 위한 탐색과 시각화</a:t>
            </a:r>
            <a:r>
              <a:rPr lang="en-US" altLang="ko-KR" sz="4000" dirty="0"/>
              <a:t> </a:t>
            </a:r>
            <a:endParaRPr lang="ko-KR" altLang="en-US" sz="4000" dirty="0"/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" y="1249680"/>
            <a:ext cx="10789920" cy="21793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훈련</a:t>
            </a:r>
            <a:r>
              <a:rPr lang="en-US" altLang="ko-KR" dirty="0"/>
              <a:t>(Training)</a:t>
            </a:r>
            <a:r>
              <a:rPr lang="ko-KR" altLang="en-US" dirty="0"/>
              <a:t> 세트에 대해서만 탐색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29C96B4-540E-4F34-A03D-E220A1A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3" y="2081371"/>
            <a:ext cx="4943475" cy="6572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2359F78-955F-4071-8366-3A6342586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429" y="1125253"/>
            <a:ext cx="3605530" cy="275507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00294DD-B4F4-4A25-B2F3-4DD447047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30" y="4331652"/>
            <a:ext cx="5905500" cy="4095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EE721BD-10BB-44EA-B5F8-D8C2265C3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029" y="4061795"/>
            <a:ext cx="3632387" cy="2755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7CF651-D687-43AD-BBD4-40D0678A8B07}"/>
              </a:ext>
            </a:extLst>
          </p:cNvPr>
          <p:cNvSpPr txBox="1"/>
          <p:nvPr/>
        </p:nvSpPr>
        <p:spPr>
          <a:xfrm>
            <a:off x="1442720" y="4940063"/>
            <a:ext cx="40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데이터가 밀집된 영역을 볼 수 있음</a:t>
            </a:r>
            <a:endParaRPr lang="en-US" altLang="ko-KR" sz="1600" dirty="0"/>
          </a:p>
          <a:p>
            <a:r>
              <a:rPr lang="en-US" altLang="ko-KR" sz="1600" dirty="0"/>
              <a:t>(Bay Area, LA </a:t>
            </a:r>
            <a:r>
              <a:rPr lang="ko-KR" altLang="en-US" sz="1600" dirty="0"/>
              <a:t>근처</a:t>
            </a:r>
            <a:r>
              <a:rPr lang="en-US" altLang="ko-KR" sz="1600" dirty="0"/>
              <a:t>, San Diego </a:t>
            </a:r>
            <a:r>
              <a:rPr lang="ko-KR" altLang="en-US" sz="1600" dirty="0"/>
              <a:t>지역 밀집</a:t>
            </a:r>
            <a:r>
              <a:rPr lang="en-US" altLang="ko-KR" sz="1600" dirty="0"/>
              <a:t>, </a:t>
            </a:r>
            <a:r>
              <a:rPr lang="ko-KR" altLang="en-US" sz="1600" dirty="0"/>
              <a:t>센트럴 밸리를 따라 밀집된 지역의 긴 띠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58313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FADD442-9EC7-4AB5-9472-D06DCA91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7" y="1193482"/>
            <a:ext cx="5953125" cy="1057275"/>
          </a:xfrm>
          <a:prstGeom prst="rect">
            <a:avLst/>
          </a:prstGeom>
        </p:spPr>
      </p:pic>
      <p:sp>
        <p:nvSpPr>
          <p:cNvPr id="3" name="부제목 5">
            <a:extLst>
              <a:ext uri="{FF2B5EF4-FFF2-40B4-BE49-F238E27FC236}">
                <a16:creationId xmlns:a16="http://schemas.microsoft.com/office/drawing/2014/main" id="{9F180644-5B18-4650-B660-ABC244216E26}"/>
              </a:ext>
            </a:extLst>
          </p:cNvPr>
          <p:cNvSpPr txBox="1">
            <a:spLocks/>
          </p:cNvSpPr>
          <p:nvPr/>
        </p:nvSpPr>
        <p:spPr>
          <a:xfrm>
            <a:off x="517843" y="558800"/>
            <a:ext cx="10789920" cy="60858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ko-KR" altLang="en-US" dirty="0"/>
              <a:t>주택 가격</a:t>
            </a:r>
            <a:endParaRPr lang="en-US" altLang="ko-KR" dirty="0"/>
          </a:p>
          <a:p>
            <a:pPr marL="342900" indent="-342900"/>
            <a:endParaRPr lang="en-US" altLang="ko-KR" dirty="0"/>
          </a:p>
          <a:p>
            <a:pPr marL="342900" indent="-342900"/>
            <a:endParaRPr lang="en-US" altLang="ko-KR" dirty="0"/>
          </a:p>
          <a:p>
            <a:pPr marL="342900" indent="-342900"/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원의 반지름</a:t>
            </a:r>
            <a:r>
              <a:rPr lang="en-US" altLang="ko-KR" sz="1600" dirty="0"/>
              <a:t>: </a:t>
            </a:r>
            <a:r>
              <a:rPr lang="ko-KR" altLang="en-US" sz="1600" dirty="0"/>
              <a:t>구역의 인구</a:t>
            </a:r>
            <a:r>
              <a:rPr lang="en-US" altLang="ko-KR" sz="1600" dirty="0"/>
              <a:t>(s)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색상</a:t>
            </a:r>
            <a:r>
              <a:rPr lang="en-US" altLang="ko-KR" sz="1600" dirty="0"/>
              <a:t>: </a:t>
            </a:r>
            <a:r>
              <a:rPr lang="ko-KR" altLang="en-US" sz="1600" dirty="0"/>
              <a:t>가격</a:t>
            </a:r>
            <a:r>
              <a:rPr lang="en-US" altLang="ko-KR" sz="1600" dirty="0"/>
              <a:t>(c)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컬러 맵</a:t>
            </a:r>
            <a:r>
              <a:rPr lang="en-US" altLang="ko-KR" sz="1600" dirty="0"/>
              <a:t> jet (</a:t>
            </a:r>
            <a:r>
              <a:rPr lang="en-US" altLang="ko-KR" sz="1600" dirty="0" err="1"/>
              <a:t>cmap</a:t>
            </a:r>
            <a:r>
              <a:rPr lang="en-US" altLang="ko-KR" sz="1600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주택 가격은 지역</a:t>
            </a:r>
            <a:r>
              <a:rPr lang="en-US" altLang="ko-KR" sz="1600" dirty="0"/>
              <a:t>(</a:t>
            </a:r>
            <a:r>
              <a:rPr lang="ko-KR" altLang="en-US" sz="1600" dirty="0"/>
              <a:t>해변</a:t>
            </a:r>
            <a:r>
              <a:rPr lang="en-US" altLang="ko-KR" sz="1600" dirty="0"/>
              <a:t>)</a:t>
            </a:r>
            <a:r>
              <a:rPr lang="ko-KR" altLang="en-US" sz="1600" dirty="0"/>
              <a:t>과 인구밀도에 높은 관련</a:t>
            </a:r>
            <a:endParaRPr lang="en-US" altLang="ko-KR" sz="1600" dirty="0"/>
          </a:p>
          <a:p>
            <a:pPr marL="457200" lvl="1" indent="0">
              <a:buNone/>
            </a:pPr>
            <a:r>
              <a:rPr lang="en-US" altLang="ko-KR" sz="16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342900" indent="-342900"/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DBE536-097D-46D6-8F6C-75290BA4E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790" y="2052320"/>
            <a:ext cx="6437906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09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32E947D-2F88-4DC5-9E6E-81E25A3A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" y="985520"/>
            <a:ext cx="7172325" cy="50196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0933D9F-B3F3-478F-8EC0-24E6A0208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782" y="1320800"/>
            <a:ext cx="4728050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1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5">
            <a:extLst>
              <a:ext uri="{FF2B5EF4-FFF2-40B4-BE49-F238E27FC236}">
                <a16:creationId xmlns:a16="http://schemas.microsoft.com/office/drawing/2014/main" id="{9F180644-5B18-4650-B660-ABC244216E26}"/>
              </a:ext>
            </a:extLst>
          </p:cNvPr>
          <p:cNvSpPr txBox="1">
            <a:spLocks/>
          </p:cNvSpPr>
          <p:nvPr/>
        </p:nvSpPr>
        <p:spPr>
          <a:xfrm>
            <a:off x="517843" y="558800"/>
            <a:ext cx="10789920" cy="60858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ko-KR" altLang="en-US" dirty="0"/>
              <a:t>상관관계 조사</a:t>
            </a:r>
            <a:endParaRPr lang="en-US" altLang="ko-KR" dirty="0"/>
          </a:p>
          <a:p>
            <a:pPr marL="342900" indent="-342900"/>
            <a:endParaRPr lang="en-US" altLang="ko-KR" dirty="0"/>
          </a:p>
          <a:p>
            <a:pPr marL="342900" indent="-342900"/>
            <a:endParaRPr lang="en-US" altLang="ko-KR" dirty="0"/>
          </a:p>
          <a:p>
            <a:pPr marL="457200" lvl="1" indent="0">
              <a:buNone/>
            </a:pPr>
            <a:r>
              <a:rPr lang="en-US" altLang="ko-KR" sz="16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342900" indent="-342900"/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5DA38D5-84DF-4AF5-BD5E-A471EAC2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65" y="1197610"/>
            <a:ext cx="5391150" cy="4191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EB0BD18-C868-4672-A453-AE19DBBE6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7" y="1701800"/>
            <a:ext cx="3638550" cy="1619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5E30F-E0A5-4901-A2FC-FD465362ED5D}"/>
              </a:ext>
            </a:extLst>
          </p:cNvPr>
          <p:cNvSpPr txBox="1"/>
          <p:nvPr/>
        </p:nvSpPr>
        <p:spPr>
          <a:xfrm>
            <a:off x="3632960" y="601067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-1&lt;</a:t>
            </a:r>
            <a:r>
              <a:rPr lang="ko-KR" altLang="en-US" dirty="0"/>
              <a:t>상관계수</a:t>
            </a:r>
            <a:r>
              <a:rPr lang="en-US" altLang="ko-KR" dirty="0"/>
              <a:t>&lt;1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B2969D8-46E6-470D-8FBF-8925F312F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03" y="5796637"/>
            <a:ext cx="7315200" cy="8667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383AA02-A37A-4531-A77A-BB5278862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441" y="1616710"/>
            <a:ext cx="6271908" cy="43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4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5">
            <a:extLst>
              <a:ext uri="{FF2B5EF4-FFF2-40B4-BE49-F238E27FC236}">
                <a16:creationId xmlns:a16="http://schemas.microsoft.com/office/drawing/2014/main" id="{9F180644-5B18-4650-B660-ABC244216E26}"/>
              </a:ext>
            </a:extLst>
          </p:cNvPr>
          <p:cNvSpPr txBox="1">
            <a:spLocks/>
          </p:cNvSpPr>
          <p:nvPr/>
        </p:nvSpPr>
        <p:spPr>
          <a:xfrm>
            <a:off x="517843" y="558800"/>
            <a:ext cx="10789920" cy="60858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ko-KR" altLang="en-US" dirty="0"/>
              <a:t>상관관계 조사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매우 강한 상관관계</a:t>
            </a:r>
            <a:endParaRPr lang="en-US" altLang="ko-KR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가격 </a:t>
            </a:r>
            <a:r>
              <a:rPr lang="ko-KR" altLang="en-US" sz="1600" dirty="0" err="1"/>
              <a:t>제한값</a:t>
            </a:r>
            <a:r>
              <a:rPr lang="ko-KR" altLang="en-US" sz="1600" dirty="0"/>
              <a:t> </a:t>
            </a:r>
            <a:r>
              <a:rPr lang="en-US" altLang="ko-KR" sz="1600" dirty="0"/>
              <a:t>$500,000</a:t>
            </a:r>
            <a:r>
              <a:rPr lang="ko-KR" altLang="en-US" sz="1600" dirty="0"/>
              <a:t>에서 수평선</a:t>
            </a:r>
            <a:endParaRPr lang="en-US" altLang="ko-KR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/>
              <a:t>$450,000, $350,000, $280,000 </a:t>
            </a:r>
            <a:r>
              <a:rPr lang="ko-KR" altLang="en-US" sz="1600" dirty="0"/>
              <a:t>에서도 수평선</a:t>
            </a:r>
            <a:endParaRPr lang="en-US" altLang="ko-KR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해당구역 제거 하는 것이 좋음</a:t>
            </a:r>
            <a:endParaRPr lang="en-US" altLang="ko-KR" sz="1600" dirty="0"/>
          </a:p>
          <a:p>
            <a:pPr marL="342900" indent="-342900"/>
            <a:r>
              <a:rPr lang="ko-KR" altLang="en-US" dirty="0"/>
              <a:t>특성 조합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가구당 방 개수</a:t>
            </a:r>
            <a:endParaRPr lang="en-US" altLang="ko-KR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가구당 인원 등</a:t>
            </a:r>
            <a:endParaRPr lang="en-US" altLang="ko-KR" sz="1600" dirty="0"/>
          </a:p>
          <a:p>
            <a:pPr marL="342900" indent="-342900"/>
            <a:endParaRPr lang="en-US" altLang="ko-KR" dirty="0"/>
          </a:p>
          <a:p>
            <a:pPr marL="457200" lvl="1" indent="0">
              <a:buNone/>
            </a:pPr>
            <a:r>
              <a:rPr lang="en-US" altLang="ko-KR" sz="16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342900" indent="-342900"/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5E30F-E0A5-4901-A2FC-FD465362ED5D}"/>
              </a:ext>
            </a:extLst>
          </p:cNvPr>
          <p:cNvSpPr txBox="1"/>
          <p:nvPr/>
        </p:nvSpPr>
        <p:spPr>
          <a:xfrm>
            <a:off x="3632960" y="601067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-1&lt;</a:t>
            </a:r>
            <a:r>
              <a:rPr lang="ko-KR" altLang="en-US" dirty="0"/>
              <a:t>상관계수</a:t>
            </a:r>
            <a:r>
              <a:rPr lang="en-US" altLang="ko-KR" dirty="0"/>
              <a:t>&lt;1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AEF7FCB-A1F5-4C55-96F4-D358F59F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803" y="1384141"/>
            <a:ext cx="4568321" cy="33338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8043778-63D5-4CE8-830C-5744CC77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7" y="1012666"/>
            <a:ext cx="70961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3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5">
            <a:extLst>
              <a:ext uri="{FF2B5EF4-FFF2-40B4-BE49-F238E27FC236}">
                <a16:creationId xmlns:a16="http://schemas.microsoft.com/office/drawing/2014/main" id="{9F180644-5B18-4650-B660-ABC244216E26}"/>
              </a:ext>
            </a:extLst>
          </p:cNvPr>
          <p:cNvSpPr txBox="1">
            <a:spLocks/>
          </p:cNvSpPr>
          <p:nvPr/>
        </p:nvSpPr>
        <p:spPr>
          <a:xfrm>
            <a:off x="517843" y="558800"/>
            <a:ext cx="10789920" cy="60858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ko-KR" altLang="en-US" dirty="0"/>
              <a:t>특성 조합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가구당 방 개수</a:t>
            </a:r>
            <a:r>
              <a:rPr lang="en-US" altLang="ko-KR" sz="1600" dirty="0"/>
              <a:t>, </a:t>
            </a:r>
            <a:r>
              <a:rPr lang="ko-KR" altLang="en-US" sz="1600" dirty="0"/>
              <a:t>침실 비율</a:t>
            </a:r>
            <a:r>
              <a:rPr lang="en-US" altLang="ko-KR" sz="1600" dirty="0"/>
              <a:t>, </a:t>
            </a:r>
            <a:r>
              <a:rPr lang="ko-KR" altLang="en-US" sz="1600" dirty="0"/>
              <a:t>가구당 인원 등</a:t>
            </a:r>
            <a:endParaRPr lang="en-US" altLang="ko-KR" sz="1600" dirty="0"/>
          </a:p>
          <a:p>
            <a:pPr marL="342900" indent="-342900"/>
            <a:endParaRPr lang="en-US" altLang="ko-KR" dirty="0"/>
          </a:p>
          <a:p>
            <a:pPr marL="457200" lvl="1" indent="0">
              <a:buNone/>
            </a:pPr>
            <a:r>
              <a:rPr lang="en-US" altLang="ko-KR" sz="16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342900" indent="-342900"/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288B6AE-4B3C-4C73-AD58-E77B34357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3" y="1651317"/>
            <a:ext cx="7134225" cy="22955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DB30164-454C-4B32-8EC8-FE147F6D0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872" y="1651317"/>
            <a:ext cx="3533775" cy="21240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2250D51-8518-4D92-B66A-7220985A8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618" y="3946842"/>
            <a:ext cx="3999547" cy="29271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749ED19-F006-4E20-B8A0-4E00F855C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1" y="4119561"/>
            <a:ext cx="7239000" cy="151447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7887569-18C5-4E9D-B74A-FE60D3400965}"/>
              </a:ext>
            </a:extLst>
          </p:cNvPr>
          <p:cNvSpPr/>
          <p:nvPr/>
        </p:nvSpPr>
        <p:spPr>
          <a:xfrm>
            <a:off x="8250872" y="1960880"/>
            <a:ext cx="3189288" cy="162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97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C8BFF-D5BB-4B8F-BD6D-69D9D89D253D}"/>
              </a:ext>
            </a:extLst>
          </p:cNvPr>
          <p:cNvSpPr txBox="1"/>
          <p:nvPr/>
        </p:nvSpPr>
        <p:spPr>
          <a:xfrm>
            <a:off x="629920" y="528320"/>
            <a:ext cx="109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Identifying missing values in tabular data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91B57C-1BE5-4E42-A276-85E3FD17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5" y="1233170"/>
            <a:ext cx="3600450" cy="209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C79F1-B473-415F-9173-2F667287AF4E}"/>
              </a:ext>
            </a:extLst>
          </p:cNvPr>
          <p:cNvSpPr txBox="1"/>
          <p:nvPr/>
        </p:nvSpPr>
        <p:spPr>
          <a:xfrm>
            <a:off x="4348481" y="1721664"/>
            <a:ext cx="784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Read CSV-formatted data into a pandas </a:t>
            </a:r>
            <a:r>
              <a:rPr lang="en-US" altLang="ko-KR" dirty="0" err="1"/>
              <a:t>DataFrame</a:t>
            </a:r>
            <a:r>
              <a:rPr lang="en-US" altLang="ko-KR" dirty="0"/>
              <a:t> via </a:t>
            </a:r>
            <a:r>
              <a:rPr lang="en-US" altLang="ko-KR" i="1" dirty="0" err="1"/>
              <a:t>read_csv</a:t>
            </a:r>
            <a:r>
              <a:rPr lang="en-US" altLang="ko-KR" i="1" dirty="0"/>
              <a:t> </a:t>
            </a:r>
            <a:r>
              <a:rPr lang="en-US" altLang="ko-KR" dirty="0"/>
              <a:t>function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228C1-CBB9-412B-8FE7-DE9D9E513447}"/>
              </a:ext>
            </a:extLst>
          </p:cNvPr>
          <p:cNvSpPr txBox="1"/>
          <p:nvPr/>
        </p:nvSpPr>
        <p:spPr>
          <a:xfrm>
            <a:off x="4380865" y="2117825"/>
            <a:ext cx="784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Two missing cells were replaced by </a:t>
            </a:r>
            <a:r>
              <a:rPr lang="en-US" altLang="ko-KR" i="1" dirty="0" err="1"/>
              <a:t>NaN</a:t>
            </a:r>
            <a:endParaRPr lang="en-US" altLang="ko-KR" i="1" dirty="0"/>
          </a:p>
          <a:p>
            <a:r>
              <a:rPr lang="en-US" altLang="ko-KR" i="1" dirty="0" err="1"/>
              <a:t>StringIO</a:t>
            </a:r>
            <a:r>
              <a:rPr lang="en-US" altLang="ko-KR" dirty="0"/>
              <a:t> function allows us to read the string assigned to </a:t>
            </a:r>
            <a:r>
              <a:rPr lang="en-US" altLang="ko-KR" i="1" dirty="0" err="1"/>
              <a:t>csv_data</a:t>
            </a:r>
            <a:r>
              <a:rPr lang="en-US" altLang="ko-KR" i="1" dirty="0"/>
              <a:t> </a:t>
            </a:r>
            <a:r>
              <a:rPr lang="en-US" altLang="ko-KR" dirty="0"/>
              <a:t>into a pandas </a:t>
            </a:r>
            <a:r>
              <a:rPr lang="en-US" altLang="ko-KR" i="1" dirty="0" err="1"/>
              <a:t>DataFrame</a:t>
            </a:r>
            <a:endParaRPr lang="ko-KR" altLang="en-US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F7DB598-E17D-48CD-BB72-2E88FC62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5" y="3928745"/>
            <a:ext cx="2324100" cy="971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4FE767-E1EE-4E38-8853-557AECF1C35D}"/>
              </a:ext>
            </a:extLst>
          </p:cNvPr>
          <p:cNvSpPr txBox="1"/>
          <p:nvPr/>
        </p:nvSpPr>
        <p:spPr>
          <a:xfrm>
            <a:off x="4380865" y="3833852"/>
            <a:ext cx="7843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err="1"/>
              <a:t>isnull</a:t>
            </a:r>
            <a:r>
              <a:rPr lang="en-US" altLang="ko-KR" dirty="0"/>
              <a:t> method to return a </a:t>
            </a:r>
            <a:r>
              <a:rPr lang="en-US" altLang="ko-KR" i="1" dirty="0" err="1"/>
              <a:t>DataFrame</a:t>
            </a:r>
            <a:r>
              <a:rPr lang="en-US" altLang="ko-KR" dirty="0"/>
              <a:t> with Boolean values that indicate whether a cell contains a numeric value(False) or if data is missing(True)</a:t>
            </a:r>
          </a:p>
          <a:p>
            <a:endParaRPr lang="en-US" altLang="ko-KR" dirty="0"/>
          </a:p>
          <a:p>
            <a:r>
              <a:rPr lang="en-US" altLang="ko-KR" i="1" dirty="0"/>
              <a:t>sum</a:t>
            </a:r>
            <a:r>
              <a:rPr lang="en-US" altLang="ko-KR" dirty="0"/>
              <a:t> method : the number of missing values per column</a:t>
            </a:r>
          </a:p>
          <a:p>
            <a:endParaRPr lang="en-US" altLang="ko-KR" dirty="0"/>
          </a:p>
          <a:p>
            <a:r>
              <a:rPr lang="en-US" altLang="ko-KR" dirty="0"/>
              <a:t>      count the number of missing values per column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C243F1CF-FEAA-4EF9-9828-63DDEC45C626}"/>
              </a:ext>
            </a:extLst>
          </p:cNvPr>
          <p:cNvSpPr/>
          <p:nvPr/>
        </p:nvSpPr>
        <p:spPr>
          <a:xfrm>
            <a:off x="4521200" y="5364480"/>
            <a:ext cx="284480" cy="12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44CA12B-10A1-41CF-B908-29F705A5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15" y="5719445"/>
            <a:ext cx="2524125" cy="657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0E21E4-C0EF-42B4-A8AB-7C87812CD9A3}"/>
              </a:ext>
            </a:extLst>
          </p:cNvPr>
          <p:cNvSpPr txBox="1"/>
          <p:nvPr/>
        </p:nvSpPr>
        <p:spPr>
          <a:xfrm>
            <a:off x="4348480" y="5748784"/>
            <a:ext cx="784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Access the NumPy array of a </a:t>
            </a:r>
            <a:r>
              <a:rPr lang="en-US" altLang="ko-KR" dirty="0" err="1"/>
              <a:t>DataFrame</a:t>
            </a:r>
            <a:r>
              <a:rPr lang="en-US" altLang="ko-KR" dirty="0"/>
              <a:t> via the value attribute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924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720" y="302351"/>
            <a:ext cx="9144000" cy="74549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2.5 </a:t>
            </a:r>
            <a:r>
              <a:rPr lang="ko-KR" altLang="en-US" sz="4000" dirty="0" err="1"/>
              <a:t>머신러닝을</a:t>
            </a:r>
            <a:r>
              <a:rPr lang="ko-KR" altLang="en-US" sz="4000" dirty="0"/>
              <a:t> 위한 데이터 준비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" y="1249680"/>
            <a:ext cx="10789920" cy="51511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데이터 준비</a:t>
            </a:r>
            <a:r>
              <a:rPr lang="en-US" altLang="ko-KR" dirty="0"/>
              <a:t>: </a:t>
            </a:r>
            <a:r>
              <a:rPr lang="ko-KR" altLang="en-US" dirty="0"/>
              <a:t>함수를 이용한 자동화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데이터 변환의 손쉬운 반복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향후 사용할 변환 라이브러리의 점진적 구축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실제 시스템에서 데이터 입력 전 변환에 사용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데이터 변환의 시도 및 좋은 데이터 조합의 확인 편리성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예측 변수와 레이블의 분리</a:t>
            </a: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164AAB-D960-4337-AD97-BDDEAD8A3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3825240"/>
            <a:ext cx="82200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29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731520"/>
            <a:ext cx="10789920" cy="51511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데이터 정제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total-_bedrooms </a:t>
            </a:r>
            <a:r>
              <a:rPr lang="ko-KR" altLang="en-US" dirty="0"/>
              <a:t>특성에 값이 없는 경우</a:t>
            </a:r>
            <a:r>
              <a:rPr lang="en-US" altLang="ko-KR" dirty="0"/>
              <a:t>: 3</a:t>
            </a:r>
            <a:r>
              <a:rPr lang="ko-KR" altLang="en-US" dirty="0"/>
              <a:t>가지 처리 방법</a:t>
            </a:r>
            <a:endParaRPr lang="en-US" altLang="ko-KR" dirty="0"/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해당구역 제거</a:t>
            </a:r>
            <a:endParaRPr lang="en-US" altLang="ko-KR" dirty="0"/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전체 특성 삭제</a:t>
            </a:r>
            <a:endParaRPr lang="en-US" altLang="ko-KR" dirty="0"/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어떤 값으로 채움</a:t>
            </a:r>
            <a:r>
              <a:rPr lang="en-US" altLang="ko-KR" dirty="0"/>
              <a:t>(0, </a:t>
            </a:r>
            <a:r>
              <a:rPr lang="ko-KR" altLang="en-US" dirty="0"/>
              <a:t>평균</a:t>
            </a:r>
            <a:r>
              <a:rPr lang="en-US" altLang="ko-KR" dirty="0"/>
              <a:t>, </a:t>
            </a:r>
            <a:r>
              <a:rPr lang="ko-KR" altLang="en-US" dirty="0"/>
              <a:t>중간값 등</a:t>
            </a:r>
            <a:r>
              <a:rPr lang="en-US" altLang="ko-KR" dirty="0"/>
              <a:t>)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altLang="ko-KR" dirty="0" err="1"/>
              <a:t>dropna</a:t>
            </a:r>
            <a:r>
              <a:rPr lang="en-US" altLang="ko-KR" dirty="0"/>
              <a:t>(), drop(), </a:t>
            </a:r>
            <a:r>
              <a:rPr lang="en-US" altLang="ko-KR" dirty="0" err="1"/>
              <a:t>fillna</a:t>
            </a:r>
            <a:r>
              <a:rPr lang="en-US" altLang="ko-KR" dirty="0"/>
              <a:t>() </a:t>
            </a:r>
            <a:r>
              <a:rPr lang="ko-KR" altLang="en-US" dirty="0"/>
              <a:t>메서드 이용</a:t>
            </a:r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62BAAA-3534-4502-A0AC-217164E7D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97" y="2879725"/>
            <a:ext cx="6029325" cy="15049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469F05F-DC22-433B-A23F-DBB6A4AA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51338"/>
            <a:ext cx="5740400" cy="233017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72A0F99-7410-436F-806B-C7793AC8F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041" y="4440600"/>
            <a:ext cx="4159039" cy="224091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99A1DF7-A87B-47AE-A0C4-018B6E62394A}"/>
              </a:ext>
            </a:extLst>
          </p:cNvPr>
          <p:cNvSpPr/>
          <p:nvPr/>
        </p:nvSpPr>
        <p:spPr>
          <a:xfrm>
            <a:off x="1258041" y="6136640"/>
            <a:ext cx="2775479" cy="111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CA2FAD3-0E6F-428F-85BC-6E474DD342C3}"/>
              </a:ext>
            </a:extLst>
          </p:cNvPr>
          <p:cNvSpPr/>
          <p:nvPr/>
        </p:nvSpPr>
        <p:spPr>
          <a:xfrm>
            <a:off x="6190721" y="5953760"/>
            <a:ext cx="3674639" cy="10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9E1886F-4BCF-4970-8A0E-E29BBF81A4D9}"/>
              </a:ext>
            </a:extLst>
          </p:cNvPr>
          <p:cNvSpPr/>
          <p:nvPr/>
        </p:nvSpPr>
        <p:spPr>
          <a:xfrm>
            <a:off x="1730057" y="3749040"/>
            <a:ext cx="6069965" cy="348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859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731520"/>
            <a:ext cx="10789920" cy="51511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데이터 정제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Scikit-learn:</a:t>
            </a:r>
            <a:r>
              <a:rPr lang="ko-KR" altLang="en-US" dirty="0"/>
              <a:t> </a:t>
            </a:r>
            <a:r>
              <a:rPr lang="en-US" altLang="ko-KR" dirty="0" err="1"/>
              <a:t>SimpleImputer</a:t>
            </a:r>
            <a:r>
              <a:rPr lang="en-US" altLang="ko-KR" dirty="0"/>
              <a:t> – </a:t>
            </a:r>
            <a:r>
              <a:rPr lang="ko-KR" altLang="en-US" dirty="0"/>
              <a:t>누락된 값을 손 쉽게 다룸</a:t>
            </a:r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012BCBF-4ED1-4495-AA7D-5E29B6D03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27" y="1637030"/>
            <a:ext cx="7058025" cy="26289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D5B8BBC-EE2F-464E-A3C1-415A378BF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87" y="2509771"/>
            <a:ext cx="4734560" cy="7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731520"/>
            <a:ext cx="10789920" cy="51511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텍스트와 범주형 특성 다루기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특성 </a:t>
            </a:r>
            <a:r>
              <a:rPr lang="en-US" altLang="ko-KR" dirty="0" err="1"/>
              <a:t>ocean_proximity</a:t>
            </a:r>
            <a:r>
              <a:rPr lang="en-US" altLang="ko-KR" dirty="0"/>
              <a:t> </a:t>
            </a:r>
            <a:r>
              <a:rPr lang="ko-KR" altLang="en-US" dirty="0"/>
              <a:t>만</a:t>
            </a:r>
            <a:r>
              <a:rPr lang="en-US" altLang="ko-KR" dirty="0"/>
              <a:t> </a:t>
            </a:r>
            <a:r>
              <a:rPr lang="ko-KR" altLang="en-US" dirty="0"/>
              <a:t>텍스트 데이터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텍스트에서 숫자로 바꾸기</a:t>
            </a:r>
            <a:r>
              <a:rPr lang="en-US" altLang="ko-KR" dirty="0"/>
              <a:t>…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원</a:t>
            </a:r>
            <a:r>
              <a:rPr lang="en-US" altLang="ko-KR" dirty="0"/>
              <a:t>-</a:t>
            </a:r>
            <a:r>
              <a:rPr lang="ko-KR" altLang="en-US" dirty="0"/>
              <a:t>핫 인코딩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CA4FCF-5E12-4642-8CD2-979F5B3C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85" y="1904365"/>
            <a:ext cx="5629275" cy="16668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80BA7DA-26A9-4558-BEDA-B5DD5F7E8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390" y="652462"/>
            <a:ext cx="2171700" cy="19431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557A9E4-59E1-4B2D-AE70-FE149816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990" y="2951162"/>
            <a:ext cx="2476500" cy="18383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620FC6F-0449-42DC-8C9D-B5C091E25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585" y="3838574"/>
            <a:ext cx="5848350" cy="5524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131E46A-B482-4AA4-889F-71C42933D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084445"/>
            <a:ext cx="5029200" cy="12001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AD10F9B-8E49-4C2B-9079-CB7A7CEA2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212" y="4802187"/>
            <a:ext cx="2695575" cy="13239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501580B-26D1-417D-9934-FD6A216E3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6409372"/>
            <a:ext cx="2105025" cy="2190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105E783-AB0F-4B6F-A352-8DDABCF47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4080" y="6293803"/>
            <a:ext cx="57150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59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487680"/>
            <a:ext cx="10789920" cy="13411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나 만의 변환기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 err="1"/>
              <a:t>TransformerMixin</a:t>
            </a:r>
            <a:r>
              <a:rPr lang="en-US" altLang="ko-KR" dirty="0"/>
              <a:t> </a:t>
            </a:r>
            <a:r>
              <a:rPr lang="ko-KR" altLang="en-US" dirty="0"/>
              <a:t>상속</a:t>
            </a:r>
            <a:r>
              <a:rPr lang="en-US" altLang="ko-KR" dirty="0"/>
              <a:t>: fit, transform, </a:t>
            </a:r>
            <a:r>
              <a:rPr lang="en-US" altLang="ko-KR" dirty="0" err="1"/>
              <a:t>fit_transform</a:t>
            </a:r>
            <a:r>
              <a:rPr lang="en-US" altLang="ko-KR" dirty="0"/>
              <a:t> </a:t>
            </a:r>
            <a:r>
              <a:rPr lang="ko-KR" altLang="en-US" dirty="0"/>
              <a:t>자동으로 생성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 err="1"/>
              <a:t>BaseEstimator</a:t>
            </a:r>
            <a:r>
              <a:rPr lang="en-US" altLang="ko-KR" dirty="0"/>
              <a:t> </a:t>
            </a:r>
            <a:r>
              <a:rPr lang="ko-KR" altLang="en-US" dirty="0"/>
              <a:t>상속</a:t>
            </a:r>
            <a:r>
              <a:rPr lang="en-US" altLang="ko-KR" dirty="0"/>
              <a:t>: </a:t>
            </a:r>
            <a:r>
              <a:rPr lang="ko-KR" altLang="en-US" dirty="0" err="1"/>
              <a:t>하이퍼</a:t>
            </a:r>
            <a:r>
              <a:rPr lang="ko-KR" altLang="en-US" dirty="0"/>
              <a:t> 파라미터 튜닝 메서드 </a:t>
            </a:r>
            <a:r>
              <a:rPr lang="en-US" altLang="ko-KR" dirty="0" err="1"/>
              <a:t>get_params</a:t>
            </a:r>
            <a:r>
              <a:rPr lang="en-US" altLang="ko-KR" dirty="0"/>
              <a:t>(), </a:t>
            </a:r>
            <a:r>
              <a:rPr lang="en-US" altLang="ko-KR" dirty="0" err="1"/>
              <a:t>set_params</a:t>
            </a:r>
            <a:r>
              <a:rPr lang="en-US" altLang="ko-KR" dirty="0"/>
              <a:t>() </a:t>
            </a:r>
            <a:r>
              <a:rPr lang="ko-KR" altLang="en-US" dirty="0"/>
              <a:t>얻게 됨 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02989E-1E31-46F0-A748-23220003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254" y="1936172"/>
            <a:ext cx="7010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96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487680"/>
            <a:ext cx="10789920" cy="23977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특성 스케일링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데이터 변환 중 가장 중요한 것</a:t>
            </a:r>
            <a:r>
              <a:rPr lang="en-US" altLang="ko-KR" dirty="0"/>
              <a:t>: </a:t>
            </a:r>
            <a:r>
              <a:rPr lang="ko-KR" altLang="en-US" dirty="0"/>
              <a:t>특성 스케일링</a:t>
            </a:r>
            <a:r>
              <a:rPr lang="en-US" altLang="ko-KR" dirty="0"/>
              <a:t>(feature scaling)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입력 숫자 특성들의 스케일이 많이 다르면 </a:t>
            </a:r>
            <a:r>
              <a:rPr lang="ko-KR" altLang="en-US" dirty="0" err="1"/>
              <a:t>머신러닝이</a:t>
            </a:r>
            <a:r>
              <a:rPr lang="ko-KR" altLang="en-US" dirty="0"/>
              <a:t> 잘 동작하지 않음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표준화</a:t>
            </a:r>
            <a:r>
              <a:rPr lang="en-US" altLang="ko-KR" dirty="0"/>
              <a:t>(standardization)</a:t>
            </a:r>
            <a:r>
              <a:rPr lang="ko-KR" altLang="en-US" dirty="0"/>
              <a:t>와 </a:t>
            </a:r>
            <a:r>
              <a:rPr lang="en-US" altLang="ko-KR" dirty="0"/>
              <a:t>min-max </a:t>
            </a:r>
            <a:r>
              <a:rPr lang="ko-KR" altLang="en-US" dirty="0"/>
              <a:t>스케일링</a:t>
            </a:r>
            <a:r>
              <a:rPr lang="en-US" altLang="ko-KR" dirty="0"/>
              <a:t>(</a:t>
            </a:r>
            <a:r>
              <a:rPr lang="ko-KR" altLang="en-US" dirty="0"/>
              <a:t>정규화</a:t>
            </a:r>
            <a:r>
              <a:rPr lang="en-US" altLang="ko-KR" dirty="0"/>
              <a:t>:normalization)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altLang="ko-KR" dirty="0"/>
              <a:t>Scikit-learn:</a:t>
            </a:r>
            <a:r>
              <a:rPr lang="ko-KR" altLang="en-US" dirty="0"/>
              <a:t> </a:t>
            </a:r>
            <a:r>
              <a:rPr lang="en-US" altLang="ko-KR" dirty="0" err="1"/>
              <a:t>MinMaxScaler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 err="1"/>
              <a:t>StandardScaler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13" name="부제목 5">
            <a:extLst>
              <a:ext uri="{FF2B5EF4-FFF2-40B4-BE49-F238E27FC236}">
                <a16:creationId xmlns:a16="http://schemas.microsoft.com/office/drawing/2014/main" id="{CEBDD6E6-1A4E-4A49-804F-E47CA930CE9B}"/>
              </a:ext>
            </a:extLst>
          </p:cNvPr>
          <p:cNvSpPr txBox="1">
            <a:spLocks/>
          </p:cNvSpPr>
          <p:nvPr/>
        </p:nvSpPr>
        <p:spPr>
          <a:xfrm>
            <a:off x="579120" y="2885440"/>
            <a:ext cx="10789920" cy="23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변환 파이프라인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변환 단계의 정확한 순서에 따른 실행</a:t>
            </a:r>
            <a:r>
              <a:rPr lang="en-US" altLang="ko-KR" dirty="0"/>
              <a:t>: pipeline class (scikit-learn)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BC25688-EBC7-4203-99A2-0B3C33187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62" y="3864292"/>
            <a:ext cx="48672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21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부제목 5">
            <a:extLst>
              <a:ext uri="{FF2B5EF4-FFF2-40B4-BE49-F238E27FC236}">
                <a16:creationId xmlns:a16="http://schemas.microsoft.com/office/drawing/2014/main" id="{CEBDD6E6-1A4E-4A49-804F-E47CA930CE9B}"/>
              </a:ext>
            </a:extLst>
          </p:cNvPr>
          <p:cNvSpPr txBox="1">
            <a:spLocks/>
          </p:cNvSpPr>
          <p:nvPr/>
        </p:nvSpPr>
        <p:spPr>
          <a:xfrm>
            <a:off x="701040" y="518160"/>
            <a:ext cx="10789920" cy="596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변환 파이프라인</a:t>
            </a: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하나의 변환기로 각 열마다 적절한 변환을 적용</a:t>
            </a:r>
            <a:r>
              <a:rPr lang="en-US" altLang="ko-KR" dirty="0"/>
              <a:t>: </a:t>
            </a:r>
            <a:r>
              <a:rPr lang="en-US" altLang="ko-KR" dirty="0" err="1"/>
              <a:t>ColumnTransformer</a:t>
            </a:r>
            <a:r>
              <a:rPr lang="en-US" altLang="ko-KR" dirty="0"/>
              <a:t>(scikit-learn)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수치형 열 이름의 리스트 만들기</a:t>
            </a:r>
            <a:endParaRPr lang="en-US" altLang="ko-KR" dirty="0"/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ko-KR" altLang="en-US" dirty="0"/>
              <a:t>범주형 열 이름의 리스트 만들기</a:t>
            </a:r>
            <a:endParaRPr lang="en-US" altLang="ko-KR" dirty="0"/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altLang="ko-KR" dirty="0" err="1"/>
              <a:t>ColumnTransformer</a:t>
            </a:r>
            <a:r>
              <a:rPr lang="en-US" altLang="ko-KR" dirty="0"/>
              <a:t>  </a:t>
            </a:r>
            <a:r>
              <a:rPr lang="ko-KR" altLang="en-US" dirty="0"/>
              <a:t>클래스 객체 만들기</a:t>
            </a:r>
            <a:endParaRPr lang="en-US" altLang="ko-KR" dirty="0"/>
          </a:p>
          <a:p>
            <a:pPr marL="1714500" lvl="3" indent="-342900" algn="l">
              <a:buFont typeface="Wingdings" panose="05000000000000000000" pitchFamily="2" charset="2"/>
              <a:buChar char="ü"/>
            </a:pPr>
            <a:r>
              <a:rPr lang="ko-KR" altLang="en-US" dirty="0" err="1"/>
              <a:t>튜플</a:t>
            </a:r>
            <a:r>
              <a:rPr lang="ko-KR" altLang="en-US" dirty="0"/>
              <a:t> 리스트 </a:t>
            </a:r>
            <a:r>
              <a:rPr lang="en-US" altLang="ko-KR" dirty="0"/>
              <a:t>(</a:t>
            </a:r>
            <a:r>
              <a:rPr lang="ko-KR" altLang="en-US" dirty="0"/>
              <a:t>이름</a:t>
            </a:r>
            <a:r>
              <a:rPr lang="en-US" altLang="ko-KR" dirty="0"/>
              <a:t>, </a:t>
            </a:r>
            <a:r>
              <a:rPr lang="ko-KR" altLang="en-US" dirty="0"/>
              <a:t>변환기</a:t>
            </a:r>
            <a:r>
              <a:rPr lang="en-US" altLang="ko-KR" dirty="0"/>
              <a:t>, </a:t>
            </a:r>
            <a:r>
              <a:rPr lang="ko-KR" altLang="en-US" dirty="0"/>
              <a:t>변환기가 적용될 열 이름</a:t>
            </a:r>
            <a:r>
              <a:rPr lang="en-US" altLang="ko-KR" dirty="0"/>
              <a:t>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6DA1FD7-422D-4213-9863-BF07C02C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2754947"/>
            <a:ext cx="48768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23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720" y="302351"/>
            <a:ext cx="9144000" cy="74549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2.6 </a:t>
            </a:r>
            <a:r>
              <a:rPr lang="ko-KR" altLang="en-US" sz="4000" dirty="0"/>
              <a:t>모델 선택과 훈련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88AE1340-4020-42B2-A0D8-0F2F52AF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" y="1249680"/>
            <a:ext cx="10789920" cy="51511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문제정의 </a:t>
            </a:r>
            <a:r>
              <a:rPr lang="en-US" altLang="ko-KR" dirty="0"/>
              <a:t>    </a:t>
            </a:r>
            <a:r>
              <a:rPr lang="ko-KR" altLang="en-US" dirty="0"/>
              <a:t>데이터 읽기 및 탐색     학습</a:t>
            </a:r>
            <a:r>
              <a:rPr lang="en-US" altLang="ko-KR" dirty="0"/>
              <a:t>/</a:t>
            </a:r>
            <a:r>
              <a:rPr lang="ko-KR" altLang="en-US" dirty="0"/>
              <a:t>테스트 세트 분리     데이터 정제     변환 파이프 라인     </a:t>
            </a:r>
            <a:r>
              <a:rPr lang="ko-KR" altLang="en-US" dirty="0" err="1">
                <a:solidFill>
                  <a:srgbClr val="FF0000"/>
                </a:solidFill>
              </a:rPr>
              <a:t>머신러닝</a:t>
            </a:r>
            <a:r>
              <a:rPr lang="ko-KR" altLang="en-US" dirty="0">
                <a:solidFill>
                  <a:srgbClr val="FF0000"/>
                </a:solidFill>
              </a:rPr>
              <a:t> 모델 선택 및 훈련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/>
              <a:t>학습세트로 학습 및 평가</a:t>
            </a:r>
            <a:r>
              <a:rPr lang="en-US" altLang="ko-KR" dirty="0"/>
              <a:t>: </a:t>
            </a:r>
            <a:r>
              <a:rPr lang="ko-KR" altLang="en-US" dirty="0"/>
              <a:t>선형회귀 모델 학습</a:t>
            </a: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096FE99B-B199-4C48-95AE-DDAB179C2D25}"/>
              </a:ext>
            </a:extLst>
          </p:cNvPr>
          <p:cNvSpPr/>
          <p:nvPr/>
        </p:nvSpPr>
        <p:spPr>
          <a:xfrm>
            <a:off x="2367280" y="1391920"/>
            <a:ext cx="304800" cy="13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5609BDC8-3173-4642-8B53-8E5B2F77235F}"/>
              </a:ext>
            </a:extLst>
          </p:cNvPr>
          <p:cNvSpPr/>
          <p:nvPr/>
        </p:nvSpPr>
        <p:spPr>
          <a:xfrm>
            <a:off x="5699760" y="1346200"/>
            <a:ext cx="304800" cy="13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8863C8BD-E748-406D-BD2A-CE427AD44D31}"/>
              </a:ext>
            </a:extLst>
          </p:cNvPr>
          <p:cNvSpPr/>
          <p:nvPr/>
        </p:nvSpPr>
        <p:spPr>
          <a:xfrm>
            <a:off x="9291637" y="1362075"/>
            <a:ext cx="304800" cy="13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419016A5-6C30-4CA0-8F94-858EBCD875F5}"/>
              </a:ext>
            </a:extLst>
          </p:cNvPr>
          <p:cNvSpPr/>
          <p:nvPr/>
        </p:nvSpPr>
        <p:spPr>
          <a:xfrm>
            <a:off x="1442720" y="1706880"/>
            <a:ext cx="304800" cy="13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659DE257-08A9-499D-AEFC-2154533155C3}"/>
              </a:ext>
            </a:extLst>
          </p:cNvPr>
          <p:cNvSpPr/>
          <p:nvPr/>
        </p:nvSpPr>
        <p:spPr>
          <a:xfrm>
            <a:off x="4389120" y="1706880"/>
            <a:ext cx="304800" cy="13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7F3A14F-5DEB-4F21-95B0-D75C140E1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3003550"/>
            <a:ext cx="5715000" cy="18478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91F2F14-F12E-4084-961D-35CDA19A0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20" y="3825240"/>
            <a:ext cx="6105525" cy="8286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1EB2E56-7C96-4965-A04D-BFAEC2C76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" y="5021489"/>
            <a:ext cx="5762625" cy="16383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B14DD7C-E8FB-4EA6-8F5B-1515E7BEE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830" y="5503182"/>
            <a:ext cx="1562100" cy="3429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12EB82C-5262-4DCB-99EF-3D7E4D7D8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830" y="6097588"/>
            <a:ext cx="15716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7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5D62BA-CC89-4765-94FB-E2A0426155FD}"/>
              </a:ext>
            </a:extLst>
          </p:cNvPr>
          <p:cNvSpPr txBox="1"/>
          <p:nvPr/>
        </p:nvSpPr>
        <p:spPr>
          <a:xfrm>
            <a:off x="223520" y="234732"/>
            <a:ext cx="11744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Eliminating training examples or features with missing values</a:t>
            </a:r>
          </a:p>
          <a:p>
            <a:endParaRPr lang="en-US" altLang="ko-KR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One of the easiest way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simply to remove the corresponding features (columns) or training examples (rows)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5980DB8-1829-41CC-86AA-F4C95B90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205" y="1865947"/>
            <a:ext cx="3619500" cy="5524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2896B19-F0D2-45B2-B14B-6F216AD2A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92" y="2502812"/>
            <a:ext cx="1857375" cy="3333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DA73DE-51FC-4B2A-97C6-97FD5AF05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17" y="1997987"/>
            <a:ext cx="2219325" cy="8382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93009EA-8F61-4C36-AD63-F0A4D8BC1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368" y="1860192"/>
            <a:ext cx="3895725" cy="5619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C3468B2-D473-47C8-9E56-710563FD8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3024" y="2449849"/>
            <a:ext cx="1219200" cy="67627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153496A-9B65-40F0-8588-7ADC5C035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29" y="3144599"/>
            <a:ext cx="3676650" cy="5429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1AF3B51-097C-422B-A847-6A4EE58E3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629" y="3717448"/>
            <a:ext cx="2162175" cy="66675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5EE65F3-DF19-4370-B3E8-77082E87A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3980" y="3180515"/>
            <a:ext cx="3981450" cy="55245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4030739-A7CA-4190-9D1E-76815078AE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7787" y="3787356"/>
            <a:ext cx="1876425" cy="33337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1C697BE-AC0A-4BA7-A4D4-8EF88E2E7B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629" y="4822586"/>
            <a:ext cx="5676900" cy="5334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DA74329-8D86-4B3D-A09E-29264F49AB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784" y="5426273"/>
            <a:ext cx="2162175" cy="4953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B924CA9-C845-42E3-9EEB-A4B77735A5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6130" y="4822586"/>
            <a:ext cx="20193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5D62BA-CC89-4765-94FB-E2A0426155FD}"/>
              </a:ext>
            </a:extLst>
          </p:cNvPr>
          <p:cNvSpPr txBox="1"/>
          <p:nvPr/>
        </p:nvSpPr>
        <p:spPr>
          <a:xfrm>
            <a:off x="599440" y="641132"/>
            <a:ext cx="1046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Imputing missing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One of the most common interpolation techniques : mean imputation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59B61D-92EC-4554-81AB-503EA247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" y="1472129"/>
            <a:ext cx="4972050" cy="12001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C989E4-FE2D-4202-89AD-821999A02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65" y="2087643"/>
            <a:ext cx="2876550" cy="495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D9B266-CD40-4023-B8F3-B9AAFAF464E2}"/>
              </a:ext>
            </a:extLst>
          </p:cNvPr>
          <p:cNvSpPr txBox="1"/>
          <p:nvPr/>
        </p:nvSpPr>
        <p:spPr>
          <a:xfrm>
            <a:off x="599440" y="3013501"/>
            <a:ext cx="1046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An even more convenient way to impute missing values is by using pandas’ </a:t>
            </a:r>
            <a:r>
              <a:rPr lang="en-US" altLang="ko-KR" sz="2400" i="1" dirty="0" err="1"/>
              <a:t>fillna</a:t>
            </a:r>
            <a:r>
              <a:rPr lang="en-US" altLang="ko-KR" sz="2400" dirty="0"/>
              <a:t> method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B775B0C-9005-4C42-AF1C-E58C417DE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65" y="4001116"/>
            <a:ext cx="2162175" cy="83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13C539-0290-44C1-8F69-3E3E54BB7338}"/>
              </a:ext>
            </a:extLst>
          </p:cNvPr>
          <p:cNvSpPr txBox="1"/>
          <p:nvPr/>
        </p:nvSpPr>
        <p:spPr>
          <a:xfrm>
            <a:off x="599440" y="5084644"/>
            <a:ext cx="1046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i="1" dirty="0" err="1"/>
              <a:t>SimpleImputer</a:t>
            </a:r>
            <a:r>
              <a:rPr lang="en-US" altLang="ko-KR" sz="2400" dirty="0"/>
              <a:t> class belongs to the so-called transformer classes in scikit-learn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i="1" dirty="0"/>
              <a:t>fit</a:t>
            </a:r>
            <a:r>
              <a:rPr lang="en-US" altLang="ko-KR" sz="2000" dirty="0"/>
              <a:t> method : learn the parameters from the training data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i="1" dirty="0"/>
              <a:t>transform</a:t>
            </a:r>
            <a:r>
              <a:rPr lang="en-US" altLang="ko-KR" sz="2000" dirty="0"/>
              <a:t> method: use those parameters to transform the data</a:t>
            </a:r>
          </a:p>
        </p:txBody>
      </p:sp>
    </p:spTree>
    <p:extLst>
      <p:ext uri="{BB962C8B-B14F-4D97-AF65-F5344CB8AC3E}">
        <p14:creationId xmlns:p14="http://schemas.microsoft.com/office/powerpoint/2010/main" val="259345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6D4F-5E9F-4A56-91A9-85FCE295CFDA}"/>
              </a:ext>
            </a:extLst>
          </p:cNvPr>
          <p:cNvSpPr txBox="1"/>
          <p:nvPr/>
        </p:nvSpPr>
        <p:spPr>
          <a:xfrm>
            <a:off x="599440" y="641132"/>
            <a:ext cx="1046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Handling categorical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Ordinal features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Categorical values that can be sorted or ordered (ex. T-shirt size)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Nominal features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Don’t imply any order (ex. T-shirt color)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85C6F-816E-4E5A-860B-8F698B29B782}"/>
              </a:ext>
            </a:extLst>
          </p:cNvPr>
          <p:cNvSpPr txBox="1"/>
          <p:nvPr/>
        </p:nvSpPr>
        <p:spPr>
          <a:xfrm>
            <a:off x="599440" y="2723932"/>
            <a:ext cx="1046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Categorical data encoding with pandas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0D2557A-CD4C-42F3-B766-C8FCB99A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90" y="3279140"/>
            <a:ext cx="4743450" cy="12954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7A6FF74-E0F2-4629-A4B8-5339B295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162" y="3429000"/>
            <a:ext cx="2305050" cy="6762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AFD5295-AA05-4A5B-B5D6-70CA193CF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90" y="4689196"/>
            <a:ext cx="2705100" cy="67627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0C53801-E152-4B40-A48A-BFA1D4EFC167}"/>
              </a:ext>
            </a:extLst>
          </p:cNvPr>
          <p:cNvSpPr/>
          <p:nvPr/>
        </p:nvSpPr>
        <p:spPr>
          <a:xfrm>
            <a:off x="1290320" y="4689196"/>
            <a:ext cx="538480" cy="807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5AE3AE4-6BD1-482F-9D4C-A0E46A88B1DF}"/>
              </a:ext>
            </a:extLst>
          </p:cNvPr>
          <p:cNvSpPr/>
          <p:nvPr/>
        </p:nvSpPr>
        <p:spPr>
          <a:xfrm>
            <a:off x="1838960" y="4679036"/>
            <a:ext cx="487680" cy="81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3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07EC4631-3E58-4236-A3D9-9781F132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60" y="970775"/>
            <a:ext cx="2705100" cy="676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A6D4F-5E9F-4A56-91A9-85FCE295CFDA}"/>
              </a:ext>
            </a:extLst>
          </p:cNvPr>
          <p:cNvSpPr txBox="1"/>
          <p:nvPr/>
        </p:nvSpPr>
        <p:spPr>
          <a:xfrm>
            <a:off x="599440" y="641132"/>
            <a:ext cx="1046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Mapping ordinal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Convert the categorical string values into integers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Let’s assume the numerical difference between features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XL=L+1=M+2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Reverse mapping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/>
              <a:t>Reverse-mapping dictionary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6696238-1B6B-451C-9729-DCC35E252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2293620"/>
            <a:ext cx="3638550" cy="9906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FFEE333-48A8-41E1-B381-049AB3D4F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630" y="2617470"/>
            <a:ext cx="2819400" cy="66675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684230D-689A-44EF-B672-BD18CF16BAB7}"/>
              </a:ext>
            </a:extLst>
          </p:cNvPr>
          <p:cNvSpPr/>
          <p:nvPr/>
        </p:nvSpPr>
        <p:spPr>
          <a:xfrm>
            <a:off x="6096000" y="2466696"/>
            <a:ext cx="487680" cy="81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DF4933-B96B-4D32-BFFA-47674B2D2950}"/>
              </a:ext>
            </a:extLst>
          </p:cNvPr>
          <p:cNvSpPr/>
          <p:nvPr/>
        </p:nvSpPr>
        <p:spPr>
          <a:xfrm>
            <a:off x="9631680" y="900150"/>
            <a:ext cx="487680" cy="81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EFB2983-4863-4F69-BA98-4FC88AE06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195" y="4728784"/>
            <a:ext cx="5086350" cy="381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6108F06-3B01-4808-B4A0-7F56352C5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195" y="5245120"/>
            <a:ext cx="22479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3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6D4F-5E9F-4A56-91A9-85FCE295CFDA}"/>
              </a:ext>
            </a:extLst>
          </p:cNvPr>
          <p:cNvSpPr txBox="1"/>
          <p:nvPr/>
        </p:nvSpPr>
        <p:spPr>
          <a:xfrm>
            <a:off x="568960" y="278589"/>
            <a:ext cx="11206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Encoding class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Many machine learning libraries : </a:t>
            </a:r>
            <a:r>
              <a:rPr lang="en-US" altLang="ko-KR" sz="2000" dirty="0"/>
              <a:t>class labels   encoded as integer values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Use the mapping dictionary to transform the class labels into integers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Reverse the key-value pairs in the mapping dictionary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i="1" dirty="0" err="1"/>
              <a:t>LabelEncode</a:t>
            </a:r>
            <a:r>
              <a:rPr lang="en-US" altLang="ko-KR" sz="2000" dirty="0" err="1"/>
              <a:t>r</a:t>
            </a:r>
            <a:r>
              <a:rPr lang="en-US" altLang="ko-KR" sz="2000" dirty="0"/>
              <a:t> class in scikit-learn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CDF5715-B557-4199-A4C0-F0C4D405C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4" y="1105162"/>
            <a:ext cx="7362825" cy="10096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2C1984E-32BF-4588-84AF-6DE590924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35" y="2045224"/>
            <a:ext cx="3571875" cy="2095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EBEB589-C7E4-413C-AA9B-9628C84F7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164" y="2133229"/>
            <a:ext cx="2247900" cy="1714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E1E8631-E8B0-4740-8C9D-140824B90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243" y="2583240"/>
            <a:ext cx="4705350" cy="5143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ED2525-905D-48D8-9A2A-5E53500A5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910" y="3096827"/>
            <a:ext cx="2952750" cy="6477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209C05A-E099-4CD3-8DA8-5EEB4D801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5583" y="1139534"/>
            <a:ext cx="2819400" cy="66675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DB4FFEF5-211E-4447-9EAA-47CD316E54AC}"/>
              </a:ext>
            </a:extLst>
          </p:cNvPr>
          <p:cNvSpPr/>
          <p:nvPr/>
        </p:nvSpPr>
        <p:spPr>
          <a:xfrm>
            <a:off x="10985103" y="1070211"/>
            <a:ext cx="1070134" cy="702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397D045-1228-4BF0-8351-4033B406BED8}"/>
              </a:ext>
            </a:extLst>
          </p:cNvPr>
          <p:cNvSpPr/>
          <p:nvPr/>
        </p:nvSpPr>
        <p:spPr>
          <a:xfrm>
            <a:off x="3144193" y="3078588"/>
            <a:ext cx="1070134" cy="702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B4F2444-D14A-4016-A685-1A49DAF79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010" y="4183883"/>
            <a:ext cx="5267325" cy="6477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AABCCE5-D0CC-446B-B7DC-0F65F88E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275" y="4144727"/>
            <a:ext cx="2771775" cy="6477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F559D68-F174-4583-AEEC-CCB6B91207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4283" y="5413105"/>
            <a:ext cx="4410075" cy="105727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608CAB2-3CBF-4FAA-8422-376CCC8E2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4910" y="6490735"/>
            <a:ext cx="1419225" cy="18097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8105D9A-3259-4F4F-BB54-38C4D41A98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7287" y="5700459"/>
            <a:ext cx="2571750" cy="42862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C44ADF1-625E-4119-ADEA-7C197E1351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7287" y="6183772"/>
            <a:ext cx="4410075" cy="209550"/>
          </a:xfrm>
          <a:prstGeom prst="rect">
            <a:avLst/>
          </a:prstGeom>
        </p:spPr>
      </p:pic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4E08C45B-3EF8-418C-A1BB-69B7D1C7604A}"/>
              </a:ext>
            </a:extLst>
          </p:cNvPr>
          <p:cNvSpPr/>
          <p:nvPr/>
        </p:nvSpPr>
        <p:spPr>
          <a:xfrm>
            <a:off x="7193280" y="883920"/>
            <a:ext cx="152400" cy="8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D6D9A60-2B7A-4160-B9C6-E7C743F023B7}"/>
              </a:ext>
            </a:extLst>
          </p:cNvPr>
          <p:cNvSpPr/>
          <p:nvPr/>
        </p:nvSpPr>
        <p:spPr>
          <a:xfrm flipV="1">
            <a:off x="6035040" y="1942374"/>
            <a:ext cx="2316480" cy="45719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20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6D4F-5E9F-4A56-91A9-85FCE295CFDA}"/>
              </a:ext>
            </a:extLst>
          </p:cNvPr>
          <p:cNvSpPr txBox="1"/>
          <p:nvPr/>
        </p:nvSpPr>
        <p:spPr>
          <a:xfrm>
            <a:off x="599440" y="641132"/>
            <a:ext cx="10464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Performing one-hot encoding on nominal features</a:t>
            </a:r>
            <a:endParaRPr lang="en-US" altLang="ko-K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Nominal features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Don’t imply any order (ex. T-shirt color)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altLang="ko-KR" sz="1600" dirty="0"/>
              <a:t>Blue=0, green=1, red=2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One-hot encoding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97BCAED-A9D8-4C80-8CA5-FB993EAA0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40" y="1995170"/>
            <a:ext cx="3657600" cy="8763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F80F69E-E235-4B2C-A1E7-40C5A994B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40" y="2939414"/>
            <a:ext cx="3048000" cy="5048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E1DFADD-403C-4BF4-8092-526EB20F2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070" y="1671320"/>
            <a:ext cx="2952750" cy="6477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55DC24A-9B87-4EFA-9E6C-D2C85A820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60" y="4508062"/>
            <a:ext cx="4781550" cy="6953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701B514-461E-45CD-8877-70AD20390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60" y="5203387"/>
            <a:ext cx="1895475" cy="504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0B0303-CA29-4B67-AC3B-33B77CD5E74C}"/>
              </a:ext>
            </a:extLst>
          </p:cNvPr>
          <p:cNvSpPr txBox="1"/>
          <p:nvPr/>
        </p:nvSpPr>
        <p:spPr>
          <a:xfrm>
            <a:off x="6653205" y="3028740"/>
            <a:ext cx="536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Selectively transform columns in a multi-feature array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656C41A-33F7-4CF7-BF2C-9EF1D8B95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790" y="3917512"/>
            <a:ext cx="3981450" cy="1181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451C95A-A880-4399-A644-004DA66854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2790" y="5186680"/>
            <a:ext cx="34004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7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1503</Words>
  <Application>Microsoft Office PowerPoint</Application>
  <PresentationFormat>와이드스크린</PresentationFormat>
  <Paragraphs>302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1" baseType="lpstr">
      <vt:lpstr>맑은 고딕</vt:lpstr>
      <vt:lpstr>Arial</vt:lpstr>
      <vt:lpstr>Wingdings</vt:lpstr>
      <vt:lpstr>Office 테마</vt:lpstr>
      <vt:lpstr>Data Preprocessing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Data Preprocessing</vt:lpstr>
      <vt:lpstr>2.1 실제 데이터로 작업하기</vt:lpstr>
      <vt:lpstr>PowerPoint 프레젠테이션</vt:lpstr>
      <vt:lpstr>PowerPoint 프레젠테이션</vt:lpstr>
      <vt:lpstr>2.2 큰 그림 보기</vt:lpstr>
      <vt:lpstr>PowerPoint 프레젠테이션</vt:lpstr>
      <vt:lpstr>2.3 데이터 가져오기</vt:lpstr>
      <vt:lpstr>PowerPoint 프레젠테이션</vt:lpstr>
      <vt:lpstr>PowerPoint 프레젠테이션</vt:lpstr>
      <vt:lpstr>PowerPoint 프레젠테이션</vt:lpstr>
      <vt:lpstr>2.4 데이터 이해를 위한 탐색과 시각화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2.5 머신러닝을 위한 데이터 준비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2.6 모델 선택과 훈련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Numpy</dc:title>
  <dc:creator>오상훈</dc:creator>
  <cp:lastModifiedBy>오상훈</cp:lastModifiedBy>
  <cp:revision>96</cp:revision>
  <cp:lastPrinted>2021-03-02T03:26:21Z</cp:lastPrinted>
  <dcterms:created xsi:type="dcterms:W3CDTF">2020-06-12T22:44:05Z</dcterms:created>
  <dcterms:modified xsi:type="dcterms:W3CDTF">2021-03-15T09:42:02Z</dcterms:modified>
</cp:coreProperties>
</file>