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9" r:id="rId1"/>
  </p:sldMasterIdLst>
  <p:notesMasterIdLst>
    <p:notesMasterId r:id="rId73"/>
  </p:notesMasterIdLst>
  <p:handoutMasterIdLst>
    <p:handoutMasterId r:id="rId74"/>
  </p:handoutMasterIdLst>
  <p:sldIdLst>
    <p:sldId id="256" r:id="rId2"/>
    <p:sldId id="331" r:id="rId3"/>
    <p:sldId id="569" r:id="rId4"/>
    <p:sldId id="626" r:id="rId5"/>
    <p:sldId id="625" r:id="rId6"/>
    <p:sldId id="627" r:id="rId7"/>
    <p:sldId id="628" r:id="rId8"/>
    <p:sldId id="630" r:id="rId9"/>
    <p:sldId id="631" r:id="rId10"/>
    <p:sldId id="632" r:id="rId11"/>
    <p:sldId id="633" r:id="rId12"/>
    <p:sldId id="634" r:id="rId13"/>
    <p:sldId id="635" r:id="rId14"/>
    <p:sldId id="636" r:id="rId15"/>
    <p:sldId id="637" r:id="rId16"/>
    <p:sldId id="638" r:id="rId17"/>
    <p:sldId id="639" r:id="rId18"/>
    <p:sldId id="640" r:id="rId19"/>
    <p:sldId id="641" r:id="rId20"/>
    <p:sldId id="642" r:id="rId21"/>
    <p:sldId id="643" r:id="rId22"/>
    <p:sldId id="644" r:id="rId23"/>
    <p:sldId id="645" r:id="rId24"/>
    <p:sldId id="646" r:id="rId25"/>
    <p:sldId id="647" r:id="rId26"/>
    <p:sldId id="648" r:id="rId27"/>
    <p:sldId id="649" r:id="rId28"/>
    <p:sldId id="650" r:id="rId29"/>
    <p:sldId id="651" r:id="rId30"/>
    <p:sldId id="652" r:id="rId31"/>
    <p:sldId id="653" r:id="rId32"/>
    <p:sldId id="654" r:id="rId33"/>
    <p:sldId id="655" r:id="rId34"/>
    <p:sldId id="656" r:id="rId35"/>
    <p:sldId id="657" r:id="rId36"/>
    <p:sldId id="658" r:id="rId37"/>
    <p:sldId id="659" r:id="rId38"/>
    <p:sldId id="660" r:id="rId39"/>
    <p:sldId id="661" r:id="rId40"/>
    <p:sldId id="662" r:id="rId41"/>
    <p:sldId id="663" r:id="rId42"/>
    <p:sldId id="664" r:id="rId43"/>
    <p:sldId id="665" r:id="rId44"/>
    <p:sldId id="666" r:id="rId45"/>
    <p:sldId id="667" r:id="rId46"/>
    <p:sldId id="668" r:id="rId47"/>
    <p:sldId id="669" r:id="rId48"/>
    <p:sldId id="670" r:id="rId49"/>
    <p:sldId id="671" r:id="rId50"/>
    <p:sldId id="672" r:id="rId51"/>
    <p:sldId id="673" r:id="rId52"/>
    <p:sldId id="674" r:id="rId53"/>
    <p:sldId id="675" r:id="rId54"/>
    <p:sldId id="676" r:id="rId55"/>
    <p:sldId id="677" r:id="rId56"/>
    <p:sldId id="678" r:id="rId57"/>
    <p:sldId id="679" r:id="rId58"/>
    <p:sldId id="680" r:id="rId59"/>
    <p:sldId id="681" r:id="rId60"/>
    <p:sldId id="682" r:id="rId61"/>
    <p:sldId id="683" r:id="rId62"/>
    <p:sldId id="684" r:id="rId63"/>
    <p:sldId id="685" r:id="rId64"/>
    <p:sldId id="686" r:id="rId65"/>
    <p:sldId id="687" r:id="rId66"/>
    <p:sldId id="688" r:id="rId67"/>
    <p:sldId id="689" r:id="rId68"/>
    <p:sldId id="690" r:id="rId69"/>
    <p:sldId id="691" r:id="rId70"/>
    <p:sldId id="692" r:id="rId71"/>
    <p:sldId id="305" r:id="rId72"/>
  </p:sldIdLst>
  <p:sldSz cx="9144000" cy="6858000" type="screen4x3"/>
  <p:notesSz cx="6934200" cy="9220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1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1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1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1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CCFFCC"/>
    <a:srgbClr val="FFFFCC"/>
    <a:srgbClr val="008000"/>
    <a:srgbClr val="CCFFFF"/>
    <a:srgbClr val="CCCCFF"/>
    <a:srgbClr val="FF9999"/>
    <a:srgbClr val="009900"/>
    <a:srgbClr val="FF9933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205" autoAdjust="0"/>
    <p:restoredTop sz="93514" autoAdjust="0"/>
  </p:normalViewPr>
  <p:slideViewPr>
    <p:cSldViewPr snapToGrid="0">
      <p:cViewPr varScale="1">
        <p:scale>
          <a:sx n="108" d="100"/>
          <a:sy n="108" d="100"/>
        </p:scale>
        <p:origin x="132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notesMaster" Target="notesMasters/notesMaster1.xml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a typeface="굴림" pitchFamily="50" charset="-127"/>
              </a:defRPr>
            </a:lvl1pPr>
          </a:lstStyle>
          <a:p>
            <a:endParaRPr lang="en-US" altLang="ko-KR"/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27475" y="0"/>
            <a:ext cx="30051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a typeface="굴림" pitchFamily="50" charset="-127"/>
              </a:defRPr>
            </a:lvl1pPr>
          </a:lstStyle>
          <a:p>
            <a:endParaRPr lang="en-US" altLang="ko-KR"/>
          </a:p>
        </p:txBody>
      </p:sp>
      <p:sp>
        <p:nvSpPr>
          <p:cNvPr id="880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58238"/>
            <a:ext cx="30051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a typeface="굴림" pitchFamily="50" charset="-127"/>
              </a:defRPr>
            </a:lvl1pPr>
          </a:lstStyle>
          <a:p>
            <a:endParaRPr lang="en-US" altLang="ko-KR"/>
          </a:p>
        </p:txBody>
      </p:sp>
      <p:sp>
        <p:nvSpPr>
          <p:cNvPr id="880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7475" y="8758238"/>
            <a:ext cx="30051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a typeface="굴림" pitchFamily="50" charset="-127"/>
              </a:defRPr>
            </a:lvl1pPr>
          </a:lstStyle>
          <a:p>
            <a:fld id="{8383B835-3BFE-4B85-82D8-1BE647A4113D}" type="slidenum">
              <a:rPr lang="ko-KR" altLang="en-US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3555984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defTabSz="922338" eaLnBrk="1" hangingPunct="1">
              <a:defRPr sz="1200">
                <a:ea typeface="굴림" pitchFamily="50" charset="-127"/>
              </a:defRPr>
            </a:lvl1pPr>
          </a:lstStyle>
          <a:p>
            <a:endParaRPr lang="en-US" altLang="ko-KR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7475" y="0"/>
            <a:ext cx="30051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algn="r" defTabSz="922338" eaLnBrk="1" hangingPunct="1">
              <a:defRPr sz="1200">
                <a:ea typeface="굴림" pitchFamily="50" charset="-127"/>
              </a:defRPr>
            </a:lvl1pPr>
          </a:lstStyle>
          <a:p>
            <a:endParaRPr lang="en-US" altLang="ko-KR"/>
          </a:p>
        </p:txBody>
      </p:sp>
      <p:sp>
        <p:nvSpPr>
          <p:cNvPr id="655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2050" y="692150"/>
            <a:ext cx="4610100" cy="3457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55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3738" y="4379913"/>
            <a:ext cx="5546725" cy="414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</a:p>
        </p:txBody>
      </p:sp>
      <p:sp>
        <p:nvSpPr>
          <p:cNvPr id="655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58238"/>
            <a:ext cx="30051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defTabSz="922338" eaLnBrk="1" hangingPunct="1">
              <a:defRPr sz="1200">
                <a:ea typeface="굴림" pitchFamily="50" charset="-127"/>
              </a:defRPr>
            </a:lvl1pPr>
          </a:lstStyle>
          <a:p>
            <a:endParaRPr lang="en-US" altLang="ko-KR"/>
          </a:p>
        </p:txBody>
      </p:sp>
      <p:sp>
        <p:nvSpPr>
          <p:cNvPr id="655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7475" y="8758238"/>
            <a:ext cx="30051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algn="r" defTabSz="922338" eaLnBrk="1" hangingPunct="1">
              <a:defRPr sz="1200">
                <a:ea typeface="굴림" pitchFamily="50" charset="-127"/>
              </a:defRPr>
            </a:lvl1pPr>
          </a:lstStyle>
          <a:p>
            <a:fld id="{FB19F679-FC61-4ED7-B113-A17BF1221A80}" type="slidenum">
              <a:rPr lang="ko-KR" altLang="en-US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4850597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 latinLnBrk="1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fontAlgn="base" latinLnBrk="1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fontAlgn="base" latinLnBrk="1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fontAlgn="base" latinLnBrk="1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fontAlgn="base" latinLnBrk="1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직사각형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직사각형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제목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9" name="부제목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ko-KR" altLang="en-US" smtClean="0"/>
              <a:t>마스터 부제목 스타일 편집</a:t>
            </a:r>
            <a:endParaRPr kumimoji="0" lang="en-US"/>
          </a:p>
        </p:txBody>
      </p:sp>
      <p:sp>
        <p:nvSpPr>
          <p:cNvPr id="28" name="날짜 개체 틀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11B2AAEE-0ECC-4F9E-94C1-A5210D63F3AE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17" name="바닥글 개체 틀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슬라이드 번호 개체 틀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3B0D056-06C1-427C-B095-DD5CAE33F6FD}" type="slidenum">
              <a:rPr lang="ko-KR" altLang="en-US" smtClean="0"/>
              <a:pPr/>
              <a:t>‹#›</a:t>
            </a:fld>
            <a:endParaRPr lang="en-US" altLang="ko-K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2AAEE-0ECC-4F9E-94C1-A5210D63F3AE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62E18-1804-4C78-B91B-667B633A2436}" type="slidenum">
              <a:rPr lang="ko-KR" altLang="en-US" smtClean="0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11B2AAEE-0ECC-4F9E-94C1-A5210D63F3AE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직사각형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직사각형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05062E18-1804-4C78-B91B-667B633A2436}" type="slidenum">
              <a:rPr lang="ko-KR" altLang="en-US" smtClean="0"/>
              <a:pPr/>
              <a:t>‹#›</a:t>
            </a:fld>
            <a:endParaRPr lang="en-US" altLang="ko-K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F080-5E8C-48AD-84E5-6C08B304C14E}" type="datetimeFigureOut">
              <a:rPr lang="en-US" smtClean="0"/>
              <a:t>1/28/2021</a:t>
            </a:fld>
            <a:endParaRPr 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5062E18-1804-4C78-B91B-667B633A2436}" type="slidenum">
              <a:rPr lang="ko-KR" altLang="en-US" smtClean="0"/>
              <a:pPr/>
              <a:t>‹#›</a:t>
            </a:fld>
            <a:endParaRPr lang="en-US" altLang="ko-KR"/>
          </a:p>
        </p:txBody>
      </p:sp>
      <p:sp>
        <p:nvSpPr>
          <p:cNvPr id="8" name="내용 개체 틀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>
            <a:lvl1pPr>
              <a:defRPr sz="200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1pPr>
            <a:lvl2pPr marL="640080" indent="-274320">
              <a:buFont typeface="Wingdings" panose="05000000000000000000" pitchFamily="2" charset="2"/>
              <a:buChar char="Ø"/>
              <a:defRPr sz="200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5pPr>
          </a:lstStyle>
          <a:p>
            <a:pPr lvl="0" eaLnBrk="1" latinLnBrk="0" hangingPunct="1"/>
            <a:r>
              <a:rPr lang="ko-KR" altLang="en-US" dirty="0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dirty="0" smtClean="0"/>
              <a:t>둘째 수준</a:t>
            </a:r>
          </a:p>
          <a:p>
            <a:pPr lvl="2" eaLnBrk="1" latinLnBrk="0" hangingPunct="1"/>
            <a:r>
              <a:rPr lang="ko-KR" altLang="en-US" dirty="0" smtClean="0"/>
              <a:t>셋째 수준</a:t>
            </a:r>
          </a:p>
          <a:p>
            <a:pPr lvl="3" eaLnBrk="1" latinLnBrk="0" hangingPunct="1"/>
            <a:r>
              <a:rPr lang="ko-KR" altLang="en-US" dirty="0" smtClean="0"/>
              <a:t>넷째 수준</a:t>
            </a:r>
          </a:p>
          <a:p>
            <a:pPr lvl="4" eaLnBrk="1" latinLnBrk="0" hangingPunct="1"/>
            <a:r>
              <a:rPr lang="ko-KR" altLang="en-US" dirty="0" smtClean="0"/>
              <a:t>다섯째 수준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7" name="직사각형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직사각형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2" name="날짜 개체 틀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2AAEE-0ECC-4F9E-94C1-A5210D63F3AE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13" name="슬라이드 번호 개체 틀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05062E18-1804-4C78-B91B-667B633A2436}" type="slidenum">
              <a:rPr lang="ko-KR" altLang="en-US" smtClean="0"/>
              <a:pPr/>
              <a:t>‹#›</a:t>
            </a:fld>
            <a:endParaRPr lang="en-US" altLang="ko-KR"/>
          </a:p>
        </p:txBody>
      </p:sp>
      <p:sp>
        <p:nvSpPr>
          <p:cNvPr id="14" name="바닥글 개체 틀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9" name="내용 개체 틀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1" name="내용 개체 틀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8" name="날짜 개체 틀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1B2AAEE-0ECC-4F9E-94C1-A5210D63F3AE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10" name="슬라이드 번호 개체 틀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05062E18-1804-4C78-B91B-667B633A2436}" type="slidenum">
              <a:rPr lang="ko-KR" altLang="en-US" smtClean="0"/>
              <a:pPr/>
              <a:t>‹#›</a:t>
            </a:fld>
            <a:endParaRPr lang="en-US" altLang="ko-KR"/>
          </a:p>
        </p:txBody>
      </p:sp>
      <p:sp>
        <p:nvSpPr>
          <p:cNvPr id="12" name="바닥글 개체 틀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1" name="내용 개체 틀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3" name="내용 개체 틀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0" name="날짜 개체 틀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1B2AAEE-0ECC-4F9E-94C1-A5210D63F3AE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12" name="슬라이드 번호 개체 틀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05062E18-1804-4C78-B91B-667B633A2436}" type="slidenum">
              <a:rPr lang="ko-KR" altLang="en-US" smtClean="0"/>
              <a:pPr/>
              <a:t>‹#›</a:t>
            </a:fld>
            <a:endParaRPr lang="en-US" altLang="ko-KR"/>
          </a:p>
        </p:txBody>
      </p:sp>
      <p:sp>
        <p:nvSpPr>
          <p:cNvPr id="14" name="바닥글 개체 틀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텍스트 개체 틀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15" name="텍스트 개체 틀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2AAEE-0ECC-4F9E-94C1-A5210D63F3AE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5062E18-1804-4C78-B91B-667B633A2436}" type="slidenum">
              <a:rPr lang="ko-KR" altLang="en-US" smtClean="0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2AAEE-0ECC-4F9E-94C1-A5210D63F3AE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5062E18-1804-4C78-B91B-667B633A2436}" type="slidenum">
              <a:rPr lang="ko-KR" altLang="en-US" smtClean="0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2AAEE-0ECC-4F9E-94C1-A5210D63F3AE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5062E18-1804-4C78-B91B-667B633A2436}" type="slidenum">
              <a:rPr lang="ko-KR" altLang="en-US" smtClean="0"/>
              <a:pPr/>
              <a:t>‹#›</a:t>
            </a:fld>
            <a:endParaRPr lang="en-US" altLang="ko-KR"/>
          </a:p>
        </p:txBody>
      </p:sp>
      <p:sp>
        <p:nvSpPr>
          <p:cNvPr id="3" name="텍스트 개체 틀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9" name="내용 개체 틀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8" name="직사각형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직사각형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1" name="직사각형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날짜 개체 틀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11B2AAEE-0ECC-4F9E-94C1-A5210D63F3AE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13" name="슬라이드 번호 개체 틀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05062E18-1804-4C78-B91B-667B633A2436}" type="slidenum">
              <a:rPr lang="ko-KR" altLang="en-US" smtClean="0"/>
              <a:pPr/>
              <a:t>‹#›</a:t>
            </a:fld>
            <a:endParaRPr lang="en-US" altLang="ko-KR"/>
          </a:p>
        </p:txBody>
      </p:sp>
      <p:sp>
        <p:nvSpPr>
          <p:cNvPr id="14" name="바닥글 개체 틀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ko-KR" altLang="en-US" smtClean="0"/>
              <a:t>그림을 추가하려면 아이콘을 클릭하십시오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제목 개체 틀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3" name="텍스트 개체 틀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smtClean="0"/>
              <a:t>둘째 수준</a:t>
            </a:r>
          </a:p>
          <a:p>
            <a:pPr lvl="2" eaLnBrk="1" latinLnBrk="0" hangingPunct="1"/>
            <a:r>
              <a:rPr kumimoji="0" lang="ko-KR" altLang="en-US" smtClean="0"/>
              <a:t>셋째 수준</a:t>
            </a:r>
          </a:p>
          <a:p>
            <a:pPr lvl="3" eaLnBrk="1" latinLnBrk="0" hangingPunct="1"/>
            <a:r>
              <a:rPr kumimoji="0" lang="ko-KR" altLang="en-US" smtClean="0"/>
              <a:t>넷째 수준</a:t>
            </a:r>
          </a:p>
          <a:p>
            <a:pPr lvl="4" eaLnBrk="1" latinLnBrk="0" hangingPunct="1"/>
            <a:r>
              <a:rPr kumimoji="0" lang="ko-KR" altLang="en-US" smtClean="0"/>
              <a:t>다섯째 수준</a:t>
            </a:r>
            <a:endParaRPr kumimoji="0" lang="en-US"/>
          </a:p>
        </p:txBody>
      </p:sp>
      <p:sp>
        <p:nvSpPr>
          <p:cNvPr id="14" name="날짜 개체 틀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1B2AAEE-0ECC-4F9E-94C1-A5210D63F3AE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직사각형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직사각형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슬라이드 번호 개체 틀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05062E18-1804-4C78-B91B-667B633A2436}" type="slidenum">
              <a:rPr lang="ko-KR" altLang="en-US" smtClean="0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  <p:sldLayoutId id="2147483830" r:id="rId11"/>
  </p:sldLayoutIdLst>
  <p:txStyles>
    <p:titleStyle>
      <a:lvl1pPr algn="l" rtl="0" eaLnBrk="1" latinLnBrk="1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1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1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1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1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1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1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1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1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1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hyperlink" Target="https://terms.naver.com/entry.nhn?docId=4369008&amp;ref=y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 smtClean="0"/>
              <a:t>15</a:t>
            </a:r>
            <a:r>
              <a:rPr lang="ko-KR" altLang="en-US" dirty="0" smtClean="0"/>
              <a:t>장 데이터 과학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TextBox 3"/>
          <p:cNvSpPr txBox="1"/>
          <p:nvPr/>
        </p:nvSpPr>
        <p:spPr>
          <a:xfrm>
            <a:off x="2411517" y="893870"/>
            <a:ext cx="145905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ko-KR" altLang="en-US" sz="4800" i="1" dirty="0" err="1" smtClean="0"/>
              <a:t>파이썬</a:t>
            </a:r>
            <a:endParaRPr lang="ko-KR" altLang="en-US" sz="4800" i="1" dirty="0"/>
          </a:p>
        </p:txBody>
      </p:sp>
      <p:sp>
        <p:nvSpPr>
          <p:cNvPr id="6" name="TextBox 4"/>
          <p:cNvSpPr txBox="1"/>
          <p:nvPr/>
        </p:nvSpPr>
        <p:spPr>
          <a:xfrm>
            <a:off x="4111749" y="907412"/>
            <a:ext cx="17556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ko-KR" altLang="en-US" sz="4800" i="1" dirty="0" smtClean="0"/>
              <a:t>익스프레스</a:t>
            </a:r>
            <a:endParaRPr lang="ko-KR" altLang="en-US" sz="4800" i="1" dirty="0"/>
          </a:p>
        </p:txBody>
      </p:sp>
      <p:pic>
        <p:nvPicPr>
          <p:cNvPr id="12" name="그림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2655" y="2377571"/>
            <a:ext cx="1948982" cy="2019670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8030" y="2105409"/>
            <a:ext cx="1921346" cy="2398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687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데이터 과학을 위한 </a:t>
            </a:r>
            <a:r>
              <a:rPr lang="ko-KR" altLang="en-US" dirty="0" err="1"/>
              <a:t>파이썬</a:t>
            </a:r>
            <a:r>
              <a:rPr lang="ko-KR" altLang="en-US" dirty="0"/>
              <a:t> 라이브러리</a:t>
            </a:r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9447" y="1785152"/>
            <a:ext cx="5438775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030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/>
              <a:t>판다스와</a:t>
            </a:r>
            <a:r>
              <a:rPr lang="ko-KR" altLang="en-US" dirty="0"/>
              <a:t> </a:t>
            </a:r>
            <a:r>
              <a:rPr lang="ko-KR" altLang="en-US" dirty="0" err="1"/>
              <a:t>파이썬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err="1"/>
              <a:t>판다스</a:t>
            </a:r>
            <a:r>
              <a:rPr lang="en-US" altLang="ko-KR" dirty="0"/>
              <a:t>(Pandas)</a:t>
            </a:r>
            <a:r>
              <a:rPr lang="ko-KR" altLang="en-US" dirty="0"/>
              <a:t>는 강력한 데이터 구조를 사용하여 고성능 데이터 조작 및 데이터 분석에 사용되는 오픈 소스 </a:t>
            </a:r>
            <a:r>
              <a:rPr lang="ko-KR" altLang="en-US" dirty="0" err="1"/>
              <a:t>파이썬</a:t>
            </a:r>
            <a:r>
              <a:rPr lang="ko-KR" altLang="en-US" dirty="0"/>
              <a:t> 라이브러리이다</a:t>
            </a:r>
            <a:r>
              <a:rPr lang="en-US" altLang="ko-KR" dirty="0"/>
              <a:t>. </a:t>
            </a:r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4622" y="2825966"/>
            <a:ext cx="6477000" cy="180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892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 err="1" smtClean="0"/>
              <a:t>판다스로</a:t>
            </a:r>
            <a:r>
              <a:rPr lang="ko-KR" altLang="en-US" dirty="0" smtClean="0"/>
              <a:t> </a:t>
            </a:r>
            <a:r>
              <a:rPr lang="ko-KR" altLang="en-US" dirty="0"/>
              <a:t>할 수 있는 </a:t>
            </a:r>
            <a:r>
              <a:rPr lang="ko-KR" altLang="en-US" dirty="0" smtClean="0"/>
              <a:t>작업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0" fontAlgn="base">
              <a:buFont typeface="Wingdings" panose="05000000000000000000" pitchFamily="2" charset="2"/>
              <a:buChar char="Ø"/>
            </a:pPr>
            <a:r>
              <a:rPr lang="ko-KR" altLang="en-US" dirty="0" err="1" smtClean="0"/>
              <a:t>판다스로</a:t>
            </a:r>
            <a:r>
              <a:rPr lang="ko-KR" altLang="en-US" dirty="0" smtClean="0"/>
              <a:t> </a:t>
            </a:r>
            <a:r>
              <a:rPr lang="en-US" altLang="ko-KR" dirty="0"/>
              <a:t>CSV </a:t>
            </a:r>
            <a:r>
              <a:rPr lang="ko-KR" altLang="en-US" dirty="0"/>
              <a:t>파일이나 </a:t>
            </a:r>
            <a:r>
              <a:rPr lang="en-US" altLang="ko-KR" dirty="0"/>
              <a:t>TSV </a:t>
            </a:r>
            <a:r>
              <a:rPr lang="ko-KR" altLang="en-US" dirty="0"/>
              <a:t>파일</a:t>
            </a:r>
            <a:r>
              <a:rPr lang="en-US" altLang="ko-KR" dirty="0"/>
              <a:t>, </a:t>
            </a:r>
            <a:r>
              <a:rPr lang="ko-KR" altLang="en-US" dirty="0"/>
              <a:t>엑셀 파일 등을 열 수 있다</a:t>
            </a:r>
            <a:r>
              <a:rPr lang="en-US" altLang="ko-KR" dirty="0"/>
              <a:t>. </a:t>
            </a:r>
            <a:endParaRPr lang="ko-KR" altLang="en-US" dirty="0"/>
          </a:p>
          <a:p>
            <a:pPr lvl="0" fontAlgn="base">
              <a:buFont typeface="Wingdings" panose="05000000000000000000" pitchFamily="2" charset="2"/>
              <a:buChar char="Ø"/>
            </a:pPr>
            <a:r>
              <a:rPr lang="en-US" altLang="ko-KR" dirty="0" smtClean="0"/>
              <a:t>mean</a:t>
            </a:r>
            <a:r>
              <a:rPr lang="en-US" altLang="ko-KR" dirty="0"/>
              <a:t>()</a:t>
            </a:r>
            <a:r>
              <a:rPr lang="ko-KR" altLang="en-US" dirty="0"/>
              <a:t>로 모든 열의 평균을 계산할 수 있다</a:t>
            </a:r>
            <a:r>
              <a:rPr lang="en-US" altLang="ko-KR" dirty="0"/>
              <a:t>. </a:t>
            </a:r>
            <a:endParaRPr lang="ko-KR" altLang="en-US" dirty="0"/>
          </a:p>
          <a:p>
            <a:pPr lvl="0" fontAlgn="base">
              <a:buFont typeface="Wingdings" panose="05000000000000000000" pitchFamily="2" charset="2"/>
              <a:buChar char="Ø"/>
            </a:pPr>
            <a:r>
              <a:rPr lang="en-US" altLang="ko-KR" dirty="0" err="1"/>
              <a:t>corr</a:t>
            </a:r>
            <a:r>
              <a:rPr lang="en-US" altLang="ko-KR" dirty="0"/>
              <a:t>()</a:t>
            </a:r>
            <a:r>
              <a:rPr lang="ko-KR" altLang="en-US" dirty="0"/>
              <a:t>로 데이터 프레임의 열 사이의 상관 관계를 계산할 수 있다</a:t>
            </a:r>
            <a:r>
              <a:rPr lang="en-US" altLang="ko-KR" dirty="0"/>
              <a:t>.</a:t>
            </a:r>
            <a:endParaRPr lang="ko-KR" altLang="en-US" dirty="0"/>
          </a:p>
          <a:p>
            <a:pPr lvl="0" fontAlgn="base">
              <a:buFont typeface="Wingdings" panose="05000000000000000000" pitchFamily="2" charset="2"/>
              <a:buChar char="Ø"/>
            </a:pPr>
            <a:r>
              <a:rPr lang="ko-KR" altLang="en-US" dirty="0" smtClean="0"/>
              <a:t>조건을 사용하여 데이터를 필터링할 수 있다</a:t>
            </a:r>
            <a:r>
              <a:rPr lang="en-US" altLang="ko-KR" dirty="0" smtClean="0"/>
              <a:t>.</a:t>
            </a:r>
            <a:endParaRPr lang="ko-KR" altLang="en-US" dirty="0" smtClean="0"/>
          </a:p>
          <a:p>
            <a:pPr lvl="0" fontAlgn="base">
              <a:buFont typeface="Wingdings" panose="05000000000000000000" pitchFamily="2" charset="2"/>
              <a:buChar char="Ø"/>
            </a:pPr>
            <a:r>
              <a:rPr lang="en-US" altLang="ko-KR" dirty="0" err="1" smtClean="0"/>
              <a:t>sort_values</a:t>
            </a:r>
            <a:r>
              <a:rPr lang="en-US" altLang="ko-KR" dirty="0"/>
              <a:t>()</a:t>
            </a:r>
            <a:r>
              <a:rPr lang="ko-KR" altLang="en-US" dirty="0"/>
              <a:t>로 데이터를 정렬할 수 있다</a:t>
            </a:r>
            <a:r>
              <a:rPr lang="en-US" altLang="ko-KR" dirty="0"/>
              <a:t>. </a:t>
            </a:r>
            <a:endParaRPr lang="ko-KR" altLang="en-US" dirty="0"/>
          </a:p>
          <a:p>
            <a:pPr lvl="0" fontAlgn="base">
              <a:buFont typeface="Wingdings" panose="05000000000000000000" pitchFamily="2" charset="2"/>
              <a:buChar char="Ø"/>
            </a:pPr>
            <a:r>
              <a:rPr lang="en-US" altLang="ko-KR" dirty="0" err="1"/>
              <a:t>groupby</a:t>
            </a:r>
            <a:r>
              <a:rPr lang="en-US" altLang="ko-KR" dirty="0"/>
              <a:t>()</a:t>
            </a:r>
            <a:r>
              <a:rPr lang="ko-KR" altLang="en-US" dirty="0"/>
              <a:t>를 이용하여 기준에 따라 몇 개의 그룹으로 데이터를 분할할 수 있다</a:t>
            </a:r>
            <a:r>
              <a:rPr lang="en-US" altLang="ko-KR" dirty="0"/>
              <a:t>. </a:t>
            </a:r>
            <a:endParaRPr lang="ko-KR" altLang="en-US" dirty="0"/>
          </a:p>
          <a:p>
            <a:pPr fontAlgn="base">
              <a:buFont typeface="Wingdings" panose="05000000000000000000" pitchFamily="2" charset="2"/>
              <a:buChar char="Ø"/>
            </a:pPr>
            <a:r>
              <a:rPr lang="ko-KR" altLang="en-US" dirty="0" smtClean="0"/>
              <a:t>데이터의 누락 값을 확인할 수 있다</a:t>
            </a:r>
            <a:r>
              <a:rPr lang="en-US" altLang="ko-KR" dirty="0" smtClean="0"/>
              <a:t>. </a:t>
            </a:r>
            <a:endParaRPr lang="ko-KR" altLang="en-US" dirty="0" smtClean="0"/>
          </a:p>
          <a:p>
            <a:pPr>
              <a:buFont typeface="Wingdings" panose="05000000000000000000" pitchFamily="2" charset="2"/>
              <a:buChar char="Ø"/>
            </a:pP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14971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판다스의</a:t>
            </a:r>
            <a:r>
              <a:rPr lang="ko-KR" altLang="en-US" dirty="0" smtClean="0"/>
              <a:t> 데이터 구조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/>
            <a:r>
              <a:rPr lang="ko-KR" altLang="en-US" dirty="0"/>
              <a:t>시리즈</a:t>
            </a:r>
            <a:r>
              <a:rPr lang="en-US" altLang="ko-KR" dirty="0"/>
              <a:t>(Series</a:t>
            </a:r>
            <a:r>
              <a:rPr lang="en-US" altLang="ko-KR" dirty="0" smtClean="0"/>
              <a:t>):</a:t>
            </a:r>
          </a:p>
          <a:p>
            <a:pPr lvl="0"/>
            <a:endParaRPr lang="en-US" altLang="ko-KR" dirty="0"/>
          </a:p>
          <a:p>
            <a:pPr lvl="0"/>
            <a:endParaRPr lang="en-US" altLang="ko-KR" dirty="0"/>
          </a:p>
          <a:p>
            <a:pPr lvl="0"/>
            <a:endParaRPr lang="en-US" altLang="ko-KR" dirty="0" smtClean="0"/>
          </a:p>
          <a:p>
            <a:pPr lvl="0"/>
            <a:endParaRPr lang="ko-KR" altLang="en-US" dirty="0"/>
          </a:p>
          <a:p>
            <a:pPr lvl="0"/>
            <a:r>
              <a:rPr lang="ko-KR" altLang="en-US" dirty="0"/>
              <a:t>데이터 프레임</a:t>
            </a:r>
            <a:r>
              <a:rPr lang="en-US" altLang="ko-KR" dirty="0"/>
              <a:t>(</a:t>
            </a:r>
            <a:r>
              <a:rPr lang="en-US" altLang="ko-KR" dirty="0" err="1"/>
              <a:t>DataFrame</a:t>
            </a:r>
            <a:r>
              <a:rPr lang="en-US" altLang="ko-KR" dirty="0" smtClean="0"/>
              <a:t>):</a:t>
            </a:r>
            <a:endParaRPr lang="ko-KR" altLang="en-US" dirty="0"/>
          </a:p>
          <a:p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5576" y="2386936"/>
            <a:ext cx="5353050" cy="752475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9291" y="3962400"/>
            <a:ext cx="582930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06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index</a:t>
            </a:r>
            <a:r>
              <a:rPr lang="ko-KR" altLang="en-US" dirty="0"/>
              <a:t>와 </a:t>
            </a:r>
            <a:r>
              <a:rPr lang="en-US" altLang="ko-KR" dirty="0"/>
              <a:t>columns </a:t>
            </a:r>
            <a:r>
              <a:rPr lang="ko-KR" altLang="en-US" dirty="0"/>
              <a:t>객체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/>
              <a:t>데이터 프레임에서는 행이나 열에 붙인 레이블을 중요시한다</a:t>
            </a:r>
            <a:r>
              <a:rPr lang="en-US" altLang="ko-KR" dirty="0"/>
              <a:t>. </a:t>
            </a:r>
            <a:endParaRPr lang="en-US" altLang="ko-KR" dirty="0" smtClean="0"/>
          </a:p>
          <a:p>
            <a:r>
              <a:rPr lang="en-US" altLang="ko-KR" dirty="0" smtClean="0"/>
              <a:t>index </a:t>
            </a:r>
            <a:r>
              <a:rPr lang="ko-KR" altLang="en-US" dirty="0"/>
              <a:t>객체는 행들의 레이블</a:t>
            </a:r>
            <a:r>
              <a:rPr lang="en-US" altLang="ko-KR" dirty="0"/>
              <a:t>(label)</a:t>
            </a:r>
            <a:r>
              <a:rPr lang="ko-KR" altLang="en-US" dirty="0"/>
              <a:t>이고 </a:t>
            </a:r>
            <a:r>
              <a:rPr lang="en-US" altLang="ko-KR" dirty="0"/>
              <a:t>columns </a:t>
            </a:r>
            <a:r>
              <a:rPr lang="ko-KR" altLang="en-US" dirty="0"/>
              <a:t>객체는 열들의 레이블이 저장된 객체이다</a:t>
            </a:r>
            <a:r>
              <a:rPr lang="en-US" altLang="ko-KR" dirty="0"/>
              <a:t>. </a:t>
            </a:r>
            <a:endParaRPr lang="ko-KR" altLang="en-US" dirty="0"/>
          </a:p>
          <a:p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5354" y="3253019"/>
            <a:ext cx="6191250" cy="230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893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타이타닉 </a:t>
            </a:r>
            <a:r>
              <a:rPr lang="ko-KR" altLang="en-US" dirty="0" err="1"/>
              <a:t>데이터셋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/>
              <a:t>우리는 </a:t>
            </a:r>
            <a:r>
              <a:rPr lang="ko-KR" altLang="en-US" dirty="0" err="1"/>
              <a:t>판다스</a:t>
            </a:r>
            <a:r>
              <a:rPr lang="ko-KR" altLang="en-US" dirty="0"/>
              <a:t> </a:t>
            </a:r>
            <a:r>
              <a:rPr lang="ko-KR" altLang="en-US" dirty="0" err="1"/>
              <a:t>튜토리얼</a:t>
            </a:r>
            <a:r>
              <a:rPr lang="ko-KR" altLang="en-US" dirty="0"/>
              <a:t> 웹페이지에서 타이타닉 </a:t>
            </a:r>
            <a:r>
              <a:rPr lang="ko-KR" altLang="en-US" dirty="0" smtClean="0"/>
              <a:t>탑승자에 </a:t>
            </a:r>
            <a:r>
              <a:rPr lang="ko-KR" altLang="en-US" dirty="0"/>
              <a:t>대한 </a:t>
            </a:r>
            <a:r>
              <a:rPr lang="ko-KR" altLang="en-US" dirty="0" err="1"/>
              <a:t>데이터셋</a:t>
            </a:r>
            <a:r>
              <a:rPr lang="ko-KR" altLang="en-US" dirty="0"/>
              <a:t> </a:t>
            </a:r>
            <a:r>
              <a:rPr lang="en-US" altLang="ko-KR" dirty="0"/>
              <a:t>titanic.csv</a:t>
            </a:r>
            <a:r>
              <a:rPr lang="ko-KR" altLang="en-US" dirty="0"/>
              <a:t>를 다운로드 받을 수 있다</a:t>
            </a:r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879" y="2971060"/>
            <a:ext cx="7750938" cy="2001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653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타이타닉 </a:t>
            </a:r>
            <a:r>
              <a:rPr lang="ko-KR" altLang="en-US" dirty="0" err="1"/>
              <a:t>데이터셋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l"/>
            </a:pPr>
            <a:r>
              <a:rPr lang="en-US" altLang="ko-KR" dirty="0" err="1" smtClean="0"/>
              <a:t>PassengerId</a:t>
            </a:r>
            <a:r>
              <a:rPr lang="en-US" altLang="ko-KR" dirty="0"/>
              <a:t>: </a:t>
            </a:r>
            <a:r>
              <a:rPr lang="ko-KR" altLang="en-US" dirty="0"/>
              <a:t>승객의 </a:t>
            </a:r>
            <a:r>
              <a:rPr lang="en-US" altLang="ko-KR" dirty="0"/>
              <a:t>ID</a:t>
            </a:r>
            <a:r>
              <a:rPr lang="ko-KR" altLang="en-US" dirty="0"/>
              <a:t>이다</a:t>
            </a:r>
            <a:r>
              <a:rPr lang="en-US" altLang="ko-KR" dirty="0"/>
              <a:t>. </a:t>
            </a:r>
          </a:p>
          <a:p>
            <a:pPr>
              <a:buFont typeface="Wingdings" panose="05000000000000000000" pitchFamily="2" charset="2"/>
              <a:buChar char="l"/>
            </a:pPr>
            <a:r>
              <a:rPr lang="en-US" altLang="ko-KR" dirty="0" smtClean="0"/>
              <a:t>Survived</a:t>
            </a:r>
            <a:r>
              <a:rPr lang="en-US" altLang="ko-KR" dirty="0"/>
              <a:t>: </a:t>
            </a:r>
            <a:r>
              <a:rPr lang="ko-KR" altLang="en-US" dirty="0"/>
              <a:t>생존 여부</a:t>
            </a:r>
          </a:p>
          <a:p>
            <a:pPr>
              <a:buFont typeface="Wingdings" panose="05000000000000000000" pitchFamily="2" charset="2"/>
              <a:buChar char="l"/>
            </a:pPr>
            <a:r>
              <a:rPr lang="en-US" altLang="ko-KR" dirty="0" err="1" smtClean="0"/>
              <a:t>Pclass</a:t>
            </a:r>
            <a:r>
              <a:rPr lang="en-US" altLang="ko-KR" dirty="0"/>
              <a:t>: </a:t>
            </a:r>
            <a:r>
              <a:rPr lang="ko-KR" altLang="en-US" dirty="0"/>
              <a:t>탑승 등급을 나타낸다</a:t>
            </a:r>
            <a:r>
              <a:rPr lang="en-US" altLang="ko-KR" dirty="0"/>
              <a:t>. </a:t>
            </a:r>
            <a:r>
              <a:rPr lang="ko-KR" altLang="en-US" dirty="0"/>
              <a:t>클래스 </a:t>
            </a:r>
            <a:r>
              <a:rPr lang="en-US" altLang="ko-KR" dirty="0"/>
              <a:t>1, </a:t>
            </a:r>
            <a:r>
              <a:rPr lang="ko-KR" altLang="en-US" dirty="0"/>
              <a:t>클래스 </a:t>
            </a:r>
            <a:r>
              <a:rPr lang="en-US" altLang="ko-KR" dirty="0"/>
              <a:t>2, </a:t>
            </a:r>
            <a:r>
              <a:rPr lang="ko-KR" altLang="en-US" dirty="0"/>
              <a:t>클래스 </a:t>
            </a:r>
            <a:r>
              <a:rPr lang="en-US" altLang="ko-KR" dirty="0"/>
              <a:t>3</a:t>
            </a:r>
            <a:r>
              <a:rPr lang="ko-KR" altLang="en-US" dirty="0"/>
              <a:t>의 </a:t>
            </a:r>
            <a:r>
              <a:rPr lang="en-US" altLang="ko-KR" dirty="0"/>
              <a:t>3</a:t>
            </a:r>
            <a:r>
              <a:rPr lang="ko-KR" altLang="en-US" dirty="0"/>
              <a:t>가지 클래스가 있다</a:t>
            </a:r>
            <a:r>
              <a:rPr lang="en-US" altLang="ko-KR" dirty="0"/>
              <a:t>.</a:t>
            </a:r>
          </a:p>
          <a:p>
            <a:pPr>
              <a:buFont typeface="Wingdings" panose="05000000000000000000" pitchFamily="2" charset="2"/>
              <a:buChar char="l"/>
            </a:pPr>
            <a:r>
              <a:rPr lang="en-US" altLang="ko-KR" dirty="0" smtClean="0"/>
              <a:t>Name</a:t>
            </a:r>
            <a:r>
              <a:rPr lang="en-US" altLang="ko-KR" dirty="0"/>
              <a:t>: </a:t>
            </a:r>
            <a:r>
              <a:rPr lang="ko-KR" altLang="en-US" dirty="0"/>
              <a:t>승객의 이름</a:t>
            </a:r>
            <a:r>
              <a:rPr lang="en-US" altLang="ko-KR" dirty="0"/>
              <a:t>.</a:t>
            </a:r>
          </a:p>
          <a:p>
            <a:pPr>
              <a:buFont typeface="Wingdings" panose="05000000000000000000" pitchFamily="2" charset="2"/>
              <a:buChar char="l"/>
            </a:pPr>
            <a:r>
              <a:rPr lang="en-US" altLang="ko-KR" dirty="0" smtClean="0"/>
              <a:t>Sex</a:t>
            </a:r>
            <a:r>
              <a:rPr lang="en-US" altLang="ko-KR" dirty="0"/>
              <a:t>: </a:t>
            </a:r>
            <a:r>
              <a:rPr lang="ko-KR" altLang="en-US" dirty="0"/>
              <a:t>승객의 성별</a:t>
            </a:r>
            <a:r>
              <a:rPr lang="en-US" altLang="ko-KR" dirty="0"/>
              <a:t>.</a:t>
            </a:r>
          </a:p>
          <a:p>
            <a:pPr>
              <a:buFont typeface="Wingdings" panose="05000000000000000000" pitchFamily="2" charset="2"/>
              <a:buChar char="l"/>
            </a:pPr>
            <a:r>
              <a:rPr lang="en-US" altLang="ko-KR" dirty="0" smtClean="0"/>
              <a:t>Age</a:t>
            </a:r>
            <a:r>
              <a:rPr lang="en-US" altLang="ko-KR" dirty="0"/>
              <a:t>: </a:t>
            </a:r>
            <a:r>
              <a:rPr lang="ko-KR" altLang="en-US" dirty="0"/>
              <a:t>승객의 나이</a:t>
            </a:r>
            <a:r>
              <a:rPr lang="en-US" altLang="ko-KR" dirty="0"/>
              <a:t>.</a:t>
            </a:r>
          </a:p>
          <a:p>
            <a:pPr>
              <a:buFont typeface="Wingdings" panose="05000000000000000000" pitchFamily="2" charset="2"/>
              <a:buChar char="l"/>
            </a:pPr>
            <a:r>
              <a:rPr lang="en-US" altLang="ko-KR" dirty="0" err="1" smtClean="0"/>
              <a:t>SibSp</a:t>
            </a:r>
            <a:r>
              <a:rPr lang="en-US" altLang="ko-KR" dirty="0"/>
              <a:t>: </a:t>
            </a:r>
            <a:r>
              <a:rPr lang="ko-KR" altLang="en-US" dirty="0"/>
              <a:t>승객에게 형제 자매와 배우자가 있음을 나타낸다</a:t>
            </a:r>
            <a:r>
              <a:rPr lang="en-US" altLang="ko-KR" dirty="0"/>
              <a:t>. </a:t>
            </a:r>
          </a:p>
          <a:p>
            <a:pPr>
              <a:buFont typeface="Wingdings" panose="05000000000000000000" pitchFamily="2" charset="2"/>
              <a:buChar char="l"/>
            </a:pPr>
            <a:r>
              <a:rPr lang="en-US" altLang="ko-KR" dirty="0" smtClean="0"/>
              <a:t>Parch</a:t>
            </a:r>
            <a:r>
              <a:rPr lang="en-US" altLang="ko-KR" dirty="0"/>
              <a:t>: </a:t>
            </a:r>
            <a:r>
              <a:rPr lang="ko-KR" altLang="en-US" dirty="0"/>
              <a:t>승객이 </a:t>
            </a:r>
            <a:r>
              <a:rPr lang="ko-KR" altLang="en-US" dirty="0" err="1"/>
              <a:t>혼자인지</a:t>
            </a:r>
            <a:r>
              <a:rPr lang="ko-KR" altLang="en-US" dirty="0"/>
              <a:t> 또는 가족이 있는지 여부</a:t>
            </a:r>
            <a:r>
              <a:rPr lang="en-US" altLang="ko-KR" dirty="0"/>
              <a:t>.</a:t>
            </a:r>
          </a:p>
          <a:p>
            <a:pPr>
              <a:buFont typeface="Wingdings" panose="05000000000000000000" pitchFamily="2" charset="2"/>
              <a:buChar char="l"/>
            </a:pPr>
            <a:r>
              <a:rPr lang="en-US" altLang="ko-KR" dirty="0" smtClean="0"/>
              <a:t>Ticket</a:t>
            </a:r>
            <a:r>
              <a:rPr lang="en-US" altLang="ko-KR" dirty="0"/>
              <a:t>: </a:t>
            </a:r>
            <a:r>
              <a:rPr lang="ko-KR" altLang="en-US" dirty="0"/>
              <a:t>승객의 티켓 번호</a:t>
            </a:r>
            <a:r>
              <a:rPr lang="en-US" altLang="ko-KR" dirty="0"/>
              <a:t>.</a:t>
            </a:r>
          </a:p>
          <a:p>
            <a:pPr>
              <a:buFont typeface="Wingdings" panose="05000000000000000000" pitchFamily="2" charset="2"/>
              <a:buChar char="l"/>
            </a:pPr>
            <a:r>
              <a:rPr lang="en-US" altLang="ko-KR" dirty="0" smtClean="0"/>
              <a:t>Fare</a:t>
            </a:r>
            <a:r>
              <a:rPr lang="en-US" altLang="ko-KR" dirty="0"/>
              <a:t>: </a:t>
            </a:r>
            <a:r>
              <a:rPr lang="ko-KR" altLang="en-US" dirty="0"/>
              <a:t>운임</a:t>
            </a:r>
            <a:r>
              <a:rPr lang="en-US" altLang="ko-KR" dirty="0"/>
              <a:t>.</a:t>
            </a:r>
          </a:p>
          <a:p>
            <a:pPr>
              <a:buFont typeface="Wingdings" panose="05000000000000000000" pitchFamily="2" charset="2"/>
              <a:buChar char="l"/>
            </a:pPr>
            <a:r>
              <a:rPr lang="en-US" altLang="ko-KR" dirty="0" smtClean="0"/>
              <a:t>Cabin </a:t>
            </a:r>
            <a:r>
              <a:rPr lang="en-US" altLang="ko-KR" dirty="0"/>
              <a:t>: </a:t>
            </a:r>
            <a:r>
              <a:rPr lang="ko-KR" altLang="en-US" dirty="0"/>
              <a:t>승객의 선실</a:t>
            </a:r>
            <a:r>
              <a:rPr lang="en-US" altLang="ko-KR" dirty="0"/>
              <a:t>.</a:t>
            </a:r>
          </a:p>
          <a:p>
            <a:pPr>
              <a:buFont typeface="Wingdings" panose="05000000000000000000" pitchFamily="2" charset="2"/>
              <a:buChar char="l"/>
            </a:pPr>
            <a:r>
              <a:rPr lang="en-US" altLang="ko-KR" dirty="0" smtClean="0"/>
              <a:t>Embarked</a:t>
            </a:r>
            <a:r>
              <a:rPr lang="en-US" altLang="ko-KR" dirty="0"/>
              <a:t>: </a:t>
            </a:r>
            <a:r>
              <a:rPr lang="ko-KR" altLang="en-US" dirty="0"/>
              <a:t>탑승한 지역</a:t>
            </a:r>
            <a:r>
              <a:rPr lang="en-US" altLang="ko-KR" dirty="0"/>
              <a:t>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02280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ko-KR" altLang="en-US" dirty="0"/>
              <a:t>타이타닉 </a:t>
            </a:r>
            <a:r>
              <a:rPr lang="en-US" altLang="ko-KR" dirty="0"/>
              <a:t>CSV </a:t>
            </a:r>
            <a:r>
              <a:rPr lang="ko-KR" altLang="en-US" dirty="0"/>
              <a:t>파일을 읽으려면</a:t>
            </a:r>
            <a:r>
              <a:rPr lang="en-US" altLang="ko-KR" dirty="0"/>
              <a:t>?</a:t>
            </a:r>
            <a:endParaRPr lang="ko-KR" altLang="en-US" dirty="0"/>
          </a:p>
        </p:txBody>
      </p:sp>
      <p:sp>
        <p:nvSpPr>
          <p:cNvPr id="4" name="내용 개체 틀 3"/>
          <p:cNvSpPr txBox="1">
            <a:spLocks/>
          </p:cNvSpPr>
          <p:nvPr/>
        </p:nvSpPr>
        <p:spPr>
          <a:xfrm>
            <a:off x="612648" y="1143615"/>
            <a:ext cx="8153400" cy="5714385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vert="horz" wrap="square" rtlCol="0">
            <a:spAutoFit/>
          </a:bodyPr>
          <a:lstStyle>
            <a:defPPr>
              <a:defRPr lang="en-US"/>
            </a:defPPr>
            <a:lvl1pPr marL="320040" indent="-320040" algn="l" rtl="0" eaLnBrk="1" latinLnBrk="1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000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1pPr>
            <a:lvl2pPr marL="640080" indent="-274320" algn="l" rtl="0" eaLnBrk="1" latinLnBrk="1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Ø"/>
              <a:defRPr kumimoji="0" sz="2000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2pPr>
            <a:lvl3pPr marL="914400" indent="-228600" algn="l" rtl="0" eaLnBrk="1" latinLnBrk="1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3pPr>
            <a:lvl4pPr marL="1371600" indent="-228600" algn="l" rtl="0" eaLnBrk="1" latinLnBrk="1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1800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4pPr>
            <a:lvl5pPr marL="1828800" indent="-228600" algn="l" rtl="0" eaLnBrk="1" latinLnBrk="1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1800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5pPr>
            <a:lvl6pPr marL="2103120" indent="-228600" algn="l" rtl="0" eaLnBrk="1" latinLnBrk="1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1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1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1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/>
              <a:t>&gt;&gt;&gt; import pandas as </a:t>
            </a:r>
            <a:r>
              <a:rPr lang="en-US" altLang="ko-KR" sz="1600" dirty="0" err="1" smtClean="0"/>
              <a:t>pd</a:t>
            </a:r>
            <a:endParaRPr lang="en-US" altLang="ko-KR" sz="1600" dirty="0" smtClean="0"/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/>
              <a:t>&gt;&gt;&gt; titanic = </a:t>
            </a:r>
            <a:r>
              <a:rPr lang="en-US" altLang="ko-KR" sz="1600" dirty="0" err="1"/>
              <a:t>pd.read_csv</a:t>
            </a:r>
            <a:r>
              <a:rPr lang="en-US" altLang="ko-KR" sz="1600" dirty="0"/>
              <a:t>("d:\\titanic.csv")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 smtClean="0"/>
              <a:t>&gt;&gt;&gt; </a:t>
            </a:r>
            <a:r>
              <a:rPr lang="en-US" altLang="ko-KR" sz="1600" dirty="0"/>
              <a:t>titanic 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/>
              <a:t>     </a:t>
            </a:r>
            <a:r>
              <a:rPr lang="en-US" altLang="ko-KR" sz="1600" dirty="0" err="1"/>
              <a:t>PassengerId</a:t>
            </a:r>
            <a:r>
              <a:rPr lang="en-US" altLang="ko-KR" sz="1600" dirty="0"/>
              <a:t>  Survived  </a:t>
            </a:r>
            <a:r>
              <a:rPr lang="en-US" altLang="ko-KR" sz="1600" dirty="0" err="1"/>
              <a:t>Pclass</a:t>
            </a:r>
            <a:r>
              <a:rPr lang="en-US" altLang="ko-KR" sz="1600" dirty="0"/>
              <a:t>  ...     Fare Cabin  Embarked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/>
              <a:t>0              1         0       3  ...   7.2500   </a:t>
            </a:r>
            <a:r>
              <a:rPr lang="en-US" altLang="ko-KR" sz="1600" dirty="0" err="1"/>
              <a:t>NaN</a:t>
            </a:r>
            <a:r>
              <a:rPr lang="en-US" altLang="ko-KR" sz="1600" dirty="0"/>
              <a:t>         S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/>
              <a:t>1              2         1       1  ...  71.2833   C85         C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/>
              <a:t>2              3         1       3  ...   7.9250   </a:t>
            </a:r>
            <a:r>
              <a:rPr lang="en-US" altLang="ko-KR" sz="1600" dirty="0" err="1"/>
              <a:t>NaN</a:t>
            </a:r>
            <a:r>
              <a:rPr lang="en-US" altLang="ko-KR" sz="1600" dirty="0"/>
              <a:t>         S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/>
              <a:t>3              4         1       1  ...  53.1000  C123         S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/>
              <a:t>4              5         0       3  ...   8.0500   </a:t>
            </a:r>
            <a:r>
              <a:rPr lang="en-US" altLang="ko-KR" sz="1600" dirty="0" err="1"/>
              <a:t>NaN</a:t>
            </a:r>
            <a:r>
              <a:rPr lang="en-US" altLang="ko-KR" sz="1600" dirty="0"/>
              <a:t>         S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/>
              <a:t>..           ...       ...     ...  ...      ...   ...       ...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/>
              <a:t>886          887         0       2  ...  13.0000   </a:t>
            </a:r>
            <a:r>
              <a:rPr lang="en-US" altLang="ko-KR" sz="1600" dirty="0" err="1"/>
              <a:t>NaN</a:t>
            </a:r>
            <a:r>
              <a:rPr lang="en-US" altLang="ko-KR" sz="1600" dirty="0"/>
              <a:t>         S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/>
              <a:t>887          888         1       1  ...  30.0000   B42         S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/>
              <a:t>888          889         0       3  ...  23.4500   </a:t>
            </a:r>
            <a:r>
              <a:rPr lang="en-US" altLang="ko-KR" sz="1600" dirty="0" err="1"/>
              <a:t>NaN</a:t>
            </a:r>
            <a:r>
              <a:rPr lang="en-US" altLang="ko-KR" sz="1600" dirty="0"/>
              <a:t>         S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/>
              <a:t>889          890         1       1  ...  30.0000  C148         C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/>
              <a:t>890          891         0       3  ...   7.7500   </a:t>
            </a:r>
            <a:r>
              <a:rPr lang="en-US" altLang="ko-KR" sz="1600" dirty="0" err="1"/>
              <a:t>NaN</a:t>
            </a:r>
            <a:r>
              <a:rPr lang="en-US" altLang="ko-KR" sz="1600" dirty="0"/>
              <a:t>         Q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/>
              <a:t>[891 rows x 12 columns]</a:t>
            </a:r>
          </a:p>
          <a:p>
            <a:pPr marL="0" indent="0" fontAlgn="auto">
              <a:spcAft>
                <a:spcPts val="0"/>
              </a:spcAft>
              <a:buNone/>
            </a:pPr>
            <a:endParaRPr lang="en-US" altLang="ko-KR" sz="1600" dirty="0"/>
          </a:p>
        </p:txBody>
      </p:sp>
    </p:spTree>
    <p:extLst>
      <p:ext uri="{BB962C8B-B14F-4D97-AF65-F5344CB8AC3E}">
        <p14:creationId xmlns:p14="http://schemas.microsoft.com/office/powerpoint/2010/main" val="2922144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ko-KR" altLang="en-US" dirty="0"/>
              <a:t>타이타닉 승객들의 나이를 추출하려면</a:t>
            </a:r>
            <a:r>
              <a:rPr lang="en-US" altLang="ko-KR" dirty="0"/>
              <a:t>?</a:t>
            </a:r>
            <a:endParaRPr lang="ko-KR" altLang="en-US" dirty="0"/>
          </a:p>
        </p:txBody>
      </p:sp>
      <p:sp>
        <p:nvSpPr>
          <p:cNvPr id="4" name="내용 개체 틀 3"/>
          <p:cNvSpPr txBox="1">
            <a:spLocks/>
          </p:cNvSpPr>
          <p:nvPr/>
        </p:nvSpPr>
        <p:spPr>
          <a:xfrm>
            <a:off x="612648" y="1844951"/>
            <a:ext cx="8153400" cy="2690480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vert="horz" wrap="square" rtlCol="0">
            <a:spAutoFit/>
          </a:bodyPr>
          <a:lstStyle>
            <a:defPPr>
              <a:defRPr lang="en-US"/>
            </a:defPPr>
            <a:lvl1pPr marL="320040" indent="-320040" algn="l" rtl="0" eaLnBrk="1" latinLnBrk="1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000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1pPr>
            <a:lvl2pPr marL="640080" indent="-274320" algn="l" rtl="0" eaLnBrk="1" latinLnBrk="1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Ø"/>
              <a:defRPr kumimoji="0" sz="2000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2pPr>
            <a:lvl3pPr marL="914400" indent="-228600" algn="l" rtl="0" eaLnBrk="1" latinLnBrk="1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3pPr>
            <a:lvl4pPr marL="1371600" indent="-228600" algn="l" rtl="0" eaLnBrk="1" latinLnBrk="1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1800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4pPr>
            <a:lvl5pPr marL="1828800" indent="-228600" algn="l" rtl="0" eaLnBrk="1" latinLnBrk="1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1800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5pPr>
            <a:lvl6pPr marL="2103120" indent="-228600" algn="l" rtl="0" eaLnBrk="1" latinLnBrk="1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1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1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1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/>
              <a:t>&gt;&gt; titanic["Age"]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/>
              <a:t>0      22.0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/>
              <a:t>1      38.0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/>
              <a:t>2      26.0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/>
              <a:t>3      35.0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/>
              <a:t>4      35.0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/>
              <a:t>...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/>
              <a:t>Name: Age, Length: 891, </a:t>
            </a:r>
            <a:r>
              <a:rPr lang="en-US" altLang="ko-KR" sz="1600" dirty="0" err="1"/>
              <a:t>dtype</a:t>
            </a:r>
            <a:r>
              <a:rPr lang="en-US" altLang="ko-KR" sz="1600" dirty="0"/>
              <a:t>: float64</a:t>
            </a:r>
            <a:endParaRPr lang="en-US" altLang="ko-KR" sz="1600" dirty="0"/>
          </a:p>
        </p:txBody>
      </p:sp>
    </p:spTree>
    <p:extLst>
      <p:ext uri="{BB962C8B-B14F-4D97-AF65-F5344CB8AC3E}">
        <p14:creationId xmlns:p14="http://schemas.microsoft.com/office/powerpoint/2010/main" val="1023877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ko-KR" altLang="en-US" dirty="0"/>
              <a:t>타이타닉 탑승객 중에서 최고령자를 알고 싶다면</a:t>
            </a:r>
            <a:r>
              <a:rPr lang="en-US" altLang="ko-KR" dirty="0"/>
              <a:t>?</a:t>
            </a:r>
            <a:endParaRPr lang="ko-KR" altLang="en-US" dirty="0"/>
          </a:p>
        </p:txBody>
      </p:sp>
      <p:sp>
        <p:nvSpPr>
          <p:cNvPr id="4" name="내용 개체 틀 3"/>
          <p:cNvSpPr txBox="1">
            <a:spLocks/>
          </p:cNvSpPr>
          <p:nvPr/>
        </p:nvSpPr>
        <p:spPr>
          <a:xfrm>
            <a:off x="612648" y="1844951"/>
            <a:ext cx="8153400" cy="674544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vert="horz" wrap="square" rtlCol="0">
            <a:spAutoFit/>
          </a:bodyPr>
          <a:lstStyle>
            <a:defPPr>
              <a:defRPr lang="en-US"/>
            </a:defPPr>
            <a:lvl1pPr marL="320040" indent="-320040" algn="l" rtl="0" eaLnBrk="1" latinLnBrk="1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000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1pPr>
            <a:lvl2pPr marL="640080" indent="-274320" algn="l" rtl="0" eaLnBrk="1" latinLnBrk="1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Ø"/>
              <a:defRPr kumimoji="0" sz="2000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2pPr>
            <a:lvl3pPr marL="914400" indent="-228600" algn="l" rtl="0" eaLnBrk="1" latinLnBrk="1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3pPr>
            <a:lvl4pPr marL="1371600" indent="-228600" algn="l" rtl="0" eaLnBrk="1" latinLnBrk="1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1800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4pPr>
            <a:lvl5pPr marL="1828800" indent="-228600" algn="l" rtl="0" eaLnBrk="1" latinLnBrk="1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1800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5pPr>
            <a:lvl6pPr marL="2103120" indent="-228600" algn="l" rtl="0" eaLnBrk="1" latinLnBrk="1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1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1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1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/>
              <a:t>&gt;&gt;&gt; titanic["Age"].max()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/>
              <a:t>80.0</a:t>
            </a:r>
            <a:endParaRPr lang="en-US" altLang="ko-KR" sz="1600" dirty="0"/>
          </a:p>
        </p:txBody>
      </p:sp>
    </p:spTree>
    <p:extLst>
      <p:ext uri="{BB962C8B-B14F-4D97-AF65-F5344CB8AC3E}">
        <p14:creationId xmlns:p14="http://schemas.microsoft.com/office/powerpoint/2010/main" val="3985159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0081" y="4896097"/>
            <a:ext cx="2939433" cy="1785829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학습 목표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 fontAlgn="base">
              <a:buFont typeface="Wingdings" panose="05000000000000000000" pitchFamily="2" charset="2"/>
              <a:buChar char="l"/>
            </a:pPr>
            <a:r>
              <a:rPr lang="ko-KR" altLang="en-US" dirty="0" smtClean="0"/>
              <a:t>데이터 </a:t>
            </a:r>
            <a:r>
              <a:rPr lang="ko-KR" altLang="en-US" dirty="0"/>
              <a:t>과학의 개념을 살펴본다</a:t>
            </a:r>
            <a:r>
              <a:rPr lang="en-US" altLang="ko-KR" dirty="0"/>
              <a:t>. </a:t>
            </a:r>
          </a:p>
          <a:p>
            <a:pPr lvl="0" fontAlgn="base">
              <a:buFont typeface="Wingdings" panose="05000000000000000000" pitchFamily="2" charset="2"/>
              <a:buChar char="l"/>
            </a:pPr>
            <a:r>
              <a:rPr lang="ko-KR" altLang="en-US" dirty="0" smtClean="0"/>
              <a:t>데이터 </a:t>
            </a:r>
            <a:r>
              <a:rPr lang="ko-KR" altLang="en-US" dirty="0"/>
              <a:t>과학의 응용 분야를 살펴본다</a:t>
            </a:r>
            <a:r>
              <a:rPr lang="en-US" altLang="ko-KR" dirty="0"/>
              <a:t>. </a:t>
            </a:r>
          </a:p>
          <a:p>
            <a:pPr lvl="0" fontAlgn="base">
              <a:buFont typeface="Wingdings" panose="05000000000000000000" pitchFamily="2" charset="2"/>
              <a:buChar char="l"/>
            </a:pPr>
            <a:r>
              <a:rPr lang="ko-KR" altLang="en-US" dirty="0" err="1" smtClean="0"/>
              <a:t>판다스의</a:t>
            </a:r>
            <a:r>
              <a:rPr lang="ko-KR" altLang="en-US" dirty="0" smtClean="0"/>
              <a:t> </a:t>
            </a:r>
            <a:r>
              <a:rPr lang="ko-KR" altLang="en-US" dirty="0"/>
              <a:t>각 기능을 간단히 살펴본다</a:t>
            </a:r>
            <a:r>
              <a:rPr lang="en-US" altLang="ko-KR" dirty="0"/>
              <a:t>. </a:t>
            </a:r>
          </a:p>
          <a:p>
            <a:pPr lvl="0" fontAlgn="base">
              <a:buFont typeface="Wingdings" panose="05000000000000000000" pitchFamily="2" charset="2"/>
              <a:buChar char="l"/>
            </a:pPr>
            <a:r>
              <a:rPr lang="ko-KR" altLang="en-US" dirty="0" smtClean="0"/>
              <a:t>실제 </a:t>
            </a:r>
            <a:r>
              <a:rPr lang="en-US" altLang="ko-KR" dirty="0"/>
              <a:t>CSV </a:t>
            </a:r>
            <a:r>
              <a:rPr lang="ko-KR" altLang="en-US" dirty="0"/>
              <a:t>파일을 읽어서 분석해본다</a:t>
            </a:r>
            <a:r>
              <a:rPr lang="en-US" altLang="ko-KR" dirty="0"/>
              <a:t>. 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1177990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base"/>
            <a:r>
              <a:rPr lang="ko-KR" altLang="en-US" dirty="0"/>
              <a:t>타이타닉 승객 데이터에 대한 기본 통계를 알고 싶다면</a:t>
            </a:r>
            <a:r>
              <a:rPr lang="en-US" altLang="ko-KR" dirty="0"/>
              <a:t>?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/>
              <a:t>describe() </a:t>
            </a:r>
            <a:r>
              <a:rPr lang="ko-KR" altLang="en-US" dirty="0" err="1"/>
              <a:t>메소드는</a:t>
            </a:r>
            <a:r>
              <a:rPr lang="ko-KR" altLang="en-US" dirty="0"/>
              <a:t> 숫자 데이터에 대한 간략한 개요를 제공한다</a:t>
            </a:r>
            <a:r>
              <a:rPr lang="en-US" altLang="ko-KR" dirty="0"/>
              <a:t>. </a:t>
            </a:r>
            <a:r>
              <a:rPr lang="ko-KR" altLang="en-US" dirty="0"/>
              <a:t>문자열 데이터는 처리하지 않는다</a:t>
            </a:r>
            <a:r>
              <a:rPr lang="en-US" altLang="ko-KR" dirty="0"/>
              <a:t>. 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4" name="내용 개체 틀 3"/>
          <p:cNvSpPr txBox="1">
            <a:spLocks/>
          </p:cNvSpPr>
          <p:nvPr/>
        </p:nvSpPr>
        <p:spPr>
          <a:xfrm>
            <a:off x="612648" y="2413122"/>
            <a:ext cx="8153400" cy="4034438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vert="horz" wrap="square" rtlCol="0">
            <a:spAutoFit/>
          </a:bodyPr>
          <a:lstStyle>
            <a:defPPr>
              <a:defRPr lang="en-US"/>
            </a:defPPr>
            <a:lvl1pPr marL="320040" indent="-320040" algn="l" rtl="0" eaLnBrk="1" latinLnBrk="1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000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1pPr>
            <a:lvl2pPr marL="640080" indent="-274320" algn="l" rtl="0" eaLnBrk="1" latinLnBrk="1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Ø"/>
              <a:defRPr kumimoji="0" sz="2000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2pPr>
            <a:lvl3pPr marL="914400" indent="-228600" algn="l" rtl="0" eaLnBrk="1" latinLnBrk="1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3pPr>
            <a:lvl4pPr marL="1371600" indent="-228600" algn="l" rtl="0" eaLnBrk="1" latinLnBrk="1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1800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4pPr>
            <a:lvl5pPr marL="1828800" indent="-228600" algn="l" rtl="0" eaLnBrk="1" latinLnBrk="1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1800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5pPr>
            <a:lvl6pPr marL="2103120" indent="-228600" algn="l" rtl="0" eaLnBrk="1" latinLnBrk="1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1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1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1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/>
              <a:t>&gt;&gt;&gt; </a:t>
            </a:r>
            <a:r>
              <a:rPr lang="en-US" altLang="ko-KR" sz="1600" dirty="0" err="1"/>
              <a:t>titanic.describe</a:t>
            </a:r>
            <a:r>
              <a:rPr lang="en-US" altLang="ko-KR" sz="1600" dirty="0"/>
              <a:t>()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/>
              <a:t>       </a:t>
            </a:r>
            <a:r>
              <a:rPr lang="en-US" altLang="ko-KR" sz="1600" dirty="0" err="1"/>
              <a:t>PassengerId</a:t>
            </a:r>
            <a:r>
              <a:rPr lang="en-US" altLang="ko-KR" sz="1600" dirty="0"/>
              <a:t>    Survived      </a:t>
            </a:r>
            <a:r>
              <a:rPr lang="en-US" altLang="ko-KR" sz="1600" dirty="0" err="1"/>
              <a:t>Pclass</a:t>
            </a:r>
            <a:r>
              <a:rPr lang="en-US" altLang="ko-KR" sz="1600" dirty="0"/>
              <a:t>  ...       </a:t>
            </a:r>
            <a:r>
              <a:rPr lang="en-US" altLang="ko-KR" sz="1600" dirty="0" err="1"/>
              <a:t>SibSp</a:t>
            </a:r>
            <a:r>
              <a:rPr lang="en-US" altLang="ko-KR" sz="1600" dirty="0"/>
              <a:t>       Parch        Fare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/>
              <a:t>count   891.000000  891.000000  891.000000  ...  891.000000  891.000000  891.000000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/>
              <a:t>mean    446.000000    0.383838    2.308642  ...    0.523008    0.381594   32.204208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 err="1"/>
              <a:t>std</a:t>
            </a:r>
            <a:r>
              <a:rPr lang="en-US" altLang="ko-KR" sz="1600" dirty="0"/>
              <a:t>     257.353842    0.486592    0.836071  ...    1.102743    0.806057   49.693429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/>
              <a:t>min       1.000000    0.000000    1.000000  ...    0.000000    0.000000    0.000000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/>
              <a:t>25%     223.500000    0.000000    2.000000  ...    0.000000    0.000000    7.910400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/>
              <a:t>50%     446.000000    0.000000    3.000000  ...    0.000000    0.000000   14.454200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/>
              <a:t>75%     668.500000    1.000000    3.000000  ...    1.000000    0.000000   31.000000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/>
              <a:t>max     891.000000    1.000000    3.000000  ...    8.000000    6.000000  512.329200</a:t>
            </a:r>
          </a:p>
          <a:p>
            <a:pPr marL="0" indent="0" fontAlgn="auto">
              <a:spcAft>
                <a:spcPts val="0"/>
              </a:spcAft>
              <a:buNone/>
            </a:pPr>
            <a:endParaRPr lang="en-US" altLang="ko-KR" sz="1600" dirty="0"/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/>
              <a:t>[8 rows x 7 columns]</a:t>
            </a:r>
            <a:endParaRPr lang="en-US" altLang="ko-KR" sz="1600" dirty="0"/>
          </a:p>
        </p:txBody>
      </p:sp>
    </p:spTree>
    <p:extLst>
      <p:ext uri="{BB962C8B-B14F-4D97-AF65-F5344CB8AC3E}">
        <p14:creationId xmlns:p14="http://schemas.microsoft.com/office/powerpoint/2010/main" val="530184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데이터 시리즈 생성하기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/>
              <a:t>시리즈는 이름이 붙여진 </a:t>
            </a:r>
            <a:r>
              <a:rPr lang="en-US" altLang="ko-KR" dirty="0"/>
              <a:t>1</a:t>
            </a:r>
            <a:r>
              <a:rPr lang="ko-KR" altLang="en-US" dirty="0"/>
              <a:t>차원적인 배열이나 마찬가지이다</a:t>
            </a:r>
            <a:r>
              <a:rPr lang="en-US" altLang="ko-KR" dirty="0"/>
              <a:t>. </a:t>
            </a:r>
            <a:r>
              <a:rPr lang="ko-KR" altLang="en-US" dirty="0"/>
              <a:t>가장 기본적인 방법은 </a:t>
            </a:r>
            <a:r>
              <a:rPr lang="ko-KR" altLang="en-US" dirty="0" err="1"/>
              <a:t>파이썬의</a:t>
            </a:r>
            <a:r>
              <a:rPr lang="ko-KR" altLang="en-US" dirty="0"/>
              <a:t> 리스트에서 생성하는 것이다</a:t>
            </a:r>
            <a:r>
              <a:rPr lang="en-US" altLang="ko-KR" dirty="0"/>
              <a:t>. 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4" name="내용 개체 틀 3"/>
          <p:cNvSpPr txBox="1">
            <a:spLocks/>
          </p:cNvSpPr>
          <p:nvPr/>
        </p:nvSpPr>
        <p:spPr>
          <a:xfrm>
            <a:off x="701424" y="2608430"/>
            <a:ext cx="8153400" cy="2354491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vert="horz" wrap="square" rtlCol="0">
            <a:spAutoFit/>
          </a:bodyPr>
          <a:lstStyle>
            <a:defPPr>
              <a:defRPr lang="en-US"/>
            </a:defPPr>
            <a:lvl1pPr marL="320040" indent="-320040" algn="l" rtl="0" eaLnBrk="1" latinLnBrk="1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000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1pPr>
            <a:lvl2pPr marL="640080" indent="-274320" algn="l" rtl="0" eaLnBrk="1" latinLnBrk="1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Ø"/>
              <a:defRPr kumimoji="0" sz="2000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2pPr>
            <a:lvl3pPr marL="914400" indent="-228600" algn="l" rtl="0" eaLnBrk="1" latinLnBrk="1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3pPr>
            <a:lvl4pPr marL="1371600" indent="-228600" algn="l" rtl="0" eaLnBrk="1" latinLnBrk="1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1800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4pPr>
            <a:lvl5pPr marL="1828800" indent="-228600" algn="l" rtl="0" eaLnBrk="1" latinLnBrk="1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1800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5pPr>
            <a:lvl6pPr marL="2103120" indent="-228600" algn="l" rtl="0" eaLnBrk="1" latinLnBrk="1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1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1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1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/>
              <a:t>&gt;&gt;&gt; data = ['Kim', 'Park', 'Lee', 'Choi']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/>
              <a:t>&gt;&gt;&gt; </a:t>
            </a:r>
            <a:r>
              <a:rPr lang="en-US" altLang="ko-KR" sz="1600" dirty="0" err="1"/>
              <a:t>ser</a:t>
            </a:r>
            <a:r>
              <a:rPr lang="en-US" altLang="ko-KR" sz="1600" dirty="0"/>
              <a:t> = </a:t>
            </a:r>
            <a:r>
              <a:rPr lang="en-US" altLang="ko-KR" sz="1600" dirty="0" err="1"/>
              <a:t>pd.Series</a:t>
            </a:r>
            <a:r>
              <a:rPr lang="en-US" altLang="ko-KR" sz="1600" dirty="0"/>
              <a:t>(data)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/>
              <a:t>&gt;&gt;&gt; </a:t>
            </a:r>
            <a:r>
              <a:rPr lang="en-US" altLang="ko-KR" sz="1600" dirty="0" err="1"/>
              <a:t>ser</a:t>
            </a:r>
            <a:endParaRPr lang="en-US" altLang="ko-KR" sz="1600" dirty="0"/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/>
              <a:t>0     Kim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/>
              <a:t>1    Park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/>
              <a:t>2     Lee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/>
              <a:t>3    Choi</a:t>
            </a:r>
            <a:endParaRPr lang="en-US" altLang="ko-KR" sz="1600" dirty="0"/>
          </a:p>
        </p:txBody>
      </p:sp>
    </p:spTree>
    <p:extLst>
      <p:ext uri="{BB962C8B-B14F-4D97-AF65-F5344CB8AC3E}">
        <p14:creationId xmlns:p14="http://schemas.microsoft.com/office/powerpoint/2010/main" val="946830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데이터 프레임 생성하기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fontAlgn="base"/>
            <a:r>
              <a:rPr lang="ko-KR" altLang="en-US" dirty="0"/>
              <a:t>데이터 프레임은 행과 열에 이름이 붙여진 </a:t>
            </a:r>
            <a:r>
              <a:rPr lang="en-US" altLang="ko-KR" dirty="0"/>
              <a:t>2</a:t>
            </a:r>
            <a:r>
              <a:rPr lang="ko-KR" altLang="en-US" dirty="0"/>
              <a:t>차원 배열이다</a:t>
            </a:r>
            <a:r>
              <a:rPr lang="en-US" altLang="ko-KR" dirty="0"/>
              <a:t>. </a:t>
            </a:r>
            <a:endParaRPr lang="ko-KR" altLang="en-US" dirty="0"/>
          </a:p>
        </p:txBody>
      </p:sp>
      <p:sp>
        <p:nvSpPr>
          <p:cNvPr id="4" name="내용 개체 틀 3"/>
          <p:cNvSpPr txBox="1">
            <a:spLocks/>
          </p:cNvSpPr>
          <p:nvPr/>
        </p:nvSpPr>
        <p:spPr>
          <a:xfrm>
            <a:off x="701424" y="2608430"/>
            <a:ext cx="8153400" cy="3026470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vert="horz" wrap="square" rtlCol="0">
            <a:spAutoFit/>
          </a:bodyPr>
          <a:lstStyle>
            <a:defPPr>
              <a:defRPr lang="en-US"/>
            </a:defPPr>
            <a:lvl1pPr marL="320040" indent="-320040" algn="l" rtl="0" eaLnBrk="1" latinLnBrk="1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000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1pPr>
            <a:lvl2pPr marL="640080" indent="-274320" algn="l" rtl="0" eaLnBrk="1" latinLnBrk="1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Ø"/>
              <a:defRPr kumimoji="0" sz="2000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2pPr>
            <a:lvl3pPr marL="914400" indent="-228600" algn="l" rtl="0" eaLnBrk="1" latinLnBrk="1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3pPr>
            <a:lvl4pPr marL="1371600" indent="-228600" algn="l" rtl="0" eaLnBrk="1" latinLnBrk="1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1800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4pPr>
            <a:lvl5pPr marL="1828800" indent="-228600" algn="l" rtl="0" eaLnBrk="1" latinLnBrk="1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1800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5pPr>
            <a:lvl6pPr marL="2103120" indent="-228600" algn="l" rtl="0" eaLnBrk="1" latinLnBrk="1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1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1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1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/>
              <a:t>&gt;&gt;&gt; data = {'Name':['Kim', 'Park', 'Lee', 'Choi'],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/>
              <a:t>        'Age':[20, 23, 21, 26]}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/>
              <a:t>&gt;&gt;&gt; </a:t>
            </a:r>
            <a:r>
              <a:rPr lang="en-US" altLang="ko-KR" sz="1600" dirty="0" err="1"/>
              <a:t>df</a:t>
            </a:r>
            <a:r>
              <a:rPr lang="en-US" altLang="ko-KR" sz="1600" dirty="0"/>
              <a:t> = </a:t>
            </a:r>
            <a:r>
              <a:rPr lang="en-US" altLang="ko-KR" sz="1600" dirty="0" err="1"/>
              <a:t>pd.DataFrame</a:t>
            </a:r>
            <a:r>
              <a:rPr lang="en-US" altLang="ko-KR" sz="1600" dirty="0"/>
              <a:t>(data)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/>
              <a:t>&gt;&gt;&gt; </a:t>
            </a:r>
            <a:r>
              <a:rPr lang="en-US" altLang="ko-KR" sz="1600" dirty="0" err="1"/>
              <a:t>df</a:t>
            </a:r>
            <a:endParaRPr lang="en-US" altLang="ko-KR" sz="1600" dirty="0"/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/>
              <a:t>   Name  Age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/>
              <a:t>0   Kim   20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/>
              <a:t>1  Park   23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/>
              <a:t>2   Lee   21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/>
              <a:t>3  Choi   26</a:t>
            </a:r>
            <a:endParaRPr lang="en-US" altLang="ko-KR" sz="1600" dirty="0"/>
          </a:p>
        </p:txBody>
      </p:sp>
    </p:spTree>
    <p:extLst>
      <p:ext uri="{BB962C8B-B14F-4D97-AF65-F5344CB8AC3E}">
        <p14:creationId xmlns:p14="http://schemas.microsoft.com/office/powerpoint/2010/main" val="1249244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데이터 프레임 생성하기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fontAlgn="base"/>
            <a:r>
              <a:rPr lang="ko-KR" altLang="en-US" dirty="0"/>
              <a:t>데이터 프레임에 </a:t>
            </a:r>
            <a:r>
              <a:rPr lang="en-US" altLang="ko-KR" dirty="0"/>
              <a:t>index</a:t>
            </a:r>
            <a:r>
              <a:rPr lang="ko-KR" altLang="en-US" dirty="0"/>
              <a:t>를 붙이려면 다음과 같이 </a:t>
            </a:r>
            <a:r>
              <a:rPr lang="en-US" altLang="ko-KR" dirty="0"/>
              <a:t>index </a:t>
            </a:r>
            <a:r>
              <a:rPr lang="ko-KR" altLang="en-US" dirty="0"/>
              <a:t>매개 변수를 사용할 수 있다</a:t>
            </a:r>
            <a:r>
              <a:rPr lang="en-US" altLang="ko-KR" dirty="0"/>
              <a:t>. </a:t>
            </a:r>
            <a:endParaRPr lang="ko-KR" altLang="en-US" dirty="0"/>
          </a:p>
        </p:txBody>
      </p:sp>
      <p:sp>
        <p:nvSpPr>
          <p:cNvPr id="4" name="내용 개체 틀 3"/>
          <p:cNvSpPr txBox="1">
            <a:spLocks/>
          </p:cNvSpPr>
          <p:nvPr/>
        </p:nvSpPr>
        <p:spPr>
          <a:xfrm>
            <a:off x="701424" y="2608430"/>
            <a:ext cx="8153400" cy="2354491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vert="horz" wrap="square" rtlCol="0">
            <a:spAutoFit/>
          </a:bodyPr>
          <a:lstStyle>
            <a:defPPr>
              <a:defRPr lang="en-US"/>
            </a:defPPr>
            <a:lvl1pPr marL="320040" indent="-320040" algn="l" rtl="0" eaLnBrk="1" latinLnBrk="1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000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1pPr>
            <a:lvl2pPr marL="640080" indent="-274320" algn="l" rtl="0" eaLnBrk="1" latinLnBrk="1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Ø"/>
              <a:defRPr kumimoji="0" sz="2000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2pPr>
            <a:lvl3pPr marL="914400" indent="-228600" algn="l" rtl="0" eaLnBrk="1" latinLnBrk="1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3pPr>
            <a:lvl4pPr marL="1371600" indent="-228600" algn="l" rtl="0" eaLnBrk="1" latinLnBrk="1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1800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4pPr>
            <a:lvl5pPr marL="1828800" indent="-228600" algn="l" rtl="0" eaLnBrk="1" latinLnBrk="1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1800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5pPr>
            <a:lvl6pPr marL="2103120" indent="-228600" algn="l" rtl="0" eaLnBrk="1" latinLnBrk="1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1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1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1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/>
              <a:t>&gt;&gt;&gt; </a:t>
            </a:r>
            <a:r>
              <a:rPr lang="en-US" altLang="ko-KR" sz="1600" dirty="0" err="1"/>
              <a:t>df</a:t>
            </a:r>
            <a:r>
              <a:rPr lang="en-US" altLang="ko-KR" sz="1600" dirty="0"/>
              <a:t> = </a:t>
            </a:r>
            <a:r>
              <a:rPr lang="en-US" altLang="ko-KR" sz="1600" dirty="0" err="1"/>
              <a:t>pd.DataFrame</a:t>
            </a:r>
            <a:r>
              <a:rPr lang="en-US" altLang="ko-KR" sz="1600" dirty="0"/>
              <a:t>(data, index=["</a:t>
            </a:r>
            <a:r>
              <a:rPr lang="ko-KR" altLang="en-US" sz="1600" dirty="0"/>
              <a:t>학번 </a:t>
            </a:r>
            <a:r>
              <a:rPr lang="en-US" altLang="ko-KR" sz="1600" dirty="0"/>
              <a:t>1", "</a:t>
            </a:r>
            <a:r>
              <a:rPr lang="ko-KR" altLang="en-US" sz="1600" dirty="0"/>
              <a:t>학번 </a:t>
            </a:r>
            <a:r>
              <a:rPr lang="en-US" altLang="ko-KR" sz="1600" dirty="0"/>
              <a:t>2", "</a:t>
            </a:r>
            <a:r>
              <a:rPr lang="ko-KR" altLang="en-US" sz="1600" dirty="0"/>
              <a:t>학번 </a:t>
            </a:r>
            <a:r>
              <a:rPr lang="en-US" altLang="ko-KR" sz="1600" dirty="0"/>
              <a:t>3", "</a:t>
            </a:r>
            <a:r>
              <a:rPr lang="ko-KR" altLang="en-US" sz="1600" dirty="0"/>
              <a:t>학번 </a:t>
            </a:r>
            <a:r>
              <a:rPr lang="en-US" altLang="ko-KR" sz="1600" dirty="0"/>
              <a:t>4"])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/>
              <a:t>&gt;&gt;&gt; </a:t>
            </a:r>
            <a:r>
              <a:rPr lang="en-US" altLang="ko-KR" sz="1600" dirty="0" err="1"/>
              <a:t>df</a:t>
            </a:r>
            <a:endParaRPr lang="en-US" altLang="ko-KR" sz="1600" dirty="0"/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/>
              <a:t>      Name  Age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ko-KR" altLang="en-US" sz="1600" dirty="0"/>
              <a:t>학번 </a:t>
            </a:r>
            <a:r>
              <a:rPr lang="en-US" altLang="ko-KR" sz="1600" dirty="0"/>
              <a:t>1   Kim   20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ko-KR" altLang="en-US" sz="1600" dirty="0"/>
              <a:t>학번 </a:t>
            </a:r>
            <a:r>
              <a:rPr lang="en-US" altLang="ko-KR" sz="1600" dirty="0"/>
              <a:t>2  Park   23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ko-KR" altLang="en-US" sz="1600" dirty="0"/>
              <a:t>학번 </a:t>
            </a:r>
            <a:r>
              <a:rPr lang="en-US" altLang="ko-KR" sz="1600" dirty="0"/>
              <a:t>3   Lee   21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ko-KR" altLang="en-US" sz="1600" dirty="0"/>
              <a:t>학번 </a:t>
            </a:r>
            <a:r>
              <a:rPr lang="en-US" altLang="ko-KR" sz="1600" dirty="0"/>
              <a:t>4  Choi   26</a:t>
            </a:r>
            <a:endParaRPr lang="en-US" altLang="ko-KR" sz="1600" dirty="0"/>
          </a:p>
        </p:txBody>
      </p:sp>
    </p:spTree>
    <p:extLst>
      <p:ext uri="{BB962C8B-B14F-4D97-AF65-F5344CB8AC3E}">
        <p14:creationId xmlns:p14="http://schemas.microsoft.com/office/powerpoint/2010/main" val="590684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CSV </a:t>
            </a:r>
            <a:r>
              <a:rPr lang="ko-KR" altLang="en-US" dirty="0"/>
              <a:t>파일을 읽어서 데이터 프레임 생성하기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fontAlgn="base"/>
            <a:r>
              <a:rPr lang="ko-KR" altLang="en-US" dirty="0" err="1"/>
              <a:t>판다스에서</a:t>
            </a:r>
            <a:r>
              <a:rPr lang="ko-KR" altLang="en-US" dirty="0"/>
              <a:t> 데이터를 읽는 </a:t>
            </a:r>
            <a:r>
              <a:rPr lang="ko-KR" altLang="en-US" dirty="0" err="1"/>
              <a:t>메소드는</a:t>
            </a:r>
            <a:r>
              <a:rPr lang="ko-KR" altLang="en-US" dirty="0"/>
              <a:t> 항상 </a:t>
            </a:r>
            <a:r>
              <a:rPr lang="en-US" altLang="ko-KR" dirty="0" err="1"/>
              <a:t>read_xxx</a:t>
            </a:r>
            <a:r>
              <a:rPr lang="en-US" altLang="ko-KR" dirty="0"/>
              <a:t>()</a:t>
            </a:r>
            <a:r>
              <a:rPr lang="ko-KR" altLang="en-US" dirty="0"/>
              <a:t>와 같은 형태이고</a:t>
            </a:r>
            <a:r>
              <a:rPr lang="en-US" altLang="ko-KR" dirty="0"/>
              <a:t>, </a:t>
            </a:r>
            <a:r>
              <a:rPr lang="ko-KR" altLang="en-US" dirty="0"/>
              <a:t>반대로 데이터를 파일에 쓰는 </a:t>
            </a:r>
            <a:r>
              <a:rPr lang="ko-KR" altLang="en-US" dirty="0" err="1"/>
              <a:t>메소드는</a:t>
            </a:r>
            <a:r>
              <a:rPr lang="ko-KR" altLang="en-US" dirty="0"/>
              <a:t> </a:t>
            </a:r>
            <a:r>
              <a:rPr lang="en-US" altLang="ko-KR" dirty="0" err="1"/>
              <a:t>to_xxx</a:t>
            </a:r>
            <a:r>
              <a:rPr lang="en-US" altLang="ko-KR" dirty="0"/>
              <a:t>()</a:t>
            </a:r>
            <a:r>
              <a:rPr lang="ko-KR" altLang="en-US" dirty="0"/>
              <a:t>의 형태를 가진다</a:t>
            </a:r>
            <a:r>
              <a:rPr lang="en-US" altLang="ko-KR" dirty="0"/>
              <a:t>. </a:t>
            </a:r>
            <a:endParaRPr lang="ko-KR" altLang="en-US" dirty="0"/>
          </a:p>
        </p:txBody>
      </p:sp>
      <p:sp>
        <p:nvSpPr>
          <p:cNvPr id="4" name="내용 개체 틀 3"/>
          <p:cNvSpPr txBox="1">
            <a:spLocks/>
          </p:cNvSpPr>
          <p:nvPr/>
        </p:nvSpPr>
        <p:spPr>
          <a:xfrm>
            <a:off x="701424" y="2608430"/>
            <a:ext cx="8153400" cy="3698448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vert="horz" wrap="square" rtlCol="0">
            <a:spAutoFit/>
          </a:bodyPr>
          <a:lstStyle>
            <a:defPPr>
              <a:defRPr lang="en-US"/>
            </a:defPPr>
            <a:lvl1pPr marL="320040" indent="-320040" algn="l" rtl="0" eaLnBrk="1" latinLnBrk="1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000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1pPr>
            <a:lvl2pPr marL="640080" indent="-274320" algn="l" rtl="0" eaLnBrk="1" latinLnBrk="1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Ø"/>
              <a:defRPr kumimoji="0" sz="2000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2pPr>
            <a:lvl3pPr marL="914400" indent="-228600" algn="l" rtl="0" eaLnBrk="1" latinLnBrk="1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3pPr>
            <a:lvl4pPr marL="1371600" indent="-228600" algn="l" rtl="0" eaLnBrk="1" latinLnBrk="1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1800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4pPr>
            <a:lvl5pPr marL="1828800" indent="-228600" algn="l" rtl="0" eaLnBrk="1" latinLnBrk="1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1800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5pPr>
            <a:lvl6pPr marL="2103120" indent="-228600" algn="l" rtl="0" eaLnBrk="1" latinLnBrk="1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1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1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1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/>
              <a:t>titanic = </a:t>
            </a:r>
            <a:r>
              <a:rPr lang="en-US" altLang="ko-KR" sz="1600" dirty="0" err="1"/>
              <a:t>pd.read_csv</a:t>
            </a:r>
            <a:r>
              <a:rPr lang="en-US" altLang="ko-KR" sz="1600" dirty="0"/>
              <a:t>("d:\\titanic.csv")</a:t>
            </a:r>
          </a:p>
          <a:p>
            <a:pPr marL="0" indent="0" fontAlgn="auto">
              <a:spcAft>
                <a:spcPts val="0"/>
              </a:spcAft>
              <a:buNone/>
            </a:pPr>
            <a:endParaRPr lang="en-US" altLang="ko-KR" sz="1600" dirty="0"/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 smtClean="0"/>
              <a:t>&gt;&gt;&gt; </a:t>
            </a:r>
            <a:r>
              <a:rPr lang="en-US" altLang="ko-KR" sz="1600" dirty="0" err="1"/>
              <a:t>titanic.dtypes</a:t>
            </a:r>
            <a:endParaRPr lang="en-US" altLang="ko-KR" sz="1600" dirty="0"/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/>
              <a:t>Survived                     int64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 err="1"/>
              <a:t>Pclass</a:t>
            </a:r>
            <a:r>
              <a:rPr lang="en-US" altLang="ko-KR" sz="1600" dirty="0"/>
              <a:t>                       int64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 smtClean="0"/>
              <a:t>Name                        </a:t>
            </a:r>
            <a:r>
              <a:rPr lang="en-US" altLang="ko-KR" sz="1600" dirty="0"/>
              <a:t>object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/>
              <a:t>Sex                         object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/>
              <a:t>Age                        float64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/>
              <a:t>Siblings/Spouses Aboard      int64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/>
              <a:t>Parents/Children Aboard      int64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/>
              <a:t>Fare                       float64</a:t>
            </a:r>
            <a:endParaRPr lang="en-US" altLang="ko-KR" sz="1600" dirty="0"/>
          </a:p>
        </p:txBody>
      </p:sp>
    </p:spTree>
    <p:extLst>
      <p:ext uri="{BB962C8B-B14F-4D97-AF65-F5344CB8AC3E}">
        <p14:creationId xmlns:p14="http://schemas.microsoft.com/office/powerpoint/2010/main" val="298951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인덱스 변경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fontAlgn="base"/>
            <a:r>
              <a:rPr lang="ko-KR" altLang="en-US" dirty="0"/>
              <a:t>파일에서 읽을 때 </a:t>
            </a:r>
            <a:r>
              <a:rPr lang="en-US" altLang="ko-KR" dirty="0"/>
              <a:t>index</a:t>
            </a:r>
            <a:r>
              <a:rPr lang="ko-KR" altLang="en-US" dirty="0"/>
              <a:t>를 변경할 수 있다</a:t>
            </a:r>
            <a:r>
              <a:rPr lang="en-US" altLang="ko-KR" dirty="0"/>
              <a:t>. </a:t>
            </a:r>
            <a:r>
              <a:rPr lang="ko-KR" altLang="en-US" dirty="0"/>
              <a:t>예를 들어서 첫 번째 열을 </a:t>
            </a:r>
            <a:r>
              <a:rPr lang="en-US" altLang="ko-KR" dirty="0"/>
              <a:t>index </a:t>
            </a:r>
            <a:r>
              <a:rPr lang="ko-KR" altLang="en-US" dirty="0"/>
              <a:t>객체로 사용할 수도 있다</a:t>
            </a:r>
            <a:r>
              <a:rPr lang="en-US" altLang="ko-KR" dirty="0"/>
              <a:t>. </a:t>
            </a:r>
            <a:endParaRPr lang="ko-KR" altLang="en-US" dirty="0"/>
          </a:p>
        </p:txBody>
      </p:sp>
      <p:sp>
        <p:nvSpPr>
          <p:cNvPr id="4" name="내용 개체 틀 3"/>
          <p:cNvSpPr txBox="1">
            <a:spLocks/>
          </p:cNvSpPr>
          <p:nvPr/>
        </p:nvSpPr>
        <p:spPr>
          <a:xfrm>
            <a:off x="701424" y="2608430"/>
            <a:ext cx="8153400" cy="3362459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vert="horz" wrap="square" rtlCol="0">
            <a:spAutoFit/>
          </a:bodyPr>
          <a:lstStyle>
            <a:defPPr>
              <a:defRPr lang="en-US"/>
            </a:defPPr>
            <a:lvl1pPr marL="320040" indent="-320040" algn="l" rtl="0" eaLnBrk="1" latinLnBrk="1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000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1pPr>
            <a:lvl2pPr marL="640080" indent="-274320" algn="l" rtl="0" eaLnBrk="1" latinLnBrk="1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Ø"/>
              <a:defRPr kumimoji="0" sz="2000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2pPr>
            <a:lvl3pPr marL="914400" indent="-228600" algn="l" rtl="0" eaLnBrk="1" latinLnBrk="1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3pPr>
            <a:lvl4pPr marL="1371600" indent="-228600" algn="l" rtl="0" eaLnBrk="1" latinLnBrk="1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1800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4pPr>
            <a:lvl5pPr marL="1828800" indent="-228600" algn="l" rtl="0" eaLnBrk="1" latinLnBrk="1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1800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5pPr>
            <a:lvl6pPr marL="2103120" indent="-228600" algn="l" rtl="0" eaLnBrk="1" latinLnBrk="1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1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1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1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/>
              <a:t>&gt;&gt;&gt; titanic = </a:t>
            </a:r>
            <a:r>
              <a:rPr lang="en-US" altLang="ko-KR" sz="1600" dirty="0" err="1"/>
              <a:t>pd.read_csv</a:t>
            </a:r>
            <a:r>
              <a:rPr lang="en-US" altLang="ko-KR" sz="1600" dirty="0"/>
              <a:t>('d://titanic.csv', </a:t>
            </a:r>
            <a:r>
              <a:rPr lang="en-US" altLang="ko-KR" sz="1600" dirty="0" err="1"/>
              <a:t>index_col</a:t>
            </a:r>
            <a:r>
              <a:rPr lang="en-US" altLang="ko-KR" sz="1600" dirty="0"/>
              <a:t>=0)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/>
              <a:t>&gt;&gt;&gt; titanic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/>
              <a:t>             Survived  </a:t>
            </a:r>
            <a:r>
              <a:rPr lang="en-US" altLang="ko-KR" sz="1600" dirty="0" err="1"/>
              <a:t>Pclass</a:t>
            </a:r>
            <a:r>
              <a:rPr lang="en-US" altLang="ko-KR" sz="1600" dirty="0"/>
              <a:t>  ... Cabin Embarked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 err="1"/>
              <a:t>PassengerId</a:t>
            </a:r>
            <a:r>
              <a:rPr lang="en-US" altLang="ko-KR" sz="1600" dirty="0"/>
              <a:t>                    ...               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/>
              <a:t>1                   0       3  ...   </a:t>
            </a:r>
            <a:r>
              <a:rPr lang="en-US" altLang="ko-KR" sz="1600" dirty="0" err="1"/>
              <a:t>NaN</a:t>
            </a:r>
            <a:r>
              <a:rPr lang="en-US" altLang="ko-KR" sz="1600" dirty="0"/>
              <a:t>        S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/>
              <a:t>2                   1       1  ...   C85        C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/>
              <a:t>3                   1       3  ...   </a:t>
            </a:r>
            <a:r>
              <a:rPr lang="en-US" altLang="ko-KR" sz="1600" dirty="0" err="1"/>
              <a:t>NaN</a:t>
            </a:r>
            <a:r>
              <a:rPr lang="en-US" altLang="ko-KR" sz="1600" dirty="0"/>
              <a:t>        S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/>
              <a:t>4                   1       1  ...  C123        S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/>
              <a:t>5                   0       3  ...   </a:t>
            </a:r>
            <a:r>
              <a:rPr lang="en-US" altLang="ko-KR" sz="1600" dirty="0" err="1"/>
              <a:t>NaN</a:t>
            </a:r>
            <a:r>
              <a:rPr lang="en-US" altLang="ko-KR" sz="1600" dirty="0"/>
              <a:t>        S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/>
              <a:t>...</a:t>
            </a:r>
            <a:endParaRPr lang="en-US" altLang="ko-KR" sz="1600" dirty="0"/>
          </a:p>
        </p:txBody>
      </p:sp>
    </p:spTree>
    <p:extLst>
      <p:ext uri="{BB962C8B-B14F-4D97-AF65-F5344CB8AC3E}">
        <p14:creationId xmlns:p14="http://schemas.microsoft.com/office/powerpoint/2010/main" val="4011231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ko-KR" altLang="en-US" dirty="0"/>
              <a:t>데이터 프레임의 몇 개 행을 보려면</a:t>
            </a:r>
            <a:r>
              <a:rPr lang="en-US" altLang="ko-KR" dirty="0"/>
              <a:t>?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fontAlgn="base"/>
            <a:endParaRPr lang="ko-KR" altLang="en-US" dirty="0"/>
          </a:p>
        </p:txBody>
      </p:sp>
      <p:sp>
        <p:nvSpPr>
          <p:cNvPr id="4" name="내용 개체 틀 3"/>
          <p:cNvSpPr txBox="1">
            <a:spLocks/>
          </p:cNvSpPr>
          <p:nvPr/>
        </p:nvSpPr>
        <p:spPr>
          <a:xfrm>
            <a:off x="612648" y="1600200"/>
            <a:ext cx="8153400" cy="3698448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vert="horz" wrap="square" rtlCol="0">
            <a:spAutoFit/>
          </a:bodyPr>
          <a:lstStyle>
            <a:defPPr>
              <a:defRPr lang="en-US"/>
            </a:defPPr>
            <a:lvl1pPr marL="320040" indent="-320040" algn="l" rtl="0" eaLnBrk="1" latinLnBrk="1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000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1pPr>
            <a:lvl2pPr marL="640080" indent="-274320" algn="l" rtl="0" eaLnBrk="1" latinLnBrk="1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Ø"/>
              <a:defRPr kumimoji="0" sz="2000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2pPr>
            <a:lvl3pPr marL="914400" indent="-228600" algn="l" rtl="0" eaLnBrk="1" latinLnBrk="1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3pPr>
            <a:lvl4pPr marL="1371600" indent="-228600" algn="l" rtl="0" eaLnBrk="1" latinLnBrk="1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1800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4pPr>
            <a:lvl5pPr marL="1828800" indent="-228600" algn="l" rtl="0" eaLnBrk="1" latinLnBrk="1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1800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5pPr>
            <a:lvl6pPr marL="2103120" indent="-228600" algn="l" rtl="0" eaLnBrk="1" latinLnBrk="1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1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1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1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/>
              <a:t>&gt;&gt;&gt; </a:t>
            </a:r>
            <a:r>
              <a:rPr lang="en-US" altLang="ko-KR" sz="1600" dirty="0" err="1"/>
              <a:t>titanic.head</a:t>
            </a:r>
            <a:r>
              <a:rPr lang="en-US" altLang="ko-KR" sz="1600" dirty="0"/>
              <a:t>(8)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/>
              <a:t>   </a:t>
            </a:r>
            <a:r>
              <a:rPr lang="en-US" altLang="ko-KR" sz="1600" dirty="0" err="1"/>
              <a:t>PassengerId</a:t>
            </a:r>
            <a:r>
              <a:rPr lang="en-US" altLang="ko-KR" sz="1600" dirty="0"/>
              <a:t>  Survived  </a:t>
            </a:r>
            <a:r>
              <a:rPr lang="en-US" altLang="ko-KR" sz="1600" dirty="0" err="1"/>
              <a:t>Pclass</a:t>
            </a:r>
            <a:r>
              <a:rPr lang="en-US" altLang="ko-KR" sz="1600" dirty="0"/>
              <a:t>  ...     Fare Cabin  Embarked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/>
              <a:t>0            1         0       3  ...   7.2500   </a:t>
            </a:r>
            <a:r>
              <a:rPr lang="en-US" altLang="ko-KR" sz="1600" dirty="0" err="1"/>
              <a:t>NaN</a:t>
            </a:r>
            <a:r>
              <a:rPr lang="en-US" altLang="ko-KR" sz="1600" dirty="0"/>
              <a:t>         S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/>
              <a:t>1            2         1       1  ...  71.2833   C85         C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/>
              <a:t>2            3         1       3  ...   7.9250   </a:t>
            </a:r>
            <a:r>
              <a:rPr lang="en-US" altLang="ko-KR" sz="1600" dirty="0" err="1"/>
              <a:t>NaN</a:t>
            </a:r>
            <a:r>
              <a:rPr lang="en-US" altLang="ko-KR" sz="1600" dirty="0"/>
              <a:t>         S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/>
              <a:t>3            4         1       1  ...  53.1000  C123         S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/>
              <a:t>4            5         0       3  ...   8.0500   </a:t>
            </a:r>
            <a:r>
              <a:rPr lang="en-US" altLang="ko-KR" sz="1600" dirty="0" err="1"/>
              <a:t>NaN</a:t>
            </a:r>
            <a:r>
              <a:rPr lang="en-US" altLang="ko-KR" sz="1600" dirty="0"/>
              <a:t>         S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/>
              <a:t>5            6         0       3  ...   8.4583   </a:t>
            </a:r>
            <a:r>
              <a:rPr lang="en-US" altLang="ko-KR" sz="1600" dirty="0" err="1"/>
              <a:t>NaN</a:t>
            </a:r>
            <a:r>
              <a:rPr lang="en-US" altLang="ko-KR" sz="1600" dirty="0"/>
              <a:t>         Q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/>
              <a:t>6            7         0       1  ...  51.8625   E46         S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/>
              <a:t>7            8         0       3  ...  21.0750   </a:t>
            </a:r>
            <a:r>
              <a:rPr lang="en-US" altLang="ko-KR" sz="1600" dirty="0" err="1"/>
              <a:t>NaN</a:t>
            </a:r>
            <a:r>
              <a:rPr lang="en-US" altLang="ko-KR" sz="1600" dirty="0"/>
              <a:t>         S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/>
              <a:t>[8 rows x 12 columns]</a:t>
            </a:r>
            <a:endParaRPr lang="en-US" altLang="ko-KR" sz="1600" dirty="0"/>
          </a:p>
        </p:txBody>
      </p:sp>
    </p:spTree>
    <p:extLst>
      <p:ext uri="{BB962C8B-B14F-4D97-AF65-F5344CB8AC3E}">
        <p14:creationId xmlns:p14="http://schemas.microsoft.com/office/powerpoint/2010/main" val="1845637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ko-KR" altLang="en-US" dirty="0"/>
              <a:t>데이터 프레임을 엑셀 파일로 저장하려면</a:t>
            </a:r>
            <a:r>
              <a:rPr lang="en-US" altLang="ko-KR" dirty="0"/>
              <a:t>?</a:t>
            </a:r>
            <a:endParaRPr lang="ko-KR" altLang="en-US" dirty="0"/>
          </a:p>
        </p:txBody>
      </p:sp>
      <p:sp>
        <p:nvSpPr>
          <p:cNvPr id="4" name="내용 개체 틀 3"/>
          <p:cNvSpPr txBox="1">
            <a:spLocks/>
          </p:cNvSpPr>
          <p:nvPr/>
        </p:nvSpPr>
        <p:spPr>
          <a:xfrm>
            <a:off x="612648" y="1600200"/>
            <a:ext cx="8153400" cy="1346522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vert="horz" wrap="square" rtlCol="0">
            <a:spAutoFit/>
          </a:bodyPr>
          <a:lstStyle>
            <a:defPPr>
              <a:defRPr lang="en-US"/>
            </a:defPPr>
            <a:lvl1pPr marL="320040" indent="-320040" algn="l" rtl="0" eaLnBrk="1" latinLnBrk="1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000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1pPr>
            <a:lvl2pPr marL="640080" indent="-274320" algn="l" rtl="0" eaLnBrk="1" latinLnBrk="1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Ø"/>
              <a:defRPr kumimoji="0" sz="2000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2pPr>
            <a:lvl3pPr marL="914400" indent="-228600" algn="l" rtl="0" eaLnBrk="1" latinLnBrk="1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3pPr>
            <a:lvl4pPr marL="1371600" indent="-228600" algn="l" rtl="0" eaLnBrk="1" latinLnBrk="1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1800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4pPr>
            <a:lvl5pPr marL="1828800" indent="-228600" algn="l" rtl="0" eaLnBrk="1" latinLnBrk="1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1800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5pPr>
            <a:lvl6pPr marL="2103120" indent="-228600" algn="l" rtl="0" eaLnBrk="1" latinLnBrk="1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1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1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1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/>
              <a:t>&gt;&gt;&gt; </a:t>
            </a:r>
            <a:r>
              <a:rPr lang="en-US" altLang="ko-KR" sz="1600" dirty="0" err="1"/>
              <a:t>titanic.to_excel</a:t>
            </a:r>
            <a:r>
              <a:rPr lang="en-US" altLang="ko-KR" sz="1600" dirty="0"/>
              <a:t>('titanic.xlsx', </a:t>
            </a:r>
            <a:r>
              <a:rPr lang="en-US" altLang="ko-KR" sz="1600" dirty="0" err="1"/>
              <a:t>sheet_name</a:t>
            </a:r>
            <a:r>
              <a:rPr lang="en-US" altLang="ko-KR" sz="1600" dirty="0"/>
              <a:t>='passengers', index=False)</a:t>
            </a:r>
          </a:p>
          <a:p>
            <a:pPr marL="0" indent="0" fontAlgn="auto">
              <a:spcAft>
                <a:spcPts val="0"/>
              </a:spcAft>
              <a:buNone/>
            </a:pPr>
            <a:endParaRPr lang="en-US" altLang="ko-KR" sz="1600" dirty="0"/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 smtClean="0"/>
              <a:t># </a:t>
            </a:r>
            <a:r>
              <a:rPr lang="ko-KR" altLang="en-US" sz="1600" dirty="0" smtClean="0"/>
              <a:t>이렇게 </a:t>
            </a:r>
            <a:r>
              <a:rPr lang="ko-KR" altLang="en-US" sz="1600" dirty="0"/>
              <a:t>저장한 엑셀 파일을 다시 읽으려면 다음과 같이 한다</a:t>
            </a:r>
            <a:r>
              <a:rPr lang="en-US" altLang="ko-KR" sz="1600" dirty="0"/>
              <a:t>. 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/>
              <a:t>&gt;&gt;&gt; titanic = </a:t>
            </a:r>
            <a:r>
              <a:rPr lang="en-US" altLang="ko-KR" sz="1600" dirty="0" err="1"/>
              <a:t>pd.read_excel</a:t>
            </a:r>
            <a:r>
              <a:rPr lang="en-US" altLang="ko-KR" sz="1600" dirty="0"/>
              <a:t>('titanic.xlsx', </a:t>
            </a:r>
            <a:r>
              <a:rPr lang="en-US" altLang="ko-KR" sz="1600" dirty="0" err="1"/>
              <a:t>sheet_name</a:t>
            </a:r>
            <a:r>
              <a:rPr lang="en-US" altLang="ko-KR" sz="1600" dirty="0"/>
              <a:t>='passengers')</a:t>
            </a:r>
            <a:endParaRPr lang="en-US" altLang="ko-KR" sz="1600" dirty="0"/>
          </a:p>
        </p:txBody>
      </p:sp>
    </p:spTree>
    <p:extLst>
      <p:ext uri="{BB962C8B-B14F-4D97-AF65-F5344CB8AC3E}">
        <p14:creationId xmlns:p14="http://schemas.microsoft.com/office/powerpoint/2010/main" val="1218538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ko-KR" altLang="en-US" dirty="0" err="1"/>
              <a:t>난수로</a:t>
            </a:r>
            <a:r>
              <a:rPr lang="ko-KR" altLang="en-US" dirty="0"/>
              <a:t> 데이터 프레임 채우기</a:t>
            </a:r>
          </a:p>
        </p:txBody>
      </p:sp>
      <p:sp>
        <p:nvSpPr>
          <p:cNvPr id="4" name="내용 개체 틀 3"/>
          <p:cNvSpPr txBox="1">
            <a:spLocks/>
          </p:cNvSpPr>
          <p:nvPr/>
        </p:nvSpPr>
        <p:spPr>
          <a:xfrm>
            <a:off x="612648" y="1600200"/>
            <a:ext cx="8153400" cy="2690480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vert="horz" wrap="square" rtlCol="0">
            <a:spAutoFit/>
          </a:bodyPr>
          <a:lstStyle>
            <a:defPPr>
              <a:defRPr lang="en-US"/>
            </a:defPPr>
            <a:lvl1pPr marL="320040" indent="-320040" algn="l" rtl="0" eaLnBrk="1" latinLnBrk="1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000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1pPr>
            <a:lvl2pPr marL="640080" indent="-274320" algn="l" rtl="0" eaLnBrk="1" latinLnBrk="1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Ø"/>
              <a:defRPr kumimoji="0" sz="2000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2pPr>
            <a:lvl3pPr marL="914400" indent="-228600" algn="l" rtl="0" eaLnBrk="1" latinLnBrk="1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3pPr>
            <a:lvl4pPr marL="1371600" indent="-228600" algn="l" rtl="0" eaLnBrk="1" latinLnBrk="1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1800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4pPr>
            <a:lvl5pPr marL="1828800" indent="-228600" algn="l" rtl="0" eaLnBrk="1" latinLnBrk="1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1800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5pPr>
            <a:lvl6pPr marL="2103120" indent="-228600" algn="l" rtl="0" eaLnBrk="1" latinLnBrk="1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1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1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1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/>
              <a:t>&gt;&gt;&gt; </a:t>
            </a:r>
            <a:r>
              <a:rPr lang="en-US" altLang="ko-KR" sz="1600" dirty="0" err="1"/>
              <a:t>df</a:t>
            </a:r>
            <a:r>
              <a:rPr lang="en-US" altLang="ko-KR" sz="1600" dirty="0"/>
              <a:t> = </a:t>
            </a:r>
            <a:r>
              <a:rPr lang="en-US" altLang="ko-KR" sz="1600" dirty="0" err="1"/>
              <a:t>pd.DataFrame</a:t>
            </a:r>
            <a:r>
              <a:rPr lang="en-US" altLang="ko-KR" sz="1600" dirty="0"/>
              <a:t>(</a:t>
            </a:r>
            <a:r>
              <a:rPr lang="en-US" altLang="ko-KR" sz="1600" dirty="0" err="1"/>
              <a:t>np.random.randint</a:t>
            </a:r>
            <a:r>
              <a:rPr lang="en-US" altLang="ko-KR" sz="1600" dirty="0"/>
              <a:t>(0, 100, size=(5, 4)), columns=list('ABCD'))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/>
              <a:t>&gt;&gt;&gt; </a:t>
            </a:r>
            <a:r>
              <a:rPr lang="en-US" altLang="ko-KR" sz="1600" dirty="0" err="1"/>
              <a:t>df</a:t>
            </a:r>
            <a:endParaRPr lang="en-US" altLang="ko-KR" sz="1600" dirty="0"/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/>
              <a:t>    A   B   C   D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/>
              <a:t>0  59  71  53  19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/>
              <a:t>1  92  13  88   3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/>
              <a:t>2  69  89   9  77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/>
              <a:t>3  71  47  54   9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/>
              <a:t>4  44  45  90  68</a:t>
            </a:r>
          </a:p>
        </p:txBody>
      </p:sp>
    </p:spTree>
    <p:extLst>
      <p:ext uri="{BB962C8B-B14F-4D97-AF65-F5344CB8AC3E}">
        <p14:creationId xmlns:p14="http://schemas.microsoft.com/office/powerpoint/2010/main" val="1337665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Lab: </a:t>
            </a:r>
            <a:r>
              <a:rPr lang="ko-KR" altLang="en-US" dirty="0"/>
              <a:t>데이터 프레임 만들어 </a:t>
            </a:r>
            <a:r>
              <a:rPr lang="ko-KR" altLang="en-US" dirty="0" smtClean="0"/>
              <a:t>보기</a:t>
            </a:r>
            <a:endParaRPr lang="ko-KR" altLang="en-US" dirty="0"/>
          </a:p>
        </p:txBody>
      </p:sp>
      <p:sp>
        <p:nvSpPr>
          <p:cNvPr id="4" name="내용 개체 틀 3"/>
          <p:cNvSpPr txBox="1">
            <a:spLocks/>
          </p:cNvSpPr>
          <p:nvPr/>
        </p:nvSpPr>
        <p:spPr>
          <a:xfrm>
            <a:off x="612648" y="1964184"/>
            <a:ext cx="8153400" cy="2018501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vert="horz" wrap="square" rtlCol="0">
            <a:spAutoFit/>
          </a:bodyPr>
          <a:lstStyle>
            <a:defPPr>
              <a:defRPr lang="en-US"/>
            </a:defPPr>
            <a:lvl1pPr marL="320040" indent="-320040" algn="l" rtl="0" eaLnBrk="1" latinLnBrk="1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000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1pPr>
            <a:lvl2pPr marL="640080" indent="-274320" algn="l" rtl="0" eaLnBrk="1" latinLnBrk="1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Ø"/>
              <a:defRPr kumimoji="0" sz="2000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2pPr>
            <a:lvl3pPr marL="914400" indent="-228600" algn="l" rtl="0" eaLnBrk="1" latinLnBrk="1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3pPr>
            <a:lvl4pPr marL="1371600" indent="-228600" algn="l" rtl="0" eaLnBrk="1" latinLnBrk="1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1800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4pPr>
            <a:lvl5pPr marL="1828800" indent="-228600" algn="l" rtl="0" eaLnBrk="1" latinLnBrk="1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1800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5pPr>
            <a:lvl6pPr marL="2103120" indent="-228600" algn="l" rtl="0" eaLnBrk="1" latinLnBrk="1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1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1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1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 err="1"/>
              <a:t>code,country,area,capital,population</a:t>
            </a:r>
            <a:endParaRPr lang="en-US" altLang="ko-KR" sz="1600" dirty="0"/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/>
              <a:t>KR,Korea,98480,Seoul,48422644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/>
              <a:t>US,USA,9629091,Washington,310232863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/>
              <a:t>JP,Japan,377835,Tokyo,127288000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/>
              <a:t>CN,China,9596960,Beijing,1330044000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/>
              <a:t>RU,Russia,17100000,Moscow,140702000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2648" y="1597526"/>
            <a:ext cx="1531188" cy="369332"/>
          </a:xfrm>
          <a:prstGeom prst="rect">
            <a:avLst/>
          </a:prstGeom>
          <a:solidFill>
            <a:srgbClr val="FF0000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ko-KR" i="1" dirty="0" smtClean="0"/>
              <a:t>countries.csv</a:t>
            </a:r>
            <a:endParaRPr lang="ko-KR" altLang="en-US" i="1" dirty="0"/>
          </a:p>
        </p:txBody>
      </p:sp>
    </p:spTree>
    <p:extLst>
      <p:ext uri="{BB962C8B-B14F-4D97-AF65-F5344CB8AC3E}">
        <p14:creationId xmlns:p14="http://schemas.microsoft.com/office/powerpoint/2010/main" val="1377422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이번 </a:t>
            </a:r>
            <a:r>
              <a:rPr lang="ko-KR" altLang="en-US" dirty="0"/>
              <a:t>장에서 만들 프로그램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/>
              <a:t>타이타닉 승객 파일에서 여러 가지 정보를 추출해본다</a:t>
            </a:r>
            <a:r>
              <a:rPr lang="en-US" altLang="ko-KR" dirty="0"/>
              <a:t>. </a:t>
            </a:r>
            <a:r>
              <a:rPr lang="ko-KR" altLang="en-US" dirty="0"/>
              <a:t>예를 들어서 승객 중에서 </a:t>
            </a:r>
            <a:r>
              <a:rPr lang="ko-KR" altLang="en-US" dirty="0" smtClean="0"/>
              <a:t>최고령자가 </a:t>
            </a:r>
            <a:r>
              <a:rPr lang="ko-KR" altLang="en-US" dirty="0"/>
              <a:t>누구였을까</a:t>
            </a:r>
            <a:r>
              <a:rPr lang="en-US" altLang="ko-KR" dirty="0"/>
              <a:t>?</a:t>
            </a:r>
            <a:endParaRPr lang="ko-KR" altLang="en-US" dirty="0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3452" y="2566386"/>
            <a:ext cx="4313308" cy="3529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532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altLang="ko-KR" dirty="0" smtClean="0"/>
              <a:t>Sol:</a:t>
            </a:r>
            <a:endParaRPr lang="ko-KR" altLang="en-US" dirty="0"/>
          </a:p>
        </p:txBody>
      </p:sp>
      <p:sp>
        <p:nvSpPr>
          <p:cNvPr id="4" name="내용 개체 틀 3"/>
          <p:cNvSpPr txBox="1">
            <a:spLocks/>
          </p:cNvSpPr>
          <p:nvPr/>
        </p:nvSpPr>
        <p:spPr>
          <a:xfrm>
            <a:off x="612648" y="1600200"/>
            <a:ext cx="8153400" cy="3362459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vert="horz" wrap="square" rtlCol="0">
            <a:spAutoFit/>
          </a:bodyPr>
          <a:lstStyle>
            <a:defPPr>
              <a:defRPr lang="en-US"/>
            </a:defPPr>
            <a:lvl1pPr marL="320040" indent="-320040" algn="l" rtl="0" eaLnBrk="1" latinLnBrk="1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000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1pPr>
            <a:lvl2pPr marL="640080" indent="-274320" algn="l" rtl="0" eaLnBrk="1" latinLnBrk="1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Ø"/>
              <a:defRPr kumimoji="0" sz="2000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2pPr>
            <a:lvl3pPr marL="914400" indent="-228600" algn="l" rtl="0" eaLnBrk="1" latinLnBrk="1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3pPr>
            <a:lvl4pPr marL="1371600" indent="-228600" algn="l" rtl="0" eaLnBrk="1" latinLnBrk="1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1800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4pPr>
            <a:lvl5pPr marL="1828800" indent="-228600" algn="l" rtl="0" eaLnBrk="1" latinLnBrk="1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1800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5pPr>
            <a:lvl6pPr marL="2103120" indent="-228600" algn="l" rtl="0" eaLnBrk="1" latinLnBrk="1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1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1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1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/>
              <a:t>&gt;&gt;&gt; </a:t>
            </a:r>
            <a:r>
              <a:rPr lang="en-US" altLang="ko-KR" sz="1600" dirty="0" smtClean="0"/>
              <a:t>import </a:t>
            </a:r>
            <a:r>
              <a:rPr lang="en-US" altLang="ko-KR" sz="1600" dirty="0"/>
              <a:t>pandas as </a:t>
            </a:r>
            <a:r>
              <a:rPr lang="en-US" altLang="ko-KR" sz="1600" dirty="0" err="1"/>
              <a:t>pd</a:t>
            </a:r>
            <a:endParaRPr lang="en-US" altLang="ko-KR" sz="1600" dirty="0"/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/>
              <a:t>&gt;&gt;&gt; </a:t>
            </a:r>
            <a:r>
              <a:rPr lang="en-US" altLang="ko-KR" sz="1600" dirty="0" smtClean="0"/>
              <a:t>countries </a:t>
            </a:r>
            <a:r>
              <a:rPr lang="en-US" altLang="ko-KR" sz="1600" dirty="0"/>
              <a:t>= </a:t>
            </a:r>
            <a:r>
              <a:rPr lang="en-US" altLang="ko-KR" sz="1600" dirty="0" err="1"/>
              <a:t>pd.read_csv</a:t>
            </a:r>
            <a:r>
              <a:rPr lang="en-US" altLang="ko-KR" sz="1600" dirty="0"/>
              <a:t>('d://countries.csv')</a:t>
            </a:r>
          </a:p>
          <a:p>
            <a:pPr marL="0" indent="0" fontAlgn="auto">
              <a:spcAft>
                <a:spcPts val="0"/>
              </a:spcAft>
              <a:buNone/>
            </a:pPr>
            <a:endParaRPr lang="en-US" altLang="ko-KR" sz="1600" dirty="0"/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/>
              <a:t>&gt;&gt;&gt; </a:t>
            </a:r>
            <a:r>
              <a:rPr lang="en-US" altLang="ko-KR" sz="1600" dirty="0" smtClean="0"/>
              <a:t>countries</a:t>
            </a:r>
            <a:endParaRPr lang="en-US" altLang="ko-KR" sz="1600" dirty="0"/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/>
              <a:t>  code country      area     capital  population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/>
              <a:t>0   KR   Korea     98480       Seoul    48422644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/>
              <a:t>1   US     USA   9629091  Washington   310232863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/>
              <a:t>2   JP   Japan    377835       Tokyo   127288000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/>
              <a:t>3   CN   China   9596960     Beijing  1330044000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/>
              <a:t>4   RU  Russia  17100000      Moscow   140702000</a:t>
            </a:r>
          </a:p>
        </p:txBody>
      </p:sp>
    </p:spTree>
    <p:extLst>
      <p:ext uri="{BB962C8B-B14F-4D97-AF65-F5344CB8AC3E}">
        <p14:creationId xmlns:p14="http://schemas.microsoft.com/office/powerpoint/2010/main" val="2932481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타이타닉 데이터에서 승객의 나이만 추출하려면</a:t>
            </a:r>
            <a:r>
              <a:rPr lang="en-US" altLang="ko-KR" dirty="0"/>
              <a:t>?</a:t>
            </a:r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648" y="1520301"/>
            <a:ext cx="7924163" cy="1961966"/>
          </a:xfrm>
          <a:prstGeom prst="rect">
            <a:avLst/>
          </a:prstGeom>
        </p:spPr>
      </p:pic>
      <p:sp>
        <p:nvSpPr>
          <p:cNvPr id="5" name="내용 개체 틀 3"/>
          <p:cNvSpPr txBox="1">
            <a:spLocks/>
          </p:cNvSpPr>
          <p:nvPr/>
        </p:nvSpPr>
        <p:spPr>
          <a:xfrm>
            <a:off x="719180" y="3553288"/>
            <a:ext cx="8153400" cy="2690480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vert="horz" wrap="square" rtlCol="0">
            <a:spAutoFit/>
          </a:bodyPr>
          <a:lstStyle>
            <a:defPPr>
              <a:defRPr lang="en-US"/>
            </a:defPPr>
            <a:lvl1pPr marL="320040" indent="-320040" algn="l" rtl="0" eaLnBrk="1" latinLnBrk="1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000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1pPr>
            <a:lvl2pPr marL="640080" indent="-274320" algn="l" rtl="0" eaLnBrk="1" latinLnBrk="1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Ø"/>
              <a:defRPr kumimoji="0" sz="2000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2pPr>
            <a:lvl3pPr marL="914400" indent="-228600" algn="l" rtl="0" eaLnBrk="1" latinLnBrk="1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3pPr>
            <a:lvl4pPr marL="1371600" indent="-228600" algn="l" rtl="0" eaLnBrk="1" latinLnBrk="1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1800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4pPr>
            <a:lvl5pPr marL="1828800" indent="-228600" algn="l" rtl="0" eaLnBrk="1" latinLnBrk="1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1800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5pPr>
            <a:lvl6pPr marL="2103120" indent="-228600" algn="l" rtl="0" eaLnBrk="1" latinLnBrk="1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1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1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1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/>
              <a:t>&gt;&gt;&gt; ages = titanic["Age"]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/>
              <a:t>&gt;&gt;&gt; </a:t>
            </a:r>
            <a:r>
              <a:rPr lang="en-US" altLang="ko-KR" sz="1600" dirty="0" err="1"/>
              <a:t>ages.head</a:t>
            </a:r>
            <a:r>
              <a:rPr lang="en-US" altLang="ko-KR" sz="1600" dirty="0"/>
              <a:t>()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/>
              <a:t>0    22.0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/>
              <a:t>1    38.0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/>
              <a:t>2    26.0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/>
              <a:t>3    35.0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/>
              <a:t>4    35.0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/>
              <a:t>Name: Age, </a:t>
            </a:r>
            <a:r>
              <a:rPr lang="en-US" altLang="ko-KR" sz="1600" dirty="0" err="1"/>
              <a:t>dtype</a:t>
            </a:r>
            <a:r>
              <a:rPr lang="en-US" altLang="ko-KR" sz="1600" dirty="0"/>
              <a:t>: float64</a:t>
            </a:r>
          </a:p>
        </p:txBody>
      </p:sp>
    </p:spTree>
    <p:extLst>
      <p:ext uri="{BB962C8B-B14F-4D97-AF65-F5344CB8AC3E}">
        <p14:creationId xmlns:p14="http://schemas.microsoft.com/office/powerpoint/2010/main" val="411238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base"/>
            <a:r>
              <a:rPr lang="ko-KR" altLang="en-US" dirty="0"/>
              <a:t>타이타닉 탑승객의 이름</a:t>
            </a:r>
            <a:r>
              <a:rPr lang="en-US" altLang="ko-KR" dirty="0"/>
              <a:t>, </a:t>
            </a:r>
            <a:r>
              <a:rPr lang="ko-KR" altLang="en-US" dirty="0"/>
              <a:t>나이</a:t>
            </a:r>
            <a:r>
              <a:rPr lang="en-US" altLang="ko-KR" dirty="0"/>
              <a:t>, </a:t>
            </a:r>
            <a:r>
              <a:rPr lang="ko-KR" altLang="en-US" dirty="0"/>
              <a:t>성별을 동시에 알고 싶으면</a:t>
            </a:r>
            <a:r>
              <a:rPr lang="en-US" altLang="ko-KR" dirty="0"/>
              <a:t>?</a:t>
            </a:r>
            <a:endParaRPr lang="ko-KR" altLang="en-US" dirty="0"/>
          </a:p>
        </p:txBody>
      </p:sp>
      <p:sp>
        <p:nvSpPr>
          <p:cNvPr id="5" name="내용 개체 틀 3"/>
          <p:cNvSpPr txBox="1">
            <a:spLocks/>
          </p:cNvSpPr>
          <p:nvPr/>
        </p:nvSpPr>
        <p:spPr>
          <a:xfrm>
            <a:off x="683669" y="1875408"/>
            <a:ext cx="8153400" cy="2354491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vert="horz" wrap="square" rtlCol="0">
            <a:spAutoFit/>
          </a:bodyPr>
          <a:lstStyle>
            <a:defPPr>
              <a:defRPr lang="en-US"/>
            </a:defPPr>
            <a:lvl1pPr marL="320040" indent="-320040" algn="l" rtl="0" eaLnBrk="1" latinLnBrk="1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000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1pPr>
            <a:lvl2pPr marL="640080" indent="-274320" algn="l" rtl="0" eaLnBrk="1" latinLnBrk="1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Ø"/>
              <a:defRPr kumimoji="0" sz="2000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2pPr>
            <a:lvl3pPr marL="914400" indent="-228600" algn="l" rtl="0" eaLnBrk="1" latinLnBrk="1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3pPr>
            <a:lvl4pPr marL="1371600" indent="-228600" algn="l" rtl="0" eaLnBrk="1" latinLnBrk="1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1800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4pPr>
            <a:lvl5pPr marL="1828800" indent="-228600" algn="l" rtl="0" eaLnBrk="1" latinLnBrk="1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1800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5pPr>
            <a:lvl6pPr marL="2103120" indent="-228600" algn="l" rtl="0" eaLnBrk="1" latinLnBrk="1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1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1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1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/>
              <a:t>&gt;&gt;&gt; titanic[["Name", "Age", "Sex"]]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/>
              <a:t>                                                  Name   Age     Sex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/>
              <a:t>0                              </a:t>
            </a:r>
            <a:r>
              <a:rPr lang="en-US" altLang="ko-KR" sz="1600" dirty="0" err="1"/>
              <a:t>Braund</a:t>
            </a:r>
            <a:r>
              <a:rPr lang="en-US" altLang="ko-KR" sz="1600" dirty="0"/>
              <a:t>, Mr. Owen Harris  22.0    male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/>
              <a:t>1    </a:t>
            </a:r>
            <a:r>
              <a:rPr lang="en-US" altLang="ko-KR" sz="1600" dirty="0" err="1"/>
              <a:t>Cumings</a:t>
            </a:r>
            <a:r>
              <a:rPr lang="en-US" altLang="ko-KR" sz="1600" dirty="0"/>
              <a:t>, Mrs. John Bradley (Florence Briggs Th...  38.0  female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/>
              <a:t>2                               </a:t>
            </a:r>
            <a:r>
              <a:rPr lang="en-US" altLang="ko-KR" sz="1600" dirty="0" err="1"/>
              <a:t>Heikkinen</a:t>
            </a:r>
            <a:r>
              <a:rPr lang="en-US" altLang="ko-KR" sz="1600" dirty="0"/>
              <a:t>, Miss. </a:t>
            </a:r>
            <a:r>
              <a:rPr lang="en-US" altLang="ko-KR" sz="1600" dirty="0" err="1"/>
              <a:t>Laina</a:t>
            </a:r>
            <a:r>
              <a:rPr lang="en-US" altLang="ko-KR" sz="1600" dirty="0"/>
              <a:t>  26.0  female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/>
              <a:t>3         </a:t>
            </a:r>
            <a:r>
              <a:rPr lang="en-US" altLang="ko-KR" sz="1600" dirty="0" err="1"/>
              <a:t>Futrelle</a:t>
            </a:r>
            <a:r>
              <a:rPr lang="en-US" altLang="ko-KR" sz="1600" dirty="0"/>
              <a:t>, Mrs. Jacques Heath (Lily May Peel)  35.0  female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/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3732367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base"/>
            <a:r>
              <a:rPr lang="en-US" altLang="ko-KR" dirty="0"/>
              <a:t>20</a:t>
            </a:r>
            <a:r>
              <a:rPr lang="ko-KR" altLang="en-US" dirty="0"/>
              <a:t>세 미만의 승객만 추리려면</a:t>
            </a:r>
            <a:r>
              <a:rPr lang="en-US" altLang="ko-KR" dirty="0" smtClean="0"/>
              <a:t>?(</a:t>
            </a:r>
            <a:r>
              <a:rPr lang="ko-KR" altLang="en-US" dirty="0" err="1" smtClean="0"/>
              <a:t>필터링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sp>
        <p:nvSpPr>
          <p:cNvPr id="5" name="내용 개체 틀 3"/>
          <p:cNvSpPr txBox="1">
            <a:spLocks/>
          </p:cNvSpPr>
          <p:nvPr/>
        </p:nvSpPr>
        <p:spPr>
          <a:xfrm>
            <a:off x="683669" y="1875408"/>
            <a:ext cx="8153400" cy="3026470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vert="horz" wrap="square" rtlCol="0">
            <a:spAutoFit/>
          </a:bodyPr>
          <a:lstStyle>
            <a:defPPr>
              <a:defRPr lang="en-US"/>
            </a:defPPr>
            <a:lvl1pPr marL="320040" indent="-320040" algn="l" rtl="0" eaLnBrk="1" latinLnBrk="1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000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1pPr>
            <a:lvl2pPr marL="640080" indent="-274320" algn="l" rtl="0" eaLnBrk="1" latinLnBrk="1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Ø"/>
              <a:defRPr kumimoji="0" sz="2000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2pPr>
            <a:lvl3pPr marL="914400" indent="-228600" algn="l" rtl="0" eaLnBrk="1" latinLnBrk="1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3pPr>
            <a:lvl4pPr marL="1371600" indent="-228600" algn="l" rtl="0" eaLnBrk="1" latinLnBrk="1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1800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4pPr>
            <a:lvl5pPr marL="1828800" indent="-228600" algn="l" rtl="0" eaLnBrk="1" latinLnBrk="1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1800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5pPr>
            <a:lvl6pPr marL="2103120" indent="-228600" algn="l" rtl="0" eaLnBrk="1" latinLnBrk="1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1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1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1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/>
              <a:t>&gt;&gt;&gt; below_20 = titanic[titanic["Age"] &lt; 20]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/>
              <a:t>&gt;&gt;&gt; below_20.head()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/>
              <a:t>    </a:t>
            </a:r>
            <a:r>
              <a:rPr lang="en-US" altLang="ko-KR" sz="1600" dirty="0" err="1"/>
              <a:t>PassengerId</a:t>
            </a:r>
            <a:r>
              <a:rPr lang="en-US" altLang="ko-KR" sz="1600" dirty="0"/>
              <a:t>  Survived  </a:t>
            </a:r>
            <a:r>
              <a:rPr lang="en-US" altLang="ko-KR" sz="1600" dirty="0" err="1"/>
              <a:t>Pclass</a:t>
            </a:r>
            <a:r>
              <a:rPr lang="en-US" altLang="ko-KR" sz="1600" dirty="0"/>
              <a:t>  ...     Fare Cabin  Embarked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/>
              <a:t>7             8         0       3  ...  21.0750   </a:t>
            </a:r>
            <a:r>
              <a:rPr lang="en-US" altLang="ko-KR" sz="1600" dirty="0" err="1"/>
              <a:t>NaN</a:t>
            </a:r>
            <a:r>
              <a:rPr lang="en-US" altLang="ko-KR" sz="1600" dirty="0"/>
              <a:t>         S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/>
              <a:t>9            10         1       2  ...  30.0708   </a:t>
            </a:r>
            <a:r>
              <a:rPr lang="en-US" altLang="ko-KR" sz="1600" dirty="0" err="1"/>
              <a:t>NaN</a:t>
            </a:r>
            <a:r>
              <a:rPr lang="en-US" altLang="ko-KR" sz="1600" dirty="0"/>
              <a:t>         C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/>
              <a:t>10           11         1       3  ...  16.7000    G6         S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/>
              <a:t>14           15         0       3  ...   7.8542   </a:t>
            </a:r>
            <a:r>
              <a:rPr lang="en-US" altLang="ko-KR" sz="1600" dirty="0" err="1"/>
              <a:t>NaN</a:t>
            </a:r>
            <a:r>
              <a:rPr lang="en-US" altLang="ko-KR" sz="1600" dirty="0"/>
              <a:t>         S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/>
              <a:t>16           17         0       3  ...  29.1250   </a:t>
            </a:r>
            <a:r>
              <a:rPr lang="en-US" altLang="ko-KR" sz="1600" dirty="0" err="1"/>
              <a:t>NaN</a:t>
            </a:r>
            <a:r>
              <a:rPr lang="en-US" altLang="ko-KR" sz="1600" dirty="0"/>
              <a:t>         Q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/>
              <a:t>[5 rows x 12 columns]</a:t>
            </a:r>
          </a:p>
        </p:txBody>
      </p:sp>
    </p:spTree>
    <p:extLst>
      <p:ext uri="{BB962C8B-B14F-4D97-AF65-F5344CB8AC3E}">
        <p14:creationId xmlns:p14="http://schemas.microsoft.com/office/powerpoint/2010/main" val="3514050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base"/>
            <a:r>
              <a:rPr lang="en-US" altLang="ko-KR" dirty="0"/>
              <a:t>1</a:t>
            </a:r>
            <a:r>
              <a:rPr lang="ko-KR" altLang="en-US" dirty="0"/>
              <a:t>등석이나 </a:t>
            </a:r>
            <a:r>
              <a:rPr lang="en-US" altLang="ko-KR" dirty="0"/>
              <a:t>2</a:t>
            </a:r>
            <a:r>
              <a:rPr lang="ko-KR" altLang="en-US" dirty="0"/>
              <a:t>등석에 탑승한 승객들을 출력하려면</a:t>
            </a:r>
            <a:r>
              <a:rPr lang="en-US" altLang="ko-KR" dirty="0"/>
              <a:t>?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/>
              <a:t>조건식과 유사하게 </a:t>
            </a:r>
            <a:r>
              <a:rPr lang="en-US" altLang="ko-KR" dirty="0" err="1"/>
              <a:t>isin</a:t>
            </a:r>
            <a:r>
              <a:rPr lang="en-US" altLang="ko-KR" dirty="0"/>
              <a:t>() </a:t>
            </a:r>
            <a:r>
              <a:rPr lang="ko-KR" altLang="en-US" dirty="0"/>
              <a:t>함수는 제공된 리스트에 있는 값들이 들어 있는 각 행에 대하여 </a:t>
            </a:r>
            <a:r>
              <a:rPr lang="en-US" altLang="ko-KR" dirty="0"/>
              <a:t>True</a:t>
            </a:r>
            <a:r>
              <a:rPr lang="ko-KR" altLang="en-US" dirty="0"/>
              <a:t>를 반환한다</a:t>
            </a:r>
            <a:r>
              <a:rPr lang="en-US" altLang="ko-KR" dirty="0"/>
              <a:t>. </a:t>
            </a:r>
            <a:r>
              <a:rPr lang="en-US" altLang="ko-KR" dirty="0" err="1"/>
              <a:t>df</a:t>
            </a:r>
            <a:r>
              <a:rPr lang="en-US" altLang="ko-KR" dirty="0"/>
              <a:t>["</a:t>
            </a:r>
            <a:r>
              <a:rPr lang="en-US" altLang="ko-KR" dirty="0" err="1"/>
              <a:t>Pclass</a:t>
            </a:r>
            <a:r>
              <a:rPr lang="en-US" altLang="ko-KR" dirty="0"/>
              <a:t>"].</a:t>
            </a:r>
            <a:r>
              <a:rPr lang="en-US" altLang="ko-KR" dirty="0" err="1"/>
              <a:t>isin</a:t>
            </a:r>
            <a:r>
              <a:rPr lang="en-US" altLang="ko-KR" dirty="0"/>
              <a:t>([1, 2])</a:t>
            </a:r>
            <a:r>
              <a:rPr lang="ko-KR" altLang="en-US" dirty="0"/>
              <a:t>은 </a:t>
            </a:r>
            <a:r>
              <a:rPr lang="en-US" altLang="ko-KR" dirty="0" err="1"/>
              <a:t>Pclass</a:t>
            </a:r>
            <a:r>
              <a:rPr lang="en-US" altLang="ko-KR" dirty="0"/>
              <a:t> </a:t>
            </a:r>
            <a:r>
              <a:rPr lang="ko-KR" altLang="en-US" dirty="0"/>
              <a:t>열이 </a:t>
            </a:r>
            <a:r>
              <a:rPr lang="en-US" altLang="ko-KR" dirty="0"/>
              <a:t>1 </a:t>
            </a:r>
            <a:r>
              <a:rPr lang="ko-KR" altLang="en-US" dirty="0"/>
              <a:t>또는 </a:t>
            </a:r>
            <a:r>
              <a:rPr lang="en-US" altLang="ko-KR" dirty="0"/>
              <a:t>2</a:t>
            </a:r>
            <a:r>
              <a:rPr lang="ko-KR" altLang="en-US" dirty="0"/>
              <a:t>인 행을 확인한다</a:t>
            </a:r>
            <a:r>
              <a:rPr lang="en-US" altLang="ko-KR" dirty="0"/>
              <a:t>. 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5" name="내용 개체 틀 3"/>
          <p:cNvSpPr txBox="1">
            <a:spLocks/>
          </p:cNvSpPr>
          <p:nvPr/>
        </p:nvSpPr>
        <p:spPr>
          <a:xfrm>
            <a:off x="728057" y="2887462"/>
            <a:ext cx="8153400" cy="2690480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vert="horz" wrap="square" rtlCol="0">
            <a:spAutoFit/>
          </a:bodyPr>
          <a:lstStyle>
            <a:defPPr>
              <a:defRPr lang="en-US"/>
            </a:defPPr>
            <a:lvl1pPr marL="320040" indent="-320040" algn="l" rtl="0" eaLnBrk="1" latinLnBrk="1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000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1pPr>
            <a:lvl2pPr marL="640080" indent="-274320" algn="l" rtl="0" eaLnBrk="1" latinLnBrk="1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Ø"/>
              <a:defRPr kumimoji="0" sz="2000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2pPr>
            <a:lvl3pPr marL="914400" indent="-228600" algn="l" rtl="0" eaLnBrk="1" latinLnBrk="1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3pPr>
            <a:lvl4pPr marL="1371600" indent="-228600" algn="l" rtl="0" eaLnBrk="1" latinLnBrk="1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1800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4pPr>
            <a:lvl5pPr marL="1828800" indent="-228600" algn="l" rtl="0" eaLnBrk="1" latinLnBrk="1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1800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5pPr>
            <a:lvl6pPr marL="2103120" indent="-228600" algn="l" rtl="0" eaLnBrk="1" latinLnBrk="1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1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1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1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/>
              <a:t>&gt;&gt;&gt; titanic[titanic["</a:t>
            </a:r>
            <a:r>
              <a:rPr lang="en-US" altLang="ko-KR" sz="1600" dirty="0" err="1"/>
              <a:t>Pclass</a:t>
            </a:r>
            <a:r>
              <a:rPr lang="en-US" altLang="ko-KR" sz="1600" dirty="0"/>
              <a:t>"].</a:t>
            </a:r>
            <a:r>
              <a:rPr lang="en-US" altLang="ko-KR" sz="1600" dirty="0" err="1"/>
              <a:t>isin</a:t>
            </a:r>
            <a:r>
              <a:rPr lang="en-US" altLang="ko-KR" sz="1600" dirty="0"/>
              <a:t>([1, 2])]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/>
              <a:t>     </a:t>
            </a:r>
            <a:r>
              <a:rPr lang="en-US" altLang="ko-KR" sz="1600" dirty="0" err="1"/>
              <a:t>PassengerId</a:t>
            </a:r>
            <a:r>
              <a:rPr lang="en-US" altLang="ko-KR" sz="1600" dirty="0"/>
              <a:t>  Survived  </a:t>
            </a:r>
            <a:r>
              <a:rPr lang="en-US" altLang="ko-KR" sz="1600" dirty="0" err="1"/>
              <a:t>Pclass</a:t>
            </a:r>
            <a:r>
              <a:rPr lang="en-US" altLang="ko-KR" sz="1600" dirty="0"/>
              <a:t>  ...      Fare        Cabin  Embarked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/>
              <a:t>1              2         1       1  ...   71.2833          C85         C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/>
              <a:t>3              4         1       1  ...   53.1000         C123         S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/>
              <a:t>6              7         0       1  ...   51.8625          E46         S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/>
              <a:t>9             10         1       2  ...   30.0708          </a:t>
            </a:r>
            <a:r>
              <a:rPr lang="en-US" altLang="ko-KR" sz="1600" dirty="0" err="1"/>
              <a:t>NaN</a:t>
            </a:r>
            <a:r>
              <a:rPr lang="en-US" altLang="ko-KR" sz="1600" dirty="0"/>
              <a:t>         C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/>
              <a:t>...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/>
              <a:t>[400 rows x 12 columns]</a:t>
            </a:r>
          </a:p>
        </p:txBody>
      </p:sp>
    </p:spTree>
    <p:extLst>
      <p:ext uri="{BB962C8B-B14F-4D97-AF65-F5344CB8AC3E}">
        <p14:creationId xmlns:p14="http://schemas.microsoft.com/office/powerpoint/2010/main" val="4109709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20</a:t>
            </a:r>
            <a:r>
              <a:rPr lang="ko-KR" altLang="en-US" dirty="0"/>
              <a:t>세 미만의 승객 이름에만 관심이 있다면</a:t>
            </a:r>
            <a:r>
              <a:rPr lang="en-US" altLang="ko-KR" dirty="0" smtClean="0"/>
              <a:t>?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내용 개체 틀 3"/>
          <p:cNvSpPr txBox="1">
            <a:spLocks/>
          </p:cNvSpPr>
          <p:nvPr/>
        </p:nvSpPr>
        <p:spPr>
          <a:xfrm>
            <a:off x="612648" y="1671221"/>
            <a:ext cx="8153400" cy="2690480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vert="horz" wrap="square" rtlCol="0">
            <a:spAutoFit/>
          </a:bodyPr>
          <a:lstStyle>
            <a:defPPr>
              <a:defRPr lang="en-US"/>
            </a:defPPr>
            <a:lvl1pPr marL="320040" indent="-320040" algn="l" rtl="0" eaLnBrk="1" latinLnBrk="1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000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1pPr>
            <a:lvl2pPr marL="640080" indent="-274320" algn="l" rtl="0" eaLnBrk="1" latinLnBrk="1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Ø"/>
              <a:defRPr kumimoji="0" sz="2000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2pPr>
            <a:lvl3pPr marL="914400" indent="-228600" algn="l" rtl="0" eaLnBrk="1" latinLnBrk="1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3pPr>
            <a:lvl4pPr marL="1371600" indent="-228600" algn="l" rtl="0" eaLnBrk="1" latinLnBrk="1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1800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4pPr>
            <a:lvl5pPr marL="1828800" indent="-228600" algn="l" rtl="0" eaLnBrk="1" latinLnBrk="1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1800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5pPr>
            <a:lvl6pPr marL="2103120" indent="-228600" algn="l" rtl="0" eaLnBrk="1" latinLnBrk="1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1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1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1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/>
              <a:t>&gt;&gt;&gt; </a:t>
            </a:r>
            <a:r>
              <a:rPr lang="en-US" altLang="ko-KR" sz="1600" dirty="0" err="1">
                <a:solidFill>
                  <a:srgbClr val="FF0000"/>
                </a:solidFill>
              </a:rPr>
              <a:t>titanic.loc</a:t>
            </a:r>
            <a:r>
              <a:rPr lang="en-US" altLang="ko-KR" sz="1600" dirty="0">
                <a:solidFill>
                  <a:srgbClr val="FF0000"/>
                </a:solidFill>
              </a:rPr>
              <a:t>[titanic["Age"] &lt; 20, "Name"]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/>
              <a:t>7            </a:t>
            </a:r>
            <a:r>
              <a:rPr lang="en-US" altLang="ko-KR" sz="1600" dirty="0" err="1"/>
              <a:t>Palsson</a:t>
            </a:r>
            <a:r>
              <a:rPr lang="en-US" altLang="ko-KR" sz="1600" dirty="0"/>
              <a:t>, Master. </a:t>
            </a:r>
            <a:r>
              <a:rPr lang="en-US" altLang="ko-KR" sz="1600" dirty="0" err="1"/>
              <a:t>Gosta</a:t>
            </a:r>
            <a:r>
              <a:rPr lang="en-US" altLang="ko-KR" sz="1600" dirty="0"/>
              <a:t> Leonard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/>
              <a:t>9       Nasser, Mrs. Nicholas (Adele </a:t>
            </a:r>
            <a:r>
              <a:rPr lang="en-US" altLang="ko-KR" sz="1600" dirty="0" err="1"/>
              <a:t>Achem</a:t>
            </a:r>
            <a:r>
              <a:rPr lang="en-US" altLang="ko-KR" sz="1600" dirty="0"/>
              <a:t>)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/>
              <a:t>10          </a:t>
            </a:r>
            <a:r>
              <a:rPr lang="en-US" altLang="ko-KR" sz="1600" dirty="0" err="1"/>
              <a:t>Sandstrom</a:t>
            </a:r>
            <a:r>
              <a:rPr lang="en-US" altLang="ko-KR" sz="1600" dirty="0"/>
              <a:t>, Miss. Marguerite Rut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/>
              <a:t>14     </a:t>
            </a:r>
            <a:r>
              <a:rPr lang="en-US" altLang="ko-KR" sz="1600" dirty="0" err="1"/>
              <a:t>Vestrom</a:t>
            </a:r>
            <a:r>
              <a:rPr lang="en-US" altLang="ko-KR" sz="1600" dirty="0"/>
              <a:t>, Miss. </a:t>
            </a:r>
            <a:r>
              <a:rPr lang="en-US" altLang="ko-KR" sz="1600" dirty="0" err="1"/>
              <a:t>Hulda</a:t>
            </a:r>
            <a:r>
              <a:rPr lang="en-US" altLang="ko-KR" sz="1600" dirty="0"/>
              <a:t> Amanda </a:t>
            </a:r>
            <a:r>
              <a:rPr lang="en-US" altLang="ko-KR" sz="1600" dirty="0" err="1"/>
              <a:t>Adolfina</a:t>
            </a:r>
            <a:endParaRPr lang="en-US" altLang="ko-KR" sz="1600" dirty="0"/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/>
              <a:t>16                     Rice, Master. Eugene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/>
              <a:t>...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/>
              <a:t>Name: Name, Length: 164, </a:t>
            </a:r>
            <a:r>
              <a:rPr lang="en-US" altLang="ko-KR" sz="1600" dirty="0" err="1"/>
              <a:t>dtype</a:t>
            </a:r>
            <a:r>
              <a:rPr lang="en-US" altLang="ko-KR" sz="1600" dirty="0"/>
              <a:t>: object</a:t>
            </a: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6527" y="4551139"/>
            <a:ext cx="6525642" cy="1737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463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/>
              <a:t>20</a:t>
            </a:r>
            <a:r>
              <a:rPr lang="ko-KR" altLang="en-US" dirty="0"/>
              <a:t>행에서 </a:t>
            </a:r>
            <a:r>
              <a:rPr lang="en-US" altLang="ko-KR" dirty="0"/>
              <a:t>23</a:t>
            </a:r>
            <a:r>
              <a:rPr lang="ko-KR" altLang="en-US" dirty="0"/>
              <a:t>행</a:t>
            </a:r>
            <a:r>
              <a:rPr lang="en-US" altLang="ko-KR" dirty="0"/>
              <a:t>, 5</a:t>
            </a:r>
            <a:r>
              <a:rPr lang="ko-KR" altLang="en-US" dirty="0"/>
              <a:t>열에서 </a:t>
            </a:r>
            <a:r>
              <a:rPr lang="en-US" altLang="ko-KR" dirty="0"/>
              <a:t>7</a:t>
            </a:r>
            <a:r>
              <a:rPr lang="ko-KR" altLang="en-US" dirty="0"/>
              <a:t>열에만 관심이 있다면</a:t>
            </a:r>
            <a:r>
              <a:rPr lang="en-US" altLang="ko-KR" dirty="0"/>
              <a:t>?</a:t>
            </a:r>
            <a:endParaRPr lang="ko-KR" altLang="en-US" dirty="0"/>
          </a:p>
        </p:txBody>
      </p:sp>
      <p:sp>
        <p:nvSpPr>
          <p:cNvPr id="4" name="내용 개체 틀 3"/>
          <p:cNvSpPr txBox="1">
            <a:spLocks/>
          </p:cNvSpPr>
          <p:nvPr/>
        </p:nvSpPr>
        <p:spPr>
          <a:xfrm>
            <a:off x="612648" y="1671221"/>
            <a:ext cx="8153400" cy="1682512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vert="horz" wrap="square" rtlCol="0">
            <a:spAutoFit/>
          </a:bodyPr>
          <a:lstStyle>
            <a:defPPr>
              <a:defRPr lang="en-US"/>
            </a:defPPr>
            <a:lvl1pPr marL="320040" indent="-320040" algn="l" rtl="0" eaLnBrk="1" latinLnBrk="1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000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1pPr>
            <a:lvl2pPr marL="640080" indent="-274320" algn="l" rtl="0" eaLnBrk="1" latinLnBrk="1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Ø"/>
              <a:defRPr kumimoji="0" sz="2000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2pPr>
            <a:lvl3pPr marL="914400" indent="-228600" algn="l" rtl="0" eaLnBrk="1" latinLnBrk="1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3pPr>
            <a:lvl4pPr marL="1371600" indent="-228600" algn="l" rtl="0" eaLnBrk="1" latinLnBrk="1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1800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4pPr>
            <a:lvl5pPr marL="1828800" indent="-228600" algn="l" rtl="0" eaLnBrk="1" latinLnBrk="1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1800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5pPr>
            <a:lvl6pPr marL="2103120" indent="-228600" algn="l" rtl="0" eaLnBrk="1" latinLnBrk="1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1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1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1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/>
              <a:t>&gt;&gt;&gt; </a:t>
            </a:r>
            <a:r>
              <a:rPr lang="en-US" altLang="ko-KR" sz="1600" i="1" dirty="0" err="1">
                <a:solidFill>
                  <a:srgbClr val="FF0000"/>
                </a:solidFill>
              </a:rPr>
              <a:t>titanic.iloc</a:t>
            </a:r>
            <a:r>
              <a:rPr lang="en-US" altLang="ko-KR" sz="1600" i="1" dirty="0">
                <a:solidFill>
                  <a:srgbClr val="FF0000"/>
                </a:solidFill>
              </a:rPr>
              <a:t>[20:23, 5:7]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/>
              <a:t>     Age  </a:t>
            </a:r>
            <a:r>
              <a:rPr lang="en-US" altLang="ko-KR" sz="1600" dirty="0" err="1"/>
              <a:t>SibSp</a:t>
            </a:r>
            <a:endParaRPr lang="en-US" altLang="ko-KR" sz="1600" dirty="0"/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/>
              <a:t>20  35.0      0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/>
              <a:t>21  34.0      0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/>
              <a:t>22  15.0      0</a:t>
            </a: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0133" y="3991549"/>
            <a:ext cx="5855471" cy="1466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249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데이터를 정렬하는 방법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내용 개체 틀 3"/>
          <p:cNvSpPr txBox="1">
            <a:spLocks/>
          </p:cNvSpPr>
          <p:nvPr/>
        </p:nvSpPr>
        <p:spPr>
          <a:xfrm>
            <a:off x="612648" y="1671221"/>
            <a:ext cx="8153400" cy="2354491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vert="horz" wrap="square" rtlCol="0">
            <a:spAutoFit/>
          </a:bodyPr>
          <a:lstStyle>
            <a:defPPr>
              <a:defRPr lang="en-US"/>
            </a:defPPr>
            <a:lvl1pPr marL="320040" indent="-320040" algn="l" rtl="0" eaLnBrk="1" latinLnBrk="1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000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1pPr>
            <a:lvl2pPr marL="640080" indent="-274320" algn="l" rtl="0" eaLnBrk="1" latinLnBrk="1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Ø"/>
              <a:defRPr kumimoji="0" sz="2000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2pPr>
            <a:lvl3pPr marL="914400" indent="-228600" algn="l" rtl="0" eaLnBrk="1" latinLnBrk="1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3pPr>
            <a:lvl4pPr marL="1371600" indent="-228600" algn="l" rtl="0" eaLnBrk="1" latinLnBrk="1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1800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4pPr>
            <a:lvl5pPr marL="1828800" indent="-228600" algn="l" rtl="0" eaLnBrk="1" latinLnBrk="1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1800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5pPr>
            <a:lvl6pPr marL="2103120" indent="-228600" algn="l" rtl="0" eaLnBrk="1" latinLnBrk="1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1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1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1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/>
              <a:t>&gt;&gt;&gt; </a:t>
            </a:r>
            <a:r>
              <a:rPr lang="en-US" altLang="ko-KR" sz="1600" dirty="0" err="1"/>
              <a:t>titanic.sort_values</a:t>
            </a:r>
            <a:r>
              <a:rPr lang="en-US" altLang="ko-KR" sz="1600" dirty="0"/>
              <a:t>(by="Age").head()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/>
              <a:t>     </a:t>
            </a:r>
            <a:r>
              <a:rPr lang="en-US" altLang="ko-KR" sz="1600" dirty="0" err="1"/>
              <a:t>PassengerId</a:t>
            </a:r>
            <a:r>
              <a:rPr lang="en-US" altLang="ko-KR" sz="1600" dirty="0"/>
              <a:t>  Survived  </a:t>
            </a:r>
            <a:r>
              <a:rPr lang="en-US" altLang="ko-KR" sz="1600" dirty="0" err="1"/>
              <a:t>Pclass</a:t>
            </a:r>
            <a:r>
              <a:rPr lang="en-US" altLang="ko-KR" sz="1600" dirty="0"/>
              <a:t>  ...     Fare Cabin  Embarked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/>
              <a:t>803          804         1       3  ...   8.5167   </a:t>
            </a:r>
            <a:r>
              <a:rPr lang="en-US" altLang="ko-KR" sz="1600" dirty="0" err="1"/>
              <a:t>NaN</a:t>
            </a:r>
            <a:r>
              <a:rPr lang="en-US" altLang="ko-KR" sz="1600" dirty="0"/>
              <a:t>         C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/>
              <a:t>755          756         1       2  ...  14.5000   </a:t>
            </a:r>
            <a:r>
              <a:rPr lang="en-US" altLang="ko-KR" sz="1600" dirty="0" err="1"/>
              <a:t>NaN</a:t>
            </a:r>
            <a:r>
              <a:rPr lang="en-US" altLang="ko-KR" sz="1600" dirty="0"/>
              <a:t>         S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/>
              <a:t>644          645         1       3  ...  19.2583   </a:t>
            </a:r>
            <a:r>
              <a:rPr lang="en-US" altLang="ko-KR" sz="1600" dirty="0" err="1"/>
              <a:t>NaN</a:t>
            </a:r>
            <a:r>
              <a:rPr lang="en-US" altLang="ko-KR" sz="1600" dirty="0"/>
              <a:t>         C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/>
              <a:t>469          470         1       3  ...  19.2583   </a:t>
            </a:r>
            <a:r>
              <a:rPr lang="en-US" altLang="ko-KR" sz="1600" dirty="0" err="1"/>
              <a:t>NaN</a:t>
            </a:r>
            <a:r>
              <a:rPr lang="en-US" altLang="ko-KR" sz="1600" dirty="0"/>
              <a:t>         C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/>
              <a:t>78            79         1       2  ...  29.0000   </a:t>
            </a:r>
            <a:r>
              <a:rPr lang="en-US" altLang="ko-KR" sz="1600" dirty="0" err="1"/>
              <a:t>NaN</a:t>
            </a:r>
            <a:r>
              <a:rPr lang="en-US" altLang="ko-KR" sz="1600" dirty="0"/>
              <a:t>         S</a:t>
            </a:r>
          </a:p>
        </p:txBody>
      </p:sp>
    </p:spTree>
    <p:extLst>
      <p:ext uri="{BB962C8B-B14F-4D97-AF65-F5344CB8AC3E}">
        <p14:creationId xmlns:p14="http://schemas.microsoft.com/office/powerpoint/2010/main" val="1088577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데이터를 정렬하는 방법</a:t>
            </a:r>
          </a:p>
        </p:txBody>
      </p:sp>
      <p:sp>
        <p:nvSpPr>
          <p:cNvPr id="5" name="내용 개체 틀 3"/>
          <p:cNvSpPr txBox="1">
            <a:spLocks/>
          </p:cNvSpPr>
          <p:nvPr/>
        </p:nvSpPr>
        <p:spPr>
          <a:xfrm>
            <a:off x="612648" y="1600200"/>
            <a:ext cx="8153400" cy="2354491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vert="horz" wrap="square" rtlCol="0">
            <a:spAutoFit/>
          </a:bodyPr>
          <a:lstStyle>
            <a:defPPr>
              <a:defRPr lang="en-US"/>
            </a:defPPr>
            <a:lvl1pPr marL="320040" indent="-320040" algn="l" rtl="0" eaLnBrk="1" latinLnBrk="1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000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1pPr>
            <a:lvl2pPr marL="640080" indent="-274320" algn="l" rtl="0" eaLnBrk="1" latinLnBrk="1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Ø"/>
              <a:defRPr kumimoji="0" sz="2000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2pPr>
            <a:lvl3pPr marL="914400" indent="-228600" algn="l" rtl="0" eaLnBrk="1" latinLnBrk="1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3pPr>
            <a:lvl4pPr marL="1371600" indent="-228600" algn="l" rtl="0" eaLnBrk="1" latinLnBrk="1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1800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4pPr>
            <a:lvl5pPr marL="1828800" indent="-228600" algn="l" rtl="0" eaLnBrk="1" latinLnBrk="1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1800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5pPr>
            <a:lvl6pPr marL="2103120" indent="-228600" algn="l" rtl="0" eaLnBrk="1" latinLnBrk="1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1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1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1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/>
              <a:t>&gt;&gt;&gt; </a:t>
            </a:r>
            <a:r>
              <a:rPr lang="en-US" altLang="ko-KR" sz="1600" dirty="0" err="1"/>
              <a:t>titanic.sort_values</a:t>
            </a:r>
            <a:r>
              <a:rPr lang="en-US" altLang="ko-KR" sz="1600" dirty="0"/>
              <a:t>(by=['</a:t>
            </a:r>
            <a:r>
              <a:rPr lang="en-US" altLang="ko-KR" sz="1600" dirty="0" err="1"/>
              <a:t>Pclass</a:t>
            </a:r>
            <a:r>
              <a:rPr lang="en-US" altLang="ko-KR" sz="1600" dirty="0"/>
              <a:t>', 'Age'], ascending=False).head()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/>
              <a:t>     </a:t>
            </a:r>
            <a:r>
              <a:rPr lang="en-US" altLang="ko-KR" sz="1600" dirty="0" err="1"/>
              <a:t>PassengerId</a:t>
            </a:r>
            <a:r>
              <a:rPr lang="en-US" altLang="ko-KR" sz="1600" dirty="0"/>
              <a:t>  Survived  </a:t>
            </a:r>
            <a:r>
              <a:rPr lang="en-US" altLang="ko-KR" sz="1600" dirty="0" err="1"/>
              <a:t>Pclass</a:t>
            </a:r>
            <a:r>
              <a:rPr lang="en-US" altLang="ko-KR" sz="1600" dirty="0"/>
              <a:t>  ...    Fare Cabin  Embarked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/>
              <a:t>851          852         0       3  ...  7.7750   </a:t>
            </a:r>
            <a:r>
              <a:rPr lang="en-US" altLang="ko-KR" sz="1600" dirty="0" err="1"/>
              <a:t>NaN</a:t>
            </a:r>
            <a:r>
              <a:rPr lang="en-US" altLang="ko-KR" sz="1600" dirty="0"/>
              <a:t>         S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/>
              <a:t>116          117         0       3  ...  7.7500   </a:t>
            </a:r>
            <a:r>
              <a:rPr lang="en-US" altLang="ko-KR" sz="1600" dirty="0" err="1"/>
              <a:t>NaN</a:t>
            </a:r>
            <a:r>
              <a:rPr lang="en-US" altLang="ko-KR" sz="1600" dirty="0"/>
              <a:t>         Q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/>
              <a:t>280          281         0       3  ...  7.7500   </a:t>
            </a:r>
            <a:r>
              <a:rPr lang="en-US" altLang="ko-KR" sz="1600" dirty="0" err="1"/>
              <a:t>NaN</a:t>
            </a:r>
            <a:r>
              <a:rPr lang="en-US" altLang="ko-KR" sz="1600" dirty="0"/>
              <a:t>         Q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/>
              <a:t>483          484         1       3  ...  9.5875   </a:t>
            </a:r>
            <a:r>
              <a:rPr lang="en-US" altLang="ko-KR" sz="1600" dirty="0" err="1"/>
              <a:t>NaN</a:t>
            </a:r>
            <a:r>
              <a:rPr lang="en-US" altLang="ko-KR" sz="1600" dirty="0"/>
              <a:t>         S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/>
              <a:t>326          327         0       3  ...  6.2375   </a:t>
            </a:r>
            <a:r>
              <a:rPr lang="en-US" altLang="ko-KR" sz="1600" dirty="0" err="1"/>
              <a:t>NaN</a:t>
            </a:r>
            <a:r>
              <a:rPr lang="en-US" altLang="ko-KR" sz="1600" dirty="0"/>
              <a:t>         S</a:t>
            </a:r>
          </a:p>
        </p:txBody>
      </p:sp>
    </p:spTree>
    <p:extLst>
      <p:ext uri="{BB962C8B-B14F-4D97-AF65-F5344CB8AC3E}">
        <p14:creationId xmlns:p14="http://schemas.microsoft.com/office/powerpoint/2010/main" val="3151350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열추가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내용 개체 틀 3"/>
          <p:cNvSpPr txBox="1">
            <a:spLocks/>
          </p:cNvSpPr>
          <p:nvPr/>
        </p:nvSpPr>
        <p:spPr>
          <a:xfrm>
            <a:off x="612648" y="1600200"/>
            <a:ext cx="8153400" cy="3272691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vert="horz" wrap="square" rtlCol="0">
            <a:spAutoFit/>
          </a:bodyPr>
          <a:lstStyle>
            <a:defPPr>
              <a:defRPr lang="en-US"/>
            </a:defPPr>
            <a:lvl1pPr marL="320040" indent="-320040" algn="l" rtl="0" eaLnBrk="1" latinLnBrk="1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000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1pPr>
            <a:lvl2pPr marL="640080" indent="-274320" algn="l" rtl="0" eaLnBrk="1" latinLnBrk="1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Ø"/>
              <a:defRPr kumimoji="0" sz="2000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2pPr>
            <a:lvl3pPr marL="914400" indent="-228600" algn="l" rtl="0" eaLnBrk="1" latinLnBrk="1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3pPr>
            <a:lvl4pPr marL="1371600" indent="-228600" algn="l" rtl="0" eaLnBrk="1" latinLnBrk="1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1800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4pPr>
            <a:lvl5pPr marL="1828800" indent="-228600" algn="l" rtl="0" eaLnBrk="1" latinLnBrk="1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1800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5pPr>
            <a:lvl6pPr marL="2103120" indent="-228600" algn="l" rtl="0" eaLnBrk="1" latinLnBrk="1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1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1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1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>
                <a:latin typeface="Courier" pitchFamily="49" charset="0"/>
              </a:rPr>
              <a:t>&gt;&gt;&gt; countries = </a:t>
            </a:r>
            <a:r>
              <a:rPr lang="en-US" altLang="ko-KR" sz="1600" dirty="0" err="1">
                <a:latin typeface="Courier" pitchFamily="49" charset="0"/>
              </a:rPr>
              <a:t>pd.read_csv</a:t>
            </a:r>
            <a:r>
              <a:rPr lang="en-US" altLang="ko-KR" sz="1600" dirty="0">
                <a:latin typeface="Courier" pitchFamily="49" charset="0"/>
              </a:rPr>
              <a:t>("d:\\countries.csv")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>
                <a:latin typeface="Courier" pitchFamily="49" charset="0"/>
              </a:rPr>
              <a:t>&gt;&gt;&gt; countries["density"] = countries["population"]/countries["area"]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>
                <a:latin typeface="Courier" pitchFamily="49" charset="0"/>
              </a:rPr>
              <a:t>&gt;&gt;&gt; countries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>
                <a:latin typeface="Courier" pitchFamily="49" charset="0"/>
              </a:rPr>
              <a:t>  code country      area     capital  population     density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>
                <a:latin typeface="Courier" pitchFamily="49" charset="0"/>
              </a:rPr>
              <a:t>0   KR   Korea     98480       Seoul    48422644  491.700284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>
                <a:latin typeface="Courier" pitchFamily="49" charset="0"/>
              </a:rPr>
              <a:t>1   US     USA   9629091  Washington   310232863   32.218292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>
                <a:latin typeface="Courier" pitchFamily="49" charset="0"/>
              </a:rPr>
              <a:t>2   JP   Japan    377835       Tokyo   127288000  336.887795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>
                <a:latin typeface="Courier" pitchFamily="49" charset="0"/>
              </a:rPr>
              <a:t>3   CN   China   9596960     Beijing  1330044000  138.590137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>
                <a:latin typeface="Courier" pitchFamily="49" charset="0"/>
              </a:rPr>
              <a:t>4   RU  Russia  17100000      Moscow   140702000    8.228187</a:t>
            </a:r>
          </a:p>
        </p:txBody>
      </p:sp>
      <p:sp>
        <p:nvSpPr>
          <p:cNvPr id="5" name="모서리가 둥근 직사각형 4"/>
          <p:cNvSpPr/>
          <p:nvPr/>
        </p:nvSpPr>
        <p:spPr>
          <a:xfrm>
            <a:off x="6755907" y="2805344"/>
            <a:ext cx="1660124" cy="221941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35961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데이터 과학이란</a:t>
            </a:r>
            <a:r>
              <a:rPr lang="en-US" altLang="ko-KR" dirty="0" smtClean="0"/>
              <a:t>?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ko-KR" altLang="en-US" dirty="0"/>
              <a:t>현대 사회는 인구 통계</a:t>
            </a:r>
            <a:r>
              <a:rPr lang="en-US" altLang="ko-KR" dirty="0"/>
              <a:t>, </a:t>
            </a:r>
            <a:r>
              <a:rPr lang="ko-KR" altLang="en-US" dirty="0"/>
              <a:t>교통 정보</a:t>
            </a:r>
            <a:r>
              <a:rPr lang="en-US" altLang="ko-KR" dirty="0"/>
              <a:t>, </a:t>
            </a:r>
            <a:r>
              <a:rPr lang="ko-KR" altLang="en-US" dirty="0"/>
              <a:t>날씨 데이터</a:t>
            </a:r>
            <a:r>
              <a:rPr lang="en-US" altLang="ko-KR" dirty="0"/>
              <a:t>, </a:t>
            </a:r>
            <a:r>
              <a:rPr lang="ko-KR" altLang="en-US" dirty="0"/>
              <a:t>회사의 매출 데이터</a:t>
            </a:r>
            <a:r>
              <a:rPr lang="en-US" altLang="ko-KR" dirty="0"/>
              <a:t>, </a:t>
            </a:r>
            <a:r>
              <a:rPr lang="ko-KR" altLang="en-US" dirty="0"/>
              <a:t>웹 검색 기록</a:t>
            </a:r>
            <a:r>
              <a:rPr lang="en-US" altLang="ko-KR" dirty="0"/>
              <a:t>, </a:t>
            </a:r>
            <a:r>
              <a:rPr lang="ko-KR" altLang="en-US" dirty="0"/>
              <a:t>메신저 대화 기록</a:t>
            </a:r>
            <a:r>
              <a:rPr lang="en-US" altLang="ko-KR" dirty="0"/>
              <a:t>, </a:t>
            </a:r>
            <a:r>
              <a:rPr lang="ko-KR" altLang="en-US" dirty="0"/>
              <a:t>페이스북 댓글</a:t>
            </a:r>
            <a:r>
              <a:rPr lang="en-US" altLang="ko-KR" dirty="0"/>
              <a:t>, </a:t>
            </a:r>
            <a:r>
              <a:rPr lang="ko-KR" altLang="en-US" dirty="0">
                <a:hlinkClick r:id="rId2"/>
              </a:rPr>
              <a:t>블로그</a:t>
            </a:r>
            <a:r>
              <a:rPr lang="ko-KR" altLang="en-US" dirty="0"/>
              <a:t> 사진</a:t>
            </a:r>
            <a:r>
              <a:rPr lang="en-US" altLang="ko-KR" dirty="0"/>
              <a:t>, CCTV </a:t>
            </a:r>
            <a:r>
              <a:rPr lang="ko-KR" altLang="en-US" dirty="0"/>
              <a:t>정보 등과 같은 각종 데이터로 가득 차 있다</a:t>
            </a:r>
            <a:r>
              <a:rPr lang="en-US" altLang="ko-KR" dirty="0"/>
              <a:t>. </a:t>
            </a:r>
            <a:r>
              <a:rPr lang="ko-KR" altLang="en-US" dirty="0" smtClean="0"/>
              <a:t>이들 </a:t>
            </a:r>
            <a:r>
              <a:rPr lang="ko-KR" altLang="en-US" dirty="0"/>
              <a:t>데이터에서 의미 있는 정보를 추출할 수 있을까</a:t>
            </a:r>
            <a:r>
              <a:rPr lang="en-US" altLang="ko-KR" dirty="0"/>
              <a:t>? </a:t>
            </a:r>
            <a:endParaRPr lang="en-US" altLang="ko-KR" dirty="0" smtClean="0"/>
          </a:p>
          <a:p>
            <a:pPr fontAlgn="base"/>
            <a:endParaRPr lang="en-US" altLang="ko-KR" dirty="0" smtClean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0618" y="3163824"/>
            <a:ext cx="4029762" cy="3173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009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행추가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내용 개체 틀 3"/>
          <p:cNvSpPr txBox="1">
            <a:spLocks/>
          </p:cNvSpPr>
          <p:nvPr/>
        </p:nvSpPr>
        <p:spPr>
          <a:xfrm>
            <a:off x="612648" y="1600200"/>
            <a:ext cx="8153400" cy="4280659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vert="horz" wrap="square" rtlCol="0">
            <a:spAutoFit/>
          </a:bodyPr>
          <a:lstStyle>
            <a:defPPr>
              <a:defRPr lang="en-US"/>
            </a:defPPr>
            <a:lvl1pPr marL="320040" indent="-320040" algn="l" rtl="0" eaLnBrk="1" latinLnBrk="1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000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1pPr>
            <a:lvl2pPr marL="640080" indent="-274320" algn="l" rtl="0" eaLnBrk="1" latinLnBrk="1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Ø"/>
              <a:defRPr kumimoji="0" sz="2000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2pPr>
            <a:lvl3pPr marL="914400" indent="-228600" algn="l" rtl="0" eaLnBrk="1" latinLnBrk="1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3pPr>
            <a:lvl4pPr marL="1371600" indent="-228600" algn="l" rtl="0" eaLnBrk="1" latinLnBrk="1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1800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4pPr>
            <a:lvl5pPr marL="1828800" indent="-228600" algn="l" rtl="0" eaLnBrk="1" latinLnBrk="1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1800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5pPr>
            <a:lvl6pPr marL="2103120" indent="-228600" algn="l" rtl="0" eaLnBrk="1" latinLnBrk="1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1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1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1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>
                <a:latin typeface="Courier" pitchFamily="49" charset="0"/>
              </a:rPr>
              <a:t>&gt;&gt;&gt; </a:t>
            </a:r>
            <a:r>
              <a:rPr lang="en-US" altLang="ko-KR" sz="1600" dirty="0" err="1">
                <a:latin typeface="Courier" pitchFamily="49" charset="0"/>
              </a:rPr>
              <a:t>df</a:t>
            </a:r>
            <a:r>
              <a:rPr lang="en-US" altLang="ko-KR" sz="1600" dirty="0">
                <a:latin typeface="Courier" pitchFamily="49" charset="0"/>
              </a:rPr>
              <a:t> = </a:t>
            </a:r>
            <a:r>
              <a:rPr lang="en-US" altLang="ko-KR" sz="1600" dirty="0" err="1">
                <a:latin typeface="Courier" pitchFamily="49" charset="0"/>
              </a:rPr>
              <a:t>pd.DataFrame</a:t>
            </a:r>
            <a:r>
              <a:rPr lang="en-US" altLang="ko-KR" sz="1600" dirty="0">
                <a:latin typeface="Courier" pitchFamily="49" charset="0"/>
              </a:rPr>
              <a:t>({"code":["CA"], "country":["Canada"],                   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>
                <a:latin typeface="Courier" pitchFamily="49" charset="0"/>
              </a:rPr>
              <a:t>	"area":[9984670],  "capital":["Ottawa"],  "population":[34300000]})  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>
                <a:latin typeface="Courier" pitchFamily="49" charset="0"/>
              </a:rPr>
              <a:t> 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>
                <a:latin typeface="Courier" pitchFamily="49" charset="0"/>
              </a:rPr>
              <a:t>&gt;&gt;&gt; df2 = </a:t>
            </a:r>
            <a:r>
              <a:rPr lang="en-US" altLang="ko-KR" sz="1600" dirty="0" err="1">
                <a:latin typeface="Courier" pitchFamily="49" charset="0"/>
              </a:rPr>
              <a:t>countries.append</a:t>
            </a:r>
            <a:r>
              <a:rPr lang="en-US" altLang="ko-KR" sz="1600" dirty="0">
                <a:latin typeface="Courier" pitchFamily="49" charset="0"/>
              </a:rPr>
              <a:t>(</a:t>
            </a:r>
            <a:r>
              <a:rPr lang="en-US" altLang="ko-KR" sz="1600" dirty="0" err="1">
                <a:latin typeface="Courier" pitchFamily="49" charset="0"/>
              </a:rPr>
              <a:t>df</a:t>
            </a:r>
            <a:r>
              <a:rPr lang="en-US" altLang="ko-KR" sz="1600" dirty="0">
                <a:latin typeface="Courier" pitchFamily="49" charset="0"/>
              </a:rPr>
              <a:t>, </a:t>
            </a:r>
            <a:r>
              <a:rPr lang="en-US" altLang="ko-KR" sz="1600" dirty="0" err="1">
                <a:latin typeface="Courier" pitchFamily="49" charset="0"/>
              </a:rPr>
              <a:t>ignore_index</a:t>
            </a:r>
            <a:r>
              <a:rPr lang="en-US" altLang="ko-KR" sz="1600" dirty="0">
                <a:latin typeface="Courier" pitchFamily="49" charset="0"/>
              </a:rPr>
              <a:t> = True) 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>
                <a:latin typeface="Courier" pitchFamily="49" charset="0"/>
              </a:rPr>
              <a:t>&gt;&gt;&gt; df2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>
                <a:latin typeface="Courier" pitchFamily="49" charset="0"/>
              </a:rPr>
              <a:t>  code country      area     capital  population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>
                <a:latin typeface="Courier" pitchFamily="49" charset="0"/>
              </a:rPr>
              <a:t>0   KR   Korea     98480       Seoul    48422644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>
                <a:latin typeface="Courier" pitchFamily="49" charset="0"/>
              </a:rPr>
              <a:t>1   US     USA   9629091  Washington   310232863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>
                <a:latin typeface="Courier" pitchFamily="49" charset="0"/>
              </a:rPr>
              <a:t>2   JP   Japan    377835       Tokyo   127288000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>
                <a:latin typeface="Courier" pitchFamily="49" charset="0"/>
              </a:rPr>
              <a:t>3   CN   China   9596960     Beijing  1330044000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>
                <a:latin typeface="Courier" pitchFamily="49" charset="0"/>
              </a:rPr>
              <a:t>4   RU  Russia  17100000      Moscow   140702000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>
                <a:latin typeface="Courier" pitchFamily="49" charset="0"/>
              </a:rPr>
              <a:t>5   CA  Canada   9984670      Ottawa    34300000</a:t>
            </a:r>
          </a:p>
        </p:txBody>
      </p:sp>
      <p:sp>
        <p:nvSpPr>
          <p:cNvPr id="6" name="모서리가 둥근 직사각형 5"/>
          <p:cNvSpPr/>
          <p:nvPr/>
        </p:nvSpPr>
        <p:spPr>
          <a:xfrm>
            <a:off x="452761" y="5486400"/>
            <a:ext cx="6658253" cy="523783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75750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행삭제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내용 개체 틀 3"/>
          <p:cNvSpPr txBox="1">
            <a:spLocks/>
          </p:cNvSpPr>
          <p:nvPr/>
        </p:nvSpPr>
        <p:spPr>
          <a:xfrm>
            <a:off x="612648" y="1600200"/>
            <a:ext cx="8153400" cy="2018501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vert="horz" wrap="square" rtlCol="0">
            <a:spAutoFit/>
          </a:bodyPr>
          <a:lstStyle>
            <a:defPPr>
              <a:defRPr lang="en-US"/>
            </a:defPPr>
            <a:lvl1pPr marL="320040" indent="-320040" algn="l" rtl="0" eaLnBrk="1" latinLnBrk="1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000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1pPr>
            <a:lvl2pPr marL="640080" indent="-274320" algn="l" rtl="0" eaLnBrk="1" latinLnBrk="1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Ø"/>
              <a:defRPr kumimoji="0" sz="2000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2pPr>
            <a:lvl3pPr marL="914400" indent="-228600" algn="l" rtl="0" eaLnBrk="1" latinLnBrk="1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3pPr>
            <a:lvl4pPr marL="1371600" indent="-228600" algn="l" rtl="0" eaLnBrk="1" latinLnBrk="1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1800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4pPr>
            <a:lvl5pPr marL="1828800" indent="-228600" algn="l" rtl="0" eaLnBrk="1" latinLnBrk="1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1800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5pPr>
            <a:lvl6pPr marL="2103120" indent="-228600" algn="l" rtl="0" eaLnBrk="1" latinLnBrk="1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1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1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1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>
                <a:latin typeface="Courier" pitchFamily="49" charset="0"/>
              </a:rPr>
              <a:t>&gt;&gt;&gt; </a:t>
            </a:r>
            <a:r>
              <a:rPr lang="en-US" altLang="ko-KR" sz="1600" dirty="0" err="1">
                <a:latin typeface="Courier" pitchFamily="49" charset="0"/>
              </a:rPr>
              <a:t>countries.drop</a:t>
            </a:r>
            <a:r>
              <a:rPr lang="en-US" altLang="ko-KR" sz="1600" dirty="0">
                <a:latin typeface="Courier" pitchFamily="49" charset="0"/>
              </a:rPr>
              <a:t>(index=2, axis=0, </a:t>
            </a:r>
            <a:r>
              <a:rPr lang="en-US" altLang="ko-KR" sz="1600" dirty="0" err="1">
                <a:latin typeface="Courier" pitchFamily="49" charset="0"/>
              </a:rPr>
              <a:t>inplace</a:t>
            </a:r>
            <a:r>
              <a:rPr lang="en-US" altLang="ko-KR" sz="1600" dirty="0">
                <a:latin typeface="Courier" pitchFamily="49" charset="0"/>
              </a:rPr>
              <a:t> = True) 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>
                <a:latin typeface="Courier" pitchFamily="49" charset="0"/>
              </a:rPr>
              <a:t>  code country      area     capital  population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>
                <a:latin typeface="Courier" pitchFamily="49" charset="0"/>
              </a:rPr>
              <a:t>0   KR   Korea     98480       Seoul    48422644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>
                <a:latin typeface="Courier" pitchFamily="49" charset="0"/>
              </a:rPr>
              <a:t>1   US     USA   9629091  Washington   310232863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>
                <a:latin typeface="Courier" pitchFamily="49" charset="0"/>
              </a:rPr>
              <a:t>3   CN   China   9596960     Beijing  1330044000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>
                <a:latin typeface="Courier" pitchFamily="49" charset="0"/>
              </a:rPr>
              <a:t>4   RU  Russia  17100000      Moscow   140702000</a:t>
            </a:r>
          </a:p>
        </p:txBody>
      </p:sp>
    </p:spTree>
    <p:extLst>
      <p:ext uri="{BB962C8B-B14F-4D97-AF65-F5344CB8AC3E}">
        <p14:creationId xmlns:p14="http://schemas.microsoft.com/office/powerpoint/2010/main" val="3045113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열삭제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내용 개체 틀 3"/>
          <p:cNvSpPr txBox="1">
            <a:spLocks/>
          </p:cNvSpPr>
          <p:nvPr/>
        </p:nvSpPr>
        <p:spPr>
          <a:xfrm>
            <a:off x="612648" y="1600200"/>
            <a:ext cx="8153400" cy="2354491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vert="horz" wrap="square" rtlCol="0">
            <a:spAutoFit/>
          </a:bodyPr>
          <a:lstStyle>
            <a:defPPr>
              <a:defRPr lang="en-US"/>
            </a:defPPr>
            <a:lvl1pPr marL="320040" indent="-320040" algn="l" rtl="0" eaLnBrk="1" latinLnBrk="1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000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1pPr>
            <a:lvl2pPr marL="640080" indent="-274320" algn="l" rtl="0" eaLnBrk="1" latinLnBrk="1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Ø"/>
              <a:defRPr kumimoji="0" sz="2000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2pPr>
            <a:lvl3pPr marL="914400" indent="-228600" algn="l" rtl="0" eaLnBrk="1" latinLnBrk="1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3pPr>
            <a:lvl4pPr marL="1371600" indent="-228600" algn="l" rtl="0" eaLnBrk="1" latinLnBrk="1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1800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4pPr>
            <a:lvl5pPr marL="1828800" indent="-228600" algn="l" rtl="0" eaLnBrk="1" latinLnBrk="1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1800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5pPr>
            <a:lvl6pPr marL="2103120" indent="-228600" algn="l" rtl="0" eaLnBrk="1" latinLnBrk="1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1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1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1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>
                <a:latin typeface="Courier" pitchFamily="49" charset="0"/>
              </a:rPr>
              <a:t>&gt;&gt;&gt; </a:t>
            </a:r>
            <a:r>
              <a:rPr lang="en-US" altLang="ko-KR" sz="1600" dirty="0" err="1">
                <a:latin typeface="Courier" pitchFamily="49" charset="0"/>
              </a:rPr>
              <a:t>countries.drop</a:t>
            </a:r>
            <a:r>
              <a:rPr lang="en-US" altLang="ko-KR" sz="1600" dirty="0">
                <a:latin typeface="Courier" pitchFamily="49" charset="0"/>
              </a:rPr>
              <a:t>(["capital"], axis=1, </a:t>
            </a:r>
            <a:r>
              <a:rPr lang="en-US" altLang="ko-KR" sz="1600" dirty="0" err="1">
                <a:latin typeface="Courier" pitchFamily="49" charset="0"/>
              </a:rPr>
              <a:t>inplace</a:t>
            </a:r>
            <a:r>
              <a:rPr lang="en-US" altLang="ko-KR" sz="1600" dirty="0">
                <a:latin typeface="Courier" pitchFamily="49" charset="0"/>
              </a:rPr>
              <a:t> = True) 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>
                <a:latin typeface="Courier" pitchFamily="49" charset="0"/>
              </a:rPr>
              <a:t>  code country      area  population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>
                <a:latin typeface="Courier" pitchFamily="49" charset="0"/>
              </a:rPr>
              <a:t>0   KR   Korea     98480    48422644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>
                <a:latin typeface="Courier" pitchFamily="49" charset="0"/>
              </a:rPr>
              <a:t>1   US     USA   9629091   310232863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>
                <a:latin typeface="Courier" pitchFamily="49" charset="0"/>
              </a:rPr>
              <a:t>2   JP   Japan    377835   127288000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>
                <a:latin typeface="Courier" pitchFamily="49" charset="0"/>
              </a:rPr>
              <a:t>3   CN   China   9596960  1330044000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>
                <a:latin typeface="Courier" pitchFamily="49" charset="0"/>
              </a:rPr>
              <a:t>4   RU  Russia  17100000   140702000</a:t>
            </a:r>
          </a:p>
        </p:txBody>
      </p:sp>
    </p:spTree>
    <p:extLst>
      <p:ext uri="{BB962C8B-B14F-4D97-AF65-F5344CB8AC3E}">
        <p14:creationId xmlns:p14="http://schemas.microsoft.com/office/powerpoint/2010/main" val="326804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타이타닉 승객의 평균 연령은 얼마입니까</a:t>
            </a:r>
            <a:r>
              <a:rPr lang="en-US" altLang="ko-KR" dirty="0"/>
              <a:t>?</a:t>
            </a:r>
            <a:endParaRPr lang="ko-KR" altLang="en-US" dirty="0"/>
          </a:p>
        </p:txBody>
      </p:sp>
      <p:sp>
        <p:nvSpPr>
          <p:cNvPr id="4" name="내용 개체 틀 3"/>
          <p:cNvSpPr txBox="1">
            <a:spLocks/>
          </p:cNvSpPr>
          <p:nvPr/>
        </p:nvSpPr>
        <p:spPr>
          <a:xfrm>
            <a:off x="612648" y="1600200"/>
            <a:ext cx="8153400" cy="674544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vert="horz" wrap="square" rtlCol="0">
            <a:spAutoFit/>
          </a:bodyPr>
          <a:lstStyle>
            <a:defPPr>
              <a:defRPr lang="en-US"/>
            </a:defPPr>
            <a:lvl1pPr marL="320040" indent="-320040" algn="l" rtl="0" eaLnBrk="1" latinLnBrk="1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000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1pPr>
            <a:lvl2pPr marL="640080" indent="-274320" algn="l" rtl="0" eaLnBrk="1" latinLnBrk="1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Ø"/>
              <a:defRPr kumimoji="0" sz="2000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2pPr>
            <a:lvl3pPr marL="914400" indent="-228600" algn="l" rtl="0" eaLnBrk="1" latinLnBrk="1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3pPr>
            <a:lvl4pPr marL="1371600" indent="-228600" algn="l" rtl="0" eaLnBrk="1" latinLnBrk="1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1800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4pPr>
            <a:lvl5pPr marL="1828800" indent="-228600" algn="l" rtl="0" eaLnBrk="1" latinLnBrk="1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1800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5pPr>
            <a:lvl6pPr marL="2103120" indent="-228600" algn="l" rtl="0" eaLnBrk="1" latinLnBrk="1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1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1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1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>
                <a:latin typeface="Courier" pitchFamily="49" charset="0"/>
              </a:rPr>
              <a:t>&gt;&gt;&gt; titanic["Age"].mean()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>
                <a:latin typeface="Courier" pitchFamily="49" charset="0"/>
              </a:rPr>
              <a:t>29.69911764705882</a:t>
            </a:r>
          </a:p>
        </p:txBody>
      </p:sp>
    </p:spTree>
    <p:extLst>
      <p:ext uri="{BB962C8B-B14F-4D97-AF65-F5344CB8AC3E}">
        <p14:creationId xmlns:p14="http://schemas.microsoft.com/office/powerpoint/2010/main" val="1596173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o-KR" altLang="en-US" dirty="0"/>
              <a:t>타이타닉 승객 연령과 탑승권 요금의 </a:t>
            </a:r>
            <a:r>
              <a:rPr lang="ko-KR" altLang="en-US" dirty="0" err="1"/>
              <a:t>중간값은</a:t>
            </a:r>
            <a:r>
              <a:rPr lang="ko-KR" altLang="en-US" dirty="0"/>
              <a:t> 얼마일까</a:t>
            </a:r>
            <a:r>
              <a:rPr lang="en-US" altLang="ko-KR" dirty="0"/>
              <a:t>?</a:t>
            </a:r>
            <a:endParaRPr lang="ko-KR" altLang="en-US" dirty="0"/>
          </a:p>
        </p:txBody>
      </p:sp>
      <p:sp>
        <p:nvSpPr>
          <p:cNvPr id="4" name="내용 개체 틀 3"/>
          <p:cNvSpPr txBox="1">
            <a:spLocks/>
          </p:cNvSpPr>
          <p:nvPr/>
        </p:nvSpPr>
        <p:spPr>
          <a:xfrm>
            <a:off x="612648" y="1600200"/>
            <a:ext cx="8153400" cy="1010533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vert="horz" wrap="square" rtlCol="0">
            <a:spAutoFit/>
          </a:bodyPr>
          <a:lstStyle>
            <a:defPPr>
              <a:defRPr lang="en-US"/>
            </a:defPPr>
            <a:lvl1pPr marL="320040" indent="-320040" algn="l" rtl="0" eaLnBrk="1" latinLnBrk="1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000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1pPr>
            <a:lvl2pPr marL="640080" indent="-274320" algn="l" rtl="0" eaLnBrk="1" latinLnBrk="1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Ø"/>
              <a:defRPr kumimoji="0" sz="2000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2pPr>
            <a:lvl3pPr marL="914400" indent="-228600" algn="l" rtl="0" eaLnBrk="1" latinLnBrk="1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3pPr>
            <a:lvl4pPr marL="1371600" indent="-228600" algn="l" rtl="0" eaLnBrk="1" latinLnBrk="1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1800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4pPr>
            <a:lvl5pPr marL="1828800" indent="-228600" algn="l" rtl="0" eaLnBrk="1" latinLnBrk="1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1800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5pPr>
            <a:lvl6pPr marL="2103120" indent="-228600" algn="l" rtl="0" eaLnBrk="1" latinLnBrk="1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1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1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1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>
                <a:latin typeface="Courier" pitchFamily="49" charset="0"/>
              </a:rPr>
              <a:t>&gt;&gt;&gt; titanic[["Age", "Fare"]].median()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>
                <a:latin typeface="Courier" pitchFamily="49" charset="0"/>
              </a:rPr>
              <a:t>Age     28.0000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>
                <a:latin typeface="Courier" pitchFamily="49" charset="0"/>
              </a:rPr>
              <a:t>Fare    14.4542</a:t>
            </a:r>
          </a:p>
        </p:txBody>
      </p:sp>
    </p:spTree>
    <p:extLst>
      <p:ext uri="{BB962C8B-B14F-4D97-AF65-F5344CB8AC3E}">
        <p14:creationId xmlns:p14="http://schemas.microsoft.com/office/powerpoint/2010/main" val="235681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base"/>
            <a:r>
              <a:rPr lang="ko-KR" altLang="en-US" dirty="0"/>
              <a:t>카테고리별로 그룹화된 통계</a:t>
            </a:r>
          </a:p>
        </p:txBody>
      </p:sp>
      <p:sp>
        <p:nvSpPr>
          <p:cNvPr id="5" name="내용 개체 틀 3"/>
          <p:cNvSpPr txBox="1">
            <a:spLocks/>
          </p:cNvSpPr>
          <p:nvPr/>
        </p:nvSpPr>
        <p:spPr>
          <a:xfrm>
            <a:off x="612648" y="1600200"/>
            <a:ext cx="8153400" cy="1682512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vert="horz" wrap="square" rtlCol="0">
            <a:spAutoFit/>
          </a:bodyPr>
          <a:lstStyle>
            <a:defPPr>
              <a:defRPr lang="en-US"/>
            </a:defPPr>
            <a:lvl1pPr marL="320040" indent="-320040" algn="l" rtl="0" eaLnBrk="1" latinLnBrk="1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000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1pPr>
            <a:lvl2pPr marL="640080" indent="-274320" algn="l" rtl="0" eaLnBrk="1" latinLnBrk="1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Ø"/>
              <a:defRPr kumimoji="0" sz="2000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2pPr>
            <a:lvl3pPr marL="914400" indent="-228600" algn="l" rtl="0" eaLnBrk="1" latinLnBrk="1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3pPr>
            <a:lvl4pPr marL="1371600" indent="-228600" algn="l" rtl="0" eaLnBrk="1" latinLnBrk="1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1800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4pPr>
            <a:lvl5pPr marL="1828800" indent="-228600" algn="l" rtl="0" eaLnBrk="1" latinLnBrk="1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1800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5pPr>
            <a:lvl6pPr marL="2103120" indent="-228600" algn="l" rtl="0" eaLnBrk="1" latinLnBrk="1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1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1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1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>
                <a:latin typeface="Courier" pitchFamily="49" charset="0"/>
              </a:rPr>
              <a:t>&gt;&gt;&gt; titanic[["Sex", "Age"]].</a:t>
            </a:r>
            <a:r>
              <a:rPr lang="en-US" altLang="ko-KR" sz="1600" dirty="0" err="1">
                <a:latin typeface="Courier" pitchFamily="49" charset="0"/>
              </a:rPr>
              <a:t>groupby</a:t>
            </a:r>
            <a:r>
              <a:rPr lang="en-US" altLang="ko-KR" sz="1600" dirty="0">
                <a:latin typeface="Courier" pitchFamily="49" charset="0"/>
              </a:rPr>
              <a:t>("Sex").mean()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>
                <a:latin typeface="Courier" pitchFamily="49" charset="0"/>
              </a:rPr>
              <a:t>              Age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>
                <a:latin typeface="Courier" pitchFamily="49" charset="0"/>
              </a:rPr>
              <a:t>Sex              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>
                <a:latin typeface="Courier" pitchFamily="49" charset="0"/>
              </a:rPr>
              <a:t>female  27.915709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>
                <a:latin typeface="Courier" pitchFamily="49" charset="0"/>
              </a:rPr>
              <a:t>male    30.726645</a:t>
            </a:r>
          </a:p>
        </p:txBody>
      </p:sp>
      <p:sp>
        <p:nvSpPr>
          <p:cNvPr id="6" name="설명선 1 5"/>
          <p:cNvSpPr/>
          <p:nvPr/>
        </p:nvSpPr>
        <p:spPr>
          <a:xfrm>
            <a:off x="2139518" y="4065973"/>
            <a:ext cx="5495278" cy="1358283"/>
          </a:xfrm>
          <a:prstGeom prst="borderCallout1">
            <a:avLst>
              <a:gd name="adj1" fmla="val 18750"/>
              <a:gd name="adj2" fmla="val -8333"/>
              <a:gd name="adj3" fmla="val -151552"/>
              <a:gd name="adj4" fmla="val 4696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dirty="0"/>
              <a:t>우리의 관심은 각 성별의 평균 연령이므로 </a:t>
            </a:r>
            <a:r>
              <a:rPr lang="en-US" altLang="ko-KR" dirty="0"/>
              <a:t>titanic[["Sex", "Age"]]</a:t>
            </a:r>
            <a:r>
              <a:rPr lang="ko-KR" altLang="en-US" dirty="0"/>
              <a:t>에 의하여 이 두 열의 선택이 먼저 이루어진다</a:t>
            </a:r>
            <a:r>
              <a:rPr lang="en-US" altLang="ko-KR" dirty="0"/>
              <a:t>. </a:t>
            </a:r>
            <a:r>
              <a:rPr lang="ko-KR" altLang="en-US" dirty="0"/>
              <a:t>다음으로</a:t>
            </a:r>
            <a:r>
              <a:rPr lang="en-US" altLang="ko-KR" dirty="0"/>
              <a:t>, </a:t>
            </a:r>
            <a:r>
              <a:rPr lang="en-US" altLang="ko-KR" dirty="0" err="1"/>
              <a:t>groupby</a:t>
            </a:r>
            <a:r>
              <a:rPr lang="en-US" altLang="ko-KR" dirty="0"/>
              <a:t>() </a:t>
            </a:r>
            <a:r>
              <a:rPr lang="ko-KR" altLang="en-US" dirty="0" err="1"/>
              <a:t>메소드가</a:t>
            </a:r>
            <a:r>
              <a:rPr lang="ko-KR" altLang="en-US" dirty="0"/>
              <a:t> </a:t>
            </a:r>
            <a:r>
              <a:rPr lang="en-US" altLang="ko-KR" dirty="0"/>
              <a:t>"Sex" </a:t>
            </a:r>
            <a:r>
              <a:rPr lang="ko-KR" altLang="en-US" dirty="0"/>
              <a:t>열에 적용되어 ”</a:t>
            </a:r>
            <a:r>
              <a:rPr lang="en-US" altLang="ko-KR" dirty="0"/>
              <a:t>Sex" </a:t>
            </a:r>
            <a:r>
              <a:rPr lang="ko-KR" altLang="en-US" dirty="0"/>
              <a:t>값에 따라서 그룹을 만든다</a:t>
            </a:r>
            <a:r>
              <a:rPr lang="en-US" altLang="ko-KR" dirty="0"/>
              <a:t>. </a:t>
            </a:r>
            <a:r>
              <a:rPr lang="ko-KR" altLang="en-US" dirty="0"/>
              <a:t>이어서 각 성별의 평균 연령이 계산되어 반환된다</a:t>
            </a:r>
            <a:r>
              <a:rPr lang="en-US" altLang="ko-KR" dirty="0"/>
              <a:t>. </a:t>
            </a:r>
            <a:endParaRPr lang="ko-KR" altLang="en-US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86052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base"/>
            <a:r>
              <a:rPr lang="ko-KR" altLang="en-US" dirty="0"/>
              <a:t>성별 및 승객 등급 조합의 평균 탑승권 요금은 얼마인가</a:t>
            </a:r>
            <a:r>
              <a:rPr lang="en-US" altLang="ko-KR" dirty="0"/>
              <a:t>?</a:t>
            </a:r>
            <a:endParaRPr lang="ko-KR" altLang="en-US" dirty="0"/>
          </a:p>
        </p:txBody>
      </p:sp>
      <p:sp>
        <p:nvSpPr>
          <p:cNvPr id="5" name="내용 개체 틀 3"/>
          <p:cNvSpPr txBox="1">
            <a:spLocks/>
          </p:cNvSpPr>
          <p:nvPr/>
        </p:nvSpPr>
        <p:spPr>
          <a:xfrm>
            <a:off x="612648" y="1600200"/>
            <a:ext cx="8153400" cy="2690480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vert="horz" wrap="square" rtlCol="0">
            <a:spAutoFit/>
          </a:bodyPr>
          <a:lstStyle>
            <a:defPPr>
              <a:defRPr lang="en-US"/>
            </a:defPPr>
            <a:lvl1pPr marL="320040" indent="-320040" algn="l" rtl="0" eaLnBrk="1" latinLnBrk="1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000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1pPr>
            <a:lvl2pPr marL="640080" indent="-274320" algn="l" rtl="0" eaLnBrk="1" latinLnBrk="1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Ø"/>
              <a:defRPr kumimoji="0" sz="2000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2pPr>
            <a:lvl3pPr marL="914400" indent="-228600" algn="l" rtl="0" eaLnBrk="1" latinLnBrk="1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3pPr>
            <a:lvl4pPr marL="1371600" indent="-228600" algn="l" rtl="0" eaLnBrk="1" latinLnBrk="1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1800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4pPr>
            <a:lvl5pPr marL="1828800" indent="-228600" algn="l" rtl="0" eaLnBrk="1" latinLnBrk="1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1800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5pPr>
            <a:lvl6pPr marL="2103120" indent="-228600" algn="l" rtl="0" eaLnBrk="1" latinLnBrk="1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1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1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1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>
                <a:latin typeface="Courier" pitchFamily="49" charset="0"/>
              </a:rPr>
              <a:t>&gt;&gt;&gt; </a:t>
            </a:r>
            <a:r>
              <a:rPr lang="en-US" altLang="ko-KR" sz="1600" dirty="0" err="1">
                <a:latin typeface="Courier" pitchFamily="49" charset="0"/>
              </a:rPr>
              <a:t>titanic.groupby</a:t>
            </a:r>
            <a:r>
              <a:rPr lang="en-US" altLang="ko-KR" sz="1600" dirty="0">
                <a:latin typeface="Courier" pitchFamily="49" charset="0"/>
              </a:rPr>
              <a:t>(["Sex", "</a:t>
            </a:r>
            <a:r>
              <a:rPr lang="en-US" altLang="ko-KR" sz="1600" dirty="0" err="1">
                <a:latin typeface="Courier" pitchFamily="49" charset="0"/>
              </a:rPr>
              <a:t>Pclass</a:t>
            </a:r>
            <a:r>
              <a:rPr lang="en-US" altLang="ko-KR" sz="1600" dirty="0">
                <a:latin typeface="Courier" pitchFamily="49" charset="0"/>
              </a:rPr>
              <a:t>"])["Fare"].mean()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>
                <a:latin typeface="Courier" pitchFamily="49" charset="0"/>
              </a:rPr>
              <a:t>Sex     </a:t>
            </a:r>
            <a:r>
              <a:rPr lang="en-US" altLang="ko-KR" sz="1600" dirty="0" err="1">
                <a:latin typeface="Courier" pitchFamily="49" charset="0"/>
              </a:rPr>
              <a:t>Pclass</a:t>
            </a:r>
            <a:endParaRPr lang="en-US" altLang="ko-KR" sz="1600" dirty="0">
              <a:latin typeface="Courier" pitchFamily="49" charset="0"/>
            </a:endParaRP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>
                <a:latin typeface="Courier" pitchFamily="49" charset="0"/>
              </a:rPr>
              <a:t>female  1         106.125798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>
                <a:latin typeface="Courier" pitchFamily="49" charset="0"/>
              </a:rPr>
              <a:t>        2          21.970121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>
                <a:latin typeface="Courier" pitchFamily="49" charset="0"/>
              </a:rPr>
              <a:t>        3          16.118810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>
                <a:latin typeface="Courier" pitchFamily="49" charset="0"/>
              </a:rPr>
              <a:t>male    1          67.226127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>
                <a:latin typeface="Courier" pitchFamily="49" charset="0"/>
              </a:rPr>
              <a:t>        2          19.741782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>
                <a:latin typeface="Courier" pitchFamily="49" charset="0"/>
              </a:rPr>
              <a:t>        3          12.661633</a:t>
            </a:r>
          </a:p>
        </p:txBody>
      </p:sp>
    </p:spTree>
    <p:extLst>
      <p:ext uri="{BB962C8B-B14F-4D97-AF65-F5344CB8AC3E}">
        <p14:creationId xmlns:p14="http://schemas.microsoft.com/office/powerpoint/2010/main" val="3476693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base"/>
            <a:r>
              <a:rPr lang="ko-KR" altLang="en-US" dirty="0"/>
              <a:t>각 승객 등급의 수는 몇 명인가</a:t>
            </a:r>
            <a:r>
              <a:rPr lang="en-US" altLang="ko-KR" dirty="0"/>
              <a:t>?</a:t>
            </a:r>
            <a:endParaRPr lang="ko-KR" altLang="en-US" dirty="0"/>
          </a:p>
        </p:txBody>
      </p:sp>
      <p:sp>
        <p:nvSpPr>
          <p:cNvPr id="5" name="내용 개체 틀 3"/>
          <p:cNvSpPr txBox="1">
            <a:spLocks/>
          </p:cNvSpPr>
          <p:nvPr/>
        </p:nvSpPr>
        <p:spPr>
          <a:xfrm>
            <a:off x="612648" y="1600200"/>
            <a:ext cx="8153400" cy="1346522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vert="horz" wrap="square" rtlCol="0">
            <a:spAutoFit/>
          </a:bodyPr>
          <a:lstStyle>
            <a:defPPr>
              <a:defRPr lang="en-US"/>
            </a:defPPr>
            <a:lvl1pPr marL="320040" indent="-320040" algn="l" rtl="0" eaLnBrk="1" latinLnBrk="1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000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1pPr>
            <a:lvl2pPr marL="640080" indent="-274320" algn="l" rtl="0" eaLnBrk="1" latinLnBrk="1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Ø"/>
              <a:defRPr kumimoji="0" sz="2000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2pPr>
            <a:lvl3pPr marL="914400" indent="-228600" algn="l" rtl="0" eaLnBrk="1" latinLnBrk="1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3pPr>
            <a:lvl4pPr marL="1371600" indent="-228600" algn="l" rtl="0" eaLnBrk="1" latinLnBrk="1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1800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4pPr>
            <a:lvl5pPr marL="1828800" indent="-228600" algn="l" rtl="0" eaLnBrk="1" latinLnBrk="1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1800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5pPr>
            <a:lvl6pPr marL="2103120" indent="-228600" algn="l" rtl="0" eaLnBrk="1" latinLnBrk="1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1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1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1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>
                <a:latin typeface="Courier" pitchFamily="49" charset="0"/>
              </a:rPr>
              <a:t>&gt;&gt;&gt; titanic["</a:t>
            </a:r>
            <a:r>
              <a:rPr lang="en-US" altLang="ko-KR" sz="1600" dirty="0" err="1">
                <a:latin typeface="Courier" pitchFamily="49" charset="0"/>
              </a:rPr>
              <a:t>Pclass</a:t>
            </a:r>
            <a:r>
              <a:rPr lang="en-US" altLang="ko-KR" sz="1600" dirty="0">
                <a:latin typeface="Courier" pitchFamily="49" charset="0"/>
              </a:rPr>
              <a:t>"].</a:t>
            </a:r>
            <a:r>
              <a:rPr lang="en-US" altLang="ko-KR" sz="1600" dirty="0" err="1">
                <a:latin typeface="Courier" pitchFamily="49" charset="0"/>
              </a:rPr>
              <a:t>value_counts</a:t>
            </a:r>
            <a:r>
              <a:rPr lang="en-US" altLang="ko-KR" sz="1600" dirty="0">
                <a:latin typeface="Courier" pitchFamily="49" charset="0"/>
              </a:rPr>
              <a:t>()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>
                <a:latin typeface="Courier" pitchFamily="49" charset="0"/>
              </a:rPr>
              <a:t>3    491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>
                <a:latin typeface="Courier" pitchFamily="49" charset="0"/>
              </a:rPr>
              <a:t>1    216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>
                <a:latin typeface="Courier" pitchFamily="49" charset="0"/>
              </a:rPr>
              <a:t>2    184</a:t>
            </a:r>
          </a:p>
        </p:txBody>
      </p:sp>
    </p:spTree>
    <p:extLst>
      <p:ext uri="{BB962C8B-B14F-4D97-AF65-F5344CB8AC3E}">
        <p14:creationId xmlns:p14="http://schemas.microsoft.com/office/powerpoint/2010/main" val="2807401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데이터로 </a:t>
            </a:r>
            <a:r>
              <a:rPr lang="ko-KR" altLang="en-US" dirty="0" err="1"/>
              <a:t>챠트</a:t>
            </a:r>
            <a:r>
              <a:rPr lang="ko-KR" altLang="en-US" dirty="0"/>
              <a:t> 그리기</a:t>
            </a:r>
          </a:p>
        </p:txBody>
      </p:sp>
      <p:sp>
        <p:nvSpPr>
          <p:cNvPr id="5" name="내용 개체 틀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err="1"/>
              <a:t>df.plot</a:t>
            </a:r>
            <a:r>
              <a:rPr lang="en-US" altLang="ko-KR" dirty="0"/>
              <a:t>()</a:t>
            </a:r>
            <a:r>
              <a:rPr lang="ko-KR" altLang="en-US" dirty="0"/>
              <a:t>와 같이 호출하면 인덱스에 대하여 모든 열을 그리다</a:t>
            </a:r>
            <a:r>
              <a:rPr lang="en-US" altLang="ko-KR" dirty="0"/>
              <a:t>.</a:t>
            </a:r>
          </a:p>
          <a:p>
            <a:r>
              <a:rPr lang="en-US" altLang="ko-KR" dirty="0" err="1" smtClean="0"/>
              <a:t>df.plot</a:t>
            </a:r>
            <a:r>
              <a:rPr lang="en-US" altLang="ko-KR" dirty="0" smtClean="0"/>
              <a:t>(x</a:t>
            </a:r>
            <a:r>
              <a:rPr lang="en-US" altLang="ko-KR" dirty="0"/>
              <a:t>=‘col1</a:t>
            </a:r>
            <a:r>
              <a:rPr lang="ko-KR" altLang="en-US" dirty="0"/>
              <a:t>’</a:t>
            </a:r>
            <a:r>
              <a:rPr lang="en-US" altLang="ko-KR" dirty="0"/>
              <a:t>)</a:t>
            </a:r>
            <a:r>
              <a:rPr lang="ko-KR" altLang="en-US" dirty="0"/>
              <a:t>와 같이 호출하면 하나의 </a:t>
            </a:r>
            <a:r>
              <a:rPr lang="ko-KR" altLang="en-US" dirty="0" err="1"/>
              <a:t>열만을</a:t>
            </a:r>
            <a:r>
              <a:rPr lang="ko-KR" altLang="en-US" dirty="0"/>
              <a:t> 그린다</a:t>
            </a:r>
            <a:r>
              <a:rPr lang="en-US" altLang="ko-KR" dirty="0"/>
              <a:t>.</a:t>
            </a:r>
          </a:p>
          <a:p>
            <a:r>
              <a:rPr lang="en-US" altLang="ko-KR" dirty="0" err="1" smtClean="0"/>
              <a:t>df.plot</a:t>
            </a:r>
            <a:r>
              <a:rPr lang="en-US" altLang="ko-KR" dirty="0" smtClean="0"/>
              <a:t>(x</a:t>
            </a:r>
            <a:r>
              <a:rPr lang="en-US" altLang="ko-KR" dirty="0"/>
              <a:t>=‘col1</a:t>
            </a:r>
            <a:r>
              <a:rPr lang="ko-KR" altLang="en-US" dirty="0"/>
              <a:t>’</a:t>
            </a:r>
            <a:r>
              <a:rPr lang="en-US" altLang="ko-KR" dirty="0"/>
              <a:t>, y=‘col2</a:t>
            </a:r>
            <a:r>
              <a:rPr lang="ko-KR" altLang="en-US" dirty="0"/>
              <a:t>’</a:t>
            </a:r>
            <a:r>
              <a:rPr lang="en-US" altLang="ko-KR" dirty="0"/>
              <a:t>)</a:t>
            </a:r>
            <a:r>
              <a:rPr lang="ko-KR" altLang="en-US" dirty="0"/>
              <a:t>와 같이 호출하면 특정 열에 대하여 다른 열을 그리게 된다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3151" y="3422527"/>
            <a:ext cx="6057900" cy="201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986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데이터</a:t>
            </a:r>
            <a:r>
              <a:rPr lang="en-US" altLang="ko-KR" dirty="0" smtClean="0"/>
              <a:t> </a:t>
            </a:r>
            <a:r>
              <a:rPr lang="ko-KR" altLang="en-US" dirty="0" smtClean="0"/>
              <a:t>정의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내용 개체 틀 3"/>
          <p:cNvSpPr txBox="1">
            <a:spLocks/>
          </p:cNvSpPr>
          <p:nvPr/>
        </p:nvSpPr>
        <p:spPr>
          <a:xfrm>
            <a:off x="612648" y="1600200"/>
            <a:ext cx="8153400" cy="3362459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vert="horz" wrap="square" rtlCol="0">
            <a:spAutoFit/>
          </a:bodyPr>
          <a:lstStyle>
            <a:defPPr>
              <a:defRPr lang="en-US"/>
            </a:defPPr>
            <a:lvl1pPr marL="320040" indent="-320040" algn="l" rtl="0" eaLnBrk="1" latinLnBrk="1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000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1pPr>
            <a:lvl2pPr marL="640080" indent="-274320" algn="l" rtl="0" eaLnBrk="1" latinLnBrk="1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Ø"/>
              <a:defRPr kumimoji="0" sz="2000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2pPr>
            <a:lvl3pPr marL="914400" indent="-228600" algn="l" rtl="0" eaLnBrk="1" latinLnBrk="1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3pPr>
            <a:lvl4pPr marL="1371600" indent="-228600" algn="l" rtl="0" eaLnBrk="1" latinLnBrk="1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1800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4pPr>
            <a:lvl5pPr marL="1828800" indent="-228600" algn="l" rtl="0" eaLnBrk="1" latinLnBrk="1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1800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5pPr>
            <a:lvl6pPr marL="2103120" indent="-228600" algn="l" rtl="0" eaLnBrk="1" latinLnBrk="1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1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1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1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>
                <a:latin typeface="Trebuchet MS" panose="020B0603020202020204" pitchFamily="34" charset="0"/>
              </a:rPr>
              <a:t>import </a:t>
            </a:r>
            <a:r>
              <a:rPr lang="en-US" altLang="ko-KR" sz="1600" dirty="0" err="1">
                <a:latin typeface="Trebuchet MS" panose="020B0603020202020204" pitchFamily="34" charset="0"/>
              </a:rPr>
              <a:t>matplotlib.pyplot</a:t>
            </a:r>
            <a:r>
              <a:rPr lang="en-US" altLang="ko-KR" sz="1600" dirty="0">
                <a:latin typeface="Trebuchet MS" panose="020B0603020202020204" pitchFamily="34" charset="0"/>
              </a:rPr>
              <a:t> as </a:t>
            </a:r>
            <a:r>
              <a:rPr lang="en-US" altLang="ko-KR" sz="1600" dirty="0" err="1">
                <a:latin typeface="Trebuchet MS" panose="020B0603020202020204" pitchFamily="34" charset="0"/>
              </a:rPr>
              <a:t>plt</a:t>
            </a:r>
            <a:endParaRPr lang="en-US" altLang="ko-KR" sz="1600" dirty="0">
              <a:latin typeface="Trebuchet MS" panose="020B0603020202020204" pitchFamily="34" charset="0"/>
            </a:endParaRP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>
                <a:latin typeface="Trebuchet MS" panose="020B0603020202020204" pitchFamily="34" charset="0"/>
              </a:rPr>
              <a:t>import pandas as </a:t>
            </a:r>
            <a:r>
              <a:rPr lang="en-US" altLang="ko-KR" sz="1600" dirty="0" err="1">
                <a:latin typeface="Trebuchet MS" panose="020B0603020202020204" pitchFamily="34" charset="0"/>
              </a:rPr>
              <a:t>pd</a:t>
            </a:r>
            <a:endParaRPr lang="en-US" altLang="ko-KR" sz="1600" dirty="0">
              <a:latin typeface="Trebuchet MS" panose="020B0603020202020204" pitchFamily="34" charset="0"/>
            </a:endParaRPr>
          </a:p>
          <a:p>
            <a:pPr marL="0" indent="0" fontAlgn="auto">
              <a:spcAft>
                <a:spcPts val="0"/>
              </a:spcAft>
              <a:buNone/>
            </a:pPr>
            <a:endParaRPr lang="en-US" altLang="ko-KR" sz="1600" dirty="0">
              <a:latin typeface="Trebuchet MS" panose="020B0603020202020204" pitchFamily="34" charset="0"/>
            </a:endParaRP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 err="1">
                <a:latin typeface="Trebuchet MS" panose="020B0603020202020204" pitchFamily="34" charset="0"/>
              </a:rPr>
              <a:t>df</a:t>
            </a:r>
            <a:r>
              <a:rPr lang="en-US" altLang="ko-KR" sz="1600" dirty="0">
                <a:latin typeface="Trebuchet MS" panose="020B0603020202020204" pitchFamily="34" charset="0"/>
              </a:rPr>
              <a:t> = </a:t>
            </a:r>
            <a:r>
              <a:rPr lang="en-US" altLang="ko-KR" sz="1600" dirty="0" err="1">
                <a:latin typeface="Trebuchet MS" panose="020B0603020202020204" pitchFamily="34" charset="0"/>
              </a:rPr>
              <a:t>pd.DataFrame</a:t>
            </a:r>
            <a:r>
              <a:rPr lang="en-US" altLang="ko-KR" sz="1600" dirty="0">
                <a:latin typeface="Trebuchet MS" panose="020B0603020202020204" pitchFamily="34" charset="0"/>
              </a:rPr>
              <a:t>({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>
                <a:latin typeface="Trebuchet MS" panose="020B0603020202020204" pitchFamily="34" charset="0"/>
              </a:rPr>
              <a:t>    'name':['</a:t>
            </a:r>
            <a:r>
              <a:rPr lang="en-US" altLang="ko-KR" sz="1600" dirty="0" err="1">
                <a:latin typeface="Trebuchet MS" panose="020B0603020202020204" pitchFamily="34" charset="0"/>
              </a:rPr>
              <a:t>Kim','Lee','Park','Choi','Hong','Chung','Jang</a:t>
            </a:r>
            <a:r>
              <a:rPr lang="en-US" altLang="ko-KR" sz="1600" dirty="0">
                <a:latin typeface="Trebuchet MS" panose="020B0603020202020204" pitchFamily="34" charset="0"/>
              </a:rPr>
              <a:t>'],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>
                <a:latin typeface="Trebuchet MS" panose="020B0603020202020204" pitchFamily="34" charset="0"/>
              </a:rPr>
              <a:t>    'age':[22,26,78,17,46,32,21],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>
                <a:latin typeface="Trebuchet MS" panose="020B0603020202020204" pitchFamily="34" charset="0"/>
              </a:rPr>
              <a:t>    'city':['Seoul','Busan','Seoul','Busan','Seoul','</a:t>
            </a:r>
            <a:r>
              <a:rPr lang="en-US" altLang="ko-KR" sz="1600" dirty="0" err="1">
                <a:latin typeface="Trebuchet MS" panose="020B0603020202020204" pitchFamily="34" charset="0"/>
              </a:rPr>
              <a:t>Daejun</a:t>
            </a:r>
            <a:r>
              <a:rPr lang="en-US" altLang="ko-KR" sz="1600" dirty="0">
                <a:latin typeface="Trebuchet MS" panose="020B0603020202020204" pitchFamily="34" charset="0"/>
              </a:rPr>
              <a:t>','</a:t>
            </a:r>
            <a:r>
              <a:rPr lang="en-US" altLang="ko-KR" sz="1600" dirty="0" err="1">
                <a:latin typeface="Trebuchet MS" panose="020B0603020202020204" pitchFamily="34" charset="0"/>
              </a:rPr>
              <a:t>Daejun</a:t>
            </a:r>
            <a:r>
              <a:rPr lang="en-US" altLang="ko-KR" sz="1600" dirty="0">
                <a:latin typeface="Trebuchet MS" panose="020B0603020202020204" pitchFamily="34" charset="0"/>
              </a:rPr>
              <a:t>'],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>
                <a:latin typeface="Trebuchet MS" panose="020B0603020202020204" pitchFamily="34" charset="0"/>
              </a:rPr>
              <a:t>    'children':[2,3,0,1,3,4,3],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>
                <a:latin typeface="Trebuchet MS" panose="020B0603020202020204" pitchFamily="34" charset="0"/>
              </a:rPr>
              <a:t>    'pets':[0,1,0,2,2,0,3]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>
                <a:latin typeface="Trebuchet MS" panose="020B0603020202020204" pitchFamily="34" charset="0"/>
              </a:rPr>
              <a:t>})</a:t>
            </a:r>
          </a:p>
        </p:txBody>
      </p:sp>
    </p:spTree>
    <p:extLst>
      <p:ext uri="{BB962C8B-B14F-4D97-AF65-F5344CB8AC3E}">
        <p14:creationId xmlns:p14="http://schemas.microsoft.com/office/powerpoint/2010/main" val="1579370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데이터 과학이란</a:t>
            </a:r>
            <a:r>
              <a:rPr lang="en-US" altLang="ko-KR" dirty="0" smtClean="0"/>
              <a:t>?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1" fontAlgn="base"/>
            <a:r>
              <a:rPr lang="ko-KR" altLang="en-US" dirty="0" smtClean="0"/>
              <a:t>”</a:t>
            </a:r>
            <a:r>
              <a:rPr lang="ko-KR" altLang="en-US" dirty="0"/>
              <a:t>카드 결제 데이터나 택배 송장 데이터를 이용하여 장사가 잘 되는 지역을 찾을 수 있을까</a:t>
            </a:r>
            <a:r>
              <a:rPr lang="en-US" altLang="ko-KR" dirty="0"/>
              <a:t>?”</a:t>
            </a:r>
            <a:endParaRPr lang="ko-KR" altLang="en-US" dirty="0"/>
          </a:p>
          <a:p>
            <a:pPr lvl="1" fontAlgn="base"/>
            <a:r>
              <a:rPr lang="ko-KR" altLang="en-US" dirty="0"/>
              <a:t>”</a:t>
            </a:r>
            <a:r>
              <a:rPr lang="ko-KR" altLang="en-US" dirty="0" err="1"/>
              <a:t>산악기상</a:t>
            </a:r>
            <a:r>
              <a:rPr lang="ko-KR" altLang="en-US" dirty="0"/>
              <a:t> 데이터나 등산로 등의 정보를 이용하여 </a:t>
            </a:r>
            <a:r>
              <a:rPr lang="ko-KR" altLang="en-US" dirty="0" err="1"/>
              <a:t>산림재해를</a:t>
            </a:r>
            <a:r>
              <a:rPr lang="ko-KR" altLang="en-US" dirty="0"/>
              <a:t> 예측할 수 있을까</a:t>
            </a:r>
            <a:r>
              <a:rPr lang="en-US" altLang="ko-KR" dirty="0"/>
              <a:t>?“</a:t>
            </a:r>
            <a:endParaRPr lang="ko-KR" altLang="en-US" dirty="0"/>
          </a:p>
          <a:p>
            <a:pPr lvl="1" fontAlgn="base"/>
            <a:r>
              <a:rPr lang="ko-KR" altLang="en-US" dirty="0"/>
              <a:t>”</a:t>
            </a:r>
            <a:r>
              <a:rPr lang="en-US" altLang="ko-KR" dirty="0"/>
              <a:t>CCTV</a:t>
            </a:r>
            <a:r>
              <a:rPr lang="ko-KR" altLang="en-US" dirty="0"/>
              <a:t>가 적게 설치된 곳에서 실제로 범죄가 많이 일어날까</a:t>
            </a:r>
            <a:r>
              <a:rPr lang="en-US" altLang="ko-KR" dirty="0"/>
              <a:t>?“</a:t>
            </a:r>
            <a:endParaRPr lang="ko-KR" altLang="en-US" dirty="0"/>
          </a:p>
          <a:p>
            <a:pPr lvl="1" fontAlgn="base"/>
            <a:r>
              <a:rPr lang="ko-KR" altLang="en-US" dirty="0"/>
              <a:t>”</a:t>
            </a:r>
            <a:r>
              <a:rPr lang="en-US" altLang="ko-KR" dirty="0"/>
              <a:t>20-30</a:t>
            </a:r>
            <a:r>
              <a:rPr lang="ko-KR" altLang="en-US" dirty="0"/>
              <a:t>대가 많이 사는 지역의 커피 샵이 더 많은 매출을 올리고 있을까</a:t>
            </a:r>
            <a:r>
              <a:rPr lang="en-US" altLang="ko-KR" dirty="0"/>
              <a:t>?“ </a:t>
            </a:r>
            <a:endParaRPr lang="ko-KR" altLang="en-US" dirty="0"/>
          </a:p>
          <a:p>
            <a:pPr lvl="1" fontAlgn="base"/>
            <a:r>
              <a:rPr lang="ko-KR" altLang="en-US" dirty="0"/>
              <a:t>”지하철 </a:t>
            </a:r>
            <a:r>
              <a:rPr lang="ko-KR" altLang="en-US" dirty="0" err="1"/>
              <a:t>승하차가</a:t>
            </a:r>
            <a:r>
              <a:rPr lang="ko-KR" altLang="en-US" dirty="0"/>
              <a:t> 가장 많이 발생하는 역은 어떤 역일까“ </a:t>
            </a:r>
          </a:p>
        </p:txBody>
      </p:sp>
    </p:spTree>
    <p:extLst>
      <p:ext uri="{BB962C8B-B14F-4D97-AF65-F5344CB8AC3E}">
        <p14:creationId xmlns:p14="http://schemas.microsoft.com/office/powerpoint/2010/main" val="3754742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그래프</a:t>
            </a:r>
            <a:endParaRPr lang="ko-KR" altLang="en-US" dirty="0"/>
          </a:p>
        </p:txBody>
      </p:sp>
      <p:sp>
        <p:nvSpPr>
          <p:cNvPr id="4" name="내용 개체 틀 3"/>
          <p:cNvSpPr txBox="1">
            <a:spLocks/>
          </p:cNvSpPr>
          <p:nvPr/>
        </p:nvSpPr>
        <p:spPr>
          <a:xfrm>
            <a:off x="612648" y="1600200"/>
            <a:ext cx="8153400" cy="674544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vert="horz" wrap="square" rtlCol="0">
            <a:spAutoFit/>
          </a:bodyPr>
          <a:lstStyle>
            <a:defPPr>
              <a:defRPr lang="en-US"/>
            </a:defPPr>
            <a:lvl1pPr marL="320040" indent="-320040" algn="l" rtl="0" eaLnBrk="1" latinLnBrk="1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000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1pPr>
            <a:lvl2pPr marL="640080" indent="-274320" algn="l" rtl="0" eaLnBrk="1" latinLnBrk="1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Ø"/>
              <a:defRPr kumimoji="0" sz="2000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2pPr>
            <a:lvl3pPr marL="914400" indent="-228600" algn="l" rtl="0" eaLnBrk="1" latinLnBrk="1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3pPr>
            <a:lvl4pPr marL="1371600" indent="-228600" algn="l" rtl="0" eaLnBrk="1" latinLnBrk="1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1800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4pPr>
            <a:lvl5pPr marL="1828800" indent="-228600" algn="l" rtl="0" eaLnBrk="1" latinLnBrk="1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1800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5pPr>
            <a:lvl6pPr marL="2103120" indent="-228600" algn="l" rtl="0" eaLnBrk="1" latinLnBrk="1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1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1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1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 err="1">
                <a:latin typeface="Trebuchet MS" panose="020B0603020202020204" pitchFamily="34" charset="0"/>
              </a:rPr>
              <a:t>df.plot</a:t>
            </a:r>
            <a:r>
              <a:rPr lang="en-US" altLang="ko-KR" sz="1600" dirty="0">
                <a:latin typeface="Trebuchet MS" panose="020B0603020202020204" pitchFamily="34" charset="0"/>
              </a:rPr>
              <a:t>(kind='line', x='name', y='pets', color='red')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 err="1">
                <a:latin typeface="Trebuchet MS" panose="020B0603020202020204" pitchFamily="34" charset="0"/>
              </a:rPr>
              <a:t>plt.show</a:t>
            </a:r>
            <a:r>
              <a:rPr lang="en-US" altLang="ko-KR" sz="1600" dirty="0">
                <a:latin typeface="Trebuchet MS" panose="020B0603020202020204" pitchFamily="34" charset="0"/>
              </a:rPr>
              <a:t>()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025" name="_x386661464" descr="EMB00001c5c14a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2933" y="2487807"/>
            <a:ext cx="5264458" cy="3941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0908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중첩 </a:t>
            </a:r>
            <a:r>
              <a:rPr lang="ko-KR" altLang="en-US" dirty="0" err="1"/>
              <a:t>챠트</a:t>
            </a:r>
            <a:r>
              <a:rPr lang="ko-KR" altLang="en-US" dirty="0"/>
              <a:t> 그리기</a:t>
            </a:r>
          </a:p>
        </p:txBody>
      </p:sp>
      <p:sp>
        <p:nvSpPr>
          <p:cNvPr id="4" name="내용 개체 틀 3"/>
          <p:cNvSpPr txBox="1">
            <a:spLocks/>
          </p:cNvSpPr>
          <p:nvPr/>
        </p:nvSpPr>
        <p:spPr>
          <a:xfrm>
            <a:off x="612648" y="1600200"/>
            <a:ext cx="8153400" cy="2018501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vert="horz" wrap="square" rtlCol="0">
            <a:spAutoFit/>
          </a:bodyPr>
          <a:lstStyle>
            <a:defPPr>
              <a:defRPr lang="en-US"/>
            </a:defPPr>
            <a:lvl1pPr marL="320040" indent="-320040" algn="l" rtl="0" eaLnBrk="1" latinLnBrk="1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000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1pPr>
            <a:lvl2pPr marL="640080" indent="-274320" algn="l" rtl="0" eaLnBrk="1" latinLnBrk="1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Ø"/>
              <a:defRPr kumimoji="0" sz="2000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2pPr>
            <a:lvl3pPr marL="914400" indent="-228600" algn="l" rtl="0" eaLnBrk="1" latinLnBrk="1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3pPr>
            <a:lvl4pPr marL="1371600" indent="-228600" algn="l" rtl="0" eaLnBrk="1" latinLnBrk="1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1800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4pPr>
            <a:lvl5pPr marL="1828800" indent="-228600" algn="l" rtl="0" eaLnBrk="1" latinLnBrk="1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1800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5pPr>
            <a:lvl6pPr marL="2103120" indent="-228600" algn="l" rtl="0" eaLnBrk="1" latinLnBrk="1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1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1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1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>
                <a:latin typeface="Trebuchet MS" panose="020B0603020202020204" pitchFamily="34" charset="0"/>
              </a:rPr>
              <a:t>ax = </a:t>
            </a:r>
            <a:r>
              <a:rPr lang="en-US" altLang="ko-KR" sz="1600" dirty="0" err="1">
                <a:latin typeface="Trebuchet MS" panose="020B0603020202020204" pitchFamily="34" charset="0"/>
              </a:rPr>
              <a:t>plt.gca</a:t>
            </a:r>
            <a:r>
              <a:rPr lang="en-US" altLang="ko-KR" sz="1600" dirty="0">
                <a:latin typeface="Trebuchet MS" panose="020B0603020202020204" pitchFamily="34" charset="0"/>
              </a:rPr>
              <a:t>()</a:t>
            </a:r>
          </a:p>
          <a:p>
            <a:pPr marL="0" indent="0" fontAlgn="auto">
              <a:spcAft>
                <a:spcPts val="0"/>
              </a:spcAft>
              <a:buNone/>
            </a:pPr>
            <a:endParaRPr lang="en-US" altLang="ko-KR" sz="1600" dirty="0">
              <a:latin typeface="Trebuchet MS" panose="020B0603020202020204" pitchFamily="34" charset="0"/>
            </a:endParaRP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 err="1">
                <a:latin typeface="Trebuchet MS" panose="020B0603020202020204" pitchFamily="34" charset="0"/>
              </a:rPr>
              <a:t>df.plot</a:t>
            </a:r>
            <a:r>
              <a:rPr lang="en-US" altLang="ko-KR" sz="1600" dirty="0">
                <a:latin typeface="Trebuchet MS" panose="020B0603020202020204" pitchFamily="34" charset="0"/>
              </a:rPr>
              <a:t>(kind='</a:t>
            </a:r>
            <a:r>
              <a:rPr lang="en-US" altLang="ko-KR" sz="1600" dirty="0" err="1">
                <a:latin typeface="Trebuchet MS" panose="020B0603020202020204" pitchFamily="34" charset="0"/>
              </a:rPr>
              <a:t>line',x</a:t>
            </a:r>
            <a:r>
              <a:rPr lang="en-US" altLang="ko-KR" sz="1600" dirty="0">
                <a:latin typeface="Trebuchet MS" panose="020B0603020202020204" pitchFamily="34" charset="0"/>
              </a:rPr>
              <a:t>='</a:t>
            </a:r>
            <a:r>
              <a:rPr lang="en-US" altLang="ko-KR" sz="1600" dirty="0" err="1">
                <a:latin typeface="Trebuchet MS" panose="020B0603020202020204" pitchFamily="34" charset="0"/>
              </a:rPr>
              <a:t>name',y</a:t>
            </a:r>
            <a:r>
              <a:rPr lang="en-US" altLang="ko-KR" sz="1600" dirty="0">
                <a:latin typeface="Trebuchet MS" panose="020B0603020202020204" pitchFamily="34" charset="0"/>
              </a:rPr>
              <a:t>='</a:t>
            </a:r>
            <a:r>
              <a:rPr lang="en-US" altLang="ko-KR" sz="1600" dirty="0" err="1">
                <a:latin typeface="Trebuchet MS" panose="020B0603020202020204" pitchFamily="34" charset="0"/>
              </a:rPr>
              <a:t>children',ax</a:t>
            </a:r>
            <a:r>
              <a:rPr lang="en-US" altLang="ko-KR" sz="1600" dirty="0">
                <a:latin typeface="Trebuchet MS" panose="020B0603020202020204" pitchFamily="34" charset="0"/>
              </a:rPr>
              <a:t>=ax)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 err="1">
                <a:latin typeface="Trebuchet MS" panose="020B0603020202020204" pitchFamily="34" charset="0"/>
              </a:rPr>
              <a:t>df.plot</a:t>
            </a:r>
            <a:r>
              <a:rPr lang="en-US" altLang="ko-KR" sz="1600" dirty="0">
                <a:latin typeface="Trebuchet MS" panose="020B0603020202020204" pitchFamily="34" charset="0"/>
              </a:rPr>
              <a:t>(kind='</a:t>
            </a:r>
            <a:r>
              <a:rPr lang="en-US" altLang="ko-KR" sz="1600" dirty="0" err="1">
                <a:latin typeface="Trebuchet MS" panose="020B0603020202020204" pitchFamily="34" charset="0"/>
              </a:rPr>
              <a:t>line',x</a:t>
            </a:r>
            <a:r>
              <a:rPr lang="en-US" altLang="ko-KR" sz="1600" dirty="0">
                <a:latin typeface="Trebuchet MS" panose="020B0603020202020204" pitchFamily="34" charset="0"/>
              </a:rPr>
              <a:t>='</a:t>
            </a:r>
            <a:r>
              <a:rPr lang="en-US" altLang="ko-KR" sz="1600" dirty="0" err="1">
                <a:latin typeface="Trebuchet MS" panose="020B0603020202020204" pitchFamily="34" charset="0"/>
              </a:rPr>
              <a:t>name',y</a:t>
            </a:r>
            <a:r>
              <a:rPr lang="en-US" altLang="ko-KR" sz="1600" dirty="0">
                <a:latin typeface="Trebuchet MS" panose="020B0603020202020204" pitchFamily="34" charset="0"/>
              </a:rPr>
              <a:t>='pets', color='red', ax=ax)</a:t>
            </a:r>
          </a:p>
          <a:p>
            <a:pPr marL="0" indent="0" fontAlgn="auto">
              <a:spcAft>
                <a:spcPts val="0"/>
              </a:spcAft>
              <a:buNone/>
            </a:pPr>
            <a:endParaRPr lang="en-US" altLang="ko-KR" sz="1600" dirty="0">
              <a:latin typeface="Trebuchet MS" panose="020B0603020202020204" pitchFamily="34" charset="0"/>
            </a:endParaRP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 err="1">
                <a:latin typeface="Trebuchet MS" panose="020B0603020202020204" pitchFamily="34" charset="0"/>
              </a:rPr>
              <a:t>plt.show</a:t>
            </a:r>
            <a:r>
              <a:rPr lang="en-US" altLang="ko-KR" sz="1600" dirty="0">
                <a:latin typeface="Trebuchet MS" panose="020B0603020202020204" pitchFamily="34" charset="0"/>
              </a:rPr>
              <a:t>()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049" name="_x386657792" descr="EMB00001c5c14a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0450" y="3107318"/>
            <a:ext cx="4852217" cy="3633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3149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막대 그래프 그리기</a:t>
            </a:r>
          </a:p>
        </p:txBody>
      </p:sp>
      <p:sp>
        <p:nvSpPr>
          <p:cNvPr id="4" name="내용 개체 틀 3"/>
          <p:cNvSpPr txBox="1">
            <a:spLocks/>
          </p:cNvSpPr>
          <p:nvPr/>
        </p:nvSpPr>
        <p:spPr>
          <a:xfrm>
            <a:off x="612648" y="1600200"/>
            <a:ext cx="8153400" cy="674544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vert="horz" wrap="square" rtlCol="0">
            <a:spAutoFit/>
          </a:bodyPr>
          <a:lstStyle>
            <a:defPPr>
              <a:defRPr lang="en-US"/>
            </a:defPPr>
            <a:lvl1pPr marL="320040" indent="-320040" algn="l" rtl="0" eaLnBrk="1" latinLnBrk="1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000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1pPr>
            <a:lvl2pPr marL="640080" indent="-274320" algn="l" rtl="0" eaLnBrk="1" latinLnBrk="1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Ø"/>
              <a:defRPr kumimoji="0" sz="2000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2pPr>
            <a:lvl3pPr marL="914400" indent="-228600" algn="l" rtl="0" eaLnBrk="1" latinLnBrk="1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3pPr>
            <a:lvl4pPr marL="1371600" indent="-228600" algn="l" rtl="0" eaLnBrk="1" latinLnBrk="1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1800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4pPr>
            <a:lvl5pPr marL="1828800" indent="-228600" algn="l" rtl="0" eaLnBrk="1" latinLnBrk="1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1800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5pPr>
            <a:lvl6pPr marL="2103120" indent="-228600" algn="l" rtl="0" eaLnBrk="1" latinLnBrk="1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1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1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1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 err="1">
                <a:latin typeface="Trebuchet MS" panose="020B0603020202020204" pitchFamily="34" charset="0"/>
              </a:rPr>
              <a:t>df.plot</a:t>
            </a:r>
            <a:r>
              <a:rPr lang="en-US" altLang="ko-KR" sz="1600" dirty="0">
                <a:latin typeface="Trebuchet MS" panose="020B0603020202020204" pitchFamily="34" charset="0"/>
              </a:rPr>
              <a:t>(kind='</a:t>
            </a:r>
            <a:r>
              <a:rPr lang="en-US" altLang="ko-KR" sz="1600" dirty="0" err="1">
                <a:latin typeface="Trebuchet MS" panose="020B0603020202020204" pitchFamily="34" charset="0"/>
              </a:rPr>
              <a:t>bar',x</a:t>
            </a:r>
            <a:r>
              <a:rPr lang="en-US" altLang="ko-KR" sz="1600" dirty="0">
                <a:latin typeface="Trebuchet MS" panose="020B0603020202020204" pitchFamily="34" charset="0"/>
              </a:rPr>
              <a:t>='</a:t>
            </a:r>
            <a:r>
              <a:rPr lang="en-US" altLang="ko-KR" sz="1600" dirty="0" err="1">
                <a:latin typeface="Trebuchet MS" panose="020B0603020202020204" pitchFamily="34" charset="0"/>
              </a:rPr>
              <a:t>name',y</a:t>
            </a:r>
            <a:r>
              <a:rPr lang="en-US" altLang="ko-KR" sz="1600" dirty="0">
                <a:latin typeface="Trebuchet MS" panose="020B0603020202020204" pitchFamily="34" charset="0"/>
              </a:rPr>
              <a:t>='age')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 err="1">
                <a:latin typeface="Trebuchet MS" panose="020B0603020202020204" pitchFamily="34" charset="0"/>
              </a:rPr>
              <a:t>plt.show</a:t>
            </a:r>
            <a:r>
              <a:rPr lang="en-US" altLang="ko-KR" sz="1600" dirty="0">
                <a:latin typeface="Trebuchet MS" panose="020B0603020202020204" pitchFamily="34" charset="0"/>
              </a:rPr>
              <a:t>()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3073" name="_x386619632" descr="EMB00001c5c14b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1663" y="2655744"/>
            <a:ext cx="4731797" cy="3543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506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ko-KR" altLang="en-US" dirty="0"/>
              <a:t>산포도 그리기</a:t>
            </a:r>
          </a:p>
        </p:txBody>
      </p:sp>
      <p:sp>
        <p:nvSpPr>
          <p:cNvPr id="4" name="내용 개체 틀 3"/>
          <p:cNvSpPr txBox="1">
            <a:spLocks/>
          </p:cNvSpPr>
          <p:nvPr/>
        </p:nvSpPr>
        <p:spPr>
          <a:xfrm>
            <a:off x="612648" y="1600200"/>
            <a:ext cx="8153400" cy="674544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vert="horz" wrap="square" rtlCol="0">
            <a:spAutoFit/>
          </a:bodyPr>
          <a:lstStyle>
            <a:defPPr>
              <a:defRPr lang="en-US"/>
            </a:defPPr>
            <a:lvl1pPr marL="320040" indent="-320040" algn="l" rtl="0" eaLnBrk="1" latinLnBrk="1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000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1pPr>
            <a:lvl2pPr marL="640080" indent="-274320" algn="l" rtl="0" eaLnBrk="1" latinLnBrk="1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Ø"/>
              <a:defRPr kumimoji="0" sz="2000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2pPr>
            <a:lvl3pPr marL="914400" indent="-228600" algn="l" rtl="0" eaLnBrk="1" latinLnBrk="1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3pPr>
            <a:lvl4pPr marL="1371600" indent="-228600" algn="l" rtl="0" eaLnBrk="1" latinLnBrk="1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1800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4pPr>
            <a:lvl5pPr marL="1828800" indent="-228600" algn="l" rtl="0" eaLnBrk="1" latinLnBrk="1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1800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5pPr>
            <a:lvl6pPr marL="2103120" indent="-228600" algn="l" rtl="0" eaLnBrk="1" latinLnBrk="1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1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1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1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 err="1">
                <a:latin typeface="Trebuchet MS" panose="020B0603020202020204" pitchFamily="34" charset="0"/>
              </a:rPr>
              <a:t>df.plot</a:t>
            </a:r>
            <a:r>
              <a:rPr lang="en-US" altLang="ko-KR" sz="1600" dirty="0">
                <a:latin typeface="Trebuchet MS" panose="020B0603020202020204" pitchFamily="34" charset="0"/>
              </a:rPr>
              <a:t>(kind='</a:t>
            </a:r>
            <a:r>
              <a:rPr lang="en-US" altLang="ko-KR" sz="1600" dirty="0" err="1">
                <a:latin typeface="Trebuchet MS" panose="020B0603020202020204" pitchFamily="34" charset="0"/>
              </a:rPr>
              <a:t>scatter',x</a:t>
            </a:r>
            <a:r>
              <a:rPr lang="en-US" altLang="ko-KR" sz="1600" dirty="0">
                <a:latin typeface="Trebuchet MS" panose="020B0603020202020204" pitchFamily="34" charset="0"/>
              </a:rPr>
              <a:t>='</a:t>
            </a:r>
            <a:r>
              <a:rPr lang="en-US" altLang="ko-KR" sz="1600" dirty="0" err="1">
                <a:latin typeface="Trebuchet MS" panose="020B0603020202020204" pitchFamily="34" charset="0"/>
              </a:rPr>
              <a:t>children',y</a:t>
            </a:r>
            <a:r>
              <a:rPr lang="en-US" altLang="ko-KR" sz="1600" dirty="0">
                <a:latin typeface="Trebuchet MS" panose="020B0603020202020204" pitchFamily="34" charset="0"/>
              </a:rPr>
              <a:t>='</a:t>
            </a:r>
            <a:r>
              <a:rPr lang="en-US" altLang="ko-KR" sz="1600" dirty="0" err="1">
                <a:latin typeface="Trebuchet MS" panose="020B0603020202020204" pitchFamily="34" charset="0"/>
              </a:rPr>
              <a:t>pets',color</a:t>
            </a:r>
            <a:r>
              <a:rPr lang="en-US" altLang="ko-KR" sz="1600" dirty="0">
                <a:latin typeface="Trebuchet MS" panose="020B0603020202020204" pitchFamily="34" charset="0"/>
              </a:rPr>
              <a:t>='red')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 err="1">
                <a:latin typeface="Trebuchet MS" panose="020B0603020202020204" pitchFamily="34" charset="0"/>
              </a:rPr>
              <a:t>plt.show</a:t>
            </a:r>
            <a:r>
              <a:rPr lang="en-US" altLang="ko-KR" sz="1600" dirty="0">
                <a:latin typeface="Trebuchet MS" panose="020B0603020202020204" pitchFamily="34" charset="0"/>
              </a:rPr>
              <a:t>()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4097" name="_x386624672" descr="EMB00001c5c14b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7578" y="2357022"/>
            <a:ext cx="5504155" cy="4121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4701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ko-KR" altLang="en-US" dirty="0" err="1"/>
              <a:t>그룹핑하여</a:t>
            </a:r>
            <a:r>
              <a:rPr lang="ko-KR" altLang="en-US" dirty="0"/>
              <a:t> 그리기</a:t>
            </a:r>
            <a:endParaRPr lang="ko-KR" altLang="en-US" dirty="0"/>
          </a:p>
        </p:txBody>
      </p:sp>
      <p:sp>
        <p:nvSpPr>
          <p:cNvPr id="4" name="내용 개체 틀 3"/>
          <p:cNvSpPr txBox="1">
            <a:spLocks/>
          </p:cNvSpPr>
          <p:nvPr/>
        </p:nvSpPr>
        <p:spPr>
          <a:xfrm>
            <a:off x="612648" y="1600200"/>
            <a:ext cx="8153400" cy="674544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vert="horz" wrap="square" rtlCol="0">
            <a:spAutoFit/>
          </a:bodyPr>
          <a:lstStyle>
            <a:defPPr>
              <a:defRPr lang="en-US"/>
            </a:defPPr>
            <a:lvl1pPr marL="320040" indent="-320040" algn="l" rtl="0" eaLnBrk="1" latinLnBrk="1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000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1pPr>
            <a:lvl2pPr marL="640080" indent="-274320" algn="l" rtl="0" eaLnBrk="1" latinLnBrk="1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Ø"/>
              <a:defRPr kumimoji="0" sz="2000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2pPr>
            <a:lvl3pPr marL="914400" indent="-228600" algn="l" rtl="0" eaLnBrk="1" latinLnBrk="1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3pPr>
            <a:lvl4pPr marL="1371600" indent="-228600" algn="l" rtl="0" eaLnBrk="1" latinLnBrk="1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1800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4pPr>
            <a:lvl5pPr marL="1828800" indent="-228600" algn="l" rtl="0" eaLnBrk="1" latinLnBrk="1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1800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5pPr>
            <a:lvl6pPr marL="2103120" indent="-228600" algn="l" rtl="0" eaLnBrk="1" latinLnBrk="1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1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1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1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 err="1">
                <a:latin typeface="Trebuchet MS" panose="020B0603020202020204" pitchFamily="34" charset="0"/>
              </a:rPr>
              <a:t>df.groupby</a:t>
            </a:r>
            <a:r>
              <a:rPr lang="en-US" altLang="ko-KR" sz="1600" dirty="0">
                <a:latin typeface="Trebuchet MS" panose="020B0603020202020204" pitchFamily="34" charset="0"/>
              </a:rPr>
              <a:t>('city')['name'].</a:t>
            </a:r>
            <a:r>
              <a:rPr lang="en-US" altLang="ko-KR" sz="1600" dirty="0" err="1">
                <a:latin typeface="Trebuchet MS" panose="020B0603020202020204" pitchFamily="34" charset="0"/>
              </a:rPr>
              <a:t>nunique</a:t>
            </a:r>
            <a:r>
              <a:rPr lang="en-US" altLang="ko-KR" sz="1600" dirty="0">
                <a:latin typeface="Trebuchet MS" panose="020B0603020202020204" pitchFamily="34" charset="0"/>
              </a:rPr>
              <a:t>().plot(kind='bar')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 err="1">
                <a:latin typeface="Trebuchet MS" panose="020B0603020202020204" pitchFamily="34" charset="0"/>
              </a:rPr>
              <a:t>plt.show</a:t>
            </a:r>
            <a:r>
              <a:rPr lang="en-US" altLang="ko-KR" sz="1600" dirty="0">
                <a:latin typeface="Trebuchet MS" panose="020B0603020202020204" pitchFamily="34" charset="0"/>
              </a:rPr>
              <a:t>()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5121" name="_x386620568" descr="EMB00001c5c14b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6757" y="2507941"/>
            <a:ext cx="5237825" cy="3921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4829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ko-KR" altLang="en-US" dirty="0"/>
              <a:t>히스토그램 그리기</a:t>
            </a:r>
          </a:p>
        </p:txBody>
      </p:sp>
      <p:sp>
        <p:nvSpPr>
          <p:cNvPr id="4" name="내용 개체 틀 3"/>
          <p:cNvSpPr txBox="1">
            <a:spLocks/>
          </p:cNvSpPr>
          <p:nvPr/>
        </p:nvSpPr>
        <p:spPr>
          <a:xfrm>
            <a:off x="612648" y="1600200"/>
            <a:ext cx="8153400" cy="674544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vert="horz" wrap="square" rtlCol="0">
            <a:spAutoFit/>
          </a:bodyPr>
          <a:lstStyle>
            <a:defPPr>
              <a:defRPr lang="en-US"/>
            </a:defPPr>
            <a:lvl1pPr marL="320040" indent="-320040" algn="l" rtl="0" eaLnBrk="1" latinLnBrk="1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000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1pPr>
            <a:lvl2pPr marL="640080" indent="-274320" algn="l" rtl="0" eaLnBrk="1" latinLnBrk="1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Ø"/>
              <a:defRPr kumimoji="0" sz="2000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2pPr>
            <a:lvl3pPr marL="914400" indent="-228600" algn="l" rtl="0" eaLnBrk="1" latinLnBrk="1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3pPr>
            <a:lvl4pPr marL="1371600" indent="-228600" algn="l" rtl="0" eaLnBrk="1" latinLnBrk="1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1800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4pPr>
            <a:lvl5pPr marL="1828800" indent="-228600" algn="l" rtl="0" eaLnBrk="1" latinLnBrk="1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1800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5pPr>
            <a:lvl6pPr marL="2103120" indent="-228600" algn="l" rtl="0" eaLnBrk="1" latinLnBrk="1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1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1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1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 err="1">
                <a:latin typeface="Trebuchet MS" panose="020B0603020202020204" pitchFamily="34" charset="0"/>
              </a:rPr>
              <a:t>df</a:t>
            </a:r>
            <a:r>
              <a:rPr lang="en-US" altLang="ko-KR" sz="1600" dirty="0">
                <a:latin typeface="Trebuchet MS" panose="020B0603020202020204" pitchFamily="34" charset="0"/>
              </a:rPr>
              <a:t>[['age']].plot(kind='</a:t>
            </a:r>
            <a:r>
              <a:rPr lang="en-US" altLang="ko-KR" sz="1600" dirty="0" err="1">
                <a:latin typeface="Trebuchet MS" panose="020B0603020202020204" pitchFamily="34" charset="0"/>
              </a:rPr>
              <a:t>hist</a:t>
            </a:r>
            <a:r>
              <a:rPr lang="en-US" altLang="ko-KR" sz="1600" dirty="0">
                <a:latin typeface="Trebuchet MS" panose="020B0603020202020204" pitchFamily="34" charset="0"/>
              </a:rPr>
              <a:t>', bins=[0, 20, 40, 60, 80, 100], </a:t>
            </a:r>
            <a:r>
              <a:rPr lang="en-US" altLang="ko-KR" sz="1600" dirty="0" err="1">
                <a:latin typeface="Trebuchet MS" panose="020B0603020202020204" pitchFamily="34" charset="0"/>
              </a:rPr>
              <a:t>rwidth</a:t>
            </a:r>
            <a:r>
              <a:rPr lang="en-US" altLang="ko-KR" sz="1600" dirty="0">
                <a:latin typeface="Trebuchet MS" panose="020B0603020202020204" pitchFamily="34" charset="0"/>
              </a:rPr>
              <a:t>=0.8)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 err="1">
                <a:latin typeface="Trebuchet MS" panose="020B0603020202020204" pitchFamily="34" charset="0"/>
              </a:rPr>
              <a:t>plt.show</a:t>
            </a:r>
            <a:r>
              <a:rPr lang="en-US" altLang="ko-KR" sz="1600" dirty="0">
                <a:latin typeface="Trebuchet MS" panose="020B0603020202020204" pitchFamily="34" charset="0"/>
              </a:rPr>
              <a:t>()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6145" name="_x386659232" descr="EMB00001c5c14b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8183" y="2371657"/>
            <a:ext cx="5726096" cy="4287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3640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피벗 테이블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err="1"/>
              <a:t>판다스</a:t>
            </a:r>
            <a:r>
              <a:rPr lang="ko-KR" altLang="en-US" dirty="0"/>
              <a:t> 라이브러리는 값을 깔끔한 </a:t>
            </a:r>
            <a:r>
              <a:rPr lang="en-US" altLang="ko-KR" dirty="0"/>
              <a:t>2</a:t>
            </a:r>
            <a:r>
              <a:rPr lang="ko-KR" altLang="en-US" dirty="0"/>
              <a:t>차원 테이블로 요약한 </a:t>
            </a:r>
            <a:r>
              <a:rPr lang="en-US" altLang="ko-KR" dirty="0" err="1"/>
              <a:t>pivot_table</a:t>
            </a:r>
            <a:r>
              <a:rPr lang="en-US" altLang="ko-KR" dirty="0"/>
              <a:t>()</a:t>
            </a:r>
            <a:r>
              <a:rPr lang="ko-KR" altLang="en-US" dirty="0"/>
              <a:t>이라는 함수를 제공한다</a:t>
            </a:r>
            <a:r>
              <a:rPr lang="en-US" altLang="ko-KR" dirty="0"/>
              <a:t>. </a:t>
            </a:r>
            <a:endParaRPr lang="ko-KR" altLang="en-US" dirty="0"/>
          </a:p>
          <a:p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8383" y="3065374"/>
            <a:ext cx="7031415" cy="2386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537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사용 데이터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내용 개체 틀 3"/>
          <p:cNvSpPr txBox="1">
            <a:spLocks/>
          </p:cNvSpPr>
          <p:nvPr/>
        </p:nvSpPr>
        <p:spPr>
          <a:xfrm>
            <a:off x="612648" y="1600200"/>
            <a:ext cx="8153400" cy="2690480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vert="horz" wrap="square" rtlCol="0">
            <a:spAutoFit/>
          </a:bodyPr>
          <a:lstStyle>
            <a:defPPr>
              <a:defRPr lang="en-US"/>
            </a:defPPr>
            <a:lvl1pPr marL="320040" indent="-320040" algn="l" rtl="0" eaLnBrk="1" latinLnBrk="1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000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1pPr>
            <a:lvl2pPr marL="640080" indent="-274320" algn="l" rtl="0" eaLnBrk="1" latinLnBrk="1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Ø"/>
              <a:defRPr kumimoji="0" sz="2000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2pPr>
            <a:lvl3pPr marL="914400" indent="-228600" algn="l" rtl="0" eaLnBrk="1" latinLnBrk="1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3pPr>
            <a:lvl4pPr marL="1371600" indent="-228600" algn="l" rtl="0" eaLnBrk="1" latinLnBrk="1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1800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4pPr>
            <a:lvl5pPr marL="1828800" indent="-228600" algn="l" rtl="0" eaLnBrk="1" latinLnBrk="1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1800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5pPr>
            <a:lvl6pPr marL="2103120" indent="-228600" algn="l" rtl="0" eaLnBrk="1" latinLnBrk="1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1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1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1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>
                <a:latin typeface="Trebuchet MS" panose="020B0603020202020204" pitchFamily="34" charset="0"/>
              </a:rPr>
              <a:t>&gt;&gt;&gt; </a:t>
            </a:r>
            <a:r>
              <a:rPr lang="en-US" altLang="ko-KR" sz="1600" dirty="0" err="1">
                <a:latin typeface="Trebuchet MS" panose="020B0603020202020204" pitchFamily="34" charset="0"/>
              </a:rPr>
              <a:t>titanic.drop</a:t>
            </a:r>
            <a:r>
              <a:rPr lang="en-US" altLang="ko-KR" sz="1600" dirty="0">
                <a:latin typeface="Trebuchet MS" panose="020B0603020202020204" pitchFamily="34" charset="0"/>
              </a:rPr>
              <a:t>(['</a:t>
            </a:r>
            <a:r>
              <a:rPr lang="en-US" altLang="ko-KR" sz="1600" dirty="0" err="1">
                <a:latin typeface="Trebuchet MS" panose="020B0603020202020204" pitchFamily="34" charset="0"/>
              </a:rPr>
              <a:t>PassengerId</a:t>
            </a:r>
            <a:r>
              <a:rPr lang="en-US" altLang="ko-KR" sz="1600" dirty="0">
                <a:latin typeface="Trebuchet MS" panose="020B0603020202020204" pitchFamily="34" charset="0"/>
              </a:rPr>
              <a:t>','</a:t>
            </a:r>
            <a:r>
              <a:rPr lang="en-US" altLang="ko-KR" sz="1600" dirty="0" err="1">
                <a:latin typeface="Trebuchet MS" panose="020B0603020202020204" pitchFamily="34" charset="0"/>
              </a:rPr>
              <a:t>Ticket','Name</a:t>
            </a:r>
            <a:r>
              <a:rPr lang="en-US" altLang="ko-KR" sz="1600" dirty="0">
                <a:latin typeface="Trebuchet MS" panose="020B0603020202020204" pitchFamily="34" charset="0"/>
              </a:rPr>
              <a:t>'], </a:t>
            </a:r>
            <a:r>
              <a:rPr lang="en-US" altLang="ko-KR" sz="1600" dirty="0" err="1">
                <a:latin typeface="Trebuchet MS" panose="020B0603020202020204" pitchFamily="34" charset="0"/>
              </a:rPr>
              <a:t>inplace</a:t>
            </a:r>
            <a:r>
              <a:rPr lang="en-US" altLang="ko-KR" sz="1600" dirty="0">
                <a:latin typeface="Trebuchet MS" panose="020B0603020202020204" pitchFamily="34" charset="0"/>
              </a:rPr>
              <a:t>=True, axis=1)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>
                <a:latin typeface="Trebuchet MS" panose="020B0603020202020204" pitchFamily="34" charset="0"/>
              </a:rPr>
              <a:t>&gt;&gt;&gt; </a:t>
            </a:r>
            <a:r>
              <a:rPr lang="en-US" altLang="ko-KR" sz="1600" dirty="0" err="1">
                <a:latin typeface="Trebuchet MS" panose="020B0603020202020204" pitchFamily="34" charset="0"/>
              </a:rPr>
              <a:t>titanic.head</a:t>
            </a:r>
            <a:r>
              <a:rPr lang="en-US" altLang="ko-KR" sz="1600" dirty="0">
                <a:latin typeface="Trebuchet MS" panose="020B0603020202020204" pitchFamily="34" charset="0"/>
              </a:rPr>
              <a:t>()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>
                <a:latin typeface="Trebuchet MS" panose="020B0603020202020204" pitchFamily="34" charset="0"/>
              </a:rPr>
              <a:t>   Survived  </a:t>
            </a:r>
            <a:r>
              <a:rPr lang="en-US" altLang="ko-KR" sz="1600" dirty="0" err="1">
                <a:latin typeface="Trebuchet MS" panose="020B0603020202020204" pitchFamily="34" charset="0"/>
              </a:rPr>
              <a:t>Pclass</a:t>
            </a:r>
            <a:r>
              <a:rPr lang="en-US" altLang="ko-KR" sz="1600" dirty="0">
                <a:latin typeface="Trebuchet MS" panose="020B0603020202020204" pitchFamily="34" charset="0"/>
              </a:rPr>
              <a:t>     Sex   Age  </a:t>
            </a:r>
            <a:r>
              <a:rPr lang="en-US" altLang="ko-KR" sz="1600" dirty="0" err="1">
                <a:latin typeface="Trebuchet MS" panose="020B0603020202020204" pitchFamily="34" charset="0"/>
              </a:rPr>
              <a:t>SibSp</a:t>
            </a:r>
            <a:r>
              <a:rPr lang="en-US" altLang="ko-KR" sz="1600" dirty="0">
                <a:latin typeface="Trebuchet MS" panose="020B0603020202020204" pitchFamily="34" charset="0"/>
              </a:rPr>
              <a:t>  Parch     Fare Cabin Embarked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>
                <a:latin typeface="Trebuchet MS" panose="020B0603020202020204" pitchFamily="34" charset="0"/>
              </a:rPr>
              <a:t>0         0       3    male  22.0      1      0   7.2500   </a:t>
            </a:r>
            <a:r>
              <a:rPr lang="en-US" altLang="ko-KR" sz="1600" dirty="0" err="1">
                <a:latin typeface="Trebuchet MS" panose="020B0603020202020204" pitchFamily="34" charset="0"/>
              </a:rPr>
              <a:t>NaN</a:t>
            </a:r>
            <a:r>
              <a:rPr lang="en-US" altLang="ko-KR" sz="1600" dirty="0">
                <a:latin typeface="Trebuchet MS" panose="020B0603020202020204" pitchFamily="34" charset="0"/>
              </a:rPr>
              <a:t>        S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>
                <a:latin typeface="Trebuchet MS" panose="020B0603020202020204" pitchFamily="34" charset="0"/>
              </a:rPr>
              <a:t>1         1       1  female  38.0      1      0  71.2833   C85        C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>
                <a:latin typeface="Trebuchet MS" panose="020B0603020202020204" pitchFamily="34" charset="0"/>
              </a:rPr>
              <a:t>2         1       3  female  26.0      0      0   7.9250   </a:t>
            </a:r>
            <a:r>
              <a:rPr lang="en-US" altLang="ko-KR" sz="1600" dirty="0" err="1">
                <a:latin typeface="Trebuchet MS" panose="020B0603020202020204" pitchFamily="34" charset="0"/>
              </a:rPr>
              <a:t>NaN</a:t>
            </a:r>
            <a:r>
              <a:rPr lang="en-US" altLang="ko-KR" sz="1600" dirty="0">
                <a:latin typeface="Trebuchet MS" panose="020B0603020202020204" pitchFamily="34" charset="0"/>
              </a:rPr>
              <a:t>        S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>
                <a:latin typeface="Trebuchet MS" panose="020B0603020202020204" pitchFamily="34" charset="0"/>
              </a:rPr>
              <a:t>3         1       1  female  35.0      1      0  53.1000  C123        S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>
                <a:latin typeface="Trebuchet MS" panose="020B0603020202020204" pitchFamily="34" charset="0"/>
              </a:rPr>
              <a:t>4         0       3    male  35.0      0      0   8.0500   </a:t>
            </a:r>
            <a:r>
              <a:rPr lang="en-US" altLang="ko-KR" sz="1600" dirty="0" err="1">
                <a:latin typeface="Trebuchet MS" panose="020B0603020202020204" pitchFamily="34" charset="0"/>
              </a:rPr>
              <a:t>NaN</a:t>
            </a:r>
            <a:r>
              <a:rPr lang="en-US" altLang="ko-KR" sz="1600" dirty="0">
                <a:latin typeface="Trebuchet MS" panose="020B0603020202020204" pitchFamily="34" charset="0"/>
              </a:rPr>
              <a:t>        S</a:t>
            </a:r>
          </a:p>
        </p:txBody>
      </p:sp>
    </p:spTree>
    <p:extLst>
      <p:ext uri="{BB962C8B-B14F-4D97-AF65-F5344CB8AC3E}">
        <p14:creationId xmlns:p14="http://schemas.microsoft.com/office/powerpoint/2010/main" val="1152171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o-KR" altLang="en-US" dirty="0"/>
              <a:t>피벗 테이블에서 인덱스를 사용하여 데이터를 그룹화하자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내용 개체 틀 3"/>
          <p:cNvSpPr txBox="1">
            <a:spLocks/>
          </p:cNvSpPr>
          <p:nvPr/>
        </p:nvSpPr>
        <p:spPr>
          <a:xfrm>
            <a:off x="612648" y="1600200"/>
            <a:ext cx="8153400" cy="2354491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vert="horz" wrap="square" rtlCol="0">
            <a:spAutoFit/>
          </a:bodyPr>
          <a:lstStyle>
            <a:defPPr>
              <a:defRPr lang="en-US"/>
            </a:defPPr>
            <a:lvl1pPr marL="320040" indent="-320040" algn="l" rtl="0" eaLnBrk="1" latinLnBrk="1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000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1pPr>
            <a:lvl2pPr marL="640080" indent="-274320" algn="l" rtl="0" eaLnBrk="1" latinLnBrk="1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Ø"/>
              <a:defRPr kumimoji="0" sz="2000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2pPr>
            <a:lvl3pPr marL="914400" indent="-228600" algn="l" rtl="0" eaLnBrk="1" latinLnBrk="1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3pPr>
            <a:lvl4pPr marL="1371600" indent="-228600" algn="l" rtl="0" eaLnBrk="1" latinLnBrk="1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1800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4pPr>
            <a:lvl5pPr marL="1828800" indent="-228600" algn="l" rtl="0" eaLnBrk="1" latinLnBrk="1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1800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5pPr>
            <a:lvl6pPr marL="2103120" indent="-228600" algn="l" rtl="0" eaLnBrk="1" latinLnBrk="1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1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1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1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>
                <a:latin typeface="Trebuchet MS" panose="020B0603020202020204" pitchFamily="34" charset="0"/>
              </a:rPr>
              <a:t>&gt;&gt;&gt; table = </a:t>
            </a:r>
            <a:r>
              <a:rPr lang="en-US" altLang="ko-KR" sz="1600" dirty="0" err="1">
                <a:latin typeface="Trebuchet MS" panose="020B0603020202020204" pitchFamily="34" charset="0"/>
              </a:rPr>
              <a:t>pd.pivot_table</a:t>
            </a:r>
            <a:r>
              <a:rPr lang="en-US" altLang="ko-KR" sz="1600" dirty="0">
                <a:latin typeface="Trebuchet MS" panose="020B0603020202020204" pitchFamily="34" charset="0"/>
              </a:rPr>
              <a:t>(data=titanic, index=['Sex'])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>
                <a:latin typeface="Trebuchet MS" panose="020B0603020202020204" pitchFamily="34" charset="0"/>
              </a:rPr>
              <a:t>              Age       Fare     Parch    </a:t>
            </a:r>
            <a:r>
              <a:rPr lang="en-US" altLang="ko-KR" sz="1600" dirty="0" err="1">
                <a:latin typeface="Trebuchet MS" panose="020B0603020202020204" pitchFamily="34" charset="0"/>
              </a:rPr>
              <a:t>Pclass</a:t>
            </a:r>
            <a:r>
              <a:rPr lang="en-US" altLang="ko-KR" sz="1600" dirty="0">
                <a:latin typeface="Trebuchet MS" panose="020B0603020202020204" pitchFamily="34" charset="0"/>
              </a:rPr>
              <a:t>     </a:t>
            </a:r>
            <a:r>
              <a:rPr lang="en-US" altLang="ko-KR" sz="1600" dirty="0" err="1">
                <a:latin typeface="Trebuchet MS" panose="020B0603020202020204" pitchFamily="34" charset="0"/>
              </a:rPr>
              <a:t>SibSp</a:t>
            </a:r>
            <a:r>
              <a:rPr lang="en-US" altLang="ko-KR" sz="1600" dirty="0">
                <a:latin typeface="Trebuchet MS" panose="020B0603020202020204" pitchFamily="34" charset="0"/>
              </a:rPr>
              <a:t>  Survived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>
                <a:latin typeface="Trebuchet MS" panose="020B0603020202020204" pitchFamily="34" charset="0"/>
              </a:rPr>
              <a:t>Sex                                                                 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>
                <a:latin typeface="Trebuchet MS" panose="020B0603020202020204" pitchFamily="34" charset="0"/>
              </a:rPr>
              <a:t>female  27.915709  44.479818  0.649682  2.159236  0.694268  0.742038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>
                <a:latin typeface="Trebuchet MS" panose="020B0603020202020204" pitchFamily="34" charset="0"/>
              </a:rPr>
              <a:t>male    30.726645  25.523893  0.235702  2.389948  0.429809  </a:t>
            </a:r>
            <a:r>
              <a:rPr lang="en-US" altLang="ko-KR" sz="1600" dirty="0" smtClean="0">
                <a:latin typeface="Trebuchet MS" panose="020B0603020202020204" pitchFamily="34" charset="0"/>
              </a:rPr>
              <a:t>0.188908</a:t>
            </a:r>
          </a:p>
          <a:p>
            <a:pPr marL="0" indent="0" fontAlgn="auto">
              <a:spcAft>
                <a:spcPts val="0"/>
              </a:spcAft>
              <a:buNone/>
            </a:pPr>
            <a:endParaRPr lang="en-US" altLang="ko-KR" sz="1600" dirty="0">
              <a:latin typeface="Trebuchet MS" panose="020B0603020202020204" pitchFamily="34" charset="0"/>
            </a:endParaRP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>
                <a:latin typeface="Trebuchet MS" panose="020B0603020202020204" pitchFamily="34" charset="0"/>
              </a:rPr>
              <a:t>&gt;&gt;&gt; </a:t>
            </a:r>
            <a:r>
              <a:rPr lang="en-US" altLang="ko-KR" sz="1600" dirty="0" err="1">
                <a:latin typeface="Trebuchet MS" panose="020B0603020202020204" pitchFamily="34" charset="0"/>
              </a:rPr>
              <a:t>table.plot</a:t>
            </a:r>
            <a:r>
              <a:rPr lang="en-US" altLang="ko-KR" sz="1600" dirty="0">
                <a:latin typeface="Trebuchet MS" panose="020B0603020202020204" pitchFamily="34" charset="0"/>
              </a:rPr>
              <a:t>(kind="bar")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7169" name="_x386659448" descr="EMB00001c5c14b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0160" y="3342443"/>
            <a:ext cx="4572000" cy="3423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9126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다중 인덱스로 </a:t>
            </a:r>
            <a:r>
              <a:rPr lang="ko-KR" altLang="en-US" dirty="0" err="1"/>
              <a:t>피봇하기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내용 개체 틀 3"/>
          <p:cNvSpPr txBox="1">
            <a:spLocks/>
          </p:cNvSpPr>
          <p:nvPr/>
        </p:nvSpPr>
        <p:spPr>
          <a:xfrm>
            <a:off x="612648" y="1600200"/>
            <a:ext cx="8153400" cy="3026470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vert="horz" wrap="square" rtlCol="0">
            <a:spAutoFit/>
          </a:bodyPr>
          <a:lstStyle>
            <a:defPPr>
              <a:defRPr lang="en-US"/>
            </a:defPPr>
            <a:lvl1pPr marL="320040" indent="-320040" algn="l" rtl="0" eaLnBrk="1" latinLnBrk="1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000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1pPr>
            <a:lvl2pPr marL="640080" indent="-274320" algn="l" rtl="0" eaLnBrk="1" latinLnBrk="1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Ø"/>
              <a:defRPr kumimoji="0" sz="2000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2pPr>
            <a:lvl3pPr marL="914400" indent="-228600" algn="l" rtl="0" eaLnBrk="1" latinLnBrk="1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3pPr>
            <a:lvl4pPr marL="1371600" indent="-228600" algn="l" rtl="0" eaLnBrk="1" latinLnBrk="1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1800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4pPr>
            <a:lvl5pPr marL="1828800" indent="-228600" algn="l" rtl="0" eaLnBrk="1" latinLnBrk="1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1800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5pPr>
            <a:lvl6pPr marL="2103120" indent="-228600" algn="l" rtl="0" eaLnBrk="1" latinLnBrk="1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1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1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1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>
                <a:latin typeface="Trebuchet MS" panose="020B0603020202020204" pitchFamily="34" charset="0"/>
              </a:rPr>
              <a:t>&gt;&gt;&gt; table = </a:t>
            </a:r>
            <a:r>
              <a:rPr lang="en-US" altLang="ko-KR" sz="1600" dirty="0" err="1">
                <a:latin typeface="Trebuchet MS" panose="020B0603020202020204" pitchFamily="34" charset="0"/>
              </a:rPr>
              <a:t>pd.pivot_table</a:t>
            </a:r>
            <a:r>
              <a:rPr lang="en-US" altLang="ko-KR" sz="1600" dirty="0">
                <a:latin typeface="Trebuchet MS" panose="020B0603020202020204" pitchFamily="34" charset="0"/>
              </a:rPr>
              <a:t>(titanic, index=['Sex','</a:t>
            </a:r>
            <a:r>
              <a:rPr lang="en-US" altLang="ko-KR" sz="1600" dirty="0" err="1">
                <a:latin typeface="Trebuchet MS" panose="020B0603020202020204" pitchFamily="34" charset="0"/>
              </a:rPr>
              <a:t>Pclass</a:t>
            </a:r>
            <a:r>
              <a:rPr lang="en-US" altLang="ko-KR" sz="1600" dirty="0">
                <a:latin typeface="Trebuchet MS" panose="020B0603020202020204" pitchFamily="34" charset="0"/>
              </a:rPr>
              <a:t>'])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>
                <a:latin typeface="Trebuchet MS" panose="020B0603020202020204" pitchFamily="34" charset="0"/>
              </a:rPr>
              <a:t>                     Age        Fare     Parch     </a:t>
            </a:r>
            <a:r>
              <a:rPr lang="en-US" altLang="ko-KR" sz="1600" dirty="0" err="1">
                <a:latin typeface="Trebuchet MS" panose="020B0603020202020204" pitchFamily="34" charset="0"/>
              </a:rPr>
              <a:t>SibSp</a:t>
            </a:r>
            <a:r>
              <a:rPr lang="en-US" altLang="ko-KR" sz="1600" dirty="0">
                <a:latin typeface="Trebuchet MS" panose="020B0603020202020204" pitchFamily="34" charset="0"/>
              </a:rPr>
              <a:t>  Survived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>
                <a:latin typeface="Trebuchet MS" panose="020B0603020202020204" pitchFamily="34" charset="0"/>
              </a:rPr>
              <a:t>Sex    </a:t>
            </a:r>
            <a:r>
              <a:rPr lang="en-US" altLang="ko-KR" sz="1600" dirty="0" err="1">
                <a:latin typeface="Trebuchet MS" panose="020B0603020202020204" pitchFamily="34" charset="0"/>
              </a:rPr>
              <a:t>Pclass</a:t>
            </a:r>
            <a:r>
              <a:rPr lang="en-US" altLang="ko-KR" sz="1600" dirty="0">
                <a:latin typeface="Trebuchet MS" panose="020B0603020202020204" pitchFamily="34" charset="0"/>
              </a:rPr>
              <a:t>                                                     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>
                <a:latin typeface="Trebuchet MS" panose="020B0603020202020204" pitchFamily="34" charset="0"/>
              </a:rPr>
              <a:t>female 1       34.611765  106.125798  0.457447  0.553191  0.968085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>
                <a:latin typeface="Trebuchet MS" panose="020B0603020202020204" pitchFamily="34" charset="0"/>
              </a:rPr>
              <a:t>       2       28.722973   21.970121  0.605263  0.486842  0.921053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>
                <a:latin typeface="Trebuchet MS" panose="020B0603020202020204" pitchFamily="34" charset="0"/>
              </a:rPr>
              <a:t>       3       21.750000   16.118810  0.798611  0.895833  0.500000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>
                <a:latin typeface="Trebuchet MS" panose="020B0603020202020204" pitchFamily="34" charset="0"/>
              </a:rPr>
              <a:t>male   1       41.281386   67.226127  0.278689  0.311475  0.368852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>
                <a:latin typeface="Trebuchet MS" panose="020B0603020202020204" pitchFamily="34" charset="0"/>
              </a:rPr>
              <a:t>       2       30.740707   19.741782  0.222222  0.342593  0.157407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>
                <a:latin typeface="Trebuchet MS" panose="020B0603020202020204" pitchFamily="34" charset="0"/>
              </a:rPr>
              <a:t>       3       26.507589   12.661633  0.224784  0.498559  0.135447</a:t>
            </a:r>
          </a:p>
        </p:txBody>
      </p:sp>
    </p:spTree>
    <p:extLst>
      <p:ext uri="{BB962C8B-B14F-4D97-AF65-F5344CB8AC3E}">
        <p14:creationId xmlns:p14="http://schemas.microsoft.com/office/powerpoint/2010/main" val="3346303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데이터 과학과 </a:t>
            </a:r>
            <a:r>
              <a:rPr lang="ko-KR" altLang="en-US" dirty="0" err="1" smtClean="0"/>
              <a:t>파이썬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ko-KR" altLang="en-US" dirty="0" smtClean="0"/>
              <a:t>데이터 </a:t>
            </a:r>
            <a:r>
              <a:rPr lang="ko-KR" altLang="en-US" dirty="0"/>
              <a:t>과학은 여러 학문 분야에 걸친 접근 방식</a:t>
            </a:r>
            <a:r>
              <a:rPr lang="en-US" altLang="ko-KR" dirty="0"/>
              <a:t>(</a:t>
            </a:r>
            <a:r>
              <a:rPr lang="ko-KR" altLang="en-US" dirty="0"/>
              <a:t>통계학</a:t>
            </a:r>
            <a:r>
              <a:rPr lang="en-US" altLang="ko-KR" dirty="0"/>
              <a:t>, </a:t>
            </a:r>
            <a:r>
              <a:rPr lang="ko-KR" altLang="en-US" dirty="0"/>
              <a:t>컴퓨터 과학</a:t>
            </a:r>
            <a:r>
              <a:rPr lang="en-US" altLang="ko-KR" dirty="0"/>
              <a:t>, </a:t>
            </a:r>
            <a:r>
              <a:rPr lang="ko-KR" altLang="en-US" dirty="0"/>
              <a:t>기계 학습 등의 많은 분야에서 추출한 기법과 이론</a:t>
            </a:r>
            <a:r>
              <a:rPr lang="en-US" altLang="ko-KR" dirty="0"/>
              <a:t>)</a:t>
            </a:r>
            <a:r>
              <a:rPr lang="ko-KR" altLang="en-US" dirty="0"/>
              <a:t>을 필요로 한다</a:t>
            </a:r>
            <a:r>
              <a:rPr lang="en-US" altLang="ko-KR" dirty="0"/>
              <a:t>. </a:t>
            </a:r>
            <a:endParaRPr lang="en-US" altLang="ko-KR" dirty="0" smtClean="0"/>
          </a:p>
          <a:p>
            <a:pPr fontAlgn="base"/>
            <a:r>
              <a:rPr lang="ko-KR" altLang="en-US" dirty="0" err="1" smtClean="0"/>
              <a:t>파이썬은</a:t>
            </a:r>
            <a:r>
              <a:rPr lang="ko-KR" altLang="en-US" dirty="0" smtClean="0"/>
              <a:t> </a:t>
            </a:r>
            <a:r>
              <a:rPr lang="ko-KR" altLang="en-US" dirty="0"/>
              <a:t>수많은 라이브러리를 가지고 있으며 데이터 과학의 요구를 쉽게 처리할 수 있는 기능을 내장하고 있는 동시에</a:t>
            </a:r>
            <a:r>
              <a:rPr lang="en-US" altLang="ko-KR" dirty="0"/>
              <a:t>, </a:t>
            </a:r>
            <a:r>
              <a:rPr lang="ko-KR" altLang="en-US" dirty="0"/>
              <a:t>범용 프로그래밍 언어이기 때문에 최근에 데이터 과학 언어로 각광을 받고 있다</a:t>
            </a:r>
          </a:p>
          <a:p>
            <a:pPr lvl="1" fontAlgn="base"/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7070" y="3489812"/>
            <a:ext cx="3766167" cy="2606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096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/>
              <a:t>특징별로</a:t>
            </a:r>
            <a:r>
              <a:rPr lang="ko-KR" altLang="en-US" dirty="0"/>
              <a:t> 다른 집계 함수 적용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내용 개체 틀 3"/>
          <p:cNvSpPr txBox="1">
            <a:spLocks/>
          </p:cNvSpPr>
          <p:nvPr/>
        </p:nvSpPr>
        <p:spPr>
          <a:xfrm>
            <a:off x="612648" y="1600200"/>
            <a:ext cx="8153400" cy="3362459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vert="horz" wrap="square" rtlCol="0">
            <a:spAutoFit/>
          </a:bodyPr>
          <a:lstStyle>
            <a:defPPr>
              <a:defRPr lang="en-US"/>
            </a:defPPr>
            <a:lvl1pPr marL="320040" indent="-320040" algn="l" rtl="0" eaLnBrk="1" latinLnBrk="1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000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1pPr>
            <a:lvl2pPr marL="640080" indent="-274320" algn="l" rtl="0" eaLnBrk="1" latinLnBrk="1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Ø"/>
              <a:defRPr kumimoji="0" sz="2000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2pPr>
            <a:lvl3pPr marL="914400" indent="-228600" algn="l" rtl="0" eaLnBrk="1" latinLnBrk="1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3pPr>
            <a:lvl4pPr marL="1371600" indent="-228600" algn="l" rtl="0" eaLnBrk="1" latinLnBrk="1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1800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4pPr>
            <a:lvl5pPr marL="1828800" indent="-228600" algn="l" rtl="0" eaLnBrk="1" latinLnBrk="1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1800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5pPr>
            <a:lvl6pPr marL="2103120" indent="-228600" algn="l" rtl="0" eaLnBrk="1" latinLnBrk="1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1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1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1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>
                <a:latin typeface="Trebuchet MS" panose="020B0603020202020204" pitchFamily="34" charset="0"/>
              </a:rPr>
              <a:t>&gt;&gt;&gt; table = </a:t>
            </a:r>
            <a:r>
              <a:rPr lang="en-US" altLang="ko-KR" sz="1600" dirty="0" err="1">
                <a:latin typeface="Trebuchet MS" panose="020B0603020202020204" pitchFamily="34" charset="0"/>
              </a:rPr>
              <a:t>pd.pivot_table</a:t>
            </a:r>
            <a:r>
              <a:rPr lang="en-US" altLang="ko-KR" sz="1600" dirty="0">
                <a:latin typeface="Trebuchet MS" panose="020B0603020202020204" pitchFamily="34" charset="0"/>
              </a:rPr>
              <a:t>(titanic ,index=['Sex','</a:t>
            </a:r>
            <a:r>
              <a:rPr lang="en-US" altLang="ko-KR" sz="1600" dirty="0" err="1">
                <a:latin typeface="Trebuchet MS" panose="020B0603020202020204" pitchFamily="34" charset="0"/>
              </a:rPr>
              <a:t>Pclass</a:t>
            </a:r>
            <a:r>
              <a:rPr lang="en-US" altLang="ko-KR" sz="1600" dirty="0">
                <a:latin typeface="Trebuchet MS" panose="020B0603020202020204" pitchFamily="34" charset="0"/>
              </a:rPr>
              <a:t>'],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>
                <a:latin typeface="Trebuchet MS" panose="020B0603020202020204" pitchFamily="34" charset="0"/>
              </a:rPr>
              <a:t>	</a:t>
            </a:r>
            <a:r>
              <a:rPr lang="en-US" altLang="ko-KR" sz="1600" dirty="0" err="1">
                <a:latin typeface="Trebuchet MS" panose="020B0603020202020204" pitchFamily="34" charset="0"/>
              </a:rPr>
              <a:t>aggfunc</a:t>
            </a:r>
            <a:r>
              <a:rPr lang="en-US" altLang="ko-KR" sz="1600" dirty="0">
                <a:latin typeface="Trebuchet MS" panose="020B0603020202020204" pitchFamily="34" charset="0"/>
              </a:rPr>
              <a:t>={'Age':np.mean,'Survived':</a:t>
            </a:r>
            <a:r>
              <a:rPr lang="en-US" altLang="ko-KR" sz="1600" dirty="0" err="1">
                <a:latin typeface="Trebuchet MS" panose="020B0603020202020204" pitchFamily="34" charset="0"/>
              </a:rPr>
              <a:t>np.sum</a:t>
            </a:r>
            <a:r>
              <a:rPr lang="en-US" altLang="ko-KR" sz="1600" dirty="0">
                <a:latin typeface="Trebuchet MS" panose="020B0603020202020204" pitchFamily="34" charset="0"/>
              </a:rPr>
              <a:t>})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>
                <a:latin typeface="Trebuchet MS" panose="020B0603020202020204" pitchFamily="34" charset="0"/>
              </a:rPr>
              <a:t>                     Age  Survived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>
                <a:latin typeface="Trebuchet MS" panose="020B0603020202020204" pitchFamily="34" charset="0"/>
              </a:rPr>
              <a:t>Sex    </a:t>
            </a:r>
            <a:r>
              <a:rPr lang="en-US" altLang="ko-KR" sz="1600" dirty="0" err="1">
                <a:latin typeface="Trebuchet MS" panose="020B0603020202020204" pitchFamily="34" charset="0"/>
              </a:rPr>
              <a:t>Pclass</a:t>
            </a:r>
            <a:r>
              <a:rPr lang="en-US" altLang="ko-KR" sz="1600" dirty="0">
                <a:latin typeface="Trebuchet MS" panose="020B0603020202020204" pitchFamily="34" charset="0"/>
              </a:rPr>
              <a:t>                     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>
                <a:latin typeface="Trebuchet MS" panose="020B0603020202020204" pitchFamily="34" charset="0"/>
              </a:rPr>
              <a:t>female 1       34.611765        91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>
                <a:latin typeface="Trebuchet MS" panose="020B0603020202020204" pitchFamily="34" charset="0"/>
              </a:rPr>
              <a:t>       2       28.722973        70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>
                <a:latin typeface="Trebuchet MS" panose="020B0603020202020204" pitchFamily="34" charset="0"/>
              </a:rPr>
              <a:t>       3       21.750000        72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>
                <a:latin typeface="Trebuchet MS" panose="020B0603020202020204" pitchFamily="34" charset="0"/>
              </a:rPr>
              <a:t>male   1       41.281386        45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>
                <a:latin typeface="Trebuchet MS" panose="020B0603020202020204" pitchFamily="34" charset="0"/>
              </a:rPr>
              <a:t>       2       30.740707        17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>
                <a:latin typeface="Trebuchet MS" panose="020B0603020202020204" pitchFamily="34" charset="0"/>
              </a:rPr>
              <a:t>       3       26.507589        47</a:t>
            </a:r>
          </a:p>
        </p:txBody>
      </p:sp>
    </p:spTree>
    <p:extLst>
      <p:ext uri="{BB962C8B-B14F-4D97-AF65-F5344CB8AC3E}">
        <p14:creationId xmlns:p14="http://schemas.microsoft.com/office/powerpoint/2010/main" val="1828914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/>
              <a:t>value </a:t>
            </a:r>
            <a:r>
              <a:rPr lang="ko-KR" altLang="en-US" dirty="0"/>
              <a:t>매개 변수를 사용하여 특정한 데이터에 대한 집계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내용 개체 틀 3"/>
          <p:cNvSpPr txBox="1">
            <a:spLocks/>
          </p:cNvSpPr>
          <p:nvPr/>
        </p:nvSpPr>
        <p:spPr>
          <a:xfrm>
            <a:off x="612648" y="1600200"/>
            <a:ext cx="8153400" cy="4034438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vert="horz" wrap="square" rtlCol="0">
            <a:spAutoFit/>
          </a:bodyPr>
          <a:lstStyle>
            <a:defPPr>
              <a:defRPr lang="en-US"/>
            </a:defPPr>
            <a:lvl1pPr marL="320040" indent="-320040" algn="l" rtl="0" eaLnBrk="1" latinLnBrk="1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000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1pPr>
            <a:lvl2pPr marL="640080" indent="-274320" algn="l" rtl="0" eaLnBrk="1" latinLnBrk="1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Ø"/>
              <a:defRPr kumimoji="0" sz="2000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2pPr>
            <a:lvl3pPr marL="914400" indent="-228600" algn="l" rtl="0" eaLnBrk="1" latinLnBrk="1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3pPr>
            <a:lvl4pPr marL="1371600" indent="-228600" algn="l" rtl="0" eaLnBrk="1" latinLnBrk="1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1800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4pPr>
            <a:lvl5pPr marL="1828800" indent="-228600" algn="l" rtl="0" eaLnBrk="1" latinLnBrk="1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1800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5pPr>
            <a:lvl6pPr marL="2103120" indent="-228600" algn="l" rtl="0" eaLnBrk="1" latinLnBrk="1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1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1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1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>
                <a:latin typeface="Trebuchet MS" panose="020B0603020202020204" pitchFamily="34" charset="0"/>
              </a:rPr>
              <a:t>&gt;&gt;&gt; table=</a:t>
            </a:r>
            <a:r>
              <a:rPr lang="en-US" altLang="ko-KR" sz="1600" dirty="0" err="1">
                <a:latin typeface="Trebuchet MS" panose="020B0603020202020204" pitchFamily="34" charset="0"/>
              </a:rPr>
              <a:t>pd.pivot_table</a:t>
            </a:r>
            <a:r>
              <a:rPr lang="en-US" altLang="ko-KR" sz="1600" dirty="0">
                <a:latin typeface="Trebuchet MS" panose="020B0603020202020204" pitchFamily="34" charset="0"/>
              </a:rPr>
              <a:t>(titanic, index=['Sex', '</a:t>
            </a:r>
            <a:r>
              <a:rPr lang="en-US" altLang="ko-KR" sz="1600" dirty="0" err="1">
                <a:latin typeface="Trebuchet MS" panose="020B0603020202020204" pitchFamily="34" charset="0"/>
              </a:rPr>
              <a:t>Pclass</a:t>
            </a:r>
            <a:r>
              <a:rPr lang="en-US" altLang="ko-KR" sz="1600" dirty="0">
                <a:latin typeface="Trebuchet MS" panose="020B0603020202020204" pitchFamily="34" charset="0"/>
              </a:rPr>
              <a:t>'], 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>
                <a:latin typeface="Trebuchet MS" panose="020B0603020202020204" pitchFamily="34" charset="0"/>
              </a:rPr>
              <a:t>	values=['Survived'], </a:t>
            </a:r>
            <a:r>
              <a:rPr lang="en-US" altLang="ko-KR" sz="1600" dirty="0" err="1">
                <a:latin typeface="Trebuchet MS" panose="020B0603020202020204" pitchFamily="34" charset="0"/>
              </a:rPr>
              <a:t>aggfunc</a:t>
            </a:r>
            <a:r>
              <a:rPr lang="en-US" altLang="ko-KR" sz="1600" dirty="0">
                <a:latin typeface="Trebuchet MS" panose="020B0603020202020204" pitchFamily="34" charset="0"/>
              </a:rPr>
              <a:t>=</a:t>
            </a:r>
            <a:r>
              <a:rPr lang="en-US" altLang="ko-KR" sz="1600" dirty="0" err="1">
                <a:latin typeface="Trebuchet MS" panose="020B0603020202020204" pitchFamily="34" charset="0"/>
              </a:rPr>
              <a:t>np.mean</a:t>
            </a:r>
            <a:r>
              <a:rPr lang="en-US" altLang="ko-KR" sz="1600" dirty="0">
                <a:latin typeface="Trebuchet MS" panose="020B0603020202020204" pitchFamily="34" charset="0"/>
              </a:rPr>
              <a:t>)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>
                <a:latin typeface="Trebuchet MS" panose="020B0603020202020204" pitchFamily="34" charset="0"/>
              </a:rPr>
              <a:t>               Survived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>
                <a:latin typeface="Trebuchet MS" panose="020B0603020202020204" pitchFamily="34" charset="0"/>
              </a:rPr>
              <a:t>Sex    </a:t>
            </a:r>
            <a:r>
              <a:rPr lang="en-US" altLang="ko-KR" sz="1600" dirty="0" err="1">
                <a:latin typeface="Trebuchet MS" panose="020B0603020202020204" pitchFamily="34" charset="0"/>
              </a:rPr>
              <a:t>Pclass</a:t>
            </a:r>
            <a:r>
              <a:rPr lang="en-US" altLang="ko-KR" sz="1600" dirty="0">
                <a:latin typeface="Trebuchet MS" panose="020B0603020202020204" pitchFamily="34" charset="0"/>
              </a:rPr>
              <a:t>          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>
                <a:latin typeface="Trebuchet MS" panose="020B0603020202020204" pitchFamily="34" charset="0"/>
              </a:rPr>
              <a:t>female 1       0.968085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>
                <a:latin typeface="Trebuchet MS" panose="020B0603020202020204" pitchFamily="34" charset="0"/>
              </a:rPr>
              <a:t>       2       0.921053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>
                <a:latin typeface="Trebuchet MS" panose="020B0603020202020204" pitchFamily="34" charset="0"/>
              </a:rPr>
              <a:t>       3       0.500000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>
                <a:latin typeface="Trebuchet MS" panose="020B0603020202020204" pitchFamily="34" charset="0"/>
              </a:rPr>
              <a:t>male   1       0.368852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>
                <a:latin typeface="Trebuchet MS" panose="020B0603020202020204" pitchFamily="34" charset="0"/>
              </a:rPr>
              <a:t>       2       0.157407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>
                <a:latin typeface="Trebuchet MS" panose="020B0603020202020204" pitchFamily="34" charset="0"/>
              </a:rPr>
              <a:t>       3       0.135447</a:t>
            </a:r>
          </a:p>
          <a:p>
            <a:pPr marL="0" indent="0" fontAlgn="auto">
              <a:spcAft>
                <a:spcPts val="0"/>
              </a:spcAft>
              <a:buNone/>
            </a:pPr>
            <a:endParaRPr lang="en-US" altLang="ko-KR" sz="1600" dirty="0">
              <a:latin typeface="Trebuchet MS" panose="020B0603020202020204" pitchFamily="34" charset="0"/>
            </a:endParaRP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>
                <a:latin typeface="Trebuchet MS" panose="020B0603020202020204" pitchFamily="34" charset="0"/>
              </a:rPr>
              <a:t>&gt;&gt;&gt; </a:t>
            </a:r>
            <a:r>
              <a:rPr lang="en-US" altLang="ko-KR" sz="1600" dirty="0" err="1">
                <a:latin typeface="Trebuchet MS" panose="020B0603020202020204" pitchFamily="34" charset="0"/>
              </a:rPr>
              <a:t>table.plot</a:t>
            </a:r>
            <a:r>
              <a:rPr lang="en-US" altLang="ko-KR" sz="1600" dirty="0">
                <a:latin typeface="Trebuchet MS" panose="020B0603020202020204" pitchFamily="34" charset="0"/>
              </a:rPr>
              <a:t>(kind='bar')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9217" name="_x386667872" descr="EMB00001c5c14b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6692" y="2752724"/>
            <a:ext cx="4587483" cy="3435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8145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/>
              <a:t>데이터 간의 관계 찾기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내용 개체 틀 3"/>
          <p:cNvSpPr txBox="1">
            <a:spLocks/>
          </p:cNvSpPr>
          <p:nvPr/>
        </p:nvSpPr>
        <p:spPr>
          <a:xfrm>
            <a:off x="612648" y="1600200"/>
            <a:ext cx="8153400" cy="3362459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vert="horz" wrap="square" rtlCol="0">
            <a:spAutoFit/>
          </a:bodyPr>
          <a:lstStyle>
            <a:defPPr>
              <a:defRPr lang="en-US"/>
            </a:defPPr>
            <a:lvl1pPr marL="320040" indent="-320040" algn="l" rtl="0" eaLnBrk="1" latinLnBrk="1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000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1pPr>
            <a:lvl2pPr marL="640080" indent="-274320" algn="l" rtl="0" eaLnBrk="1" latinLnBrk="1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Ø"/>
              <a:defRPr kumimoji="0" sz="2000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2pPr>
            <a:lvl3pPr marL="914400" indent="-228600" algn="l" rtl="0" eaLnBrk="1" latinLnBrk="1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3pPr>
            <a:lvl4pPr marL="1371600" indent="-228600" algn="l" rtl="0" eaLnBrk="1" latinLnBrk="1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1800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4pPr>
            <a:lvl5pPr marL="1828800" indent="-228600" algn="l" rtl="0" eaLnBrk="1" latinLnBrk="1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1800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5pPr>
            <a:lvl6pPr marL="2103120" indent="-228600" algn="l" rtl="0" eaLnBrk="1" latinLnBrk="1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1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1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1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>
                <a:latin typeface="Trebuchet MS" panose="020B0603020202020204" pitchFamily="34" charset="0"/>
              </a:rPr>
              <a:t>&gt;&gt;&gt; table = </a:t>
            </a:r>
            <a:r>
              <a:rPr lang="en-US" altLang="ko-KR" sz="1600" dirty="0" err="1">
                <a:latin typeface="Trebuchet MS" panose="020B0603020202020204" pitchFamily="34" charset="0"/>
              </a:rPr>
              <a:t>pd.pivot_table</a:t>
            </a:r>
            <a:r>
              <a:rPr lang="en-US" altLang="ko-KR" sz="1600" dirty="0">
                <a:latin typeface="Trebuchet MS" panose="020B0603020202020204" pitchFamily="34" charset="0"/>
              </a:rPr>
              <a:t>(titanic ,index=['Sex'],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>
                <a:latin typeface="Trebuchet MS" panose="020B0603020202020204" pitchFamily="34" charset="0"/>
              </a:rPr>
              <a:t>	columns=['</a:t>
            </a:r>
            <a:r>
              <a:rPr lang="en-US" altLang="ko-KR" sz="1600" dirty="0" err="1">
                <a:latin typeface="Trebuchet MS" panose="020B0603020202020204" pitchFamily="34" charset="0"/>
              </a:rPr>
              <a:t>Pclass</a:t>
            </a:r>
            <a:r>
              <a:rPr lang="en-US" altLang="ko-KR" sz="1600" dirty="0">
                <a:latin typeface="Trebuchet MS" panose="020B0603020202020204" pitchFamily="34" charset="0"/>
              </a:rPr>
              <a:t>'],values=['Survived'],</a:t>
            </a:r>
            <a:r>
              <a:rPr lang="en-US" altLang="ko-KR" sz="1600" dirty="0" err="1">
                <a:latin typeface="Trebuchet MS" panose="020B0603020202020204" pitchFamily="34" charset="0"/>
              </a:rPr>
              <a:t>aggfunc</a:t>
            </a:r>
            <a:r>
              <a:rPr lang="en-US" altLang="ko-KR" sz="1600" dirty="0">
                <a:latin typeface="Trebuchet MS" panose="020B0603020202020204" pitchFamily="34" charset="0"/>
              </a:rPr>
              <a:t>=</a:t>
            </a:r>
            <a:r>
              <a:rPr lang="en-US" altLang="ko-KR" sz="1600" dirty="0" err="1">
                <a:latin typeface="Trebuchet MS" panose="020B0603020202020204" pitchFamily="34" charset="0"/>
              </a:rPr>
              <a:t>np.sum</a:t>
            </a:r>
            <a:r>
              <a:rPr lang="en-US" altLang="ko-KR" sz="1600" dirty="0">
                <a:latin typeface="Trebuchet MS" panose="020B0603020202020204" pitchFamily="34" charset="0"/>
              </a:rPr>
              <a:t>)</a:t>
            </a:r>
          </a:p>
          <a:p>
            <a:pPr marL="0" indent="0" fontAlgn="auto">
              <a:spcAft>
                <a:spcPts val="0"/>
              </a:spcAft>
              <a:buNone/>
            </a:pPr>
            <a:endParaRPr lang="en-US" altLang="ko-KR" sz="1600" dirty="0">
              <a:latin typeface="Trebuchet MS" panose="020B0603020202020204" pitchFamily="34" charset="0"/>
            </a:endParaRP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>
                <a:latin typeface="Trebuchet MS" panose="020B0603020202020204" pitchFamily="34" charset="0"/>
              </a:rPr>
              <a:t>       Survived        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 err="1">
                <a:latin typeface="Trebuchet MS" panose="020B0603020202020204" pitchFamily="34" charset="0"/>
              </a:rPr>
              <a:t>Pclass</a:t>
            </a:r>
            <a:r>
              <a:rPr lang="en-US" altLang="ko-KR" sz="1600" dirty="0">
                <a:latin typeface="Trebuchet MS" panose="020B0603020202020204" pitchFamily="34" charset="0"/>
              </a:rPr>
              <a:t>        1   2   3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>
                <a:latin typeface="Trebuchet MS" panose="020B0603020202020204" pitchFamily="34" charset="0"/>
              </a:rPr>
              <a:t>Sex                    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>
                <a:latin typeface="Trebuchet MS" panose="020B0603020202020204" pitchFamily="34" charset="0"/>
              </a:rPr>
              <a:t>female       91  70  72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>
                <a:latin typeface="Trebuchet MS" panose="020B0603020202020204" pitchFamily="34" charset="0"/>
              </a:rPr>
              <a:t>male         45  17  47</a:t>
            </a:r>
          </a:p>
          <a:p>
            <a:pPr marL="0" indent="0" fontAlgn="auto">
              <a:spcAft>
                <a:spcPts val="0"/>
              </a:spcAft>
              <a:buNone/>
            </a:pPr>
            <a:endParaRPr lang="en-US" altLang="ko-KR" sz="1600" dirty="0">
              <a:latin typeface="Trebuchet MS" panose="020B0603020202020204" pitchFamily="34" charset="0"/>
            </a:endParaRP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 smtClean="0">
                <a:latin typeface="Trebuchet MS" panose="020B0603020202020204" pitchFamily="34" charset="0"/>
              </a:rPr>
              <a:t>&gt;&gt;&gt; </a:t>
            </a:r>
            <a:r>
              <a:rPr lang="en-US" altLang="ko-KR" sz="1600" dirty="0" err="1">
                <a:latin typeface="Trebuchet MS" panose="020B0603020202020204" pitchFamily="34" charset="0"/>
              </a:rPr>
              <a:t>table.plot</a:t>
            </a:r>
            <a:r>
              <a:rPr lang="en-US" altLang="ko-KR" sz="1600" dirty="0">
                <a:latin typeface="Trebuchet MS" panose="020B0603020202020204" pitchFamily="34" charset="0"/>
              </a:rPr>
              <a:t>(kind='bar')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2289" name="_x386673344" descr="EMB00001c5c14b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5473" y="3157886"/>
            <a:ext cx="4820575" cy="3609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9219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데이터 병합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/>
              <a:t>merge()</a:t>
            </a:r>
            <a:r>
              <a:rPr lang="ko-KR" altLang="en-US" dirty="0"/>
              <a:t>을 사용하면 공통 열이나 인덱스를 사용하여 데이터를 결합한다</a:t>
            </a:r>
            <a:r>
              <a:rPr lang="en-US" altLang="ko-KR" dirty="0"/>
              <a:t>.</a:t>
            </a:r>
          </a:p>
          <a:p>
            <a:r>
              <a:rPr lang="en-US" altLang="ko-KR" dirty="0" smtClean="0"/>
              <a:t>join</a:t>
            </a:r>
            <a:r>
              <a:rPr lang="en-US" altLang="ko-KR" dirty="0"/>
              <a:t>()</a:t>
            </a:r>
            <a:r>
              <a:rPr lang="ko-KR" altLang="en-US" dirty="0"/>
              <a:t>을 사용하면 키 열이나 인덱스를 사용하여 데이터를 결합한다</a:t>
            </a:r>
            <a:r>
              <a:rPr lang="en-US" altLang="ko-KR" dirty="0"/>
              <a:t>.</a:t>
            </a:r>
          </a:p>
          <a:p>
            <a:r>
              <a:rPr lang="en-US" altLang="ko-KR" dirty="0" err="1" smtClean="0"/>
              <a:t>concat</a:t>
            </a:r>
            <a:r>
              <a:rPr lang="en-US" altLang="ko-KR" dirty="0"/>
              <a:t>()</a:t>
            </a:r>
            <a:r>
              <a:rPr lang="ko-KR" altLang="en-US" dirty="0"/>
              <a:t>을 사용하면 테이블의 행이나 열을 결합한다</a:t>
            </a:r>
            <a:r>
              <a:rPr lang="en-US" altLang="ko-KR" dirty="0"/>
              <a:t>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62887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merge()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/>
              <a:t>merge()</a:t>
            </a:r>
            <a:r>
              <a:rPr lang="ko-KR" altLang="en-US" dirty="0"/>
              <a:t>를 사용하면 데이터베이스의 조인</a:t>
            </a:r>
            <a:r>
              <a:rPr lang="en-US" altLang="ko-KR" dirty="0"/>
              <a:t>(join) </a:t>
            </a:r>
            <a:r>
              <a:rPr lang="ko-KR" altLang="en-US" dirty="0"/>
              <a:t>연산을 할 수 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648" y="2359749"/>
            <a:ext cx="8196442" cy="1786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801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merge()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내용 개체 틀 3"/>
          <p:cNvSpPr txBox="1">
            <a:spLocks/>
          </p:cNvSpPr>
          <p:nvPr/>
        </p:nvSpPr>
        <p:spPr>
          <a:xfrm>
            <a:off x="612648" y="1600200"/>
            <a:ext cx="8153400" cy="4370427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vert="horz" wrap="square" rtlCol="0">
            <a:spAutoFit/>
          </a:bodyPr>
          <a:lstStyle>
            <a:defPPr>
              <a:defRPr lang="en-US"/>
            </a:defPPr>
            <a:lvl1pPr marL="320040" indent="-320040" algn="l" rtl="0" eaLnBrk="1" latinLnBrk="1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000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1pPr>
            <a:lvl2pPr marL="640080" indent="-274320" algn="l" rtl="0" eaLnBrk="1" latinLnBrk="1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Ø"/>
              <a:defRPr kumimoji="0" sz="2000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2pPr>
            <a:lvl3pPr marL="914400" indent="-228600" algn="l" rtl="0" eaLnBrk="1" latinLnBrk="1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3pPr>
            <a:lvl4pPr marL="1371600" indent="-228600" algn="l" rtl="0" eaLnBrk="1" latinLnBrk="1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1800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4pPr>
            <a:lvl5pPr marL="1828800" indent="-228600" algn="l" rtl="0" eaLnBrk="1" latinLnBrk="1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1800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5pPr>
            <a:lvl6pPr marL="2103120" indent="-228600" algn="l" rtl="0" eaLnBrk="1" latinLnBrk="1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1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1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1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>
                <a:latin typeface="Trebuchet MS" panose="020B0603020202020204" pitchFamily="34" charset="0"/>
              </a:rPr>
              <a:t>&gt;&gt;&gt; df1 = </a:t>
            </a:r>
            <a:r>
              <a:rPr lang="en-US" altLang="ko-KR" sz="1600" dirty="0" err="1">
                <a:latin typeface="Trebuchet MS" panose="020B0603020202020204" pitchFamily="34" charset="0"/>
              </a:rPr>
              <a:t>pd.DataFrame</a:t>
            </a:r>
            <a:r>
              <a:rPr lang="en-US" altLang="ko-KR" sz="1600" dirty="0">
                <a:latin typeface="Trebuchet MS" panose="020B0603020202020204" pitchFamily="34" charset="0"/>
              </a:rPr>
              <a:t>({'employee': ['Kim', 'Lee', 'Park', 'Choi'],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>
                <a:latin typeface="Trebuchet MS" panose="020B0603020202020204" pitchFamily="34" charset="0"/>
              </a:rPr>
              <a:t>                    'department': ['Accounting', 'Engineering', 'HR', 'Engineering']})</a:t>
            </a:r>
          </a:p>
          <a:p>
            <a:pPr marL="0" indent="0" fontAlgn="auto">
              <a:spcAft>
                <a:spcPts val="0"/>
              </a:spcAft>
              <a:buNone/>
            </a:pPr>
            <a:endParaRPr lang="en-US" altLang="ko-KR" sz="1600" dirty="0">
              <a:latin typeface="Trebuchet MS" panose="020B0603020202020204" pitchFamily="34" charset="0"/>
            </a:endParaRP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>
                <a:latin typeface="Trebuchet MS" panose="020B0603020202020204" pitchFamily="34" charset="0"/>
              </a:rPr>
              <a:t>&gt;&gt;&gt; df2 = </a:t>
            </a:r>
            <a:r>
              <a:rPr lang="en-US" altLang="ko-KR" sz="1600" dirty="0" err="1">
                <a:latin typeface="Trebuchet MS" panose="020B0603020202020204" pitchFamily="34" charset="0"/>
              </a:rPr>
              <a:t>pd.DataFrame</a:t>
            </a:r>
            <a:r>
              <a:rPr lang="en-US" altLang="ko-KR" sz="1600" dirty="0">
                <a:latin typeface="Trebuchet MS" panose="020B0603020202020204" pitchFamily="34" charset="0"/>
              </a:rPr>
              <a:t>({'employee': ['Kim', 'Lee', 'Park', 'Choi'],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>
                <a:latin typeface="Trebuchet MS" panose="020B0603020202020204" pitchFamily="34" charset="0"/>
              </a:rPr>
              <a:t>                    'age': [27, 34, 26, 29]})</a:t>
            </a:r>
          </a:p>
          <a:p>
            <a:pPr marL="0" indent="0" fontAlgn="auto">
              <a:spcAft>
                <a:spcPts val="0"/>
              </a:spcAft>
              <a:buNone/>
            </a:pPr>
            <a:endParaRPr lang="en-US" altLang="ko-KR" sz="1600" dirty="0">
              <a:latin typeface="Trebuchet MS" panose="020B0603020202020204" pitchFamily="34" charset="0"/>
            </a:endParaRP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>
                <a:latin typeface="Trebuchet MS" panose="020B0603020202020204" pitchFamily="34" charset="0"/>
              </a:rPr>
              <a:t>&gt;&gt;&gt; df3 = </a:t>
            </a:r>
            <a:r>
              <a:rPr lang="en-US" altLang="ko-KR" sz="1600" dirty="0" err="1">
                <a:latin typeface="Trebuchet MS" panose="020B0603020202020204" pitchFamily="34" charset="0"/>
              </a:rPr>
              <a:t>pd.merge</a:t>
            </a:r>
            <a:r>
              <a:rPr lang="en-US" altLang="ko-KR" sz="1600" dirty="0">
                <a:latin typeface="Trebuchet MS" panose="020B0603020202020204" pitchFamily="34" charset="0"/>
              </a:rPr>
              <a:t>(df1, df2)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>
                <a:latin typeface="Trebuchet MS" panose="020B0603020202020204" pitchFamily="34" charset="0"/>
              </a:rPr>
              <a:t>&gt;&gt;&gt; df3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>
                <a:latin typeface="Trebuchet MS" panose="020B0603020202020204" pitchFamily="34" charset="0"/>
              </a:rPr>
              <a:t>  employee   department  age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>
                <a:latin typeface="Trebuchet MS" panose="020B0603020202020204" pitchFamily="34" charset="0"/>
              </a:rPr>
              <a:t>0      Kim   Accounting   27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>
                <a:latin typeface="Trebuchet MS" panose="020B0603020202020204" pitchFamily="34" charset="0"/>
              </a:rPr>
              <a:t>1      Lee  Engineering   34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>
                <a:latin typeface="Trebuchet MS" panose="020B0603020202020204" pitchFamily="34" charset="0"/>
              </a:rPr>
              <a:t>2     Park           HR   26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>
                <a:latin typeface="Trebuchet MS" panose="020B0603020202020204" pitchFamily="34" charset="0"/>
              </a:rPr>
              <a:t>3     Choi  Engineering   29</a:t>
            </a:r>
          </a:p>
        </p:txBody>
      </p:sp>
    </p:spTree>
    <p:extLst>
      <p:ext uri="{BB962C8B-B14F-4D97-AF65-F5344CB8AC3E}">
        <p14:creationId xmlns:p14="http://schemas.microsoft.com/office/powerpoint/2010/main" val="1724612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결손값</a:t>
            </a:r>
            <a:r>
              <a:rPr lang="ko-KR" altLang="en-US" dirty="0" smtClean="0"/>
              <a:t> 삭제하기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/>
              <a:t>실제 데이터셋들은 완벽하지 않다</a:t>
            </a:r>
            <a:r>
              <a:rPr lang="en-US" altLang="ko-KR" dirty="0"/>
              <a:t>. </a:t>
            </a:r>
            <a:endParaRPr lang="en-US" altLang="ko-KR" dirty="0" smtClean="0"/>
          </a:p>
          <a:p>
            <a:r>
              <a:rPr lang="ko-KR" altLang="en-US" dirty="0" smtClean="0"/>
              <a:t>판다스에서는 </a:t>
            </a:r>
            <a:r>
              <a:rPr lang="ko-KR" altLang="en-US" dirty="0" err="1"/>
              <a:t>결손값을</a:t>
            </a:r>
            <a:r>
              <a:rPr lang="ko-KR" altLang="en-US" dirty="0"/>
              <a:t> </a:t>
            </a:r>
            <a:r>
              <a:rPr lang="en-US" altLang="ko-KR" dirty="0" err="1"/>
              <a:t>NaN</a:t>
            </a:r>
            <a:r>
              <a:rPr lang="ko-KR" altLang="en-US" dirty="0"/>
              <a:t>으로 나타낸다</a:t>
            </a:r>
            <a:r>
              <a:rPr lang="en-US" altLang="ko-KR" dirty="0"/>
              <a:t>. </a:t>
            </a:r>
            <a:r>
              <a:rPr lang="ko-KR" altLang="en-US" dirty="0" err="1"/>
              <a:t>판다스는</a:t>
            </a:r>
            <a:r>
              <a:rPr lang="ko-KR" altLang="en-US" dirty="0"/>
              <a:t> </a:t>
            </a:r>
            <a:r>
              <a:rPr lang="ko-KR" altLang="en-US" dirty="0" err="1"/>
              <a:t>결손값을</a:t>
            </a:r>
            <a:r>
              <a:rPr lang="ko-KR" altLang="en-US" dirty="0"/>
              <a:t> 탐지하고 수정하는 함수를 제공한다</a:t>
            </a:r>
            <a:r>
              <a:rPr lang="en-US" altLang="ko-KR" dirty="0"/>
              <a:t>. </a:t>
            </a:r>
            <a:endParaRPr lang="ko-KR" altLang="en-US" dirty="0"/>
          </a:p>
          <a:p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5895" y="2816764"/>
            <a:ext cx="5705475" cy="273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042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결손값</a:t>
            </a:r>
            <a:r>
              <a:rPr lang="ko-KR" altLang="en-US" dirty="0" smtClean="0"/>
              <a:t> 삭제하기</a:t>
            </a:r>
            <a:endParaRPr lang="ko-KR" altLang="en-US" dirty="0"/>
          </a:p>
        </p:txBody>
      </p:sp>
      <p:pic>
        <p:nvPicPr>
          <p:cNvPr id="5" name="내용 개체 틀 4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979441" y="1858901"/>
            <a:ext cx="7029450" cy="223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446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결손값</a:t>
            </a:r>
            <a:r>
              <a:rPr lang="ko-KR" altLang="en-US" dirty="0" smtClean="0"/>
              <a:t> 삭제하기</a:t>
            </a:r>
            <a:endParaRPr lang="ko-KR" altLang="en-US" dirty="0"/>
          </a:p>
        </p:txBody>
      </p:sp>
      <p:sp>
        <p:nvSpPr>
          <p:cNvPr id="4" name="내용 개체 틀 3"/>
          <p:cNvSpPr txBox="1">
            <a:spLocks/>
          </p:cNvSpPr>
          <p:nvPr/>
        </p:nvSpPr>
        <p:spPr>
          <a:xfrm>
            <a:off x="612648" y="1600200"/>
            <a:ext cx="8153400" cy="3698448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vert="horz" wrap="square" rtlCol="0">
            <a:spAutoFit/>
          </a:bodyPr>
          <a:lstStyle>
            <a:defPPr>
              <a:defRPr lang="en-US"/>
            </a:defPPr>
            <a:lvl1pPr marL="320040" indent="-320040" algn="l" rtl="0" eaLnBrk="1" latinLnBrk="1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000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1pPr>
            <a:lvl2pPr marL="640080" indent="-274320" algn="l" rtl="0" eaLnBrk="1" latinLnBrk="1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Ø"/>
              <a:defRPr kumimoji="0" sz="2000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2pPr>
            <a:lvl3pPr marL="914400" indent="-228600" algn="l" rtl="0" eaLnBrk="1" latinLnBrk="1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3pPr>
            <a:lvl4pPr marL="1371600" indent="-228600" algn="l" rtl="0" eaLnBrk="1" latinLnBrk="1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1800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4pPr>
            <a:lvl5pPr marL="1828800" indent="-228600" algn="l" rtl="0" eaLnBrk="1" latinLnBrk="1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1800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5pPr>
            <a:lvl6pPr marL="2103120" indent="-228600" algn="l" rtl="0" eaLnBrk="1" latinLnBrk="1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1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1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1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>
                <a:latin typeface="Trebuchet MS" panose="020B0603020202020204" pitchFamily="34" charset="0"/>
              </a:rPr>
              <a:t>&gt;&gt;&gt; import pandas as </a:t>
            </a:r>
            <a:r>
              <a:rPr lang="en-US" altLang="ko-KR" sz="1600" dirty="0" err="1">
                <a:latin typeface="Trebuchet MS" panose="020B0603020202020204" pitchFamily="34" charset="0"/>
              </a:rPr>
              <a:t>pd</a:t>
            </a:r>
            <a:endParaRPr lang="en-US" altLang="ko-KR" sz="1600" dirty="0">
              <a:latin typeface="Trebuchet MS" panose="020B0603020202020204" pitchFamily="34" charset="0"/>
            </a:endParaRP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>
                <a:latin typeface="Trebuchet MS" panose="020B0603020202020204" pitchFamily="34" charset="0"/>
              </a:rPr>
              <a:t>&gt;&gt;&gt; </a:t>
            </a:r>
            <a:r>
              <a:rPr lang="en-US" altLang="ko-KR" sz="1600" dirty="0" err="1">
                <a:latin typeface="Trebuchet MS" panose="020B0603020202020204" pitchFamily="34" charset="0"/>
              </a:rPr>
              <a:t>df</a:t>
            </a:r>
            <a:r>
              <a:rPr lang="en-US" altLang="ko-KR" sz="1600" dirty="0">
                <a:latin typeface="Trebuchet MS" panose="020B0603020202020204" pitchFamily="34" charset="0"/>
              </a:rPr>
              <a:t> = </a:t>
            </a:r>
            <a:r>
              <a:rPr lang="en-US" altLang="ko-KR" sz="1600" dirty="0" err="1">
                <a:latin typeface="Trebuchet MS" panose="020B0603020202020204" pitchFamily="34" charset="0"/>
              </a:rPr>
              <a:t>pd.read_csv</a:t>
            </a:r>
            <a:r>
              <a:rPr lang="en-US" altLang="ko-KR" sz="1600" dirty="0">
                <a:latin typeface="Trebuchet MS" panose="020B0603020202020204" pitchFamily="34" charset="0"/>
              </a:rPr>
              <a:t>('d:/countries1.csv', </a:t>
            </a:r>
            <a:r>
              <a:rPr lang="en-US" altLang="ko-KR" sz="1600" dirty="0" err="1">
                <a:latin typeface="Trebuchet MS" panose="020B0603020202020204" pitchFamily="34" charset="0"/>
              </a:rPr>
              <a:t>index_col</a:t>
            </a:r>
            <a:r>
              <a:rPr lang="en-US" altLang="ko-KR" sz="1600" dirty="0">
                <a:latin typeface="Trebuchet MS" panose="020B0603020202020204" pitchFamily="34" charset="0"/>
              </a:rPr>
              <a:t>=0)</a:t>
            </a:r>
          </a:p>
          <a:p>
            <a:pPr marL="0" indent="0" fontAlgn="auto">
              <a:spcAft>
                <a:spcPts val="0"/>
              </a:spcAft>
              <a:buNone/>
            </a:pPr>
            <a:endParaRPr lang="en-US" altLang="ko-KR" sz="1600" dirty="0">
              <a:latin typeface="Trebuchet MS" panose="020B0603020202020204" pitchFamily="34" charset="0"/>
            </a:endParaRP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 smtClean="0">
                <a:latin typeface="Trebuchet MS" panose="020B0603020202020204" pitchFamily="34" charset="0"/>
              </a:rPr>
              <a:t>&gt;&gt;&gt; </a:t>
            </a:r>
            <a:r>
              <a:rPr lang="en-US" altLang="ko-KR" sz="1600" dirty="0" err="1">
                <a:latin typeface="Trebuchet MS" panose="020B0603020202020204" pitchFamily="34" charset="0"/>
              </a:rPr>
              <a:t>df.dropna</a:t>
            </a:r>
            <a:r>
              <a:rPr lang="en-US" altLang="ko-KR" sz="1600" dirty="0">
                <a:latin typeface="Trebuchet MS" panose="020B0603020202020204" pitchFamily="34" charset="0"/>
              </a:rPr>
              <a:t>(how="all")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>
                <a:latin typeface="Trebuchet MS" panose="020B0603020202020204" pitchFamily="34" charset="0"/>
              </a:rPr>
              <a:t>    country        area     capital  population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>
                <a:latin typeface="Trebuchet MS" panose="020B0603020202020204" pitchFamily="34" charset="0"/>
              </a:rPr>
              <a:t>                                              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>
                <a:latin typeface="Trebuchet MS" panose="020B0603020202020204" pitchFamily="34" charset="0"/>
              </a:rPr>
              <a:t>KR   Korea     98480.0       Seoul    48422644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>
                <a:latin typeface="Trebuchet MS" panose="020B0603020202020204" pitchFamily="34" charset="0"/>
              </a:rPr>
              <a:t>US     USA   9629091.0  Washington   310232863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>
                <a:latin typeface="Trebuchet MS" panose="020B0603020202020204" pitchFamily="34" charset="0"/>
              </a:rPr>
              <a:t>JP   Japan    377835.0       Tokyo   127288000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>
                <a:latin typeface="Trebuchet MS" panose="020B0603020202020204" pitchFamily="34" charset="0"/>
              </a:rPr>
              <a:t>CN   China   9596960.0     Beijing  1330044000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>
                <a:latin typeface="Trebuchet MS" panose="020B0603020202020204" pitchFamily="34" charset="0"/>
              </a:rPr>
              <a:t>RU  Russia  17100000.0      Moscow   140702000</a:t>
            </a:r>
          </a:p>
        </p:txBody>
      </p:sp>
    </p:spTree>
    <p:extLst>
      <p:ext uri="{BB962C8B-B14F-4D97-AF65-F5344CB8AC3E}">
        <p14:creationId xmlns:p14="http://schemas.microsoft.com/office/powerpoint/2010/main" val="2631034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결손값</a:t>
            </a:r>
            <a:r>
              <a:rPr lang="ko-KR" altLang="en-US" dirty="0" smtClean="0"/>
              <a:t> 보정하기</a:t>
            </a:r>
            <a:endParaRPr lang="ko-KR" altLang="en-US" dirty="0"/>
          </a:p>
        </p:txBody>
      </p:sp>
      <p:sp>
        <p:nvSpPr>
          <p:cNvPr id="4" name="내용 개체 틀 3"/>
          <p:cNvSpPr txBox="1">
            <a:spLocks/>
          </p:cNvSpPr>
          <p:nvPr/>
        </p:nvSpPr>
        <p:spPr>
          <a:xfrm>
            <a:off x="612648" y="1600200"/>
            <a:ext cx="8153400" cy="3026470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vert="horz" wrap="square" rtlCol="0">
            <a:spAutoFit/>
          </a:bodyPr>
          <a:lstStyle>
            <a:defPPr>
              <a:defRPr lang="en-US"/>
            </a:defPPr>
            <a:lvl1pPr marL="320040" indent="-320040" algn="l" rtl="0" eaLnBrk="1" latinLnBrk="1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000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1pPr>
            <a:lvl2pPr marL="640080" indent="-274320" algn="l" rtl="0" eaLnBrk="1" latinLnBrk="1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Ø"/>
              <a:defRPr kumimoji="0" sz="2000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2pPr>
            <a:lvl3pPr marL="914400" indent="-228600" algn="l" rtl="0" eaLnBrk="1" latinLnBrk="1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3pPr>
            <a:lvl4pPr marL="1371600" indent="-228600" algn="l" rtl="0" eaLnBrk="1" latinLnBrk="1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1800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4pPr>
            <a:lvl5pPr marL="1828800" indent="-228600" algn="l" rtl="0" eaLnBrk="1" latinLnBrk="1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1800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5pPr>
            <a:lvl6pPr marL="2103120" indent="-228600" algn="l" rtl="0" eaLnBrk="1" latinLnBrk="1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1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1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1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>
                <a:latin typeface="Trebuchet MS" panose="020B0603020202020204" pitchFamily="34" charset="0"/>
              </a:rPr>
              <a:t>&gt;&gt;&gt; df_0 = </a:t>
            </a:r>
            <a:r>
              <a:rPr lang="en-US" altLang="ko-KR" sz="1600" dirty="0" err="1">
                <a:latin typeface="Trebuchet MS" panose="020B0603020202020204" pitchFamily="34" charset="0"/>
              </a:rPr>
              <a:t>df.fillna</a:t>
            </a:r>
            <a:r>
              <a:rPr lang="en-US" altLang="ko-KR" sz="1600" dirty="0">
                <a:latin typeface="Trebuchet MS" panose="020B0603020202020204" pitchFamily="34" charset="0"/>
              </a:rPr>
              <a:t>(0)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>
                <a:latin typeface="Trebuchet MS" panose="020B0603020202020204" pitchFamily="34" charset="0"/>
              </a:rPr>
              <a:t>   country        area     capital  population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>
                <a:latin typeface="Trebuchet MS" panose="020B0603020202020204" pitchFamily="34" charset="0"/>
              </a:rPr>
              <a:t>                                              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>
                <a:latin typeface="Trebuchet MS" panose="020B0603020202020204" pitchFamily="34" charset="0"/>
              </a:rPr>
              <a:t>KR   Korea     98480.0       Seoul    48422644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>
                <a:latin typeface="Trebuchet MS" panose="020B0603020202020204" pitchFamily="34" charset="0"/>
              </a:rPr>
              <a:t>US     USA   9629091.0  Washington   310232863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>
                <a:latin typeface="Trebuchet MS" panose="020B0603020202020204" pitchFamily="34" charset="0"/>
              </a:rPr>
              <a:t>JP   Japan    377835.0       Tokyo   127288000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>
                <a:latin typeface="Trebuchet MS" panose="020B0603020202020204" pitchFamily="34" charset="0"/>
              </a:rPr>
              <a:t>CN   China   9596960.0     Beijing  1330044000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>
                <a:latin typeface="Trebuchet MS" panose="020B0603020202020204" pitchFamily="34" charset="0"/>
              </a:rPr>
              <a:t>RU  Russia  17100000.0      Moscow   140702000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>
                <a:solidFill>
                  <a:srgbClr val="FF0000"/>
                </a:solidFill>
                <a:latin typeface="Trebuchet MS" panose="020B0603020202020204" pitchFamily="34" charset="0"/>
              </a:rPr>
              <a:t>IN   India         0.0   New Delhi  1368737513</a:t>
            </a:r>
          </a:p>
        </p:txBody>
      </p:sp>
    </p:spTree>
    <p:extLst>
      <p:ext uri="{BB962C8B-B14F-4D97-AF65-F5344CB8AC3E}">
        <p14:creationId xmlns:p14="http://schemas.microsoft.com/office/powerpoint/2010/main" val="2822662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데이터 과학 적용의 예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ko-KR" altLang="en-US" dirty="0"/>
              <a:t>서울시에서도 심야 버스 노선을 설계할 때</a:t>
            </a:r>
            <a:r>
              <a:rPr lang="en-US" altLang="ko-KR" dirty="0"/>
              <a:t>, </a:t>
            </a:r>
            <a:r>
              <a:rPr lang="ko-KR" altLang="en-US" dirty="0"/>
              <a:t>데이터를 이용하였다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구체적으로 택시 </a:t>
            </a:r>
            <a:r>
              <a:rPr lang="ko-KR" altLang="en-US" dirty="0" err="1"/>
              <a:t>승하차</a:t>
            </a:r>
            <a:r>
              <a:rPr lang="ko-KR" altLang="en-US" dirty="0"/>
              <a:t> 정보와 이동 통신 사업자 </a:t>
            </a:r>
            <a:r>
              <a:rPr lang="en-US" altLang="ko-KR" dirty="0"/>
              <a:t>KT</a:t>
            </a:r>
            <a:r>
              <a:rPr lang="ko-KR" altLang="en-US" dirty="0"/>
              <a:t>의 통화량 데이터를 사용하였다</a:t>
            </a: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6438" y="2938509"/>
            <a:ext cx="5886699" cy="3257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226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결손값</a:t>
            </a:r>
            <a:r>
              <a:rPr lang="ko-KR" altLang="en-US" dirty="0" smtClean="0"/>
              <a:t> 보정하기</a:t>
            </a:r>
            <a:endParaRPr lang="ko-KR" altLang="en-US" dirty="0"/>
          </a:p>
        </p:txBody>
      </p:sp>
      <p:sp>
        <p:nvSpPr>
          <p:cNvPr id="4" name="내용 개체 틀 3"/>
          <p:cNvSpPr txBox="1">
            <a:spLocks/>
          </p:cNvSpPr>
          <p:nvPr/>
        </p:nvSpPr>
        <p:spPr>
          <a:xfrm>
            <a:off x="612648" y="1600200"/>
            <a:ext cx="8153400" cy="3026470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vert="horz" wrap="square" rtlCol="0">
            <a:spAutoFit/>
          </a:bodyPr>
          <a:lstStyle>
            <a:defPPr>
              <a:defRPr lang="en-US"/>
            </a:defPPr>
            <a:lvl1pPr marL="320040" indent="-320040" algn="l" rtl="0" eaLnBrk="1" latinLnBrk="1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000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1pPr>
            <a:lvl2pPr marL="640080" indent="-274320" algn="l" rtl="0" eaLnBrk="1" latinLnBrk="1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Ø"/>
              <a:defRPr kumimoji="0" sz="2000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2pPr>
            <a:lvl3pPr marL="914400" indent="-228600" algn="l" rtl="0" eaLnBrk="1" latinLnBrk="1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3pPr>
            <a:lvl4pPr marL="1371600" indent="-228600" algn="l" rtl="0" eaLnBrk="1" latinLnBrk="1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1800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4pPr>
            <a:lvl5pPr marL="1828800" indent="-228600" algn="l" rtl="0" eaLnBrk="1" latinLnBrk="1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1800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5pPr>
            <a:lvl6pPr marL="2103120" indent="-228600" algn="l" rtl="0" eaLnBrk="1" latinLnBrk="1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1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1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1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>
                <a:latin typeface="Trebuchet MS" panose="020B0603020202020204" pitchFamily="34" charset="0"/>
              </a:rPr>
              <a:t>&gt;&gt;&gt; </a:t>
            </a:r>
            <a:r>
              <a:rPr lang="en-US" altLang="ko-KR" sz="1600" dirty="0" err="1">
                <a:latin typeface="Trebuchet MS" panose="020B0603020202020204" pitchFamily="34" charset="0"/>
              </a:rPr>
              <a:t>df.fillna</a:t>
            </a:r>
            <a:r>
              <a:rPr lang="en-US" altLang="ko-KR" sz="1600" dirty="0">
                <a:latin typeface="Trebuchet MS" panose="020B0603020202020204" pitchFamily="34" charset="0"/>
              </a:rPr>
              <a:t>(</a:t>
            </a:r>
            <a:r>
              <a:rPr lang="en-US" altLang="ko-KR" sz="1600" dirty="0" err="1">
                <a:latin typeface="Trebuchet MS" panose="020B0603020202020204" pitchFamily="34" charset="0"/>
              </a:rPr>
              <a:t>df.mean</a:t>
            </a:r>
            <a:r>
              <a:rPr lang="en-US" altLang="ko-KR" sz="1600" dirty="0">
                <a:latin typeface="Trebuchet MS" panose="020B0603020202020204" pitchFamily="34" charset="0"/>
              </a:rPr>
              <a:t>()['area'])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>
                <a:latin typeface="Trebuchet MS" panose="020B0603020202020204" pitchFamily="34" charset="0"/>
              </a:rPr>
              <a:t>   country        area     capital  population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>
                <a:latin typeface="Trebuchet MS" panose="020B0603020202020204" pitchFamily="34" charset="0"/>
              </a:rPr>
              <a:t>                                              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>
                <a:latin typeface="Trebuchet MS" panose="020B0603020202020204" pitchFamily="34" charset="0"/>
              </a:rPr>
              <a:t>KR   Korea     98480.0       Seoul    48422644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>
                <a:latin typeface="Trebuchet MS" panose="020B0603020202020204" pitchFamily="34" charset="0"/>
              </a:rPr>
              <a:t>US     USA   9629091.0  Washington   310232863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>
                <a:latin typeface="Trebuchet MS" panose="020B0603020202020204" pitchFamily="34" charset="0"/>
              </a:rPr>
              <a:t>JP   Japan    377835.0       Tokyo   127288000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>
                <a:latin typeface="Trebuchet MS" panose="020B0603020202020204" pitchFamily="34" charset="0"/>
              </a:rPr>
              <a:t>CN   China   9596960.0     Beijing  1330044000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>
                <a:latin typeface="Trebuchet MS" panose="020B0603020202020204" pitchFamily="34" charset="0"/>
              </a:rPr>
              <a:t>RU  Russia  17100000.0      Moscow   140702000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>
                <a:solidFill>
                  <a:srgbClr val="FF0000"/>
                </a:solidFill>
                <a:latin typeface="Trebuchet MS" panose="020B0603020202020204" pitchFamily="34" charset="0"/>
              </a:rPr>
              <a:t>IN   India   7360473.2   New Delhi  1368737513</a:t>
            </a:r>
          </a:p>
        </p:txBody>
      </p:sp>
    </p:spTree>
    <p:extLst>
      <p:ext uri="{BB962C8B-B14F-4D97-AF65-F5344CB8AC3E}">
        <p14:creationId xmlns:p14="http://schemas.microsoft.com/office/powerpoint/2010/main" val="407002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730" name="Rectangle 2"/>
          <p:cNvSpPr>
            <a:spLocks noGrp="1" noChangeArrowheads="1"/>
          </p:cNvSpPr>
          <p:nvPr>
            <p:ph type="title"/>
          </p:nvPr>
        </p:nvSpPr>
        <p:spPr>
          <a:xfrm>
            <a:off x="1260475" y="371475"/>
            <a:ext cx="7623175" cy="571500"/>
          </a:xfrm>
        </p:spPr>
        <p:txBody>
          <a:bodyPr>
            <a:normAutofit fontScale="90000"/>
          </a:bodyPr>
          <a:lstStyle/>
          <a:p>
            <a:r>
              <a:rPr lang="en-US" altLang="ko-KR" sz="3600" dirty="0"/>
              <a:t>Q &amp; A</a:t>
            </a:r>
          </a:p>
        </p:txBody>
      </p:sp>
      <p:pic>
        <p:nvPicPr>
          <p:cNvPr id="457732" name="Picture 4" descr="MCj0416502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389" y="2417955"/>
            <a:ext cx="1706562" cy="163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그림 4" descr="Male Teacher Cartoon Free Stock Photo - Public Domain Picture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3948" y="1788893"/>
            <a:ext cx="3668245" cy="2618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879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데이터 과학의 용도</a:t>
            </a:r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875" y="2071687"/>
            <a:ext cx="7277100" cy="3552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532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데이터 처리 절차</a:t>
            </a:r>
            <a:endParaRPr lang="ko-KR" altLang="en-US" dirty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6569" y="2019901"/>
            <a:ext cx="6858000" cy="423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131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가을">
  <a:themeElements>
    <a:clrScheme name="가을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가을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가을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3738</TotalTime>
  <Words>2945</Words>
  <Application>Microsoft Office PowerPoint</Application>
  <PresentationFormat>화면 슬라이드 쇼(4:3)</PresentationFormat>
  <Paragraphs>496</Paragraphs>
  <Slides>71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71</vt:i4>
      </vt:variant>
    </vt:vector>
  </HeadingPairs>
  <TitlesOfParts>
    <vt:vector size="80" baseType="lpstr">
      <vt:lpstr>HY얕은샘물M</vt:lpstr>
      <vt:lpstr>굴림</vt:lpstr>
      <vt:lpstr>Arial</vt:lpstr>
      <vt:lpstr>Courier</vt:lpstr>
      <vt:lpstr>Trebuchet MS</vt:lpstr>
      <vt:lpstr>Tw Cen MT</vt:lpstr>
      <vt:lpstr>Wingdings</vt:lpstr>
      <vt:lpstr>Wingdings 2</vt:lpstr>
      <vt:lpstr>가을</vt:lpstr>
      <vt:lpstr>15장 데이터 과학</vt:lpstr>
      <vt:lpstr>학습 목표</vt:lpstr>
      <vt:lpstr>이번 장에서 만들 프로그램</vt:lpstr>
      <vt:lpstr>데이터 과학이란?</vt:lpstr>
      <vt:lpstr>데이터 과학이란?</vt:lpstr>
      <vt:lpstr>데이터 과학과 파이썬</vt:lpstr>
      <vt:lpstr>데이터 과학 적용의 예</vt:lpstr>
      <vt:lpstr>데이터 과학의 용도</vt:lpstr>
      <vt:lpstr>데이터 처리 절차</vt:lpstr>
      <vt:lpstr>데이터 과학을 위한 파이썬 라이브러리</vt:lpstr>
      <vt:lpstr>판다스와 파이썬</vt:lpstr>
      <vt:lpstr>판다스로 할 수 있는 작업</vt:lpstr>
      <vt:lpstr>판다스의 데이터 구조</vt:lpstr>
      <vt:lpstr>index와 columns 객체</vt:lpstr>
      <vt:lpstr>타이타닉 데이터셋</vt:lpstr>
      <vt:lpstr>타이타닉 데이터셋</vt:lpstr>
      <vt:lpstr>타이타닉 CSV 파일을 읽으려면?</vt:lpstr>
      <vt:lpstr>타이타닉 승객들의 나이를 추출하려면?</vt:lpstr>
      <vt:lpstr>타이타닉 탑승객 중에서 최고령자를 알고 싶다면?</vt:lpstr>
      <vt:lpstr>타이타닉 승객 데이터에 대한 기본 통계를 알고 싶다면?</vt:lpstr>
      <vt:lpstr>데이터 시리즈 생성하기</vt:lpstr>
      <vt:lpstr>데이터 프레임 생성하기</vt:lpstr>
      <vt:lpstr>데이터 프레임 생성하기</vt:lpstr>
      <vt:lpstr>CSV 파일을 읽어서 데이터 프레임 생성하기</vt:lpstr>
      <vt:lpstr>인덱스 변경</vt:lpstr>
      <vt:lpstr>데이터 프레임의 몇 개 행을 보려면?</vt:lpstr>
      <vt:lpstr>데이터 프레임을 엑셀 파일로 저장하려면?</vt:lpstr>
      <vt:lpstr>난수로 데이터 프레임 채우기</vt:lpstr>
      <vt:lpstr>Lab: 데이터 프레임 만들어 보기</vt:lpstr>
      <vt:lpstr>Sol:</vt:lpstr>
      <vt:lpstr>타이타닉 데이터에서 승객의 나이만 추출하려면?</vt:lpstr>
      <vt:lpstr>타이타닉 탑승객의 이름, 나이, 성별을 동시에 알고 싶으면?</vt:lpstr>
      <vt:lpstr>20세 미만의 승객만 추리려면?(필터링)</vt:lpstr>
      <vt:lpstr>1등석이나 2등석에 탑승한 승객들을 출력하려면?</vt:lpstr>
      <vt:lpstr>20세 미만의 승객 이름에만 관심이 있다면?</vt:lpstr>
      <vt:lpstr>20행에서 23행, 5열에서 7열에만 관심이 있다면?</vt:lpstr>
      <vt:lpstr>데이터를 정렬하는 방법</vt:lpstr>
      <vt:lpstr>데이터를 정렬하는 방법</vt:lpstr>
      <vt:lpstr>열추가 </vt:lpstr>
      <vt:lpstr>행추가 </vt:lpstr>
      <vt:lpstr>행삭제 </vt:lpstr>
      <vt:lpstr>열삭제 </vt:lpstr>
      <vt:lpstr>타이타닉 승객의 평균 연령은 얼마입니까?</vt:lpstr>
      <vt:lpstr>타이타닉 승객 연령과 탑승권 요금의 중간값은 얼마일까?</vt:lpstr>
      <vt:lpstr>카테고리별로 그룹화된 통계</vt:lpstr>
      <vt:lpstr>성별 및 승객 등급 조합의 평균 탑승권 요금은 얼마인가?</vt:lpstr>
      <vt:lpstr>각 승객 등급의 수는 몇 명인가?</vt:lpstr>
      <vt:lpstr>데이터로 챠트 그리기</vt:lpstr>
      <vt:lpstr>데이터 정의</vt:lpstr>
      <vt:lpstr>그래프</vt:lpstr>
      <vt:lpstr>중첩 챠트 그리기</vt:lpstr>
      <vt:lpstr>막대 그래프 그리기</vt:lpstr>
      <vt:lpstr>산포도 그리기</vt:lpstr>
      <vt:lpstr>그룹핑하여 그리기</vt:lpstr>
      <vt:lpstr>히스토그램 그리기</vt:lpstr>
      <vt:lpstr>피벗 테이블</vt:lpstr>
      <vt:lpstr>사용 데이터</vt:lpstr>
      <vt:lpstr>피벗 테이블에서 인덱스를 사용하여 데이터를 그룹화하자.</vt:lpstr>
      <vt:lpstr>다중 인덱스로 피봇하기</vt:lpstr>
      <vt:lpstr>특징별로 다른 집계 함수 적용</vt:lpstr>
      <vt:lpstr>value 매개 변수를 사용하여 특정한 데이터에 대한 집계</vt:lpstr>
      <vt:lpstr>데이터 간의 관계 찾기</vt:lpstr>
      <vt:lpstr>데이터 병합</vt:lpstr>
      <vt:lpstr>merge()</vt:lpstr>
      <vt:lpstr>merge()</vt:lpstr>
      <vt:lpstr>결손값 삭제하기</vt:lpstr>
      <vt:lpstr>결손값 삭제하기</vt:lpstr>
      <vt:lpstr>결손값 삭제하기</vt:lpstr>
      <vt:lpstr>결손값 보정하기</vt:lpstr>
      <vt:lpstr>결손값 보정하기</vt:lpstr>
      <vt:lpstr>Q &amp; A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쉽게 풀어쓴 C 프로그래밍</dc:title>
  <dc:creator>천인국</dc:creator>
  <cp:lastModifiedBy>Windows 사용자</cp:lastModifiedBy>
  <cp:revision>1170</cp:revision>
  <dcterms:created xsi:type="dcterms:W3CDTF">2007-06-29T06:43:39Z</dcterms:created>
  <dcterms:modified xsi:type="dcterms:W3CDTF">2021-01-28T05:44:14Z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TC010187211033</vt:lpwstr>
  </property>
</Properties>
</file>