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handoutMasterIdLst>
    <p:handoutMasterId r:id="rId47"/>
  </p:handoutMasterIdLst>
  <p:sldIdLst>
    <p:sldId id="258" r:id="rId2"/>
    <p:sldId id="459" r:id="rId3"/>
    <p:sldId id="460" r:id="rId4"/>
    <p:sldId id="482" r:id="rId5"/>
    <p:sldId id="483" r:id="rId6"/>
    <p:sldId id="461" r:id="rId7"/>
    <p:sldId id="462" r:id="rId8"/>
    <p:sldId id="463" r:id="rId9"/>
    <p:sldId id="464" r:id="rId10"/>
    <p:sldId id="467" r:id="rId11"/>
    <p:sldId id="465" r:id="rId12"/>
    <p:sldId id="466" r:id="rId13"/>
    <p:sldId id="484" r:id="rId14"/>
    <p:sldId id="469" r:id="rId15"/>
    <p:sldId id="470" r:id="rId16"/>
    <p:sldId id="471" r:id="rId17"/>
    <p:sldId id="472" r:id="rId18"/>
    <p:sldId id="473" r:id="rId19"/>
    <p:sldId id="474" r:id="rId20"/>
    <p:sldId id="485" r:id="rId21"/>
    <p:sldId id="47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07" r:id="rId44"/>
    <p:sldId id="508" r:id="rId45"/>
    <p:sldId id="509" r:id="rId46"/>
  </p:sldIdLst>
  <p:sldSz cx="9144000" cy="6858000" type="screen4x3"/>
  <p:notesSz cx="6858000" cy="9144000"/>
  <p:embeddedFontLst>
    <p:embeddedFont>
      <p:font typeface="나눔손글씨 펜" panose="020B0600000101010101" charset="-127"/>
      <p:regular r:id="rId48"/>
    </p:embeddedFont>
    <p:embeddedFont>
      <p:font typeface="HY견고딕" panose="02030600000101010101" pitchFamily="18" charset="-127"/>
      <p:regular r:id="rId49"/>
    </p:embeddedFont>
    <p:embeddedFont>
      <p:font typeface="맑은 고딕" panose="020B0503020000020004" pitchFamily="50" charset="-127"/>
      <p:regular r:id="rId50"/>
      <p:bold r:id="rId5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1C1"/>
    <a:srgbClr val="BC0606"/>
    <a:srgbClr val="FB5357"/>
    <a:srgbClr val="ED193A"/>
    <a:srgbClr val="FC888B"/>
    <a:srgbClr val="F90F15"/>
    <a:srgbClr val="FFE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8" d="100"/>
          <a:sy n="98" d="100"/>
        </p:scale>
        <p:origin x="58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BBE25-1181-4C43-B3E8-9A672AB42AD3}" type="datetimeFigureOut">
              <a:rPr lang="ko-KR" altLang="en-US" smtClean="0"/>
              <a:t>2021-04-30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4FE1A-607B-4D11-88C0-1D39C9D151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48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5517232"/>
            <a:ext cx="9144000" cy="1368152"/>
          </a:xfrm>
          <a:prstGeom prst="rect">
            <a:avLst/>
          </a:prstGeom>
          <a:solidFill>
            <a:srgbClr val="FC8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제목 13"/>
          <p:cNvSpPr>
            <a:spLocks noGrp="1"/>
          </p:cNvSpPr>
          <p:nvPr>
            <p:ph type="title"/>
          </p:nvPr>
        </p:nvSpPr>
        <p:spPr>
          <a:xfrm>
            <a:off x="251520" y="5709740"/>
            <a:ext cx="8229600" cy="1031628"/>
          </a:xfrm>
        </p:spPr>
        <p:txBody>
          <a:bodyPr/>
          <a:lstStyle>
            <a:lvl1pPr algn="l">
              <a:defRPr sz="4400" b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pic>
        <p:nvPicPr>
          <p:cNvPr id="11" name="Picture 4" descr="C:\Users\김현용\Desktop\제호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905001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 userDrawn="1"/>
        </p:nvGrpSpPr>
        <p:grpSpPr>
          <a:xfrm>
            <a:off x="5371176" y="1963501"/>
            <a:ext cx="3772823" cy="3553731"/>
            <a:chOff x="5371176" y="1963501"/>
            <a:chExt cx="3772823" cy="3553731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49" r="8333" b="19249"/>
            <a:stretch/>
          </p:blipFill>
          <p:spPr bwMode="auto">
            <a:xfrm>
              <a:off x="5371176" y="1963501"/>
              <a:ext cx="3772823" cy="3553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직사각형 12"/>
            <p:cNvSpPr/>
            <p:nvPr userDrawn="1"/>
          </p:nvSpPr>
          <p:spPr>
            <a:xfrm>
              <a:off x="7596336" y="1963501"/>
              <a:ext cx="1080120" cy="993616"/>
            </a:xfrm>
            <a:prstGeom prst="rect">
              <a:avLst/>
            </a:prstGeom>
            <a:noFill/>
            <a:ln w="57150">
              <a:gradFill flip="none" rotWithShape="1">
                <a:gsLst>
                  <a:gs pos="0">
                    <a:srgbClr val="F90F15"/>
                  </a:gs>
                  <a:gs pos="55000">
                    <a:srgbClr val="FC888B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5402746" y="4819650"/>
              <a:ext cx="648072" cy="572616"/>
            </a:xfrm>
            <a:prstGeom prst="rect">
              <a:avLst/>
            </a:prstGeom>
            <a:noFill/>
            <a:ln w="57150">
              <a:gradFill flip="none" rotWithShape="1">
                <a:gsLst>
                  <a:gs pos="0">
                    <a:srgbClr val="F90F15"/>
                  </a:gs>
                  <a:gs pos="55000">
                    <a:srgbClr val="FC888B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r="12584" b="78836"/>
          <a:stretch/>
        </p:blipFill>
        <p:spPr bwMode="auto">
          <a:xfrm>
            <a:off x="210394" y="3941603"/>
            <a:ext cx="3929558" cy="140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 userDrawn="1"/>
        </p:nvSpPr>
        <p:spPr>
          <a:xfrm>
            <a:off x="3275856" y="5013176"/>
            <a:ext cx="822970" cy="260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51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3"/>
          <p:cNvSpPr>
            <a:spLocks noGrp="1"/>
          </p:cNvSpPr>
          <p:nvPr>
            <p:ph type="title"/>
          </p:nvPr>
        </p:nvSpPr>
        <p:spPr>
          <a:xfrm>
            <a:off x="1199976" y="2348880"/>
            <a:ext cx="5100216" cy="1031628"/>
          </a:xfrm>
        </p:spPr>
        <p:txBody>
          <a:bodyPr/>
          <a:lstStyle>
            <a:lvl1pPr algn="l">
              <a:defRPr sz="4400" b="0">
                <a:solidFill>
                  <a:schemeClr val="accent5">
                    <a:lumMod val="50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pic>
        <p:nvPicPr>
          <p:cNvPr id="11" name="Picture 4" descr="C:\Users\김현용\Desktop\제호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0" y="6237312"/>
            <a:ext cx="1905001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4801" r="19532" b="9887"/>
          <a:stretch/>
        </p:blipFill>
        <p:spPr bwMode="auto">
          <a:xfrm>
            <a:off x="6643598" y="3822400"/>
            <a:ext cx="2500401" cy="30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 userDrawn="1"/>
        </p:nvSpPr>
        <p:spPr>
          <a:xfrm>
            <a:off x="6410941" y="3284984"/>
            <a:ext cx="465315" cy="496808"/>
          </a:xfrm>
          <a:prstGeom prst="rect">
            <a:avLst/>
          </a:prstGeom>
          <a:noFill/>
          <a:ln w="57150">
            <a:solidFill>
              <a:srgbClr val="ED1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7219875" y="1939423"/>
            <a:ext cx="303684" cy="303023"/>
          </a:xfrm>
          <a:prstGeom prst="rect">
            <a:avLst/>
          </a:prstGeom>
          <a:noFill/>
          <a:ln w="57150">
            <a:solidFill>
              <a:srgbClr val="BC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912341" y="2203146"/>
            <a:ext cx="5747891" cy="1328780"/>
          </a:xfrm>
          <a:prstGeom prst="rect">
            <a:avLst/>
          </a:prstGeom>
          <a:noFill/>
          <a:ln w="127000">
            <a:solidFill>
              <a:srgbClr val="BC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 userDrawn="1"/>
        </p:nvGrpSpPr>
        <p:grpSpPr>
          <a:xfrm>
            <a:off x="912341" y="1610891"/>
            <a:ext cx="4725559" cy="447607"/>
            <a:chOff x="1587302" y="1206947"/>
            <a:chExt cx="7737226" cy="565869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" t="7712" r="12584" b="83763"/>
            <a:stretch/>
          </p:blipFill>
          <p:spPr bwMode="auto">
            <a:xfrm>
              <a:off x="5394970" y="1206947"/>
              <a:ext cx="3929558" cy="56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" r="15164" b="92157"/>
            <a:stretch/>
          </p:blipFill>
          <p:spPr bwMode="auto">
            <a:xfrm>
              <a:off x="1587302" y="1231989"/>
              <a:ext cx="3813373" cy="52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직사각형 16"/>
          <p:cNvSpPr/>
          <p:nvPr userDrawn="1"/>
        </p:nvSpPr>
        <p:spPr>
          <a:xfrm>
            <a:off x="6848475" y="1609725"/>
            <a:ext cx="511902" cy="468119"/>
          </a:xfrm>
          <a:prstGeom prst="rect">
            <a:avLst/>
          </a:prstGeom>
          <a:noFill/>
          <a:ln w="57150">
            <a:solidFill>
              <a:srgbClr val="BC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89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620688"/>
            <a:ext cx="7344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ahoma" pitchFamily="34" charset="0"/>
              </a:rPr>
              <a:t>각 절에서 다루는 내용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ahoma" pitchFamily="34" charset="0"/>
            </a:endParaRPr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rgbClr val="BC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6" y="1412776"/>
            <a:ext cx="7776864" cy="468052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/>
            </a:lvl1pPr>
            <a:lvl2pPr marL="542925" indent="-276225">
              <a:buClr>
                <a:schemeClr val="accent3">
                  <a:lumMod val="75000"/>
                </a:schemeClr>
              </a:buClr>
              <a:buFont typeface="나눔손글씨 펜" pitchFamily="66" charset="-127"/>
              <a:buChar char="→"/>
              <a:defRPr sz="1800">
                <a:latin typeface="나눔손글씨 펜" pitchFamily="66" charset="-127"/>
                <a:ea typeface="나눔손글씨 펜" pitchFamily="66" charset="-127"/>
              </a:defRPr>
            </a:lvl2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/>
            <a:r>
              <a:rPr lang="ko-KR" altLang="en-US" dirty="0"/>
              <a:t> 둘째 수준</a:t>
            </a:r>
          </a:p>
        </p:txBody>
      </p:sp>
    </p:spTree>
    <p:extLst>
      <p:ext uri="{BB962C8B-B14F-4D97-AF65-F5344CB8AC3E}">
        <p14:creationId xmlns:p14="http://schemas.microsoft.com/office/powerpoint/2010/main" val="14042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764704"/>
            <a:ext cx="233975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764704"/>
            <a:ext cx="2339752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764704"/>
            <a:ext cx="2339752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764704"/>
            <a:ext cx="2339752" cy="0"/>
          </a:xfrm>
          <a:prstGeom prst="line">
            <a:avLst/>
          </a:prstGeom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179512" y="908720"/>
            <a:ext cx="8784976" cy="5688632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n"/>
              <a:defRPr sz="2000" b="0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7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섹션 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764704"/>
            <a:ext cx="233975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764704"/>
            <a:ext cx="2339752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764704"/>
            <a:ext cx="2339752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764704"/>
            <a:ext cx="2339752" cy="0"/>
          </a:xfrm>
          <a:prstGeom prst="line">
            <a:avLst/>
          </a:prstGeom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179512" y="908720"/>
            <a:ext cx="792088" cy="5688632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 sz="1800" b="1">
                <a:solidFill>
                  <a:schemeClr val="accent3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1"/>
          </p:nvPr>
        </p:nvSpPr>
        <p:spPr>
          <a:xfrm>
            <a:off x="827584" y="908720"/>
            <a:ext cx="7992888" cy="5688632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 sz="1600" b="0">
                <a:latin typeface="+mj-ea"/>
                <a:ea typeface="+mj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1238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2021-04-30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74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77" r:id="rId3"/>
    <p:sldLayoutId id="2147483679" r:id="rId4"/>
    <p:sldLayoutId id="2147483682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ispersondoesnotexist.com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isxdoesnotexis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1988840"/>
            <a:ext cx="8784976" cy="1368152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3200" dirty="0"/>
              <a:t>생성</a:t>
            </a:r>
            <a:r>
              <a:rPr lang="en-US" altLang="ko-KR" sz="3200" dirty="0"/>
              <a:t> </a:t>
            </a:r>
            <a:r>
              <a:rPr lang="ko-KR" altLang="en-US" sz="3200" dirty="0"/>
              <a:t>모델과 창작</a:t>
            </a:r>
          </a:p>
        </p:txBody>
      </p:sp>
      <p:pic>
        <p:nvPicPr>
          <p:cNvPr id="4" name="내용 개체 틀 5">
            <a:extLst>
              <a:ext uri="{FF2B5EF4-FFF2-40B4-BE49-F238E27FC236}">
                <a16:creationId xmlns:a16="http://schemas.microsoft.com/office/drawing/2014/main" id="{CD427C76-56AD-47A1-A74E-C4EB1A6CC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414838"/>
            <a:ext cx="2012200" cy="2516156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235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프로그래밍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052737"/>
            <a:ext cx="7344815" cy="11326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132857"/>
            <a:ext cx="7344815" cy="443477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51920" y="1268760"/>
            <a:ext cx="1152128" cy="21602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프로그래밍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7525519" cy="556156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139952" y="1052736"/>
            <a:ext cx="1224136" cy="216024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3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프로그래밍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7619950" cy="3521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28" y="1332835"/>
            <a:ext cx="7612670" cy="51925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5398489"/>
            <a:ext cx="1010534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원래 샘플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883071"/>
            <a:ext cx="214164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오토인코더가 예측한 샘플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프로그래밍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Functional API </a:t>
            </a:r>
            <a:r>
              <a:rPr lang="ko-KR" altLang="en-US" dirty="0"/>
              <a:t>방식으로 코딩</a:t>
            </a:r>
            <a:endParaRPr lang="en-US" altLang="ko-KR" dirty="0"/>
          </a:p>
          <a:p>
            <a:pPr lvl="1"/>
            <a:r>
              <a:rPr lang="ko-KR" altLang="en-US" dirty="0"/>
              <a:t>오토인코더에서는 신경망의 중간 층의 결과에 접근할 필요가 있어 </a:t>
            </a:r>
            <a:r>
              <a:rPr lang="en-US" altLang="ko-KR" dirty="0"/>
              <a:t>Function API </a:t>
            </a:r>
            <a:r>
              <a:rPr lang="ko-KR" altLang="en-US" dirty="0"/>
              <a:t>방식으로 코딩해야 함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7776864" cy="44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모델로서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10-2(a)]</a:t>
            </a:r>
            <a:r>
              <a:rPr lang="ko-KR" altLang="en-US" dirty="0"/>
              <a:t>의 </a:t>
            </a:r>
            <a:r>
              <a:rPr lang="en-US" altLang="ko-KR" dirty="0"/>
              <a:t>32</a:t>
            </a:r>
            <a:r>
              <a:rPr lang="ko-KR" altLang="en-US" dirty="0"/>
              <a:t>차원의 잠복 공간의 의미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28*28(=784) </a:t>
            </a:r>
            <a:r>
              <a:rPr lang="ko-KR" altLang="en-US" dirty="0"/>
              <a:t>차원을 </a:t>
            </a:r>
            <a:r>
              <a:rPr lang="en-US" altLang="ko-KR" dirty="0"/>
              <a:t>32</a:t>
            </a:r>
            <a:r>
              <a:rPr lang="ko-KR" altLang="en-US" dirty="0"/>
              <a:t>차원으로 축소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원래 패턴을 아주 비슷하게 복원하므로 잠복 공간은 원래 패턴을 충실하게 표현하는 고수준 특징으로 간주할 수 있음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예를 들어</a:t>
            </a:r>
            <a:r>
              <a:rPr lang="en-US" altLang="ko-KR" dirty="0"/>
              <a:t>, </a:t>
            </a:r>
            <a:r>
              <a:rPr lang="ko-KR" altLang="en-US" dirty="0"/>
              <a:t>첫번째 차원 </a:t>
            </a:r>
            <a:r>
              <a:rPr lang="en-US" altLang="ko-KR" dirty="0"/>
              <a:t>z</a:t>
            </a:r>
            <a:r>
              <a:rPr lang="en-US" altLang="ko-KR" baseline="-25000" dirty="0"/>
              <a:t>1</a:t>
            </a:r>
            <a:r>
              <a:rPr lang="ko-KR" altLang="en-US" dirty="0"/>
              <a:t>은 획의</a:t>
            </a:r>
            <a:r>
              <a:rPr lang="en-US" altLang="ko-KR" dirty="0"/>
              <a:t> </a:t>
            </a:r>
            <a:r>
              <a:rPr lang="ko-KR" altLang="en-US" dirty="0"/>
              <a:t>둥근 정도</a:t>
            </a:r>
            <a:r>
              <a:rPr lang="en-US" altLang="ko-KR" dirty="0"/>
              <a:t>, </a:t>
            </a:r>
            <a:r>
              <a:rPr lang="ko-KR" altLang="en-US" dirty="0"/>
              <a:t>두번째 차원 </a:t>
            </a:r>
            <a:r>
              <a:rPr lang="en-US" altLang="ko-KR" dirty="0"/>
              <a:t>z</a:t>
            </a:r>
            <a:r>
              <a:rPr lang="en-US" altLang="ko-KR" baseline="-25000" dirty="0"/>
              <a:t>2</a:t>
            </a:r>
            <a:r>
              <a:rPr lang="ko-KR" altLang="en-US" dirty="0"/>
              <a:t>는 획의</a:t>
            </a:r>
            <a:r>
              <a:rPr lang="en-US" altLang="ko-KR" dirty="0"/>
              <a:t> </a:t>
            </a:r>
            <a:r>
              <a:rPr lang="ko-KR" altLang="en-US" dirty="0"/>
              <a:t>두께 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따라서 </a:t>
            </a:r>
            <a:r>
              <a:rPr lang="ko-KR" altLang="en-US" b="1" dirty="0" err="1"/>
              <a:t>디코더를</a:t>
            </a:r>
            <a:r>
              <a:rPr lang="ko-KR" altLang="en-US" b="1" dirty="0"/>
              <a:t> 떼어내고 인코더 부분만 취하여 특징 </a:t>
            </a:r>
            <a:r>
              <a:rPr lang="ko-KR" altLang="en-US" b="1" dirty="0" err="1"/>
              <a:t>추출기로</a:t>
            </a:r>
            <a:r>
              <a:rPr lang="ko-KR" altLang="en-US" b="1" dirty="0"/>
              <a:t> 활용 가능</a:t>
            </a:r>
            <a:r>
              <a:rPr lang="en-US" altLang="ko-KR" b="1" dirty="0"/>
              <a:t>. </a:t>
            </a:r>
            <a:r>
              <a:rPr lang="ko-KR" altLang="en-US" b="1" dirty="0"/>
              <a:t> 다층 </a:t>
            </a:r>
            <a:r>
              <a:rPr lang="ko-KR" altLang="en-US" b="1" dirty="0" err="1"/>
              <a:t>퍼셉트론</a:t>
            </a:r>
            <a:r>
              <a:rPr lang="ko-KR" altLang="en-US" b="1" dirty="0"/>
              <a:t> 또는 </a:t>
            </a:r>
            <a:r>
              <a:rPr lang="en-US" altLang="ko-KR" b="1" dirty="0"/>
              <a:t>SVM</a:t>
            </a:r>
            <a:r>
              <a:rPr lang="ko-KR" altLang="en-US" b="1" dirty="0"/>
              <a:t>을 붙이면 훌륭한 필기 숫자 인식기</a:t>
            </a:r>
            <a:r>
              <a:rPr lang="ko-KR" altLang="en-US" dirty="0"/>
              <a:t>가 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현대 </a:t>
            </a:r>
            <a:r>
              <a:rPr lang="ko-KR" altLang="en-US" dirty="0" err="1"/>
              <a:t>딥러닝은</a:t>
            </a:r>
            <a:r>
              <a:rPr lang="ko-KR" altLang="en-US" dirty="0"/>
              <a:t> 오토인코더를 사용하지 않더라도 높은 성능을 달성할 수 있어 </a:t>
            </a:r>
            <a:r>
              <a:rPr lang="en-US" altLang="ko-KR" dirty="0"/>
              <a:t>AE</a:t>
            </a:r>
            <a:r>
              <a:rPr lang="ko-KR" altLang="en-US" dirty="0"/>
              <a:t>를 특징 추출기로 활용하는 사례가 줄고 있음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대신 생성 모델로 많이 사용함 </a:t>
            </a:r>
            <a:r>
              <a:rPr lang="en-US" altLang="ko-KR" dirty="0"/>
              <a:t> 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2318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모델로서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오토인코더로 새로운 샘플 생성</a:t>
            </a:r>
            <a:endParaRPr lang="en-US" altLang="ko-KR" dirty="0"/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10-2(b)]</a:t>
            </a:r>
            <a:r>
              <a:rPr lang="ko-KR" altLang="en-US" dirty="0"/>
              <a:t>는 학습된 </a:t>
            </a:r>
            <a:r>
              <a:rPr lang="ko-KR" altLang="en-US" dirty="0" err="1"/>
              <a:t>디코더로</a:t>
            </a:r>
            <a:r>
              <a:rPr lang="ko-KR" altLang="en-US" dirty="0"/>
              <a:t> 새로운 샘플을 생성하는 프로그램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42825"/>
            <a:ext cx="7227962" cy="487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5334" y="2708920"/>
            <a:ext cx="3087066" cy="57048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65~66</a:t>
            </a:r>
            <a:r>
              <a:rPr lang="ko-KR" altLang="en-US" sz="1400" dirty="0">
                <a:solidFill>
                  <a:srgbClr val="0000FF"/>
                </a:solidFill>
              </a:rPr>
              <a:t>행은 첫번쨰 샘플에 대해 인코더로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잠복 공간의 점을 예측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5334" y="3465134"/>
            <a:ext cx="3164281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68~70</a:t>
            </a:r>
            <a:r>
              <a:rPr lang="ko-KR" altLang="en-US" sz="1400" dirty="0">
                <a:solidFill>
                  <a:srgbClr val="0000FF"/>
                </a:solidFill>
              </a:rPr>
              <a:t>행은 잠복 공간의 점에 잡음을 섞음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334" y="4180760"/>
            <a:ext cx="3600400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71</a:t>
            </a:r>
            <a:r>
              <a:rPr lang="ko-KR" altLang="en-US" sz="1400" dirty="0">
                <a:solidFill>
                  <a:srgbClr val="0000FF"/>
                </a:solidFill>
              </a:rPr>
              <a:t>행은 잡음 섞인 점에 대해 </a:t>
            </a:r>
            <a:r>
              <a:rPr lang="ko-KR" altLang="en-US" sz="1400" dirty="0" err="1">
                <a:solidFill>
                  <a:srgbClr val="0000FF"/>
                </a:solidFill>
              </a:rPr>
              <a:t>디코더로</a:t>
            </a:r>
            <a:r>
              <a:rPr lang="ko-KR" altLang="en-US" sz="1400" dirty="0">
                <a:solidFill>
                  <a:srgbClr val="0000FF"/>
                </a:solidFill>
              </a:rPr>
              <a:t> 샘플 생성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0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모델로서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3" y="1196752"/>
            <a:ext cx="7434967" cy="22322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0" y="3429000"/>
            <a:ext cx="7434967" cy="1918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366518"/>
            <a:ext cx="3448863" cy="57048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82~83</a:t>
            </a:r>
            <a:r>
              <a:rPr lang="ko-KR" altLang="en-US" sz="1400" dirty="0">
                <a:solidFill>
                  <a:srgbClr val="0000FF"/>
                </a:solidFill>
              </a:rPr>
              <a:t>행은 </a:t>
            </a:r>
            <a:r>
              <a:rPr lang="en-US" altLang="ko-KR" sz="1400" dirty="0">
                <a:solidFill>
                  <a:srgbClr val="0000FF"/>
                </a:solidFill>
              </a:rPr>
              <a:t>4</a:t>
            </a:r>
            <a:r>
              <a:rPr lang="ko-KR" altLang="en-US" sz="1400" dirty="0">
                <a:solidFill>
                  <a:srgbClr val="0000FF"/>
                </a:solidFill>
              </a:rPr>
              <a:t>번과 </a:t>
            </a:r>
            <a:r>
              <a:rPr lang="en-US" altLang="ko-KR" sz="1400" dirty="0">
                <a:solidFill>
                  <a:srgbClr val="0000FF"/>
                </a:solidFill>
              </a:rPr>
              <a:t>6</a:t>
            </a:r>
            <a:r>
              <a:rPr lang="ko-KR" altLang="en-US" sz="1400" dirty="0">
                <a:solidFill>
                  <a:srgbClr val="0000FF"/>
                </a:solidFill>
              </a:rPr>
              <a:t>번 샘플 대해 인코더로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잠복 공간의 점을 예측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둘 다 </a:t>
            </a:r>
            <a:r>
              <a:rPr lang="en-US" altLang="ko-KR" sz="1400" dirty="0">
                <a:solidFill>
                  <a:srgbClr val="0000FF"/>
                </a:solidFill>
              </a:rPr>
              <a:t>4 </a:t>
            </a:r>
            <a:r>
              <a:rPr lang="ko-KR" altLang="en-US" sz="1400" dirty="0">
                <a:solidFill>
                  <a:srgbClr val="0000FF"/>
                </a:solidFill>
              </a:rPr>
              <a:t>패턴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199122"/>
            <a:ext cx="2732873" cy="4838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84~87</a:t>
            </a:r>
            <a:r>
              <a:rPr lang="ko-KR" altLang="en-US" sz="1400" dirty="0">
                <a:solidFill>
                  <a:srgbClr val="0000FF"/>
                </a:solidFill>
              </a:rPr>
              <a:t>행은 두 잠복 공간의 점을 잇는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선분 상에서  </a:t>
            </a:r>
            <a:r>
              <a:rPr lang="en-US" altLang="ko-KR" sz="1400" dirty="0">
                <a:solidFill>
                  <a:srgbClr val="0000FF"/>
                </a:solidFill>
              </a:rPr>
              <a:t>20</a:t>
            </a:r>
            <a:r>
              <a:rPr lang="ko-KR" altLang="en-US" sz="1400" dirty="0">
                <a:solidFill>
                  <a:srgbClr val="0000FF"/>
                </a:solidFill>
              </a:rPr>
              <a:t>개 점 생성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976591"/>
            <a:ext cx="3096344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88</a:t>
            </a:r>
            <a:r>
              <a:rPr lang="ko-KR" altLang="en-US" sz="1400" dirty="0">
                <a:solidFill>
                  <a:srgbClr val="0000FF"/>
                </a:solidFill>
              </a:rPr>
              <a:t>행은 </a:t>
            </a:r>
            <a:r>
              <a:rPr lang="ko-KR" altLang="en-US" sz="1400" dirty="0" err="1">
                <a:solidFill>
                  <a:srgbClr val="0000FF"/>
                </a:solidFill>
              </a:rPr>
              <a:t>사잇점에</a:t>
            </a:r>
            <a:r>
              <a:rPr lang="ko-KR" altLang="en-US" sz="1400" dirty="0">
                <a:solidFill>
                  <a:srgbClr val="0000FF"/>
                </a:solidFill>
              </a:rPr>
              <a:t> 대해 </a:t>
            </a:r>
            <a:r>
              <a:rPr lang="ko-KR" altLang="en-US" sz="1400" dirty="0" err="1">
                <a:solidFill>
                  <a:srgbClr val="0000FF"/>
                </a:solidFill>
              </a:rPr>
              <a:t>디코더로</a:t>
            </a:r>
            <a:r>
              <a:rPr lang="ko-KR" altLang="en-US" sz="1400" dirty="0">
                <a:solidFill>
                  <a:srgbClr val="0000FF"/>
                </a:solidFill>
              </a:rPr>
              <a:t> 샘플 생성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모델로서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823877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2996952"/>
            <a:ext cx="1872208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생성 실험 </a:t>
            </a:r>
            <a:r>
              <a:rPr lang="en-US" altLang="ko-KR" sz="1400" dirty="0">
                <a:solidFill>
                  <a:srgbClr val="0000FF"/>
                </a:solidFill>
              </a:rPr>
              <a:t>1</a:t>
            </a:r>
            <a:r>
              <a:rPr lang="ko-KR" altLang="en-US" sz="1400" dirty="0">
                <a:solidFill>
                  <a:srgbClr val="0000FF"/>
                </a:solidFill>
              </a:rPr>
              <a:t>의 결과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293096"/>
            <a:ext cx="1656184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생성 실험 </a:t>
            </a:r>
            <a:r>
              <a:rPr lang="en-US" altLang="ko-KR" sz="1400" dirty="0">
                <a:solidFill>
                  <a:srgbClr val="0000FF"/>
                </a:solidFill>
              </a:rPr>
              <a:t>2</a:t>
            </a:r>
            <a:r>
              <a:rPr lang="ko-KR" altLang="en-US" sz="1400" dirty="0">
                <a:solidFill>
                  <a:srgbClr val="0000FF"/>
                </a:solidFill>
              </a:rPr>
              <a:t>의 결과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458940"/>
            <a:ext cx="2016224" cy="6019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32</a:t>
            </a:r>
            <a:r>
              <a:rPr lang="ko-KR" altLang="en-US" sz="1400" dirty="0">
                <a:solidFill>
                  <a:srgbClr val="0000FF"/>
                </a:solidFill>
              </a:rPr>
              <a:t>차원 잠복 공간 상의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점의 좌표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6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모델로서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10-2(b)]</a:t>
            </a:r>
            <a:r>
              <a:rPr lang="ko-KR" altLang="en-US" dirty="0"/>
              <a:t>가 생성한 샘플의 품질 평가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실험 </a:t>
            </a:r>
            <a:r>
              <a:rPr lang="en-US" altLang="ko-KR" dirty="0"/>
              <a:t>1: 7</a:t>
            </a:r>
            <a:r>
              <a:rPr lang="ko-KR" altLang="en-US" dirty="0"/>
              <a:t>과 비슷한 샘플이 생성됨</a:t>
            </a:r>
            <a:r>
              <a:rPr lang="en-US" altLang="ko-KR" dirty="0"/>
              <a:t>. </a:t>
            </a:r>
            <a:r>
              <a:rPr lang="ko-KR" altLang="en-US" dirty="0"/>
              <a:t>잡음이 </a:t>
            </a:r>
            <a:r>
              <a:rPr lang="en-US" altLang="ko-KR" dirty="0"/>
              <a:t>0.3 </a:t>
            </a:r>
            <a:r>
              <a:rPr lang="ko-KR" altLang="en-US" dirty="0"/>
              <a:t>근방에서 패턴이 왜곡되기 시작하고 잡음이 더 커지면 형편없는 모양이 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실험 </a:t>
            </a:r>
            <a:r>
              <a:rPr lang="en-US" altLang="ko-KR" dirty="0"/>
              <a:t>2: </a:t>
            </a:r>
            <a:r>
              <a:rPr lang="ko-KR" altLang="en-US" dirty="0"/>
              <a:t>서로 다른 모양의 </a:t>
            </a:r>
            <a:r>
              <a:rPr lang="en-US" altLang="ko-KR" dirty="0"/>
              <a:t>4 </a:t>
            </a:r>
            <a:r>
              <a:rPr lang="ko-KR" altLang="en-US" dirty="0"/>
              <a:t>패턴이 서서히 변함을 확인</a:t>
            </a:r>
            <a:r>
              <a:rPr lang="en-US" altLang="ko-KR" dirty="0"/>
              <a:t>. Alpha</a:t>
            </a:r>
            <a:r>
              <a:rPr lang="ko-KR" altLang="en-US" dirty="0"/>
              <a:t>가 </a:t>
            </a:r>
            <a:r>
              <a:rPr lang="en-US" altLang="ko-KR" dirty="0"/>
              <a:t>0.5 </a:t>
            </a:r>
            <a:r>
              <a:rPr lang="ko-KR" altLang="en-US" dirty="0"/>
              <a:t>근방에서 획이 끊어져 품질이 떨어지는 현상</a:t>
            </a:r>
            <a:endParaRPr lang="en-US" altLang="ko-KR" dirty="0"/>
          </a:p>
          <a:p>
            <a:r>
              <a:rPr lang="ko-KR" altLang="en-US" dirty="0"/>
              <a:t>결론적으로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오토인코더는 생성 모델로서 가능성이 있음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잠복 공간의 점들 중에 품질이 떨어지는 것이 다수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651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10.2.4 2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차원 잠복 공간 관찰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10-3]</a:t>
            </a:r>
            <a:r>
              <a:rPr lang="ko-KR" altLang="en-US" dirty="0"/>
              <a:t>은 </a:t>
            </a:r>
            <a:r>
              <a:rPr lang="en-US" altLang="ko-KR" dirty="0"/>
              <a:t>2</a:t>
            </a:r>
            <a:r>
              <a:rPr lang="ko-KR" altLang="en-US" dirty="0"/>
              <a:t>차원 잠복 공간에서 테스트 집합의 분포를 시각화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시각화를 위해 </a:t>
            </a:r>
            <a:r>
              <a:rPr lang="en-US" altLang="ko-KR" dirty="0"/>
              <a:t>2</a:t>
            </a:r>
            <a:r>
              <a:rPr lang="ko-KR" altLang="en-US" dirty="0"/>
              <a:t>차원으로 축소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60848"/>
            <a:ext cx="7619950" cy="18779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940177"/>
            <a:ext cx="7619950" cy="12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3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Preview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인간의</a:t>
            </a:r>
            <a:r>
              <a:rPr lang="en-US" altLang="ko-KR" dirty="0"/>
              <a:t> </a:t>
            </a:r>
            <a:r>
              <a:rPr lang="ko-KR" altLang="en-US" dirty="0"/>
              <a:t>생성 능력</a:t>
            </a:r>
            <a:endParaRPr lang="en-US" altLang="ko-KR" dirty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아이는 오늘 겪은 일을 아빠에게 이야기하고</a:t>
            </a:r>
            <a:r>
              <a:rPr lang="en-US" altLang="ko-KR" dirty="0"/>
              <a:t>, </a:t>
            </a:r>
            <a:r>
              <a:rPr lang="ko-KR" altLang="en-US" dirty="0"/>
              <a:t>처음 가본 곳의</a:t>
            </a:r>
            <a:r>
              <a:rPr lang="en-US" altLang="ko-KR" dirty="0"/>
              <a:t> </a:t>
            </a:r>
            <a:r>
              <a:rPr lang="ko-KR" altLang="en-US" dirty="0"/>
              <a:t>풍경을 그림으로 그림</a:t>
            </a:r>
            <a:endParaRPr lang="en-US" altLang="ko-KR" dirty="0"/>
          </a:p>
          <a:p>
            <a:pPr lvl="2"/>
            <a:r>
              <a:rPr lang="ko-KR" altLang="en-US" dirty="0"/>
              <a:t>현실 세계를 비슷하게 모방하지만 같지는 않음</a:t>
            </a:r>
            <a:r>
              <a:rPr lang="en-US" altLang="ko-KR" dirty="0"/>
              <a:t>(</a:t>
            </a:r>
            <a:r>
              <a:rPr lang="ko-KR" altLang="en-US" dirty="0"/>
              <a:t>의도적 왜곡</a:t>
            </a:r>
            <a:r>
              <a:rPr lang="en-US" altLang="ko-KR" dirty="0"/>
              <a:t>, </a:t>
            </a:r>
            <a:r>
              <a:rPr lang="ko-KR" altLang="en-US" dirty="0"/>
              <a:t>도구 한계로 추상화 등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분별 모델과 생성 모델</a:t>
            </a:r>
            <a:endParaRPr lang="en-US" altLang="ko-KR" dirty="0"/>
          </a:p>
          <a:p>
            <a:pPr lvl="1"/>
            <a:r>
              <a:rPr lang="ko-KR" altLang="en-US" dirty="0"/>
              <a:t>분별 모델</a:t>
            </a:r>
            <a:endParaRPr lang="en-US" altLang="ko-KR" dirty="0"/>
          </a:p>
          <a:p>
            <a:pPr lvl="2"/>
            <a:r>
              <a:rPr lang="ko-KR" altLang="en-US" dirty="0"/>
              <a:t>가족의 얼굴을 알아보고 표정을 보고 상대의 감정을 알아보는</a:t>
            </a:r>
            <a:r>
              <a:rPr lang="en-US" altLang="ko-KR" dirty="0"/>
              <a:t> </a:t>
            </a:r>
            <a:r>
              <a:rPr lang="ko-KR" altLang="en-US" dirty="0"/>
              <a:t>등의 능력</a:t>
            </a:r>
            <a:endParaRPr lang="en-US" altLang="ko-KR" dirty="0"/>
          </a:p>
          <a:p>
            <a:pPr lvl="2"/>
            <a:r>
              <a:rPr lang="ko-KR" altLang="en-US" dirty="0">
                <a:sym typeface="Wingdings" panose="05000000000000000000" pitchFamily="2" charset="2"/>
              </a:rPr>
              <a:t>인공지능은 분별 능력을 중심으로 발전해 옴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앞서 공부한 </a:t>
            </a:r>
            <a:r>
              <a:rPr lang="en-US" altLang="ko-KR" dirty="0">
                <a:sym typeface="Wingdings" panose="05000000000000000000" pitchFamily="2" charset="2"/>
              </a:rPr>
              <a:t>SVM, </a:t>
            </a:r>
            <a:r>
              <a:rPr lang="ko-KR" altLang="en-US" dirty="0">
                <a:sym typeface="Wingdings" panose="05000000000000000000" pitchFamily="2" charset="2"/>
              </a:rPr>
              <a:t>다층 </a:t>
            </a:r>
            <a:r>
              <a:rPr lang="ko-KR" altLang="en-US" dirty="0" err="1">
                <a:sym typeface="Wingdings" panose="05000000000000000000" pitchFamily="2" charset="2"/>
              </a:rPr>
              <a:t>퍼셉트론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 err="1">
                <a:sym typeface="Wingdings" panose="05000000000000000000" pitchFamily="2" charset="2"/>
              </a:rPr>
              <a:t>컨볼루션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신경망</a:t>
            </a:r>
            <a:r>
              <a:rPr lang="en-US" altLang="ko-KR" dirty="0">
                <a:sym typeface="Wingdings" panose="05000000000000000000" pitchFamily="2" charset="2"/>
              </a:rPr>
              <a:t>, LSTM, </a:t>
            </a:r>
            <a:r>
              <a:rPr lang="ko-KR" altLang="en-US" dirty="0">
                <a:sym typeface="Wingdings" panose="05000000000000000000" pitchFamily="2" charset="2"/>
              </a:rPr>
              <a:t>강화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학습은 모두 분별 모델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생성 모델</a:t>
            </a:r>
            <a:endParaRPr lang="en-US" altLang="ko-KR" dirty="0"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sym typeface="Wingdings" panose="05000000000000000000" pitchFamily="2" charset="2"/>
              </a:rPr>
              <a:t>사람의 필체를 흉내 내는 인공지능 등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예전에는 </a:t>
            </a:r>
            <a:r>
              <a:rPr lang="en-US" altLang="ko-KR" dirty="0">
                <a:sym typeface="Wingdings" panose="05000000000000000000" pitchFamily="2" charset="2"/>
              </a:rPr>
              <a:t>HMM </a:t>
            </a:r>
            <a:r>
              <a:rPr lang="ko-KR" altLang="en-US" dirty="0">
                <a:sym typeface="Wingdings" panose="05000000000000000000" pitchFamily="2" charset="2"/>
              </a:rPr>
              <a:t>등의 모델을 사용</a:t>
            </a:r>
            <a:endParaRPr lang="en-US" altLang="ko-KR" dirty="0"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2010</a:t>
            </a:r>
            <a:r>
              <a:rPr lang="ko-KR" altLang="en-US" dirty="0">
                <a:sym typeface="Wingdings" panose="05000000000000000000" pitchFamily="2" charset="2"/>
              </a:rPr>
              <a:t>년대부터 </a:t>
            </a:r>
            <a:r>
              <a:rPr lang="ko-KR" altLang="en-US" dirty="0" err="1">
                <a:sym typeface="Wingdings" panose="05000000000000000000" pitchFamily="2" charset="2"/>
              </a:rPr>
              <a:t>딥러닝</a:t>
            </a:r>
            <a:r>
              <a:rPr lang="ko-KR" altLang="en-US" dirty="0">
                <a:sym typeface="Wingdings" panose="05000000000000000000" pitchFamily="2" charset="2"/>
              </a:rPr>
              <a:t> 기반 생성 모델로 발전</a:t>
            </a:r>
            <a:r>
              <a:rPr lang="en-US" altLang="ko-KR" dirty="0">
                <a:sym typeface="Wingdings" panose="05000000000000000000" pitchFamily="2" charset="2"/>
              </a:rPr>
              <a:t>. GAN(10.3</a:t>
            </a:r>
            <a:r>
              <a:rPr lang="ko-KR" altLang="en-US" dirty="0">
                <a:sym typeface="Wingdings" panose="05000000000000000000" pitchFamily="2" charset="2"/>
              </a:rPr>
              <a:t>절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이 </a:t>
            </a:r>
            <a:r>
              <a:rPr lang="ko-KR" altLang="en-US" dirty="0" err="1">
                <a:sym typeface="Wingdings" panose="05000000000000000000" pitchFamily="2" charset="2"/>
              </a:rPr>
              <a:t>대표적임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53881" y="4789487"/>
            <a:ext cx="4490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맑은 고딕" panose="020B0503020000020004" pitchFamily="50" charset="-127"/>
                <a:cs typeface="Times New Roman" panose="02020603050405020304" pitchFamily="18" charset="0"/>
                <a:hlinkClick r:id="rId2"/>
              </a:rPr>
              <a:t>https://www.thispersondoesnotexist.com/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142474"/>
            <a:ext cx="7416823" cy="12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81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10.2.4 2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차원 잠복 공간 관찰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7187902" cy="54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2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1587"/>
            <a:ext cx="8077200" cy="43148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10.2.4 2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차원 잠복 공간 관찰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996952"/>
            <a:ext cx="1800200" cy="9361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같은 부류가 군집화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원점 부근에 밀집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안쓰는 공간이 많음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2333600" y="3465004"/>
            <a:ext cx="2238400" cy="46805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3203848" y="3645024"/>
            <a:ext cx="1368152" cy="108012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4208" y="1547664"/>
            <a:ext cx="201622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잠복 공간을 </a:t>
            </a:r>
            <a:r>
              <a:rPr lang="en-US" altLang="ko-KR" sz="1400" dirty="0">
                <a:solidFill>
                  <a:srgbClr val="0000FF"/>
                </a:solidFill>
              </a:rPr>
              <a:t>2</a:t>
            </a:r>
            <a:r>
              <a:rPr lang="ko-KR" altLang="en-US" sz="1400" dirty="0">
                <a:solidFill>
                  <a:srgbClr val="0000FF"/>
                </a:solidFill>
              </a:rPr>
              <a:t>차원으로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축소하여 품질 저하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3275856" y="3230978"/>
            <a:ext cx="1310177" cy="234026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6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en-US" altLang="ko-KR" dirty="0"/>
              <a:t>2014</a:t>
            </a:r>
            <a:r>
              <a:rPr lang="ko-KR" altLang="en-US" dirty="0"/>
              <a:t>년에 </a:t>
            </a:r>
            <a:r>
              <a:rPr lang="ko-KR" altLang="en-US" dirty="0" err="1"/>
              <a:t>굿펠로는</a:t>
            </a:r>
            <a:r>
              <a:rPr lang="ko-KR" altLang="en-US" dirty="0"/>
              <a:t> 생성 적대 신경망</a:t>
            </a:r>
            <a:r>
              <a:rPr lang="en-US" altLang="ko-KR" dirty="0"/>
              <a:t>(GAN)</a:t>
            </a:r>
            <a:r>
              <a:rPr lang="ko-KR" altLang="en-US" dirty="0"/>
              <a:t>을 발표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GAN(generative adversarial network)</a:t>
            </a:r>
            <a:r>
              <a:rPr lang="ko-KR" altLang="en-US" dirty="0"/>
              <a:t>은 </a:t>
            </a:r>
            <a:r>
              <a:rPr lang="en-US" altLang="ko-KR" dirty="0"/>
              <a:t>2</a:t>
            </a:r>
            <a:r>
              <a:rPr lang="ko-KR" altLang="en-US" dirty="0"/>
              <a:t>개의 신경망이 적대적인 관계에서 학습하는 생성 모델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이후 개량된 </a:t>
            </a:r>
            <a:r>
              <a:rPr lang="en-US" altLang="ko-KR" dirty="0"/>
              <a:t>GAN</a:t>
            </a:r>
            <a:r>
              <a:rPr lang="ko-KR" altLang="en-US" dirty="0"/>
              <a:t>이 여럿 발표되는데</a:t>
            </a:r>
            <a:r>
              <a:rPr lang="en-US" altLang="ko-KR" dirty="0"/>
              <a:t>, </a:t>
            </a:r>
            <a:r>
              <a:rPr lang="ko-KR" altLang="en-US" dirty="0"/>
              <a:t>현재 </a:t>
            </a:r>
            <a:r>
              <a:rPr lang="en-US" altLang="ko-KR" dirty="0" err="1"/>
              <a:t>ProGAN</a:t>
            </a:r>
            <a:r>
              <a:rPr lang="ko-KR" altLang="en-US" dirty="0"/>
              <a:t>이 가장 뛰어남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en-US" altLang="ko-KR" dirty="0"/>
              <a:t>[</a:t>
            </a:r>
            <a:r>
              <a:rPr lang="ko-KR" altLang="en-US" dirty="0"/>
              <a:t>그림</a:t>
            </a:r>
            <a:r>
              <a:rPr lang="en-US" altLang="ko-KR" dirty="0"/>
              <a:t> 10-1]</a:t>
            </a:r>
            <a:r>
              <a:rPr lang="ko-KR" altLang="en-US" dirty="0"/>
              <a:t>은 </a:t>
            </a:r>
            <a:r>
              <a:rPr lang="en-US" altLang="ko-KR" dirty="0" err="1"/>
              <a:t>ProGAN</a:t>
            </a:r>
            <a:r>
              <a:rPr lang="ko-KR" altLang="en-US" dirty="0"/>
              <a:t>이 생성한 가짜 얼굴로서</a:t>
            </a:r>
            <a:r>
              <a:rPr lang="en-US" altLang="ko-KR" dirty="0"/>
              <a:t>, </a:t>
            </a:r>
            <a:r>
              <a:rPr lang="ko-KR" altLang="en-US" dirty="0"/>
              <a:t>세번째만 핀란드 </a:t>
            </a:r>
            <a:r>
              <a:rPr lang="ko-KR" altLang="en-US" dirty="0" err="1"/>
              <a:t>산나</a:t>
            </a:r>
            <a:r>
              <a:rPr lang="ko-KR" altLang="en-US" dirty="0"/>
              <a:t> 마린 수상의 진짜 얼굴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264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동기와 원리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GAN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원리</a:t>
            </a:r>
            <a:endParaRPr lang="en-US" altLang="ko-KR" dirty="0"/>
          </a:p>
          <a:p>
            <a:pPr lvl="1"/>
            <a:r>
              <a:rPr lang="ko-KR" altLang="en-US" dirty="0" err="1"/>
              <a:t>생성망</a:t>
            </a:r>
            <a:r>
              <a:rPr lang="ko-KR" altLang="en-US" dirty="0"/>
              <a:t> </a:t>
            </a:r>
            <a:r>
              <a:rPr lang="en-US" altLang="ko-KR" dirty="0"/>
              <a:t>G</a:t>
            </a:r>
            <a:r>
              <a:rPr lang="ko-KR" altLang="en-US" dirty="0"/>
              <a:t>와 </a:t>
            </a:r>
            <a:r>
              <a:rPr lang="ko-KR" altLang="en-US" dirty="0" err="1"/>
              <a:t>분별망</a:t>
            </a:r>
            <a:r>
              <a:rPr lang="ko-KR" altLang="en-US" dirty="0"/>
              <a:t> </a:t>
            </a:r>
            <a:r>
              <a:rPr lang="en-US" altLang="ko-KR" dirty="0"/>
              <a:t>D</a:t>
            </a:r>
            <a:r>
              <a:rPr lang="ko-KR" altLang="en-US" dirty="0"/>
              <a:t>라는 두 개의 대립 관계의 신경망을 사용</a:t>
            </a:r>
            <a:endParaRPr lang="en-US" altLang="ko-KR" dirty="0"/>
          </a:p>
          <a:p>
            <a:pPr lvl="2"/>
            <a:r>
              <a:rPr lang="en-US" altLang="ko-KR" dirty="0"/>
              <a:t>G</a:t>
            </a:r>
            <a:r>
              <a:rPr lang="ko-KR" altLang="en-US" dirty="0"/>
              <a:t>는 </a:t>
            </a:r>
            <a:r>
              <a:rPr lang="en-US" altLang="ko-KR" dirty="0"/>
              <a:t>D</a:t>
            </a:r>
            <a:r>
              <a:rPr lang="ko-KR" altLang="en-US" dirty="0"/>
              <a:t>를 속일 수 있을 정도로 품질이 </a:t>
            </a:r>
            <a:r>
              <a:rPr lang="ko-KR" altLang="en-US"/>
              <a:t>높는 가짜 </a:t>
            </a:r>
            <a:r>
              <a:rPr lang="ko-KR" altLang="en-US" dirty="0"/>
              <a:t>샘플을 생성</a:t>
            </a:r>
            <a:endParaRPr lang="en-US" altLang="ko-KR" dirty="0"/>
          </a:p>
          <a:p>
            <a:pPr lvl="2"/>
            <a:r>
              <a:rPr lang="en-US" altLang="ko-KR" dirty="0"/>
              <a:t>D</a:t>
            </a:r>
            <a:r>
              <a:rPr lang="ko-KR" altLang="en-US" dirty="0"/>
              <a:t>는 </a:t>
            </a:r>
            <a:r>
              <a:rPr lang="en-US" altLang="ko-KR" dirty="0"/>
              <a:t>G</a:t>
            </a:r>
            <a:r>
              <a:rPr lang="ko-KR" altLang="en-US" dirty="0"/>
              <a:t>가 만든 가짜 샘플을 높은 </a:t>
            </a:r>
            <a:r>
              <a:rPr lang="ko-KR" altLang="en-US" dirty="0" err="1"/>
              <a:t>정확률로</a:t>
            </a:r>
            <a:r>
              <a:rPr lang="ko-KR" altLang="en-US" dirty="0"/>
              <a:t> 맞힘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위조지폐범과 경찰에 비유</a:t>
            </a:r>
            <a:endParaRPr lang="en-US" altLang="ko-KR" dirty="0"/>
          </a:p>
          <a:p>
            <a:pPr lvl="2"/>
            <a:r>
              <a:rPr lang="ko-KR" altLang="en-US" dirty="0"/>
              <a:t>현실 세계와 달리 위조지폐범에 해당하는 </a:t>
            </a:r>
            <a:r>
              <a:rPr lang="ko-KR" altLang="en-US" dirty="0" err="1"/>
              <a:t>생성망이</a:t>
            </a:r>
            <a:r>
              <a:rPr lang="ko-KR" altLang="en-US" dirty="0"/>
              <a:t> 승리해야 함</a:t>
            </a:r>
            <a:endParaRPr lang="en-US" altLang="ko-KR" dirty="0"/>
          </a:p>
          <a:p>
            <a:pPr marL="447675" lvl="2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4677677" cy="25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동기와 원리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구조</a:t>
            </a:r>
            <a:r>
              <a:rPr lang="en-US" altLang="ko-KR" dirty="0"/>
              <a:t>(MNIST</a:t>
            </a:r>
            <a:r>
              <a:rPr lang="ko-KR" altLang="en-US" dirty="0"/>
              <a:t>를 예로 사용하여 설명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 err="1"/>
              <a:t>분별망</a:t>
            </a:r>
            <a:r>
              <a:rPr lang="ko-KR" altLang="en-US" dirty="0"/>
              <a:t> </a:t>
            </a:r>
            <a:r>
              <a:rPr lang="en-US" altLang="ko-KR" dirty="0"/>
              <a:t>D</a:t>
            </a:r>
          </a:p>
          <a:p>
            <a:pPr lvl="2"/>
            <a:r>
              <a:rPr lang="ko-KR" altLang="en-US" dirty="0"/>
              <a:t>입력은 </a:t>
            </a:r>
            <a:r>
              <a:rPr lang="en-US" altLang="ko-KR" dirty="0"/>
              <a:t>28*28 </a:t>
            </a:r>
            <a:r>
              <a:rPr lang="ko-KR" altLang="en-US" dirty="0"/>
              <a:t>영상</a:t>
            </a:r>
            <a:r>
              <a:rPr lang="en-US" altLang="ko-KR" dirty="0"/>
              <a:t>. </a:t>
            </a:r>
            <a:r>
              <a:rPr lang="ko-KR" altLang="en-US" dirty="0"/>
              <a:t>출력 노드는 </a:t>
            </a:r>
            <a:r>
              <a:rPr lang="en-US" altLang="ko-KR" dirty="0"/>
              <a:t>1</a:t>
            </a:r>
            <a:r>
              <a:rPr lang="ko-KR" altLang="en-US" dirty="0"/>
              <a:t>개</a:t>
            </a:r>
            <a:r>
              <a:rPr lang="en-US" altLang="ko-KR" dirty="0"/>
              <a:t>(1</a:t>
            </a:r>
            <a:r>
              <a:rPr lang="ko-KR" altLang="en-US" dirty="0"/>
              <a:t>은 진짜</a:t>
            </a:r>
            <a:r>
              <a:rPr lang="en-US" altLang="ko-KR" dirty="0"/>
              <a:t>, 0</a:t>
            </a:r>
            <a:r>
              <a:rPr lang="ko-KR" altLang="en-US" dirty="0"/>
              <a:t>은 가짜</a:t>
            </a:r>
            <a:r>
              <a:rPr lang="en-US" altLang="ko-KR" dirty="0"/>
              <a:t>, </a:t>
            </a:r>
            <a:r>
              <a:rPr lang="ko-KR" altLang="en-US" dirty="0"/>
              <a:t>활성 함수로 </a:t>
            </a:r>
            <a:r>
              <a:rPr lang="en-US" altLang="ko-KR" dirty="0"/>
              <a:t>sigmoid </a:t>
            </a:r>
            <a:r>
              <a:rPr lang="ko-KR" altLang="en-US" dirty="0"/>
              <a:t>사용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 err="1"/>
              <a:t>생성망</a:t>
            </a:r>
            <a:r>
              <a:rPr lang="ko-KR" altLang="en-US" dirty="0"/>
              <a:t> </a:t>
            </a:r>
            <a:r>
              <a:rPr lang="en-US" altLang="ko-KR" dirty="0"/>
              <a:t>G</a:t>
            </a:r>
          </a:p>
          <a:p>
            <a:pPr lvl="2"/>
            <a:r>
              <a:rPr lang="ko-KR" altLang="en-US" dirty="0"/>
              <a:t>입력은</a:t>
            </a:r>
            <a:r>
              <a:rPr lang="en-US" altLang="ko-KR" dirty="0"/>
              <a:t> </a:t>
            </a:r>
            <a:r>
              <a:rPr lang="en-US" altLang="ko-KR" dirty="0" err="1"/>
              <a:t>zdim</a:t>
            </a:r>
            <a:r>
              <a:rPr lang="en-US" altLang="ko-KR" dirty="0"/>
              <a:t>-</a:t>
            </a:r>
            <a:r>
              <a:rPr lang="ko-KR" altLang="en-US" dirty="0"/>
              <a:t>차원의 잠복 공간의 한 점의 좌표</a:t>
            </a:r>
            <a:r>
              <a:rPr lang="en-US" altLang="ko-KR" dirty="0"/>
              <a:t>. </a:t>
            </a:r>
            <a:r>
              <a:rPr lang="ko-KR" altLang="en-US" dirty="0"/>
              <a:t>출력은 </a:t>
            </a:r>
            <a:r>
              <a:rPr lang="en-US" altLang="ko-KR" dirty="0"/>
              <a:t>28*28 </a:t>
            </a:r>
            <a:r>
              <a:rPr lang="ko-KR" altLang="en-US" dirty="0"/>
              <a:t>영상</a:t>
            </a:r>
            <a:endParaRPr lang="en-US" altLang="ko-KR" dirty="0"/>
          </a:p>
          <a:p>
            <a:pPr lvl="1"/>
            <a:r>
              <a:rPr lang="ko-KR" altLang="en-US" dirty="0"/>
              <a:t>오토인코더와</a:t>
            </a:r>
            <a:r>
              <a:rPr lang="en-US" altLang="ko-KR" dirty="0"/>
              <a:t> </a:t>
            </a:r>
            <a:r>
              <a:rPr lang="ko-KR" altLang="en-US" dirty="0"/>
              <a:t>비슷하여 구조를 코딩하는 일은 쉬움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47675" lvl="2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629169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동기와 원리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학습</a:t>
            </a:r>
            <a:endParaRPr lang="en-US" altLang="ko-KR" dirty="0"/>
          </a:p>
          <a:p>
            <a:pPr lvl="1"/>
            <a:r>
              <a:rPr lang="ko-KR" altLang="en-US" dirty="0" err="1"/>
              <a:t>분별망의</a:t>
            </a:r>
            <a:r>
              <a:rPr lang="ko-KR" altLang="en-US" dirty="0"/>
              <a:t> 학습</a:t>
            </a:r>
            <a:r>
              <a:rPr lang="en-US" altLang="ko-KR" dirty="0"/>
              <a:t>: 2</a:t>
            </a:r>
            <a:r>
              <a:rPr lang="ko-KR" altLang="en-US" dirty="0"/>
              <a:t>부류</a:t>
            </a:r>
            <a:r>
              <a:rPr lang="en-US" altLang="ko-KR" dirty="0"/>
              <a:t>(</a:t>
            </a:r>
            <a:r>
              <a:rPr lang="ko-KR" altLang="en-US" dirty="0"/>
              <a:t>진짜와 가짜</a:t>
            </a:r>
            <a:r>
              <a:rPr lang="en-US" altLang="ko-KR" dirty="0"/>
              <a:t>) </a:t>
            </a:r>
            <a:r>
              <a:rPr lang="ko-KR" altLang="en-US" dirty="0"/>
              <a:t>분류에 해당하므로 비교적 쉬움</a:t>
            </a:r>
            <a:r>
              <a:rPr lang="en-US" altLang="ko-KR" dirty="0"/>
              <a:t>([</a:t>
            </a:r>
            <a:r>
              <a:rPr lang="ko-KR" altLang="en-US" dirty="0"/>
              <a:t>그림 </a:t>
            </a:r>
            <a:r>
              <a:rPr lang="en-US" altLang="ko-KR" dirty="0"/>
              <a:t>10-7(a)])</a:t>
            </a:r>
          </a:p>
          <a:p>
            <a:pPr lvl="1"/>
            <a:r>
              <a:rPr lang="ko-KR" altLang="en-US" dirty="0" err="1"/>
              <a:t>생성망의</a:t>
            </a:r>
            <a:r>
              <a:rPr lang="en-US" altLang="ko-KR" dirty="0"/>
              <a:t> </a:t>
            </a:r>
            <a:r>
              <a:rPr lang="ko-KR" altLang="en-US" dirty="0"/>
              <a:t>학습은 복잡</a:t>
            </a:r>
            <a:r>
              <a:rPr lang="en-US" altLang="ko-KR" dirty="0"/>
              <a:t>([</a:t>
            </a:r>
            <a:r>
              <a:rPr lang="ko-KR" altLang="en-US" dirty="0"/>
              <a:t>그림 </a:t>
            </a:r>
            <a:r>
              <a:rPr lang="en-US" altLang="ko-KR" dirty="0"/>
              <a:t>10-7(b)])</a:t>
            </a:r>
          </a:p>
          <a:p>
            <a:pPr lvl="2"/>
            <a:r>
              <a:rPr lang="en-US" altLang="ko-KR" dirty="0"/>
              <a:t>G</a:t>
            </a:r>
            <a:r>
              <a:rPr lang="ko-KR" altLang="en-US" dirty="0"/>
              <a:t>가 생성한 가짜 샘플에 레이블 </a:t>
            </a:r>
            <a:r>
              <a:rPr lang="en-US" altLang="ko-KR" dirty="0"/>
              <a:t>1</a:t>
            </a:r>
            <a:r>
              <a:rPr lang="ko-KR" altLang="en-US" dirty="0"/>
              <a:t>을 붙여 학습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ko-KR" altLang="en-US" dirty="0" err="1"/>
              <a:t>분별망을</a:t>
            </a:r>
            <a:r>
              <a:rPr lang="ko-KR" altLang="en-US" dirty="0"/>
              <a:t> 속이는 학습</a:t>
            </a:r>
            <a:endParaRPr lang="en-US" altLang="ko-KR" dirty="0"/>
          </a:p>
          <a:p>
            <a:pPr lvl="2"/>
            <a:r>
              <a:rPr lang="ko-KR" altLang="en-US" dirty="0"/>
              <a:t>이때 </a:t>
            </a:r>
            <a:r>
              <a:rPr lang="en-US" altLang="ko-KR" dirty="0"/>
              <a:t>G</a:t>
            </a:r>
            <a:r>
              <a:rPr lang="ko-KR" altLang="en-US" dirty="0"/>
              <a:t>의 가중치를 고정하고 학습해야 함</a:t>
            </a:r>
            <a:r>
              <a:rPr lang="en-US" altLang="ko-KR" dirty="0"/>
              <a:t>. </a:t>
            </a:r>
            <a:r>
              <a:rPr lang="ko-KR" altLang="en-US" dirty="0"/>
              <a:t>왜</a:t>
            </a:r>
            <a:r>
              <a:rPr lang="en-US" altLang="ko-KR" dirty="0"/>
              <a:t>?</a:t>
            </a:r>
          </a:p>
          <a:p>
            <a:pPr marL="447675" lvl="2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780928"/>
            <a:ext cx="5824279" cy="38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프로그래밍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MNIST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가지고 </a:t>
            </a:r>
            <a:r>
              <a:rPr lang="en-US" altLang="ko-KR" dirty="0"/>
              <a:t>GAN</a:t>
            </a:r>
            <a:r>
              <a:rPr lang="ko-KR" altLang="en-US" dirty="0"/>
              <a:t>을 구현하는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10-4]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6624736" cy="5103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0340" y="3495941"/>
            <a:ext cx="456013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09~13</a:t>
            </a:r>
            <a:r>
              <a:rPr lang="ko-KR" altLang="en-US" sz="1400" dirty="0">
                <a:solidFill>
                  <a:srgbClr val="0000FF"/>
                </a:solidFill>
              </a:rPr>
              <a:t>행은 </a:t>
            </a:r>
            <a:r>
              <a:rPr lang="en-US" altLang="ko-KR" sz="1400" dirty="0">
                <a:solidFill>
                  <a:srgbClr val="0000FF"/>
                </a:solidFill>
              </a:rPr>
              <a:t>MNIST</a:t>
            </a:r>
            <a:r>
              <a:rPr lang="ko-KR" altLang="en-US" sz="1400" dirty="0">
                <a:solidFill>
                  <a:srgbClr val="0000FF"/>
                </a:solidFill>
              </a:rPr>
              <a:t> 읽고 신경망에 입력할 수 있는 형태로 변환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140193" y="3638744"/>
            <a:ext cx="120388" cy="24429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776" y="5854384"/>
            <a:ext cx="280831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잠복 공간의 차원을 </a:t>
            </a:r>
            <a:r>
              <a:rPr lang="en-US" altLang="ko-KR" sz="1400" dirty="0">
                <a:solidFill>
                  <a:srgbClr val="0000FF"/>
                </a:solidFill>
              </a:rPr>
              <a:t>100</a:t>
            </a:r>
            <a:r>
              <a:rPr lang="ko-KR" altLang="en-US" sz="1400" dirty="0">
                <a:solidFill>
                  <a:srgbClr val="0000FF"/>
                </a:solidFill>
              </a:rPr>
              <a:t>으로 설정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1907704" y="5997187"/>
            <a:ext cx="648179" cy="198617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9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프로그래밍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74" y="4162897"/>
            <a:ext cx="5097176" cy="23762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73" y="908719"/>
            <a:ext cx="5115695" cy="3248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0953" y="2509416"/>
            <a:ext cx="352839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분별망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D</a:t>
            </a:r>
            <a:r>
              <a:rPr lang="ko-KR" altLang="en-US" sz="1400" dirty="0">
                <a:solidFill>
                  <a:srgbClr val="0000FF"/>
                </a:solidFill>
              </a:rPr>
              <a:t>를 만들어 </a:t>
            </a:r>
            <a:r>
              <a:rPr lang="en-US" altLang="ko-KR" sz="1400" dirty="0">
                <a:solidFill>
                  <a:srgbClr val="0000FF"/>
                </a:solidFill>
              </a:rPr>
              <a:t>discriminator </a:t>
            </a:r>
            <a:r>
              <a:rPr lang="ko-KR" altLang="en-US" sz="1400" dirty="0">
                <a:solidFill>
                  <a:srgbClr val="0000FF"/>
                </a:solidFill>
              </a:rPr>
              <a:t>객체에 저장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4644009" y="2677732"/>
            <a:ext cx="316944" cy="30060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60953" y="5926561"/>
            <a:ext cx="352839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생성망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G</a:t>
            </a:r>
            <a:r>
              <a:rPr lang="ko-KR" altLang="en-US" sz="1400" dirty="0">
                <a:solidFill>
                  <a:srgbClr val="0000FF"/>
                </a:solidFill>
              </a:rPr>
              <a:t>를 만들어 </a:t>
            </a:r>
            <a:r>
              <a:rPr lang="en-US" altLang="ko-KR" sz="1400" dirty="0">
                <a:solidFill>
                  <a:srgbClr val="0000FF"/>
                </a:solidFill>
              </a:rPr>
              <a:t>generator </a:t>
            </a:r>
            <a:r>
              <a:rPr lang="ko-KR" altLang="en-US" sz="1400" dirty="0">
                <a:solidFill>
                  <a:srgbClr val="0000FF"/>
                </a:solidFill>
              </a:rPr>
              <a:t>객체에 저장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4355976" y="6094877"/>
            <a:ext cx="604977" cy="358459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14448" y="2094018"/>
            <a:ext cx="352839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진짜</a:t>
            </a:r>
            <a:r>
              <a:rPr lang="en-US" altLang="ko-KR" sz="1400" dirty="0">
                <a:solidFill>
                  <a:srgbClr val="0000FF"/>
                </a:solidFill>
              </a:rPr>
              <a:t>(1)</a:t>
            </a:r>
            <a:r>
              <a:rPr lang="ko-KR" altLang="en-US" sz="1400" dirty="0">
                <a:solidFill>
                  <a:srgbClr val="0000FF"/>
                </a:solidFill>
              </a:rPr>
              <a:t>와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가짜</a:t>
            </a:r>
            <a:r>
              <a:rPr lang="en-US" altLang="ko-KR" sz="1400" dirty="0">
                <a:solidFill>
                  <a:srgbClr val="0000FF"/>
                </a:solidFill>
              </a:rPr>
              <a:t>(0)</a:t>
            </a:r>
            <a:r>
              <a:rPr lang="ko-KR" altLang="en-US" sz="1400" dirty="0">
                <a:solidFill>
                  <a:srgbClr val="0000FF"/>
                </a:solidFill>
              </a:rPr>
              <a:t>를 구별하려고 </a:t>
            </a:r>
            <a:r>
              <a:rPr lang="en-US" altLang="ko-KR" sz="1400" dirty="0">
                <a:solidFill>
                  <a:srgbClr val="0000FF"/>
                </a:solidFill>
              </a:rPr>
              <a:t>sigmoid </a:t>
            </a:r>
            <a:r>
              <a:rPr lang="ko-KR" altLang="en-US" sz="1400" dirty="0">
                <a:solidFill>
                  <a:srgbClr val="0000FF"/>
                </a:solidFill>
              </a:rPr>
              <a:t>사용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4139952" y="2218466"/>
            <a:ext cx="374496" cy="55590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19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프로그래밍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6755854" cy="5194964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>
            <a:off x="3203848" y="1034911"/>
            <a:ext cx="288032" cy="233849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1880" y="920261"/>
            <a:ext cx="1656184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분별망의</a:t>
            </a:r>
            <a:r>
              <a:rPr lang="ko-KR" altLang="en-US" sz="1400" dirty="0">
                <a:solidFill>
                  <a:srgbClr val="0000FF"/>
                </a:solidFill>
              </a:rPr>
              <a:t> 학습 설정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8559" y="2060848"/>
            <a:ext cx="388843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56~60</a:t>
            </a:r>
            <a:r>
              <a:rPr lang="ko-KR" altLang="en-US" sz="1400" dirty="0">
                <a:solidFill>
                  <a:srgbClr val="0000FF"/>
                </a:solidFill>
              </a:rPr>
              <a:t>행은 생성망의 학습 설정</a:t>
            </a:r>
            <a:r>
              <a:rPr lang="en-US" altLang="ko-KR" sz="1400" dirty="0">
                <a:solidFill>
                  <a:srgbClr val="0000FF"/>
                </a:solidFill>
              </a:rPr>
              <a:t>([</a:t>
            </a:r>
            <a:r>
              <a:rPr lang="ko-KR" altLang="en-US" sz="1400" dirty="0">
                <a:solidFill>
                  <a:srgbClr val="0000FF"/>
                </a:solidFill>
              </a:rPr>
              <a:t>그림 </a:t>
            </a:r>
            <a:r>
              <a:rPr lang="en-US" altLang="ko-KR" sz="1400" dirty="0">
                <a:solidFill>
                  <a:srgbClr val="0000FF"/>
                </a:solidFill>
              </a:rPr>
              <a:t>10-7(b)] </a:t>
            </a:r>
            <a:r>
              <a:rPr lang="ko-KR" altLang="en-US" sz="1400" dirty="0">
                <a:solidFill>
                  <a:srgbClr val="0000FF"/>
                </a:solidFill>
              </a:rPr>
              <a:t>참조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6543" y="3115376"/>
            <a:ext cx="2103389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분별망</a:t>
            </a:r>
            <a:r>
              <a:rPr lang="ko-KR" altLang="en-US" sz="1400" dirty="0">
                <a:solidFill>
                  <a:srgbClr val="0000FF"/>
                </a:solidFill>
              </a:rPr>
              <a:t> 학습을 하는 함수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2759" y="5115836"/>
            <a:ext cx="2103389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생성망</a:t>
            </a:r>
            <a:r>
              <a:rPr lang="ko-KR" altLang="en-US" sz="1400" dirty="0">
                <a:solidFill>
                  <a:srgbClr val="0000FF"/>
                </a:solidFill>
              </a:rPr>
              <a:t> 학습을 하는 함수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3555529"/>
            <a:ext cx="2663645" cy="4279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63~65</a:t>
            </a:r>
            <a:r>
              <a:rPr lang="ko-KR" altLang="en-US" sz="1400" dirty="0">
                <a:solidFill>
                  <a:srgbClr val="0000FF"/>
                </a:solidFill>
              </a:rPr>
              <a:t>행은 진짜 샘플에 레이블 </a:t>
            </a:r>
            <a:r>
              <a:rPr lang="en-US" altLang="ko-KR" sz="1400" dirty="0">
                <a:solidFill>
                  <a:srgbClr val="0000FF"/>
                </a:solidFill>
              </a:rPr>
              <a:t>1</a:t>
            </a:r>
            <a:r>
              <a:rPr lang="ko-KR" altLang="en-US" sz="1400" dirty="0">
                <a:solidFill>
                  <a:srgbClr val="0000FF"/>
                </a:solidFill>
              </a:rPr>
              <a:t>을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붙이고 학습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4473705"/>
            <a:ext cx="2663645" cy="4279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67~69</a:t>
            </a:r>
            <a:r>
              <a:rPr lang="ko-KR" altLang="en-US" sz="1400" dirty="0">
                <a:solidFill>
                  <a:srgbClr val="0000FF"/>
                </a:solidFill>
              </a:rPr>
              <a:t>행은 가짜 샘플에 레이블 </a:t>
            </a:r>
            <a:r>
              <a:rPr lang="en-US" altLang="ko-KR" sz="1400" dirty="0">
                <a:solidFill>
                  <a:srgbClr val="0000FF"/>
                </a:solidFill>
              </a:rPr>
              <a:t>0</a:t>
            </a:r>
            <a:r>
              <a:rPr lang="ko-KR" altLang="en-US" sz="1400" dirty="0">
                <a:solidFill>
                  <a:srgbClr val="0000FF"/>
                </a:solidFill>
              </a:rPr>
              <a:t>을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붙이고 학습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5076056" y="3724081"/>
            <a:ext cx="726833" cy="27718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5076056" y="4665420"/>
            <a:ext cx="726833" cy="27718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63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프로그래밍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196752"/>
            <a:ext cx="7848872" cy="13096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7" y="2479079"/>
            <a:ext cx="7848872" cy="3873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9" y="1460804"/>
            <a:ext cx="172819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분별망</a:t>
            </a:r>
            <a:r>
              <a:rPr lang="ko-KR" altLang="en-US" sz="1400" dirty="0">
                <a:solidFill>
                  <a:srgbClr val="0000FF"/>
                </a:solidFill>
              </a:rPr>
              <a:t> 학습을 호출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9" y="1704991"/>
            <a:ext cx="172819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생성망</a:t>
            </a:r>
            <a:r>
              <a:rPr lang="ko-KR" altLang="en-US" sz="1400" dirty="0">
                <a:solidFill>
                  <a:srgbClr val="0000FF"/>
                </a:solidFill>
              </a:rPr>
              <a:t> 학습을 호출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확률적 생성 모델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ko-KR" altLang="en-US" dirty="0"/>
              <a:t>확률을 사용하는 확률적 생성 모델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이 절은 </a:t>
            </a:r>
            <a:r>
              <a:rPr lang="ko-KR" altLang="en-US" dirty="0" err="1"/>
              <a:t>화소</a:t>
            </a:r>
            <a:r>
              <a:rPr lang="ko-KR" altLang="en-US" dirty="0"/>
              <a:t> 각각에 대해 독립적으로 발생 확률을 추정한 다음</a:t>
            </a:r>
            <a:r>
              <a:rPr lang="en-US" altLang="ko-KR" dirty="0"/>
              <a:t>, </a:t>
            </a:r>
            <a:r>
              <a:rPr lang="ko-KR" altLang="en-US" dirty="0"/>
              <a:t>추정한 확률로 </a:t>
            </a:r>
            <a:r>
              <a:rPr lang="ko-KR" altLang="en-US" dirty="0" err="1"/>
              <a:t>화솟값을</a:t>
            </a:r>
            <a:r>
              <a:rPr lang="ko-KR" altLang="en-US" dirty="0"/>
              <a:t> 생성하는 매우 단순한 모델을 다룸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MNIST </a:t>
            </a:r>
            <a:r>
              <a:rPr lang="ko-KR" altLang="en-US" dirty="0"/>
              <a:t>데이터셋에 확률적 생성 모델을 적용하는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10-1]</a:t>
            </a:r>
          </a:p>
          <a:p>
            <a:pPr lvl="1">
              <a:lnSpc>
                <a:spcPct val="150000"/>
              </a:lnSpc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066D32-6DDE-4E5C-B30C-8F3C7C66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24944"/>
            <a:ext cx="6140575" cy="35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프로그래밍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08720"/>
            <a:ext cx="6003826" cy="57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10.3.2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프로그래밍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6712"/>
            <a:ext cx="5112568" cy="5805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5373216"/>
            <a:ext cx="3456384" cy="8640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학습을 마친 모델로 생성한 </a:t>
            </a:r>
            <a:r>
              <a:rPr lang="en-US" altLang="ko-KR" sz="1400" dirty="0">
                <a:solidFill>
                  <a:srgbClr val="0000FF"/>
                </a:solidFill>
              </a:rPr>
              <a:t>50</a:t>
            </a:r>
            <a:r>
              <a:rPr lang="ko-KR" altLang="en-US" sz="1400" dirty="0">
                <a:solidFill>
                  <a:srgbClr val="0000FF"/>
                </a:solidFill>
              </a:rPr>
              <a:t>개 샘플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데이터가 긴 획으로 구성된다는 사실을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제대로 학습</a:t>
            </a:r>
            <a:r>
              <a:rPr lang="en-US" altLang="ko-KR" sz="1400" dirty="0">
                <a:solidFill>
                  <a:srgbClr val="0000FF"/>
                </a:solidFill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반 정도가 쓸만한 패턴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150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응용 시나리오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인공지능 패션 디자인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ko-KR" altLang="en-US" dirty="0"/>
              <a:t>생성 모델을 활용하는 디자인 비즈니스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디자이너의 임무는 꾸준히 새로운 디자인을 생성하여 수익을 최대화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아이디어가 고갈되었을 때 생성 모델이 도움이 됨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생성 모델로 디자인을 생성한 다음 쓸만한 것을 </a:t>
            </a:r>
            <a:r>
              <a:rPr lang="ko-KR" altLang="en-US" dirty="0" err="1"/>
              <a:t>골라냄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디자이너가 없는 비즈니스도 가능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고객이 생성 모델을 조작하여 고유한 디자인을 설계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자동으로 생산 라인</a:t>
            </a:r>
            <a:r>
              <a:rPr lang="en-US" altLang="ko-KR" dirty="0"/>
              <a:t>(</a:t>
            </a:r>
            <a:r>
              <a:rPr lang="ko-KR" altLang="en-US" dirty="0"/>
              <a:t>로봇과 </a:t>
            </a:r>
            <a:r>
              <a:rPr lang="en-US" altLang="ko-KR" dirty="0"/>
              <a:t>3D </a:t>
            </a:r>
            <a:r>
              <a:rPr lang="ko-KR" altLang="en-US" dirty="0"/>
              <a:t>프린터 구비</a:t>
            </a:r>
            <a:r>
              <a:rPr lang="en-US" altLang="ko-KR" dirty="0"/>
              <a:t>)</a:t>
            </a:r>
            <a:r>
              <a:rPr lang="ko-KR" altLang="en-US" dirty="0"/>
              <a:t>에 전달되어 생산이 이루어지고 자동 배송 시스템으로 넘어감</a:t>
            </a:r>
            <a:endParaRPr lang="en-US" altLang="ko-KR" dirty="0"/>
          </a:p>
          <a:p>
            <a:pPr lvl="2">
              <a:lnSpc>
                <a:spcPct val="150000"/>
              </a:lnSpc>
            </a:pPr>
            <a:r>
              <a:rPr lang="ko-KR" altLang="en-US" dirty="0"/>
              <a:t>세상에 단 하나뿐인 사용자 맞춤형 패션 제품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3091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10.4.1 fashion MNIST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데이터로 생성 적대 신경망 학습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fashion MNIST</a:t>
            </a:r>
            <a:r>
              <a:rPr lang="ko-KR" altLang="en-US" dirty="0"/>
              <a:t>로 </a:t>
            </a:r>
            <a:r>
              <a:rPr lang="en-US" altLang="ko-KR" dirty="0"/>
              <a:t>GAN</a:t>
            </a:r>
            <a:r>
              <a:rPr lang="ko-KR" altLang="en-US" dirty="0"/>
              <a:t>을 학습하는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10-5(a)]</a:t>
            </a:r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10-4]</a:t>
            </a:r>
            <a:r>
              <a:rPr lang="ko-KR" altLang="en-US" dirty="0"/>
              <a:t>와 거의 </a:t>
            </a:r>
            <a:r>
              <a:rPr lang="ko-KR" altLang="en-US" dirty="0" err="1"/>
              <a:t>비슷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10330"/>
            <a:ext cx="6705600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1711" y="3815822"/>
            <a:ext cx="2663645" cy="35590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ankle boot </a:t>
            </a:r>
            <a:r>
              <a:rPr lang="ko-KR" altLang="en-US" sz="1400" dirty="0">
                <a:solidFill>
                  <a:srgbClr val="0000FF"/>
                </a:solidFill>
              </a:rPr>
              <a:t>부류로 국한하여 학습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3779912" y="4077072"/>
            <a:ext cx="256458" cy="36004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87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10.4.1 fashion MNIST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데이터로 생성 적대 신경망 학습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08720"/>
            <a:ext cx="3858598" cy="27459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76" y="3645024"/>
            <a:ext cx="3861618" cy="3039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1124744"/>
            <a:ext cx="864096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1844824"/>
            <a:ext cx="864096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100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423889"/>
            <a:ext cx="864096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200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3034456"/>
            <a:ext cx="864096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300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867492"/>
            <a:ext cx="978278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1000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638283"/>
            <a:ext cx="978278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2000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388886"/>
            <a:ext cx="978278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3000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6139489"/>
            <a:ext cx="978278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4000 </a:t>
            </a:r>
            <a:r>
              <a:rPr lang="ko-KR" altLang="en-US" sz="1400" dirty="0">
                <a:solidFill>
                  <a:srgbClr val="0000FF"/>
                </a:solidFill>
              </a:rPr>
              <a:t>세대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77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10.4.1 fashion MNIST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데이터로 생성 적대 신경망 학습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210698" cy="3076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4208" y="1844824"/>
            <a:ext cx="1872208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학습된 모델로 </a:t>
            </a:r>
            <a:r>
              <a:rPr lang="en-US" altLang="ko-KR" sz="1400" dirty="0">
                <a:solidFill>
                  <a:srgbClr val="0000FF"/>
                </a:solidFill>
              </a:rPr>
              <a:t>50</a:t>
            </a:r>
            <a:r>
              <a:rPr lang="ko-KR" altLang="en-US" sz="1400" dirty="0">
                <a:solidFill>
                  <a:srgbClr val="0000FF"/>
                </a:solidFill>
              </a:rPr>
              <a:t>개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샘플을 </a:t>
            </a:r>
            <a:r>
              <a:rPr lang="ko-KR" altLang="en-US" sz="1400" dirty="0" err="1">
                <a:solidFill>
                  <a:srgbClr val="0000FF"/>
                </a:solidFill>
              </a:rPr>
              <a:t>생성해봄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46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생성된 패턴의 품질 평가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대체적인</a:t>
            </a:r>
            <a:r>
              <a:rPr lang="en-US" altLang="ko-KR" dirty="0"/>
              <a:t> </a:t>
            </a:r>
            <a:r>
              <a:rPr lang="ko-KR" altLang="en-US" dirty="0"/>
              <a:t>품질 평가</a:t>
            </a:r>
            <a:endParaRPr lang="en-US" altLang="ko-KR" dirty="0"/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10-5(a)]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그럴싸한 샘플을 </a:t>
            </a:r>
            <a:r>
              <a:rPr lang="ko-KR" altLang="en-US" dirty="0" err="1"/>
              <a:t>생성해줌</a:t>
            </a:r>
            <a:endParaRPr lang="en-US" altLang="ko-KR" dirty="0"/>
          </a:p>
          <a:p>
            <a:r>
              <a:rPr lang="ko-KR" altLang="en-US" dirty="0"/>
              <a:t>체계적인 평가 방법 </a:t>
            </a:r>
            <a:r>
              <a:rPr lang="en-US" altLang="ko-KR" dirty="0"/>
              <a:t>1: </a:t>
            </a:r>
            <a:r>
              <a:rPr lang="ko-KR" altLang="en-US" dirty="0"/>
              <a:t>유사한 진짜 샘플과 비교하기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856"/>
            <a:ext cx="6626522" cy="355970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3" y="5684338"/>
            <a:ext cx="6626522" cy="8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4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생성된 패턴의 품질 평가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036445" cy="2622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3" y="1988840"/>
            <a:ext cx="3499941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[</a:t>
            </a:r>
            <a:r>
              <a:rPr lang="ko-KR" altLang="en-US" sz="1400" dirty="0">
                <a:solidFill>
                  <a:srgbClr val="0000FF"/>
                </a:solidFill>
              </a:rPr>
              <a:t>프로그램 </a:t>
            </a:r>
            <a:r>
              <a:rPr lang="en-US" altLang="ko-KR" sz="1400" dirty="0">
                <a:solidFill>
                  <a:srgbClr val="0000FF"/>
                </a:solidFill>
              </a:rPr>
              <a:t>10-5(a)]</a:t>
            </a:r>
            <a:r>
              <a:rPr lang="ko-KR" altLang="en-US" sz="1400" dirty="0">
                <a:solidFill>
                  <a:srgbClr val="0000FF"/>
                </a:solidFill>
              </a:rPr>
              <a:t>로 생성된 가짜 샘플과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가장 비슷한 진짜 샘플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15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생성된 패턴의 품질 평가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66" y="980728"/>
            <a:ext cx="4558491" cy="5521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85748" y="3261851"/>
            <a:ext cx="2736306" cy="45365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비교하기 편하도록 나란히 배치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1989" y="2780928"/>
            <a:ext cx="2714317" cy="17281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각 쌍은 유사하지만 같지는 않음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굽을 만들거나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</a:p>
          <a:p>
            <a:r>
              <a:rPr lang="ko-KR" altLang="en-US" sz="1400" dirty="0">
                <a:solidFill>
                  <a:srgbClr val="0000FF"/>
                </a:solidFill>
              </a:rPr>
              <a:t>굽 두께에 변화를 주거나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</a:p>
          <a:p>
            <a:r>
              <a:rPr lang="ko-KR" altLang="en-US" sz="1400" dirty="0">
                <a:solidFill>
                  <a:srgbClr val="0000FF"/>
                </a:solidFill>
              </a:rPr>
              <a:t>바닥에 패임을 추가하거나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</a:p>
          <a:p>
            <a:r>
              <a:rPr lang="ko-KR" altLang="en-US" sz="1400" dirty="0">
                <a:solidFill>
                  <a:srgbClr val="0000FF"/>
                </a:solidFill>
              </a:rPr>
              <a:t>명암 변화를 적용 하는 등의 변화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디자인에 새로운 요소 가미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48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생성된 패턴의 품질 평가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dirty="0"/>
              <a:t>체계적인 평가 방법 </a:t>
            </a:r>
            <a:r>
              <a:rPr lang="en-US" altLang="ko-KR" dirty="0"/>
              <a:t>2: </a:t>
            </a:r>
            <a:r>
              <a:rPr lang="ko-KR" altLang="en-US" dirty="0"/>
              <a:t>사람을 대상으로 생성 모델 평가</a:t>
            </a: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ko-KR" altLang="en-US" dirty="0"/>
              <a:t>진짜와 가짜를 반씩 섞은 후 사람에게 진위 구별하게 하는 실험</a:t>
            </a:r>
            <a:endParaRPr lang="en-US" altLang="ko-KR" dirty="0"/>
          </a:p>
          <a:p>
            <a:pPr lvl="2">
              <a:lnSpc>
                <a:spcPct val="200000"/>
              </a:lnSpc>
            </a:pPr>
            <a:r>
              <a:rPr lang="en-US" altLang="ko-KR" dirty="0"/>
              <a:t>50% </a:t>
            </a:r>
            <a:r>
              <a:rPr lang="ko-KR" altLang="en-US" dirty="0"/>
              <a:t>정확률이라면 사람을 완벽하게 속인 셈</a:t>
            </a:r>
            <a:endParaRPr lang="en-US" altLang="ko-KR" dirty="0"/>
          </a:p>
          <a:p>
            <a:pPr lvl="2">
              <a:lnSpc>
                <a:spcPct val="200000"/>
              </a:lnSpc>
            </a:pPr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10-9]</a:t>
            </a:r>
            <a:r>
              <a:rPr lang="ko-KR" altLang="en-US" dirty="0"/>
              <a:t>는 여러 모델에 대한 </a:t>
            </a:r>
            <a:r>
              <a:rPr lang="ko-KR" altLang="en-US" dirty="0" err="1"/>
              <a:t>정확률</a:t>
            </a:r>
            <a:r>
              <a:rPr lang="en-US" altLang="ko-KR" dirty="0"/>
              <a:t>(</a:t>
            </a:r>
            <a:r>
              <a:rPr lang="ko-KR" altLang="en-US" dirty="0"/>
              <a:t>점수</a:t>
            </a:r>
            <a:r>
              <a:rPr lang="en-US" altLang="ko-KR" dirty="0"/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645024"/>
            <a:ext cx="7740352" cy="18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06" y="989856"/>
            <a:ext cx="6471890" cy="15431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07" y="2421632"/>
            <a:ext cx="6471890" cy="208820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10.1.1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확률적 생성 모델을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MNIST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에 적용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5996" y="1562340"/>
            <a:ext cx="3852428" cy="2916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확률 분포에 따른 </a:t>
            </a:r>
            <a:r>
              <a:rPr lang="ko-KR" altLang="en-US" sz="1400" dirty="0" err="1">
                <a:solidFill>
                  <a:srgbClr val="0000FF"/>
                </a:solidFill>
              </a:rPr>
              <a:t>난수</a:t>
            </a:r>
            <a:r>
              <a:rPr lang="ko-KR" altLang="en-US" sz="1400" dirty="0">
                <a:solidFill>
                  <a:srgbClr val="0000FF"/>
                </a:solidFill>
              </a:rPr>
              <a:t> 생성하여 </a:t>
            </a:r>
            <a:r>
              <a:rPr lang="ko-KR" altLang="en-US" sz="1400" dirty="0" err="1">
                <a:solidFill>
                  <a:srgbClr val="0000FF"/>
                </a:solidFill>
              </a:rPr>
              <a:t>화솟값</a:t>
            </a:r>
            <a:r>
              <a:rPr lang="ko-KR" altLang="en-US" sz="1400" dirty="0">
                <a:solidFill>
                  <a:srgbClr val="0000FF"/>
                </a:solidFill>
              </a:rPr>
              <a:t> 결정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4427984" y="1805576"/>
            <a:ext cx="180020" cy="241892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01713" y="4024326"/>
            <a:ext cx="3456384" cy="75331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생성된 샘플을 보면</a:t>
            </a:r>
            <a:r>
              <a:rPr lang="en-US" altLang="ko-KR" sz="1400" dirty="0">
                <a:solidFill>
                  <a:srgbClr val="0000FF"/>
                </a:solidFill>
              </a:rPr>
              <a:t>, 0 </a:t>
            </a:r>
            <a:r>
              <a:rPr lang="ko-KR" altLang="en-US" sz="1400" dirty="0">
                <a:solidFill>
                  <a:srgbClr val="0000FF"/>
                </a:solidFill>
              </a:rPr>
              <a:t>형태는 유지하지만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품질이 매우 낮음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</a:rPr>
              <a:t>화소</a:t>
            </a:r>
            <a:r>
              <a:rPr lang="ko-KR" altLang="en-US" sz="1400" dirty="0">
                <a:solidFill>
                  <a:srgbClr val="0000FF"/>
                </a:solidFill>
              </a:rPr>
              <a:t> 간의 상관 관계를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고려하지 않았기 때문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6" y="4703320"/>
            <a:ext cx="6975518" cy="17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3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10.4.2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생성된 패턴의 품질 평가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ko-KR" dirty="0"/>
              <a:t>Which face is real?</a:t>
            </a:r>
          </a:p>
          <a:p>
            <a:pPr lvl="1">
              <a:lnSpc>
                <a:spcPct val="200000"/>
              </a:lnSpc>
            </a:pPr>
            <a:r>
              <a:rPr lang="en-US" altLang="ko-KR" dirty="0"/>
              <a:t>https://whichfaceisreal.com</a:t>
            </a:r>
            <a:r>
              <a:rPr lang="ko-KR" altLang="en-US" dirty="0"/>
              <a:t>에 접속하면 자신이</a:t>
            </a:r>
            <a:r>
              <a:rPr lang="en-US" altLang="ko-KR" dirty="0"/>
              <a:t> </a:t>
            </a:r>
            <a:r>
              <a:rPr lang="ko-KR" altLang="en-US" dirty="0"/>
              <a:t>평가자가 되어 실험해볼 수 있음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10" y="2276872"/>
            <a:ext cx="5867908" cy="39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48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10.5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모델의 발전과 인공지능 창작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dirty="0"/>
              <a:t>영상과 문학</a:t>
            </a:r>
            <a:r>
              <a:rPr lang="en-US" altLang="ko-KR" dirty="0"/>
              <a:t>,</a:t>
            </a:r>
            <a:r>
              <a:rPr lang="ko-KR" altLang="en-US" dirty="0"/>
              <a:t> 음악에서 큰 발전</a:t>
            </a: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ko-KR" altLang="en-US" dirty="0"/>
              <a:t>인공지능이 창작한 그림으로 전시회</a:t>
            </a:r>
            <a:r>
              <a:rPr lang="en-US" altLang="ko-KR" dirty="0"/>
              <a:t> </a:t>
            </a:r>
            <a:r>
              <a:rPr lang="ko-KR" altLang="en-US" dirty="0"/>
              <a:t>열림</a:t>
            </a: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ko-KR" altLang="en-US" dirty="0"/>
              <a:t>시범적으로 시나 소설을 쓰는 인공지능 탄생</a:t>
            </a:r>
            <a:endParaRPr lang="en-US" altLang="ko-KR" dirty="0"/>
          </a:p>
          <a:p>
            <a:pPr lvl="1">
              <a:lnSpc>
                <a:spcPct val="200000"/>
              </a:lnSpc>
            </a:pPr>
            <a:r>
              <a:rPr lang="ko-KR" altLang="en-US" dirty="0"/>
              <a:t>인공지능이 작곡한 곡을 웹을 통해 사람들이 감상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71327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10.5.1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발전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ko-KR" altLang="en-US" dirty="0"/>
              <a:t>간략한 역사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 err="1"/>
              <a:t>굿펠로의</a:t>
            </a:r>
            <a:r>
              <a:rPr lang="ko-KR" altLang="en-US" dirty="0"/>
              <a:t> </a:t>
            </a:r>
            <a:r>
              <a:rPr lang="en-US" altLang="ko-KR" dirty="0"/>
              <a:t>2014</a:t>
            </a:r>
            <a:r>
              <a:rPr lang="ko-KR" altLang="en-US" dirty="0"/>
              <a:t>년의 첫 </a:t>
            </a:r>
            <a:r>
              <a:rPr lang="en-US" altLang="ko-KR" dirty="0"/>
              <a:t>GAN</a:t>
            </a:r>
            <a:r>
              <a:rPr lang="ko-KR" altLang="en-US" dirty="0"/>
              <a:t>은</a:t>
            </a:r>
            <a:r>
              <a:rPr lang="en-US" altLang="ko-KR" dirty="0"/>
              <a:t> </a:t>
            </a:r>
            <a:r>
              <a:rPr lang="ko-KR" altLang="en-US" dirty="0"/>
              <a:t>완전연결구조를 사용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완전연결층을 </a:t>
            </a:r>
            <a:r>
              <a:rPr lang="ko-KR" altLang="en-US" dirty="0" err="1"/>
              <a:t>컨볼루션층으로</a:t>
            </a:r>
            <a:r>
              <a:rPr lang="ko-KR" altLang="en-US" dirty="0"/>
              <a:t> 대치한 </a:t>
            </a:r>
            <a:r>
              <a:rPr lang="en-US" altLang="ko-KR" dirty="0"/>
              <a:t>DCGAN(deep convolutional GAN)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모양을</a:t>
            </a:r>
            <a:r>
              <a:rPr lang="en-US" altLang="ko-KR" dirty="0"/>
              <a:t> </a:t>
            </a:r>
            <a:r>
              <a:rPr lang="ko-KR" altLang="en-US" dirty="0"/>
              <a:t>제어하는 특징을 명시적으로 추가한 </a:t>
            </a:r>
            <a:r>
              <a:rPr lang="en-US" altLang="ko-KR" dirty="0" err="1"/>
              <a:t>InfoGAN</a:t>
            </a:r>
            <a:r>
              <a:rPr lang="en-US" altLang="ko-KR" dirty="0"/>
              <a:t>([</a:t>
            </a:r>
            <a:r>
              <a:rPr lang="ko-KR" altLang="en-US" dirty="0"/>
              <a:t>그림</a:t>
            </a:r>
            <a:r>
              <a:rPr lang="en-US" altLang="ko-KR" dirty="0"/>
              <a:t> 10-11])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저해상도에서</a:t>
            </a:r>
            <a:r>
              <a:rPr lang="en-US" altLang="ko-KR" dirty="0"/>
              <a:t> </a:t>
            </a:r>
            <a:r>
              <a:rPr lang="ko-KR" altLang="en-US" dirty="0"/>
              <a:t>고해상도로 진행하는 </a:t>
            </a:r>
            <a:r>
              <a:rPr lang="en-US" altLang="ko-KR" dirty="0" err="1"/>
              <a:t>ProGAN</a:t>
            </a:r>
            <a:r>
              <a:rPr lang="en-US" altLang="ko-KR" dirty="0"/>
              <a:t>(Progressive GAN)([</a:t>
            </a:r>
            <a:r>
              <a:rPr lang="ko-KR" altLang="en-US" dirty="0"/>
              <a:t>그림 </a:t>
            </a:r>
            <a:r>
              <a:rPr lang="en-US" altLang="ko-KR" dirty="0"/>
              <a:t>10-12])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사진을</a:t>
            </a:r>
            <a:r>
              <a:rPr lang="en-US" altLang="ko-KR" dirty="0"/>
              <a:t> </a:t>
            </a:r>
            <a:r>
              <a:rPr lang="ko-KR" altLang="en-US" dirty="0"/>
              <a:t>입력하고 화풍을 지정하면 해당 화풍으로 변환해주는 </a:t>
            </a:r>
            <a:r>
              <a:rPr lang="en-US" altLang="ko-KR" dirty="0" err="1"/>
              <a:t>CycleGAN</a:t>
            </a:r>
            <a:r>
              <a:rPr lang="en-US" altLang="ko-KR" dirty="0"/>
              <a:t>([</a:t>
            </a:r>
            <a:r>
              <a:rPr lang="ko-KR" altLang="en-US" dirty="0"/>
              <a:t>그림 </a:t>
            </a:r>
            <a:r>
              <a:rPr lang="en-US" altLang="ko-KR" dirty="0"/>
              <a:t>10-13])</a:t>
            </a:r>
          </a:p>
        </p:txBody>
      </p:sp>
    </p:spTree>
    <p:extLst>
      <p:ext uri="{BB962C8B-B14F-4D97-AF65-F5344CB8AC3E}">
        <p14:creationId xmlns:p14="http://schemas.microsoft.com/office/powerpoint/2010/main" val="1077759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10.5.1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발전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24744"/>
            <a:ext cx="7536841" cy="17281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284984"/>
            <a:ext cx="784836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4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10.5.1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생성 적대 신경망의 발전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1" y="1340768"/>
            <a:ext cx="65789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8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136904" cy="548680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10.5.2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순서열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생성 모델의 발전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텍스트와 음악 생성에 적용</a:t>
            </a:r>
            <a:endParaRPr lang="en-US" altLang="ko-KR" dirty="0"/>
          </a:p>
          <a:p>
            <a:pPr lvl="1"/>
            <a:r>
              <a:rPr lang="ko-KR" altLang="en-US" dirty="0"/>
              <a:t>기사 작성</a:t>
            </a:r>
            <a:endParaRPr lang="en-US" altLang="ko-KR" dirty="0"/>
          </a:p>
          <a:p>
            <a:pPr lvl="2"/>
            <a:r>
              <a:rPr lang="en-US" altLang="ko-KR" dirty="0"/>
              <a:t>“</a:t>
            </a:r>
            <a:r>
              <a:rPr lang="ko-KR" altLang="en-US" dirty="0"/>
              <a:t>연합뉴스 국내 최초 </a:t>
            </a:r>
            <a:r>
              <a:rPr lang="ko-KR" altLang="en-US" dirty="0" err="1"/>
              <a:t>머신러닝</a:t>
            </a:r>
            <a:r>
              <a:rPr lang="ko-KR" altLang="en-US" dirty="0"/>
              <a:t> </a:t>
            </a:r>
            <a:r>
              <a:rPr lang="en-US" altLang="ko-KR" dirty="0"/>
              <a:t>AI </a:t>
            </a:r>
            <a:r>
              <a:rPr lang="ko-KR" altLang="en-US" dirty="0"/>
              <a:t>날씨 기사 선보여</a:t>
            </a:r>
            <a:r>
              <a:rPr lang="en-US" altLang="ko-KR" dirty="0"/>
              <a:t>“(2020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일자 한국기자협회의 기사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텍스트 생성에 사용되는 </a:t>
            </a:r>
            <a:r>
              <a:rPr lang="en-US" altLang="ko-KR" dirty="0"/>
              <a:t>seq2seq </a:t>
            </a:r>
            <a:r>
              <a:rPr lang="ko-KR" altLang="en-US" dirty="0"/>
              <a:t>모델</a:t>
            </a:r>
            <a:endParaRPr lang="en-US" altLang="ko-KR" dirty="0"/>
          </a:p>
          <a:p>
            <a:pPr lvl="2"/>
            <a:r>
              <a:rPr lang="ko-KR" altLang="en-US" dirty="0"/>
              <a:t>주의</a:t>
            </a:r>
            <a:r>
              <a:rPr lang="en-US" altLang="ko-KR" baseline="-25000" dirty="0"/>
              <a:t>attention</a:t>
            </a:r>
            <a:r>
              <a:rPr lang="ko-KR" altLang="en-US" dirty="0"/>
              <a:t> 기능 없는 단점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2017</a:t>
            </a:r>
            <a:r>
              <a:rPr lang="ko-KR" altLang="en-US" dirty="0"/>
              <a:t>년에 주의</a:t>
            </a:r>
            <a:r>
              <a:rPr lang="en-US" altLang="ko-KR" dirty="0"/>
              <a:t> </a:t>
            </a:r>
            <a:r>
              <a:rPr lang="ko-KR" altLang="en-US" dirty="0"/>
              <a:t>기능에 집중하는 트랜스포머 모델이 발표됨</a:t>
            </a:r>
            <a:endParaRPr lang="en-US" altLang="ko-KR" dirty="0"/>
          </a:p>
          <a:p>
            <a:pPr lvl="2"/>
            <a:r>
              <a:rPr lang="ko-KR" altLang="en-US" dirty="0"/>
              <a:t>구글의 </a:t>
            </a:r>
            <a:r>
              <a:rPr lang="en-US" altLang="ko-KR" dirty="0"/>
              <a:t>BERT</a:t>
            </a:r>
          </a:p>
          <a:p>
            <a:pPr lvl="2"/>
            <a:r>
              <a:rPr lang="en-US" altLang="ko-KR" dirty="0" err="1"/>
              <a:t>OpenAI</a:t>
            </a:r>
            <a:r>
              <a:rPr lang="en-US" altLang="ko-KR" dirty="0"/>
              <a:t> </a:t>
            </a:r>
            <a:r>
              <a:rPr lang="ko-KR" altLang="en-US" dirty="0"/>
              <a:t>재단의 </a:t>
            </a:r>
            <a:r>
              <a:rPr lang="en-US" altLang="ko-KR" dirty="0"/>
              <a:t>GPT-3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6372200" cy="198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10.1.2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현실 세계의 복잡성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r>
              <a:rPr lang="ko-KR" altLang="en-US" dirty="0"/>
              <a:t>현실 세계의 영상은 모양을 제어하는 고수준의 특징이 불분명함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생성 모델을 설계하는 일이 무척 까다로움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오토인코더와 </a:t>
            </a:r>
            <a:r>
              <a:rPr lang="en-US" altLang="ko-KR" dirty="0">
                <a:sym typeface="Wingdings" panose="05000000000000000000" pitchFamily="2" charset="2"/>
              </a:rPr>
              <a:t>GAN</a:t>
            </a:r>
            <a:r>
              <a:rPr lang="ko-KR" altLang="en-US" dirty="0">
                <a:sym typeface="Wingdings" panose="05000000000000000000" pitchFamily="2" charset="2"/>
              </a:rPr>
              <a:t>이 새로운 길을 열어 줌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현대적인 생성 모델은 다양한 매체를 생성함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sym typeface="Wingdings" panose="05000000000000000000" pitchFamily="2" charset="2"/>
              </a:rPr>
              <a:t>음악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문장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스케치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 err="1">
                <a:sym typeface="Wingdings" panose="05000000000000000000" pitchFamily="2" charset="2"/>
              </a:rPr>
              <a:t>화학구조</a:t>
            </a:r>
            <a:r>
              <a:rPr lang="en-US" altLang="ko-KR" dirty="0">
                <a:sym typeface="Wingdings" panose="05000000000000000000" pitchFamily="2" charset="2"/>
              </a:rPr>
              <a:t>, …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7" y="1988841"/>
            <a:ext cx="6496053" cy="295232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779912" y="5598533"/>
            <a:ext cx="333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ym typeface="Wingdings" panose="05000000000000000000" pitchFamily="2" charset="2"/>
                <a:hlinkClick r:id="rId3"/>
              </a:rPr>
              <a:t>https://thisxdoesnotexist.com/</a:t>
            </a:r>
            <a:endParaRPr lang="en-US" altLang="ko-K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08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10.2.1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오토인코더의 구조와 원리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err="1"/>
              <a:t>오토인코더</a:t>
            </a:r>
            <a:r>
              <a:rPr lang="en-US" altLang="ko-KR" dirty="0"/>
              <a:t>(Auto Encoder)</a:t>
            </a:r>
          </a:p>
          <a:p>
            <a:pPr lvl="1"/>
            <a:r>
              <a:rPr lang="ko-KR" altLang="en-US" sz="1400" dirty="0"/>
              <a:t>입력 패턴 </a:t>
            </a:r>
            <a:r>
              <a:rPr lang="en-US" altLang="ko-KR" sz="1400" b="1" dirty="0"/>
              <a:t>x</a:t>
            </a:r>
            <a:r>
              <a:rPr lang="ko-KR" altLang="en-US" sz="1400" dirty="0"/>
              <a:t>를 입력 받아 </a:t>
            </a:r>
            <a:r>
              <a:rPr lang="en-US" altLang="ko-KR" sz="1400" b="1" dirty="0"/>
              <a:t>x</a:t>
            </a:r>
            <a:r>
              <a:rPr lang="ko-KR" altLang="en-US" sz="1400" dirty="0"/>
              <a:t>와 똑같은 또는 유사한 </a:t>
            </a:r>
            <a:r>
              <a:rPr lang="en-US" altLang="ko-KR" sz="1400" b="1" dirty="0"/>
              <a:t>x</a:t>
            </a:r>
            <a:r>
              <a:rPr lang="en-US" altLang="ko-KR" sz="1400" dirty="0"/>
              <a:t>’</a:t>
            </a:r>
            <a:r>
              <a:rPr lang="ko-KR" altLang="en-US" sz="1400" dirty="0"/>
              <a:t>를 출력하는 신경망</a:t>
            </a:r>
            <a:r>
              <a:rPr lang="en-US" altLang="ko-KR" sz="1400" dirty="0"/>
              <a:t>(</a:t>
            </a:r>
            <a:r>
              <a:rPr lang="ko-KR" altLang="en-US" sz="1400" dirty="0"/>
              <a:t>입력</a:t>
            </a:r>
            <a:r>
              <a:rPr lang="en-US" altLang="ko-KR" sz="1400" dirty="0"/>
              <a:t>=</a:t>
            </a:r>
            <a:r>
              <a:rPr lang="ko-KR" altLang="en-US" sz="1400" dirty="0"/>
              <a:t>출력 </a:t>
            </a:r>
            <a:r>
              <a:rPr lang="ko-KR" altLang="en-US" sz="1400" dirty="0" err="1"/>
              <a:t>목표값</a:t>
            </a:r>
            <a:r>
              <a:rPr lang="en-US" altLang="ko-KR" sz="1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/>
              <a:t>사람이 레이블을 달 필요가 없는 비지도 학습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ko-KR" altLang="en-US" sz="1400" dirty="0"/>
              <a:t>고전적인 응용</a:t>
            </a:r>
            <a:r>
              <a:rPr lang="en-US" altLang="ko-KR" sz="1400" dirty="0"/>
              <a:t>: </a:t>
            </a:r>
            <a:r>
              <a:rPr lang="ko-KR" altLang="en-US" sz="1400" dirty="0"/>
              <a:t>영상 압축</a:t>
            </a:r>
            <a:r>
              <a:rPr lang="en-US" altLang="ko-KR" sz="1400" dirty="0"/>
              <a:t>, </a:t>
            </a:r>
            <a:r>
              <a:rPr lang="ko-KR" altLang="en-US" sz="1400" dirty="0"/>
              <a:t>잡음 제거 등</a:t>
            </a:r>
            <a:endParaRPr lang="en-US" altLang="ko-KR" sz="1400" dirty="0"/>
          </a:p>
          <a:p>
            <a:pPr lvl="1">
              <a:lnSpc>
                <a:spcPct val="150000"/>
              </a:lnSpc>
            </a:pPr>
            <a:r>
              <a:rPr lang="ko-KR" altLang="en-US" sz="1400" dirty="0"/>
              <a:t>딥러닝 응용</a:t>
            </a:r>
            <a:r>
              <a:rPr lang="en-US" altLang="ko-KR" sz="1400" dirty="0"/>
              <a:t>: </a:t>
            </a:r>
            <a:r>
              <a:rPr lang="ko-KR" altLang="en-US" sz="1400" dirty="0"/>
              <a:t>특징 추출 또는 생성 모델</a:t>
            </a:r>
            <a:endParaRPr lang="en-US" altLang="ko-KR" sz="1400" dirty="0"/>
          </a:p>
          <a:p>
            <a:pPr lvl="1"/>
            <a:r>
              <a:rPr lang="ko-KR" altLang="en-US" sz="1400" dirty="0"/>
              <a:t>아무 제약이 없다면 </a:t>
            </a:r>
            <a:r>
              <a:rPr lang="ko-KR" altLang="en-US" sz="1400" dirty="0" err="1"/>
              <a:t>은닉층의</a:t>
            </a:r>
            <a:r>
              <a:rPr lang="ko-KR" altLang="en-US" sz="1400" dirty="0"/>
              <a:t> 노드 개수를 </a:t>
            </a:r>
            <a:r>
              <a:rPr lang="ko-KR" altLang="en-US" sz="1400" dirty="0" err="1"/>
              <a:t>입력층과</a:t>
            </a:r>
            <a:r>
              <a:rPr lang="ko-KR" altLang="en-US" sz="1400" dirty="0"/>
              <a:t> 같게 하고 모든 가중치를 </a:t>
            </a:r>
            <a:r>
              <a:rPr lang="en-US" altLang="ko-KR" sz="1400" dirty="0"/>
              <a:t>1</a:t>
            </a:r>
            <a:r>
              <a:rPr lang="ko-KR" altLang="en-US" sz="1400" dirty="0"/>
              <a:t>로 설정하면 됨</a:t>
            </a:r>
            <a:r>
              <a:rPr lang="en-US" altLang="ko-KR" sz="1400" dirty="0"/>
              <a:t>. </a:t>
            </a:r>
            <a:r>
              <a:rPr lang="ko-KR" altLang="en-US" sz="1400" dirty="0"/>
              <a:t>하지만 이런 신경망은 무용지물</a:t>
            </a:r>
            <a:endParaRPr lang="en-US" altLang="ko-KR" sz="1400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  <a:p>
            <a:pPr lvl="1"/>
            <a:r>
              <a:rPr lang="ko-KR" altLang="en-US" sz="1400" dirty="0"/>
              <a:t>실제로는 </a:t>
            </a:r>
            <a:r>
              <a:rPr lang="ko-KR" altLang="en-US" sz="1400" dirty="0" err="1"/>
              <a:t>은닉층의</a:t>
            </a:r>
            <a:r>
              <a:rPr lang="ko-KR" altLang="en-US" sz="1400" dirty="0"/>
              <a:t> 노드 개수를 축소하여 설계</a:t>
            </a:r>
            <a:endParaRPr lang="en-US" altLang="ko-KR" sz="1400" dirty="0"/>
          </a:p>
          <a:p>
            <a:pPr lvl="2"/>
            <a:r>
              <a:rPr lang="ko-KR" altLang="en-US" sz="1400" dirty="0"/>
              <a:t>인코더는 차원을 줄이고 </a:t>
            </a:r>
            <a:r>
              <a:rPr lang="ko-KR" altLang="en-US" sz="1400" dirty="0" err="1"/>
              <a:t>디코더는</a:t>
            </a:r>
            <a:r>
              <a:rPr lang="ko-KR" altLang="en-US" sz="1400" dirty="0"/>
              <a:t> 차원을 회복</a:t>
            </a:r>
            <a:r>
              <a:rPr lang="en-US" altLang="ko-KR" sz="1400" dirty="0"/>
              <a:t>. </a:t>
            </a:r>
            <a:r>
              <a:rPr lang="en-US" altLang="ko-KR" sz="1400" b="1" dirty="0"/>
              <a:t>z</a:t>
            </a:r>
            <a:r>
              <a:rPr lang="en-US" altLang="ko-KR" sz="1400" dirty="0"/>
              <a:t> </a:t>
            </a:r>
            <a:r>
              <a:rPr lang="ko-KR" altLang="en-US" sz="1400" dirty="0"/>
              <a:t>공간을 잠복 공간</a:t>
            </a:r>
            <a:r>
              <a:rPr lang="en-US" altLang="ko-KR" sz="1400" baseline="-25000" dirty="0"/>
              <a:t>latent space</a:t>
            </a:r>
            <a:r>
              <a:rPr lang="ko-KR" altLang="en-US" sz="1400" dirty="0"/>
              <a:t>이라 부름</a:t>
            </a:r>
            <a:endParaRPr lang="en-US" altLang="ko-KR" sz="1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3816424" cy="20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프로그래밍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9512" y="936598"/>
            <a:ext cx="878497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10-2(a)]</a:t>
            </a:r>
            <a:r>
              <a:rPr lang="ko-KR" altLang="en-US" dirty="0"/>
              <a:t>는 </a:t>
            </a:r>
            <a:r>
              <a:rPr lang="en-US" altLang="ko-KR" dirty="0"/>
              <a:t>MNIST</a:t>
            </a:r>
            <a:r>
              <a:rPr lang="ko-KR" altLang="en-US" dirty="0"/>
              <a:t>를 가지고 오토인코더를 구현</a:t>
            </a:r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484785"/>
            <a:ext cx="7687195" cy="4696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3719" y="5987954"/>
            <a:ext cx="2880319" cy="2916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잠복 공간 </a:t>
            </a:r>
            <a:r>
              <a:rPr lang="en-US" altLang="ko-KR" sz="1400" dirty="0">
                <a:solidFill>
                  <a:srgbClr val="0000FF"/>
                </a:solidFill>
              </a:rPr>
              <a:t>z</a:t>
            </a:r>
            <a:r>
              <a:rPr lang="ko-KR" altLang="en-US" sz="1400" dirty="0">
                <a:solidFill>
                  <a:srgbClr val="0000FF"/>
                </a:solidFill>
              </a:rPr>
              <a:t>의 차원을 </a:t>
            </a:r>
            <a:r>
              <a:rPr lang="en-US" altLang="ko-KR" sz="1400" dirty="0">
                <a:solidFill>
                  <a:srgbClr val="0000FF"/>
                </a:solidFill>
              </a:rPr>
              <a:t>32</a:t>
            </a:r>
            <a:r>
              <a:rPr lang="ko-KR" altLang="en-US" sz="1400" dirty="0">
                <a:solidFill>
                  <a:srgbClr val="0000FF"/>
                </a:solidFill>
              </a:rPr>
              <a:t>로 설정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1754859" y="5877272"/>
            <a:ext cx="254511" cy="232078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7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프로그래밍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23643"/>
            <a:ext cx="6884944" cy="276539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89041"/>
            <a:ext cx="6884944" cy="2760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2780928"/>
            <a:ext cx="3456384" cy="2916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인코더에 해당하는 </a:t>
            </a:r>
            <a:r>
              <a:rPr lang="en-US" altLang="ko-KR" sz="1400" dirty="0" err="1">
                <a:solidFill>
                  <a:srgbClr val="0000FF"/>
                </a:solidFill>
              </a:rPr>
              <a:t>model_encoder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객체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5004048" y="2902324"/>
            <a:ext cx="263684" cy="170246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0" y="6165304"/>
            <a:ext cx="3456384" cy="2916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ko-KR" altLang="en-US" sz="1400" dirty="0" err="1">
                <a:solidFill>
                  <a:srgbClr val="0000FF"/>
                </a:solidFill>
              </a:rPr>
              <a:t>디코더에</a:t>
            </a:r>
            <a:r>
              <a:rPr lang="ko-KR" altLang="en-US" sz="1400" dirty="0">
                <a:solidFill>
                  <a:srgbClr val="0000FF"/>
                </a:solidFill>
              </a:rPr>
              <a:t> 해당하는 </a:t>
            </a:r>
            <a:r>
              <a:rPr lang="en-US" altLang="ko-KR" sz="1400" dirty="0" err="1">
                <a:solidFill>
                  <a:srgbClr val="0000FF"/>
                </a:solidFill>
              </a:rPr>
              <a:t>model_decoder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객체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5004048" y="6093296"/>
            <a:ext cx="247164" cy="217829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994" y="755110"/>
            <a:ext cx="3074252" cy="60515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신경망의 중간 결과에 접근해야 하므로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>
                <a:solidFill>
                  <a:srgbClr val="0000FF"/>
                </a:solidFill>
              </a:rPr>
              <a:t>Functional API </a:t>
            </a:r>
            <a:r>
              <a:rPr lang="ko-KR" altLang="en-US" sz="1400" dirty="0">
                <a:solidFill>
                  <a:srgbClr val="0000FF"/>
                </a:solidFill>
              </a:rPr>
              <a:t>방식으로 코딩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4788024" y="1285694"/>
            <a:ext cx="0" cy="22590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70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10.2.2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오토인코더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프로그래밍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55" y="1052736"/>
            <a:ext cx="6458297" cy="5553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358" y="1307933"/>
            <a:ext cx="3456384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인코더와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err="1">
                <a:solidFill>
                  <a:srgbClr val="0000FF"/>
                </a:solidFill>
              </a:rPr>
              <a:t>디코더를</a:t>
            </a:r>
            <a:r>
              <a:rPr lang="ko-KR" altLang="en-US" sz="1400" dirty="0">
                <a:solidFill>
                  <a:srgbClr val="0000FF"/>
                </a:solidFill>
              </a:rPr>
              <a:t> 결합한 오토인코더에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ko-KR" altLang="en-US" sz="1400" dirty="0">
                <a:solidFill>
                  <a:srgbClr val="0000FF"/>
                </a:solidFill>
              </a:rPr>
              <a:t>해당하는 </a:t>
            </a:r>
            <a:r>
              <a:rPr lang="en-US" altLang="ko-KR" sz="1400" dirty="0">
                <a:solidFill>
                  <a:srgbClr val="0000FF"/>
                </a:solidFill>
              </a:rPr>
              <a:t>model </a:t>
            </a:r>
            <a:r>
              <a:rPr lang="ko-KR" altLang="en-US" sz="1400" dirty="0">
                <a:solidFill>
                  <a:srgbClr val="0000FF"/>
                </a:solidFill>
              </a:rPr>
              <a:t>객체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4644008" y="1559961"/>
            <a:ext cx="547350" cy="28486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1575" y="2951306"/>
            <a:ext cx="415551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오토인코더의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원리에 따라 입력과 출력이 모두 </a:t>
            </a:r>
            <a:r>
              <a:rPr lang="en-US" altLang="ko-KR" sz="1400" dirty="0" err="1">
                <a:solidFill>
                  <a:srgbClr val="0000FF"/>
                </a:solidFill>
              </a:rPr>
              <a:t>x_train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3491880" y="2780928"/>
            <a:ext cx="144016" cy="170378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0179" y="3774982"/>
            <a:ext cx="4155512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학습된 오토인코더로 테스트 집합에 대해 예측을 수행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4283968" y="3604604"/>
            <a:ext cx="144016" cy="170378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9932" y="4480307"/>
            <a:ext cx="3312368" cy="2649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53~62</a:t>
            </a:r>
            <a:r>
              <a:rPr lang="ko-KR" altLang="en-US" sz="1400" dirty="0">
                <a:solidFill>
                  <a:srgbClr val="0000FF"/>
                </a:solidFill>
              </a:rPr>
              <a:t>행은 앞 </a:t>
            </a:r>
            <a:r>
              <a:rPr lang="en-US" altLang="ko-KR" sz="1400" dirty="0">
                <a:solidFill>
                  <a:srgbClr val="0000FF"/>
                </a:solidFill>
              </a:rPr>
              <a:t>10</a:t>
            </a:r>
            <a:r>
              <a:rPr lang="ko-KR" altLang="en-US" sz="1400" dirty="0">
                <a:solidFill>
                  <a:srgbClr val="0000FF"/>
                </a:solidFill>
              </a:rPr>
              <a:t>개 패턴의 예측 결과를 출력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971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1600</Words>
  <Application>Microsoft Office PowerPoint</Application>
  <PresentationFormat>화면 슬라이드 쇼(4:3)</PresentationFormat>
  <Paragraphs>253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1" baseType="lpstr">
      <vt:lpstr>HY견고딕</vt:lpstr>
      <vt:lpstr>맑은 고딕</vt:lpstr>
      <vt:lpstr>Wingdings</vt:lpstr>
      <vt:lpstr>나눔손글씨 펜</vt:lpstr>
      <vt:lpstr>Arial</vt:lpstr>
      <vt:lpstr>1_Office 테마</vt:lpstr>
      <vt:lpstr>10장</vt:lpstr>
      <vt:lpstr>Preview</vt:lpstr>
      <vt:lpstr>10.1 확률적 생성 모델</vt:lpstr>
      <vt:lpstr>10.1.1 확률적 생성 모델을 MNIST에 적용</vt:lpstr>
      <vt:lpstr>10.1.2 현실 세계의 복잡성</vt:lpstr>
      <vt:lpstr>10.2.1 오토인코더의 구조와 원리</vt:lpstr>
      <vt:lpstr>10.2.2 오토인코더 프로그래밍</vt:lpstr>
      <vt:lpstr>10.2.2 오토인코더 프로그래밍</vt:lpstr>
      <vt:lpstr>10.2.2 오토인코더 프로그래밍</vt:lpstr>
      <vt:lpstr>10.2.2 오토인코더 프로그래밍</vt:lpstr>
      <vt:lpstr>10.2.2 오토인코더 프로그래밍</vt:lpstr>
      <vt:lpstr>10.2.2 오토인코더 프로그래밍</vt:lpstr>
      <vt:lpstr>10.2.2 오토인코더 프로그래밍</vt:lpstr>
      <vt:lpstr>10.2.3 생성 모델로서 오토인코더</vt:lpstr>
      <vt:lpstr>10.2.3 생성 모델로서 오토인코더</vt:lpstr>
      <vt:lpstr>10.2.3 생성 모델로서 오토인코더</vt:lpstr>
      <vt:lpstr>10.2.3 생성 모델로서 오토인코더</vt:lpstr>
      <vt:lpstr>10.2.3 생성 모델로서 오토인코더</vt:lpstr>
      <vt:lpstr>10.2.4 2차원 잠복 공간 관찰</vt:lpstr>
      <vt:lpstr>10.2.4 2차원 잠복 공간 관찰</vt:lpstr>
      <vt:lpstr>10.2.4 2차원 잠복 공간 관찰</vt:lpstr>
      <vt:lpstr>10.3 생성 적대 신경망</vt:lpstr>
      <vt:lpstr>10.3.1 동기와 원리</vt:lpstr>
      <vt:lpstr>10.3.1 동기와 원리</vt:lpstr>
      <vt:lpstr>10.3.1 동기와 원리</vt:lpstr>
      <vt:lpstr>10.3.2 생성 적대 신경망의 프로그래밍</vt:lpstr>
      <vt:lpstr>10.3.2 생성 적대 신경망의 프로그래밍</vt:lpstr>
      <vt:lpstr>10.3.2 생성 적대 신경망의 프로그래밍</vt:lpstr>
      <vt:lpstr>10.3.2 생성 적대 신경망의 프로그래밍</vt:lpstr>
      <vt:lpstr>10.3.2 생성 적대 신경망의 프로그래밍</vt:lpstr>
      <vt:lpstr>10.3.2 생성 적대 신경망의 프로그래밍</vt:lpstr>
      <vt:lpstr>10.4 응용 시나리오: 인공지능 패션 디자인</vt:lpstr>
      <vt:lpstr>10.4.1 fashion MNIST 데이터로 생성 적대 신경망 학습</vt:lpstr>
      <vt:lpstr>10.4.1 fashion MNIST 데이터로 생성 적대 신경망 학습</vt:lpstr>
      <vt:lpstr>10.4.1 fashion MNIST 데이터로 생성 적대 신경망 학습</vt:lpstr>
      <vt:lpstr>10.4.2 생성된 패턴의 품질 평가</vt:lpstr>
      <vt:lpstr>10.4.2 생성된 패턴의 품질 평가</vt:lpstr>
      <vt:lpstr>10.4.2 생성된 패턴의 품질 평가</vt:lpstr>
      <vt:lpstr>10.4.2 생성된 패턴의 품질 평가</vt:lpstr>
      <vt:lpstr>10.4.2 생성된 패턴의 품질 평가</vt:lpstr>
      <vt:lpstr>10.5 생성 모델의 발전과 인공지능 창작</vt:lpstr>
      <vt:lpstr>10.5.1 생성 적대 신경망의 발전</vt:lpstr>
      <vt:lpstr>10.5.1 생성 적대 신경망의 발전</vt:lpstr>
      <vt:lpstr>10.5.1 생성 적대 신경망의 발전</vt:lpstr>
      <vt:lpstr>10.5.2 순서열 생성 모델의 발전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오일석</dc:creator>
  <cp:lastModifiedBy>오상훈</cp:lastModifiedBy>
  <cp:revision>641</cp:revision>
  <dcterms:created xsi:type="dcterms:W3CDTF">2006-10-05T04:04:58Z</dcterms:created>
  <dcterms:modified xsi:type="dcterms:W3CDTF">2021-04-30T05:34:39Z</dcterms:modified>
</cp:coreProperties>
</file>