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handoutMasterIdLst>
    <p:handoutMasterId r:id="rId78"/>
  </p:handoutMasterIdLst>
  <p:sldIdLst>
    <p:sldId id="258" r:id="rId2"/>
    <p:sldId id="314" r:id="rId3"/>
    <p:sldId id="319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2" r:id="rId21"/>
    <p:sldId id="344" r:id="rId22"/>
    <p:sldId id="345" r:id="rId23"/>
    <p:sldId id="347" r:id="rId24"/>
    <p:sldId id="346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83" r:id="rId37"/>
    <p:sldId id="384" r:id="rId38"/>
    <p:sldId id="385" r:id="rId39"/>
    <p:sldId id="386" r:id="rId40"/>
    <p:sldId id="359" r:id="rId41"/>
    <p:sldId id="360" r:id="rId42"/>
    <p:sldId id="361" r:id="rId43"/>
    <p:sldId id="362" r:id="rId44"/>
    <p:sldId id="363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74" r:id="rId62"/>
    <p:sldId id="375" r:id="rId63"/>
    <p:sldId id="376" r:id="rId64"/>
    <p:sldId id="378" r:id="rId65"/>
    <p:sldId id="379" r:id="rId66"/>
    <p:sldId id="380" r:id="rId67"/>
    <p:sldId id="381" r:id="rId68"/>
    <p:sldId id="395" r:id="rId69"/>
    <p:sldId id="396" r:id="rId70"/>
    <p:sldId id="397" r:id="rId71"/>
    <p:sldId id="398" r:id="rId72"/>
    <p:sldId id="399" r:id="rId73"/>
    <p:sldId id="400" r:id="rId74"/>
    <p:sldId id="401" r:id="rId75"/>
    <p:sldId id="402" r:id="rId76"/>
    <p:sldId id="404" r:id="rId77"/>
  </p:sldIdLst>
  <p:sldSz cx="9144000" cy="6858000" type="screen4x3"/>
  <p:notesSz cx="6807200" cy="9939338"/>
  <p:embeddedFontLst>
    <p:embeddedFont>
      <p:font typeface="나눔손글씨 펜" panose="020B0600000101010101" charset="-127"/>
      <p:regular r:id="rId79"/>
    </p:embeddedFont>
    <p:embeddedFont>
      <p:font typeface="HY견고딕" panose="02030600000101010101" pitchFamily="18" charset="-127"/>
      <p:regular r:id="rId80"/>
    </p:embeddedFont>
    <p:embeddedFont>
      <p:font typeface="맑은 고딕" panose="020B0503020000020004" pitchFamily="50" charset="-127"/>
      <p:regular r:id="rId81"/>
      <p:bold r:id="rId8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1C1"/>
    <a:srgbClr val="BC0606"/>
    <a:srgbClr val="FB5357"/>
    <a:srgbClr val="ED193A"/>
    <a:srgbClr val="FC888B"/>
    <a:srgbClr val="F90F15"/>
    <a:srgbClr val="FFE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98" d="100"/>
          <a:sy n="98" d="100"/>
        </p:scale>
        <p:origin x="581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BE25-1181-4C43-B3E8-9A672AB42AD3}" type="datetimeFigureOut">
              <a:rPr lang="ko-KR" altLang="en-US" smtClean="0"/>
              <a:t>2021-04-29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FE1A-607B-4D11-88C0-1D39C9D151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5517232"/>
            <a:ext cx="9144000" cy="1368152"/>
          </a:xfrm>
          <a:prstGeom prst="rect">
            <a:avLst/>
          </a:prstGeom>
          <a:solidFill>
            <a:srgbClr val="FC8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>
            <a:lvl1pPr algn="l">
              <a:defRPr sz="4400" b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 userDrawn="1"/>
        </p:nvGrpSpPr>
        <p:grpSpPr>
          <a:xfrm>
            <a:off x="5371176" y="1963501"/>
            <a:ext cx="3772823" cy="3553731"/>
            <a:chOff x="5371176" y="1963501"/>
            <a:chExt cx="3772823" cy="3553731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9" r="8333" b="19249"/>
            <a:stretch/>
          </p:blipFill>
          <p:spPr bwMode="auto">
            <a:xfrm>
              <a:off x="5371176" y="1963501"/>
              <a:ext cx="3772823" cy="355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직사각형 12"/>
            <p:cNvSpPr/>
            <p:nvPr userDrawn="1"/>
          </p:nvSpPr>
          <p:spPr>
            <a:xfrm>
              <a:off x="7596336" y="1963501"/>
              <a:ext cx="1080120" cy="993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5402746" y="4819650"/>
              <a:ext cx="648072" cy="572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2584" b="78836"/>
          <a:stretch/>
        </p:blipFill>
        <p:spPr bwMode="auto">
          <a:xfrm>
            <a:off x="210394" y="3941603"/>
            <a:ext cx="3929558" cy="140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3275856" y="5013176"/>
            <a:ext cx="822970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251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199976" y="2348880"/>
            <a:ext cx="5100216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0" y="6237312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4801" r="19532" b="9887"/>
          <a:stretch/>
        </p:blipFill>
        <p:spPr bwMode="auto">
          <a:xfrm>
            <a:off x="6643598" y="3822400"/>
            <a:ext cx="2500401" cy="30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6410941" y="3284984"/>
            <a:ext cx="465315" cy="496808"/>
          </a:xfrm>
          <a:prstGeom prst="rect">
            <a:avLst/>
          </a:prstGeom>
          <a:noFill/>
          <a:ln w="57150">
            <a:solidFill>
              <a:srgbClr val="ED1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7219875" y="1939423"/>
            <a:ext cx="303684" cy="303023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912341" y="2203146"/>
            <a:ext cx="5747891" cy="1328780"/>
          </a:xfrm>
          <a:prstGeom prst="rect">
            <a:avLst/>
          </a:prstGeom>
          <a:noFill/>
          <a:ln w="12700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912341" y="1610891"/>
            <a:ext cx="4725559" cy="447607"/>
            <a:chOff x="1587302" y="1206947"/>
            <a:chExt cx="7737226" cy="565869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7712" r="12584" b="83763"/>
            <a:stretch/>
          </p:blipFill>
          <p:spPr bwMode="auto">
            <a:xfrm>
              <a:off x="5394970" y="1206947"/>
              <a:ext cx="3929558" cy="565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r="15164" b="92157"/>
            <a:stretch/>
          </p:blipFill>
          <p:spPr bwMode="auto">
            <a:xfrm>
              <a:off x="1587302" y="1231989"/>
              <a:ext cx="3813373" cy="52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/>
          <p:cNvSpPr/>
          <p:nvPr userDrawn="1"/>
        </p:nvSpPr>
        <p:spPr>
          <a:xfrm>
            <a:off x="6848475" y="1609725"/>
            <a:ext cx="511902" cy="468119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9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755576" y="620688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323528" y="404813"/>
            <a:ext cx="8497887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1412776"/>
            <a:ext cx="7776864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/>
              <a:t>마스터 텍스트 스타일을 편집합니다</a:t>
            </a:r>
            <a:r>
              <a:rPr lang="en-US" altLang="ko-KR" dirty="0"/>
              <a:t>.</a:t>
            </a:r>
            <a:endParaRPr lang="ko-KR" altLang="en-US" dirty="0"/>
          </a:p>
          <a:p>
            <a:pPr lvl="1"/>
            <a:r>
              <a:rPr lang="ko-KR" altLang="en-US" dirty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14042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47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7920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827584" y="908720"/>
            <a:ext cx="79928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1238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51520" y="1600200"/>
            <a:ext cx="871296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3486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C4A7B72-6AE8-49C2-8F32-E8A725FD610D}" type="datetimeFigureOut">
              <a:rPr lang="ko-KR" altLang="en-US" smtClean="0"/>
              <a:pPr>
                <a:defRPr/>
              </a:pPr>
              <a:t>2021-04-29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1581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2DD98C4-AD35-4759-9571-E1AA62A00DA9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7" r:id="rId3"/>
    <p:sldLayoutId id="2147483679" r:id="rId4"/>
    <p:sldLayoutId id="2147483682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1988840"/>
            <a:ext cx="8784976" cy="1368152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3200" dirty="0" err="1"/>
              <a:t>컨볼루션</a:t>
            </a:r>
            <a:r>
              <a:rPr lang="en-US" altLang="ko-KR" sz="3200" dirty="0"/>
              <a:t> </a:t>
            </a:r>
            <a:r>
              <a:rPr lang="ko-KR" altLang="en-US" sz="3200"/>
              <a:t>신경망과 컴퓨터 비전</a:t>
            </a:r>
            <a:endParaRPr lang="ko-KR" altLang="en-US" sz="3200" dirty="0"/>
          </a:p>
        </p:txBody>
      </p:sp>
      <p:pic>
        <p:nvPicPr>
          <p:cNvPr id="4" name="내용 개체 틀 5">
            <a:extLst>
              <a:ext uri="{FF2B5EF4-FFF2-40B4-BE49-F238E27FC236}">
                <a16:creationId xmlns:a16="http://schemas.microsoft.com/office/drawing/2014/main" id="{F5CF621A-3910-400F-BEA1-3CFE3602D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2924944"/>
            <a:ext cx="2012200" cy="251615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235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통째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딥러닝은</a:t>
            </a:r>
            <a:r>
              <a:rPr lang="en-US" altLang="ko-KR" dirty="0"/>
              <a:t> </a:t>
            </a:r>
            <a:r>
              <a:rPr lang="ko-KR" altLang="en-US" dirty="0"/>
              <a:t>특징을 학습</a:t>
            </a:r>
            <a:r>
              <a:rPr lang="en-US" altLang="ko-KR" dirty="0">
                <a:sym typeface="Wingdings" panose="05000000000000000000" pitchFamily="2" charset="2"/>
              </a:rPr>
              <a:t>([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6-12(b)])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특징 추출에서 패러다임 변화</a:t>
            </a:r>
            <a:r>
              <a:rPr lang="en-US" altLang="ko-KR" dirty="0">
                <a:sym typeface="Wingdings" panose="05000000000000000000" pitchFamily="2" charset="2"/>
              </a:rPr>
              <a:t>: </a:t>
            </a:r>
            <a:r>
              <a:rPr lang="ko-KR" altLang="en-US" dirty="0">
                <a:sym typeface="Wingdings" panose="05000000000000000000" pitchFamily="2" charset="2"/>
              </a:rPr>
              <a:t>특징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추출과 분류를 동시에 학습으로 알아냄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입력에서 출력까지 전 과정을 한꺼번에 학습하므로 통째 학습</a:t>
            </a:r>
            <a:r>
              <a:rPr lang="en-US" altLang="ko-KR" baseline="-25000" dirty="0">
                <a:sym typeface="Wingdings" panose="05000000000000000000" pitchFamily="2" charset="2"/>
              </a:rPr>
              <a:t>end-to-end</a:t>
            </a:r>
            <a:r>
              <a:rPr lang="ko-KR" altLang="en-US" baseline="-25000" dirty="0">
                <a:sym typeface="Wingdings" panose="05000000000000000000" pitchFamily="2" charset="2"/>
              </a:rPr>
              <a:t> </a:t>
            </a:r>
            <a:r>
              <a:rPr lang="en-US" altLang="ko-KR" baseline="-25000" dirty="0">
                <a:sym typeface="Wingdings" panose="05000000000000000000" pitchFamily="2" charset="2"/>
              </a:rPr>
              <a:t>learning</a:t>
            </a:r>
            <a:r>
              <a:rPr lang="ko-KR" altLang="en-US" baseline="-25000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이라 부름</a:t>
            </a:r>
            <a:endParaRPr lang="en-US" altLang="ko-KR" dirty="0">
              <a:sym typeface="Wingdings" panose="05000000000000000000" pitchFamily="2" charset="2"/>
            </a:endParaRPr>
          </a:p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6-13]</a:t>
            </a:r>
            <a:r>
              <a:rPr lang="ko-KR" altLang="en-US" dirty="0"/>
              <a:t>은 </a:t>
            </a:r>
            <a:r>
              <a:rPr lang="ko-KR" altLang="en-US" dirty="0" err="1"/>
              <a:t>컨볼루션</a:t>
            </a:r>
            <a:r>
              <a:rPr lang="en-US" altLang="ko-KR" dirty="0"/>
              <a:t> </a:t>
            </a:r>
            <a:r>
              <a:rPr lang="ko-KR" altLang="en-US" dirty="0"/>
              <a:t>신경망의 특징 학습을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앞 부분</a:t>
            </a:r>
            <a:r>
              <a:rPr lang="en-US" altLang="ko-KR" dirty="0"/>
              <a:t>(</a:t>
            </a:r>
            <a:r>
              <a:rPr lang="ko-KR" altLang="en-US" dirty="0" err="1"/>
              <a:t>컨볼루션층과</a:t>
            </a:r>
            <a:r>
              <a:rPr lang="ko-KR" altLang="en-US" dirty="0"/>
              <a:t> </a:t>
            </a:r>
            <a:r>
              <a:rPr lang="ko-KR" altLang="en-US" dirty="0" err="1"/>
              <a:t>풀링층</a:t>
            </a:r>
            <a:r>
              <a:rPr lang="en-US" altLang="ko-KR" dirty="0"/>
              <a:t>)</a:t>
            </a:r>
            <a:r>
              <a:rPr lang="ko-KR" altLang="en-US" dirty="0"/>
              <a:t>은 특징 추출</a:t>
            </a:r>
            <a:r>
              <a:rPr lang="en-US" altLang="ko-KR" dirty="0"/>
              <a:t>, </a:t>
            </a:r>
            <a:r>
              <a:rPr lang="ko-KR" altLang="en-US" dirty="0"/>
              <a:t>뒤 부분</a:t>
            </a:r>
            <a:r>
              <a:rPr lang="en-US" altLang="ko-KR" dirty="0"/>
              <a:t>(FC </a:t>
            </a:r>
            <a:r>
              <a:rPr lang="ko-KR" altLang="en-US" dirty="0"/>
              <a:t>층</a:t>
            </a:r>
            <a:r>
              <a:rPr lang="en-US" altLang="ko-KR" dirty="0"/>
              <a:t>)</a:t>
            </a:r>
            <a:r>
              <a:rPr lang="ko-KR" altLang="en-US" dirty="0"/>
              <a:t>은 분류를 담당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8172400" cy="25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78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신경망의 성능이 월등한 이유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네 가지 이유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통째 학습</a:t>
            </a:r>
            <a:r>
              <a:rPr lang="en-US" altLang="ko-KR" dirty="0"/>
              <a:t>: </a:t>
            </a:r>
            <a:r>
              <a:rPr lang="ko-KR" altLang="en-US" dirty="0"/>
              <a:t>따로 최적화하여 붙이는 이전 방식보다 우수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 학습</a:t>
            </a:r>
            <a:r>
              <a:rPr lang="en-US" altLang="ko-KR" dirty="0"/>
              <a:t>: </a:t>
            </a:r>
            <a:r>
              <a:rPr lang="ko-KR" altLang="en-US" dirty="0"/>
              <a:t>수작업 특징보다 우수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 깊이를 깊게 하여 풍부한 특징을 추출</a:t>
            </a:r>
            <a:r>
              <a:rPr lang="en-US" altLang="ko-KR" dirty="0"/>
              <a:t>: </a:t>
            </a:r>
            <a:r>
              <a:rPr lang="ko-KR" altLang="en-US" dirty="0"/>
              <a:t>수십</a:t>
            </a:r>
            <a:r>
              <a:rPr lang="en-US" altLang="ko-KR" dirty="0"/>
              <a:t>~</a:t>
            </a:r>
            <a:r>
              <a:rPr lang="ko-KR" altLang="en-US" dirty="0"/>
              <a:t>수백 층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데이터의 원래 구조를 유지한 채 특징 추출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8274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여러 가지 실험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실험</a:t>
            </a:r>
            <a:r>
              <a:rPr lang="en-US" altLang="ko-KR" dirty="0"/>
              <a:t> </a:t>
            </a:r>
            <a:r>
              <a:rPr lang="ko-KR" altLang="en-US" dirty="0"/>
              <a:t>데이터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MNIST </a:t>
            </a:r>
            <a:r>
              <a:rPr lang="ko-KR" altLang="en-US" dirty="0"/>
              <a:t>필기 숫자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Fashion MNIST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자연 영상 </a:t>
            </a:r>
            <a:r>
              <a:rPr lang="en-US" altLang="ko-KR" dirty="0"/>
              <a:t>CIFAR-10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여러 종류의 층을 사용해봄으로써 </a:t>
            </a:r>
            <a:r>
              <a:rPr lang="ko-KR" altLang="en-US" dirty="0" err="1"/>
              <a:t>텐서플로의</a:t>
            </a:r>
            <a:r>
              <a:rPr lang="ko-KR" altLang="en-US" dirty="0"/>
              <a:t> 유연성 확인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2570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LeNet-5 </a:t>
            </a:r>
            <a:r>
              <a:rPr lang="ko-KR" altLang="en-US" dirty="0"/>
              <a:t>재현</a:t>
            </a:r>
            <a:endParaRPr lang="en-US" altLang="ko-KR" dirty="0"/>
          </a:p>
          <a:p>
            <a:pPr lvl="1"/>
            <a:r>
              <a:rPr lang="en-US" altLang="ko-KR" dirty="0"/>
              <a:t>C-P-C-P-C-FC-FC </a:t>
            </a:r>
            <a:r>
              <a:rPr lang="ko-KR" altLang="en-US" dirty="0"/>
              <a:t>구조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5-9]</a:t>
            </a:r>
            <a:r>
              <a:rPr lang="ko-KR" altLang="en-US" dirty="0"/>
              <a:t>와 비슷함</a:t>
            </a:r>
            <a:r>
              <a:rPr lang="en-US" altLang="ko-KR" dirty="0"/>
              <a:t>(</a:t>
            </a:r>
            <a:r>
              <a:rPr lang="ko-KR" altLang="en-US" dirty="0"/>
              <a:t>음영</a:t>
            </a:r>
            <a:r>
              <a:rPr lang="en-US" altLang="ko-KR" dirty="0"/>
              <a:t> </a:t>
            </a:r>
            <a:r>
              <a:rPr lang="ko-KR" altLang="en-US" dirty="0"/>
              <a:t>표시한 부분만 달라짐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2</a:t>
            </a:r>
            <a:r>
              <a:rPr lang="ko-KR" altLang="en-US" dirty="0"/>
              <a:t>차원 구조를 유지해야 하므로 </a:t>
            </a:r>
            <a:r>
              <a:rPr lang="en-US" altLang="ko-KR" dirty="0"/>
              <a:t>reshape(60000,28,28,1)</a:t>
            </a:r>
            <a:r>
              <a:rPr lang="ko-KR" altLang="en-US" dirty="0"/>
              <a:t>을 사용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80" y="2492897"/>
            <a:ext cx="6983288" cy="30487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18" y="5556356"/>
            <a:ext cx="6917108" cy="10931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966610"/>
            <a:ext cx="5229399" cy="447701"/>
          </a:xfrm>
          <a:prstGeom prst="rect">
            <a:avLst/>
          </a:prstGeom>
        </p:spPr>
      </p:pic>
      <p:cxnSp>
        <p:nvCxnSpPr>
          <p:cNvPr id="8" name="직선 화살표 연결선 7"/>
          <p:cNvCxnSpPr/>
          <p:nvPr/>
        </p:nvCxnSpPr>
        <p:spPr>
          <a:xfrm flipH="1">
            <a:off x="4211960" y="3356992"/>
            <a:ext cx="720080" cy="1728192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32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849274" cy="518457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610383" y="764704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ko-KR" sz="1600" dirty="0">
                <a:solidFill>
                  <a:srgbClr val="0000FF"/>
                </a:solidFill>
              </a:rPr>
              <a:t>C-P-C-P-C-FC-FC </a:t>
            </a:r>
            <a:r>
              <a:rPr lang="ko-KR" altLang="en-US" sz="1600" dirty="0">
                <a:solidFill>
                  <a:srgbClr val="0000FF"/>
                </a:solidFill>
              </a:rPr>
              <a:t>구조의 </a:t>
            </a:r>
            <a:endParaRPr lang="en-US" altLang="ko-KR" sz="1600" dirty="0">
              <a:solidFill>
                <a:srgbClr val="0000FF"/>
              </a:solidFill>
            </a:endParaRPr>
          </a:p>
          <a:p>
            <a:pPr marL="0" lvl="1"/>
            <a:r>
              <a:rPr lang="ko-KR" altLang="en-US" sz="1600" dirty="0" err="1">
                <a:solidFill>
                  <a:srgbClr val="0000FF"/>
                </a:solidFill>
              </a:rPr>
              <a:t>컨볼루션</a:t>
            </a:r>
            <a:r>
              <a:rPr lang="ko-KR" altLang="en-US" sz="1600" dirty="0">
                <a:solidFill>
                  <a:srgbClr val="0000FF"/>
                </a:solidFill>
              </a:rPr>
              <a:t> 신경망 설계</a:t>
            </a:r>
            <a:endParaRPr lang="en-US" altLang="ko-KR" sz="16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>
            <a:stCxn id="4" idx="1"/>
          </p:cNvCxnSpPr>
          <p:nvPr/>
        </p:nvCxnSpPr>
        <p:spPr>
          <a:xfrm flipH="1">
            <a:off x="3959933" y="1057092"/>
            <a:ext cx="650450" cy="49970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7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7826498" cy="442681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8" y="5397883"/>
            <a:ext cx="7826498" cy="12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4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22116"/>
            <a:ext cx="6611838" cy="554642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9993" y="3608116"/>
            <a:ext cx="3384376" cy="6983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99.11% </a:t>
            </a:r>
            <a:r>
              <a:rPr lang="ko-KR" altLang="en-US" sz="1400" dirty="0" err="1">
                <a:solidFill>
                  <a:srgbClr val="0000FF"/>
                </a:solidFill>
              </a:rPr>
              <a:t>정확률을</a:t>
            </a:r>
            <a:r>
              <a:rPr lang="ko-KR" altLang="en-US" sz="1400" dirty="0">
                <a:solidFill>
                  <a:srgbClr val="0000FF"/>
                </a:solidFill>
              </a:rPr>
              <a:t> 얻어 </a:t>
            </a:r>
            <a:r>
              <a:rPr lang="en-US" sz="1400" dirty="0">
                <a:solidFill>
                  <a:srgbClr val="0000FF"/>
                </a:solidFill>
              </a:rPr>
              <a:t>97.99%</a:t>
            </a:r>
            <a:r>
              <a:rPr lang="ko-KR" altLang="en-US" sz="1400" dirty="0">
                <a:solidFill>
                  <a:srgbClr val="0000FF"/>
                </a:solidFill>
              </a:rPr>
              <a:t>의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깊은 다층 </a:t>
            </a:r>
            <a:r>
              <a:rPr lang="ko-KR" altLang="en-US" sz="1400" dirty="0" err="1">
                <a:solidFill>
                  <a:srgbClr val="0000FF"/>
                </a:solidFill>
              </a:rPr>
              <a:t>퍼셉트론에</a:t>
            </a:r>
            <a:r>
              <a:rPr lang="ko-KR" altLang="en-US" sz="1400" dirty="0">
                <a:solidFill>
                  <a:srgbClr val="0000FF"/>
                </a:solidFill>
              </a:rPr>
              <a:t> 비해 </a:t>
            </a:r>
            <a:r>
              <a:rPr lang="en-US" altLang="ko-KR" sz="1400" dirty="0">
                <a:solidFill>
                  <a:srgbClr val="0000FF"/>
                </a:solidFill>
              </a:rPr>
              <a:t>1.12% </a:t>
            </a:r>
            <a:r>
              <a:rPr lang="ko-KR" altLang="en-US" sz="1400" dirty="0">
                <a:solidFill>
                  <a:srgbClr val="0000FF"/>
                </a:solidFill>
              </a:rPr>
              <a:t>우수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3059832" y="4005064"/>
            <a:ext cx="1440161" cy="7200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1880" y="6105953"/>
            <a:ext cx="1736837" cy="5521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수렴 속도도 빠름 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1763688" y="4731334"/>
            <a:ext cx="1728192" cy="165434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710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컨볼루션</a:t>
            </a:r>
            <a:r>
              <a:rPr lang="ko-KR" altLang="en-US" dirty="0"/>
              <a:t> 신경망의 유연한 구조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</a:t>
            </a:r>
            <a:r>
              <a:rPr lang="ko-KR" altLang="en-US" dirty="0"/>
              <a:t>는 </a:t>
            </a:r>
            <a:r>
              <a:rPr lang="en-US" altLang="ko-KR" dirty="0"/>
              <a:t>keras.io </a:t>
            </a:r>
            <a:r>
              <a:rPr lang="ko-KR" altLang="en-US" dirty="0"/>
              <a:t>사이트가 제공하는 신경망 구조와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 사용</a:t>
            </a:r>
            <a:endParaRPr lang="en-US" altLang="ko-KR" dirty="0"/>
          </a:p>
          <a:p>
            <a:pPr lvl="1"/>
            <a:r>
              <a:rPr lang="en-US" altLang="ko-KR" dirty="0"/>
              <a:t>C-C-P-dropout-FC-dropout-FC </a:t>
            </a:r>
            <a:r>
              <a:rPr lang="ko-KR" altLang="en-US" dirty="0"/>
              <a:t>구조</a:t>
            </a:r>
            <a:r>
              <a:rPr lang="en-US" altLang="ko-KR" dirty="0"/>
              <a:t>(dropout</a:t>
            </a:r>
            <a:r>
              <a:rPr lang="ko-KR" altLang="en-US" dirty="0"/>
              <a:t>은</a:t>
            </a:r>
            <a:r>
              <a:rPr lang="en-US" altLang="ko-KR" dirty="0"/>
              <a:t> </a:t>
            </a:r>
            <a:r>
              <a:rPr lang="ko-KR" altLang="en-US" dirty="0"/>
              <a:t>규제 기법이므로 </a:t>
            </a:r>
            <a:r>
              <a:rPr lang="en-US" altLang="ko-KR" dirty="0"/>
              <a:t>C-C-P-FC-FC </a:t>
            </a:r>
            <a:r>
              <a:rPr lang="ko-KR" altLang="en-US" dirty="0"/>
              <a:t>구조</a:t>
            </a:r>
            <a:r>
              <a:rPr lang="en-US" altLang="ko-KR" dirty="0"/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15674"/>
            <a:ext cx="7056784" cy="79430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66" y="2948132"/>
            <a:ext cx="6043794" cy="36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95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6"/>
            <a:ext cx="8029575" cy="53721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610383" y="764704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ko-KR" sz="1600" dirty="0">
                <a:solidFill>
                  <a:srgbClr val="0000FF"/>
                </a:solidFill>
              </a:rPr>
              <a:t>C-C-P-FC-FC </a:t>
            </a:r>
            <a:r>
              <a:rPr lang="ko-KR" altLang="en-US" sz="1600" dirty="0">
                <a:solidFill>
                  <a:srgbClr val="0000FF"/>
                </a:solidFill>
              </a:rPr>
              <a:t>구조의 </a:t>
            </a:r>
            <a:endParaRPr lang="en-US" altLang="ko-KR" sz="1600" dirty="0">
              <a:solidFill>
                <a:srgbClr val="0000FF"/>
              </a:solidFill>
            </a:endParaRPr>
          </a:p>
          <a:p>
            <a:pPr marL="0" lvl="1"/>
            <a:r>
              <a:rPr lang="ko-KR" altLang="en-US" sz="1600" dirty="0" err="1">
                <a:solidFill>
                  <a:srgbClr val="0000FF"/>
                </a:solidFill>
              </a:rPr>
              <a:t>컨볼루션</a:t>
            </a:r>
            <a:r>
              <a:rPr lang="ko-KR" altLang="en-US" sz="1600" dirty="0">
                <a:solidFill>
                  <a:srgbClr val="0000FF"/>
                </a:solidFill>
              </a:rPr>
              <a:t> 신경망 설계</a:t>
            </a:r>
            <a:endParaRPr lang="en-US" altLang="ko-KR" sz="16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>
            <a:stCxn id="5" idx="1"/>
          </p:cNvCxnSpPr>
          <p:nvPr/>
        </p:nvCxnSpPr>
        <p:spPr>
          <a:xfrm flipH="1">
            <a:off x="3959933" y="1057092"/>
            <a:ext cx="650450" cy="49970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6084168" y="3060855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ko-KR" altLang="en-US" sz="1600" dirty="0">
                <a:solidFill>
                  <a:srgbClr val="0000FF"/>
                </a:solidFill>
              </a:rPr>
              <a:t>성능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향상을 위해 </a:t>
            </a:r>
            <a:r>
              <a:rPr lang="en-US" altLang="ko-KR" sz="1600" dirty="0">
                <a:solidFill>
                  <a:srgbClr val="0000FF"/>
                </a:solidFill>
              </a:rPr>
              <a:t>Adam </a:t>
            </a:r>
            <a:r>
              <a:rPr lang="ko-KR" altLang="en-US" sz="1600" dirty="0" err="1">
                <a:solidFill>
                  <a:srgbClr val="0000FF"/>
                </a:solidFill>
              </a:rPr>
              <a:t>옵티마이저</a:t>
            </a:r>
            <a:r>
              <a:rPr lang="ko-KR" altLang="en-US" sz="1600" dirty="0">
                <a:solidFill>
                  <a:srgbClr val="0000FF"/>
                </a:solidFill>
              </a:rPr>
              <a:t> 사용</a:t>
            </a:r>
            <a:endParaRPr lang="en-US" altLang="ko-KR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6228184" y="3645630"/>
            <a:ext cx="360040" cy="647466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002" y="2454955"/>
            <a:ext cx="5268075" cy="3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9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24744"/>
            <a:ext cx="7535838" cy="54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Preview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컨볼루션</a:t>
            </a:r>
            <a:r>
              <a:rPr lang="en-US" altLang="ko-KR" dirty="0"/>
              <a:t> </a:t>
            </a:r>
            <a:r>
              <a:rPr lang="ko-KR" altLang="en-US" dirty="0"/>
              <a:t>신경망은 </a:t>
            </a:r>
            <a:r>
              <a:rPr lang="ko-KR" altLang="en-US" dirty="0" err="1"/>
              <a:t>딥러닝에서</a:t>
            </a:r>
            <a:r>
              <a:rPr lang="ko-KR" altLang="en-US" dirty="0"/>
              <a:t> 가장 성공한 모델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컴퓨터 비전은 인공지능의 가장 중요한 연구 분야 중 하나</a:t>
            </a:r>
            <a:endParaRPr lang="en-US" altLang="ko-KR" dirty="0"/>
          </a:p>
          <a:p>
            <a:pPr lvl="1"/>
            <a:r>
              <a:rPr lang="ko-KR" altLang="en-US" dirty="0"/>
              <a:t>시각은 인간의 가장 강력한 인지 기능</a:t>
            </a:r>
            <a:r>
              <a:rPr lang="en-US" altLang="ko-KR" dirty="0"/>
              <a:t>. </a:t>
            </a:r>
            <a:r>
              <a:rPr lang="ko-KR" altLang="en-US" dirty="0"/>
              <a:t>컴퓨터 비전은 인간의 시각 기능 모방</a:t>
            </a:r>
            <a:endParaRPr lang="en-US" altLang="ko-KR" dirty="0"/>
          </a:p>
          <a:p>
            <a:pPr lvl="1"/>
            <a:r>
              <a:rPr lang="ko-KR" altLang="en-US" dirty="0" err="1"/>
              <a:t>딥러닝</a:t>
            </a:r>
            <a:r>
              <a:rPr lang="ko-KR" altLang="en-US" dirty="0"/>
              <a:t> 이후 컴퓨터 비전 연구 패러다임 변화</a:t>
            </a:r>
            <a:r>
              <a:rPr lang="en-US" altLang="ko-KR" dirty="0"/>
              <a:t>: </a:t>
            </a:r>
            <a:r>
              <a:rPr lang="ko-KR" altLang="en-US" dirty="0"/>
              <a:t>수작업 규칙 기반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대용량 영상 데이터로 기계 학습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>
                <a:sym typeface="Wingdings" panose="05000000000000000000" pitchFamily="2" charset="2"/>
              </a:rPr>
              <a:t>컴퓨터 비전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문제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과 </a:t>
            </a:r>
            <a:r>
              <a:rPr lang="ko-KR" altLang="en-US" dirty="0" err="1">
                <a:sym typeface="Wingdings" panose="05000000000000000000" pitchFamily="2" charset="2"/>
              </a:rPr>
              <a:t>딥러닝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해결 도구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은 상호작용을 통해 공진화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063880" cy="25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1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1"/>
            <a:ext cx="6588732" cy="55270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5966" y="3672241"/>
            <a:ext cx="3042338" cy="5543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99.23% </a:t>
            </a:r>
            <a:r>
              <a:rPr lang="ko-KR" altLang="en-US" sz="1400" dirty="0" err="1">
                <a:solidFill>
                  <a:srgbClr val="0000FF"/>
                </a:solidFill>
              </a:rPr>
              <a:t>정확률을</a:t>
            </a:r>
            <a:r>
              <a:rPr lang="ko-KR" altLang="en-US" sz="1400" dirty="0">
                <a:solidFill>
                  <a:srgbClr val="0000FF"/>
                </a:solidFill>
              </a:rPr>
              <a:t> 얻어 </a:t>
            </a:r>
            <a:r>
              <a:rPr lang="en-US" sz="1400" dirty="0">
                <a:solidFill>
                  <a:srgbClr val="0000FF"/>
                </a:solidFill>
              </a:rPr>
              <a:t>99.11%</a:t>
            </a:r>
            <a:r>
              <a:rPr lang="ko-KR" altLang="en-US" sz="1400" dirty="0">
                <a:solidFill>
                  <a:srgbClr val="0000FF"/>
                </a:solidFill>
              </a:rPr>
              <a:t>의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LeNet-5</a:t>
            </a:r>
            <a:r>
              <a:rPr lang="ko-KR" altLang="en-US" sz="1400" dirty="0">
                <a:solidFill>
                  <a:srgbClr val="0000FF"/>
                </a:solidFill>
              </a:rPr>
              <a:t>에 비해 </a:t>
            </a:r>
            <a:r>
              <a:rPr lang="en-US" altLang="ko-KR" sz="1400" dirty="0">
                <a:solidFill>
                  <a:srgbClr val="0000FF"/>
                </a:solidFill>
              </a:rPr>
              <a:t>0.12% </a:t>
            </a:r>
            <a:r>
              <a:rPr lang="ko-KR" altLang="en-US" sz="1400" dirty="0">
                <a:solidFill>
                  <a:srgbClr val="0000FF"/>
                </a:solidFill>
              </a:rPr>
              <a:t>우수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3131840" y="4005064"/>
            <a:ext cx="1134126" cy="8328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67944" y="6320853"/>
            <a:ext cx="3240360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세대 수를 늘리면 성능 향상 여지 있음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3491880" y="4482993"/>
            <a:ext cx="936104" cy="182632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60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텐서플로</a:t>
            </a:r>
            <a:r>
              <a:rPr lang="ko-KR" altLang="en-US" dirty="0"/>
              <a:t> 프로그래밍에서 중요한 네 가지 클래스</a:t>
            </a:r>
            <a:endParaRPr lang="en-US" altLang="ko-KR" dirty="0"/>
          </a:p>
          <a:p>
            <a:pPr lvl="1"/>
            <a:r>
              <a:rPr lang="en-US" altLang="ko-KR" dirty="0"/>
              <a:t>models </a:t>
            </a:r>
            <a:r>
              <a:rPr lang="ko-KR" altLang="en-US" dirty="0"/>
              <a:t>클래스</a:t>
            </a:r>
            <a:r>
              <a:rPr lang="en-US" altLang="ko-KR" dirty="0"/>
              <a:t>(</a:t>
            </a:r>
            <a:r>
              <a:rPr lang="ko-KR" altLang="en-US" dirty="0"/>
              <a:t>여기서</a:t>
            </a:r>
            <a:r>
              <a:rPr lang="en-US" altLang="ko-KR" dirty="0"/>
              <a:t> </a:t>
            </a:r>
            <a:r>
              <a:rPr lang="ko-KR" altLang="en-US" dirty="0"/>
              <a:t>설명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layers </a:t>
            </a:r>
            <a:r>
              <a:rPr lang="ko-KR" altLang="en-US" dirty="0"/>
              <a:t>클래스</a:t>
            </a:r>
            <a:r>
              <a:rPr lang="en-US" altLang="ko-KR" dirty="0"/>
              <a:t>(</a:t>
            </a:r>
            <a:r>
              <a:rPr lang="ko-KR" altLang="en-US" dirty="0"/>
              <a:t>여기서 설명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loss </a:t>
            </a:r>
            <a:r>
              <a:rPr lang="ko-KR" altLang="en-US" dirty="0"/>
              <a:t>클래스</a:t>
            </a:r>
            <a:r>
              <a:rPr lang="en-US" altLang="ko-KR" dirty="0"/>
              <a:t>(5.7</a:t>
            </a:r>
            <a:r>
              <a:rPr lang="ko-KR" altLang="en-US" dirty="0"/>
              <a:t>절에서 설명</a:t>
            </a:r>
            <a:r>
              <a:rPr lang="en-US" altLang="ko-KR" dirty="0"/>
              <a:t>): </a:t>
            </a:r>
          </a:p>
          <a:p>
            <a:pPr lvl="1"/>
            <a:r>
              <a:rPr lang="en-US" altLang="ko-KR" dirty="0"/>
              <a:t>optimizers </a:t>
            </a:r>
            <a:r>
              <a:rPr lang="ko-KR" altLang="en-US" dirty="0"/>
              <a:t>클래스</a:t>
            </a:r>
            <a:r>
              <a:rPr lang="en-US" altLang="ko-KR" dirty="0"/>
              <a:t>(5.8</a:t>
            </a:r>
            <a:r>
              <a:rPr lang="ko-KR" altLang="en-US" dirty="0"/>
              <a:t>절에서 설명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models </a:t>
            </a:r>
            <a:r>
              <a:rPr lang="ko-KR" altLang="en-US" dirty="0"/>
              <a:t>클래스</a:t>
            </a:r>
            <a:r>
              <a:rPr lang="en-US" altLang="ko-KR" dirty="0"/>
              <a:t>: Sequential</a:t>
            </a:r>
            <a:r>
              <a:rPr lang="ko-KR" altLang="en-US" dirty="0"/>
              <a:t>과</a:t>
            </a:r>
            <a:r>
              <a:rPr lang="en-US" altLang="ko-KR" dirty="0"/>
              <a:t> functional</a:t>
            </a:r>
            <a:r>
              <a:rPr lang="ko-KR" altLang="en-US" dirty="0"/>
              <a:t> </a:t>
            </a:r>
            <a:r>
              <a:rPr lang="en-US" altLang="ko-KR" dirty="0"/>
              <a:t>API</a:t>
            </a:r>
          </a:p>
          <a:p>
            <a:pPr lvl="1"/>
            <a:r>
              <a:rPr lang="en-US" altLang="ko-KR" dirty="0"/>
              <a:t>Sequential </a:t>
            </a:r>
            <a:r>
              <a:rPr lang="ko-KR" altLang="en-US" dirty="0"/>
              <a:t>함수</a:t>
            </a:r>
            <a:r>
              <a:rPr lang="en-US" altLang="ko-KR" dirty="0"/>
              <a:t> </a:t>
            </a:r>
          </a:p>
          <a:p>
            <a:pPr lvl="2"/>
            <a:r>
              <a:rPr lang="ko-KR" altLang="en-US" dirty="0"/>
              <a:t>순차적으로</a:t>
            </a:r>
            <a:r>
              <a:rPr lang="en-US" altLang="ko-KR" dirty="0"/>
              <a:t> </a:t>
            </a:r>
            <a:r>
              <a:rPr lang="ko-KR" altLang="en-US" dirty="0"/>
              <a:t>층을 쌓아 모델을 만드는 경우에 사용</a:t>
            </a:r>
            <a:endParaRPr lang="en-US" altLang="ko-KR" dirty="0"/>
          </a:p>
          <a:p>
            <a:pPr lvl="2"/>
            <a:r>
              <a:rPr lang="ko-KR" altLang="en-US" dirty="0"/>
              <a:t>대부분 신경망이 이 구조에 해당</a:t>
            </a:r>
            <a:endParaRPr lang="en-US" altLang="ko-KR" dirty="0"/>
          </a:p>
          <a:p>
            <a:pPr lvl="2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</a:t>
            </a:r>
            <a:r>
              <a:rPr lang="ko-KR" altLang="en-US" dirty="0"/>
              <a:t>에서는 </a:t>
            </a:r>
            <a:endParaRPr lang="en-US" altLang="ko-KR" dirty="0"/>
          </a:p>
          <a:p>
            <a:pPr lvl="3"/>
            <a:r>
              <a:rPr lang="en-US" altLang="ko-KR" dirty="0"/>
              <a:t>18</a:t>
            </a:r>
            <a:r>
              <a:rPr lang="ko-KR" altLang="en-US" dirty="0"/>
              <a:t>행이 </a:t>
            </a:r>
            <a:r>
              <a:rPr lang="en-US" altLang="ko-KR" dirty="0"/>
              <a:t>Sequential </a:t>
            </a:r>
            <a:r>
              <a:rPr lang="ko-KR" altLang="en-US" dirty="0"/>
              <a:t>함수로 </a:t>
            </a:r>
            <a:r>
              <a:rPr lang="en-US" altLang="ko-KR" dirty="0" err="1"/>
              <a:t>cnn</a:t>
            </a:r>
            <a:r>
              <a:rPr lang="ko-KR" altLang="en-US" dirty="0"/>
              <a:t>이라는 객체 생성</a:t>
            </a:r>
            <a:endParaRPr lang="en-US" altLang="ko-KR" dirty="0"/>
          </a:p>
          <a:p>
            <a:pPr lvl="3"/>
            <a:r>
              <a:rPr lang="en-US" altLang="ko-KR" dirty="0"/>
              <a:t>19~26</a:t>
            </a:r>
            <a:r>
              <a:rPr lang="ko-KR" altLang="en-US" dirty="0"/>
              <a:t>행은 </a:t>
            </a:r>
            <a:r>
              <a:rPr lang="en-US" altLang="ko-KR" dirty="0"/>
              <a:t>add </a:t>
            </a:r>
            <a:r>
              <a:rPr lang="ko-KR" altLang="en-US" dirty="0"/>
              <a:t>함수로 층을 쌓아 신경망 설계</a:t>
            </a:r>
            <a:endParaRPr lang="en-US" altLang="ko-KR" dirty="0"/>
          </a:p>
          <a:p>
            <a:pPr lvl="1"/>
            <a:r>
              <a:rPr lang="en-US" altLang="ko-KR" dirty="0"/>
              <a:t>functional</a:t>
            </a:r>
            <a:r>
              <a:rPr lang="ko-KR" altLang="en-US" dirty="0"/>
              <a:t> </a:t>
            </a:r>
            <a:r>
              <a:rPr lang="en-US" altLang="ko-KR" dirty="0"/>
              <a:t>API </a:t>
            </a:r>
            <a:r>
              <a:rPr lang="ko-KR" altLang="en-US" dirty="0"/>
              <a:t>함수</a:t>
            </a:r>
            <a:endParaRPr lang="en-US" altLang="ko-KR" dirty="0"/>
          </a:p>
          <a:p>
            <a:pPr lvl="2"/>
            <a:r>
              <a:rPr lang="ko-KR" altLang="en-US" dirty="0" err="1"/>
              <a:t>텐서가</a:t>
            </a:r>
            <a:r>
              <a:rPr lang="en-US" altLang="ko-KR" dirty="0"/>
              <a:t> </a:t>
            </a:r>
            <a:r>
              <a:rPr lang="ko-KR" altLang="en-US" dirty="0"/>
              <a:t>흐르다가 중간에서 여러 개로 갈라지는 경우</a:t>
            </a:r>
            <a:r>
              <a:rPr lang="en-US" altLang="ko-KR" dirty="0"/>
              <a:t>(</a:t>
            </a:r>
            <a:r>
              <a:rPr lang="ko-KR" altLang="en-US" dirty="0"/>
              <a:t>출력이 여러 개일 수 있음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시계열이나 생성 모델에서 종종 발생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[</a:t>
            </a:r>
            <a:r>
              <a:rPr lang="ko-KR" altLang="en-US" dirty="0"/>
              <a:t>프로그램 </a:t>
            </a:r>
            <a:r>
              <a:rPr lang="en-US" altLang="ko-KR" dirty="0"/>
              <a:t>10-2])</a:t>
            </a:r>
          </a:p>
          <a:p>
            <a:pPr lvl="1">
              <a:buFont typeface="Wingdings" panose="05000000000000000000" pitchFamily="2" charset="2"/>
              <a:buChar char="ß"/>
            </a:pPr>
            <a:endParaRPr lang="en-US" altLang="ko-KR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14127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1515148"/>
            <a:ext cx="4536504" cy="6263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텐서플로</a:t>
            </a:r>
            <a:r>
              <a:rPr lang="ko-KR" altLang="en-US" sz="1400" dirty="0">
                <a:solidFill>
                  <a:srgbClr val="0000FF"/>
                </a:solidFill>
              </a:rPr>
              <a:t> 프로그램의 기본이니 잘 기억하길 바람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(keras.io </a:t>
            </a:r>
            <a:r>
              <a:rPr lang="ko-KR" altLang="en-US" sz="1400" dirty="0">
                <a:solidFill>
                  <a:srgbClr val="0000FF"/>
                </a:solidFill>
              </a:rPr>
              <a:t>사이트 도움말 중요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3779912" y="1772816"/>
            <a:ext cx="432050" cy="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014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layers </a:t>
            </a:r>
            <a:r>
              <a:rPr lang="ko-KR" altLang="en-US" dirty="0"/>
              <a:t>클래스</a:t>
            </a:r>
            <a:r>
              <a:rPr lang="en-US" altLang="ko-KR" dirty="0"/>
              <a:t>: Dense, Conv2D, MaxPooling2D, Flatten </a:t>
            </a:r>
            <a:r>
              <a:rPr lang="ko-KR" altLang="en-US" dirty="0"/>
              <a:t>함수</a:t>
            </a:r>
            <a:endParaRPr lang="en-US" altLang="ko-KR" dirty="0"/>
          </a:p>
          <a:p>
            <a:pPr lvl="1"/>
            <a:r>
              <a:rPr lang="ko-KR" altLang="en-US" dirty="0"/>
              <a:t>입력 층을 쌓는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</a:t>
            </a:r>
            <a:r>
              <a:rPr lang="ko-KR" altLang="en-US" dirty="0"/>
              <a:t>의 </a:t>
            </a:r>
            <a:r>
              <a:rPr lang="en-US" altLang="ko-KR" dirty="0"/>
              <a:t>19</a:t>
            </a:r>
            <a:r>
              <a:rPr lang="ko-KR" altLang="en-US" dirty="0"/>
              <a:t>행</a:t>
            </a:r>
            <a:r>
              <a:rPr lang="en-US" altLang="ko-KR" dirty="0"/>
              <a:t>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2"/>
            <a:r>
              <a:rPr lang="en-US" altLang="ko-KR" dirty="0" err="1"/>
              <a:t>input_shape</a:t>
            </a:r>
            <a:r>
              <a:rPr lang="en-US" altLang="ko-KR" dirty="0"/>
              <a:t>=(28,28,1) </a:t>
            </a:r>
            <a:r>
              <a:rPr lang="ko-KR" altLang="en-US" dirty="0"/>
              <a:t>매개변수는 신경망에</a:t>
            </a:r>
            <a:r>
              <a:rPr lang="en-US" altLang="ko-KR" dirty="0"/>
              <a:t> (28*28*1) </a:t>
            </a:r>
            <a:r>
              <a:rPr lang="ko-KR" altLang="en-US" dirty="0" err="1"/>
              <a:t>텐서가</a:t>
            </a:r>
            <a:r>
              <a:rPr lang="ko-KR" altLang="en-US" dirty="0"/>
              <a:t> 입력된다는 사실 알려줌</a:t>
            </a:r>
            <a:endParaRPr lang="en-US" altLang="ko-KR" dirty="0"/>
          </a:p>
          <a:p>
            <a:pPr lvl="3"/>
            <a:r>
              <a:rPr lang="en-US" altLang="ko-KR" dirty="0"/>
              <a:t>(28*28) </a:t>
            </a:r>
            <a:r>
              <a:rPr lang="ko-KR" altLang="en-US" dirty="0"/>
              <a:t>대신 </a:t>
            </a:r>
            <a:r>
              <a:rPr lang="en-US" altLang="ko-KR" dirty="0"/>
              <a:t>(28*28*1)</a:t>
            </a:r>
            <a:r>
              <a:rPr lang="ko-KR" altLang="en-US" dirty="0"/>
              <a:t>을 사용하는 이유는 일반성 유지</a:t>
            </a:r>
            <a:r>
              <a:rPr lang="en-US" altLang="ko-KR" dirty="0"/>
              <a:t>(RGB </a:t>
            </a:r>
            <a:r>
              <a:rPr lang="ko-KR" altLang="en-US" dirty="0"/>
              <a:t>영상의 경우 </a:t>
            </a:r>
            <a:r>
              <a:rPr lang="en-US" altLang="ko-KR" dirty="0"/>
              <a:t>(28*28*3)</a:t>
            </a:r>
            <a:r>
              <a:rPr lang="ko-KR" altLang="en-US" dirty="0"/>
              <a:t>으로 확장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맨 앞 두 개 매개변수 </a:t>
            </a:r>
            <a:r>
              <a:rPr lang="en-US" altLang="ko-KR" dirty="0"/>
              <a:t>32,(3,3)</a:t>
            </a:r>
            <a:r>
              <a:rPr lang="ko-KR" altLang="en-US" dirty="0"/>
              <a:t>은 </a:t>
            </a:r>
            <a:r>
              <a:rPr lang="en-US" altLang="ko-KR" dirty="0"/>
              <a:t>3*3 </a:t>
            </a:r>
            <a:r>
              <a:rPr lang="ko-KR" altLang="en-US" dirty="0"/>
              <a:t>크기의 커널을 </a:t>
            </a:r>
            <a:r>
              <a:rPr lang="en-US" altLang="ko-KR" dirty="0"/>
              <a:t>32</a:t>
            </a:r>
            <a:r>
              <a:rPr lang="ko-KR" altLang="en-US" dirty="0"/>
              <a:t>개 사용하라는 뜻</a:t>
            </a:r>
            <a:endParaRPr lang="en-US" altLang="ko-KR" dirty="0"/>
          </a:p>
          <a:p>
            <a:pPr lvl="3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6-7]</a:t>
            </a:r>
            <a:r>
              <a:rPr lang="ko-KR" altLang="en-US" dirty="0"/>
              <a:t>에 따르면 </a:t>
            </a:r>
            <a:r>
              <a:rPr lang="en-US" altLang="ko-KR" dirty="0"/>
              <a:t>k’=32</a:t>
            </a:r>
            <a:r>
              <a:rPr lang="ko-KR" altLang="en-US" dirty="0"/>
              <a:t>이고 </a:t>
            </a:r>
            <a:r>
              <a:rPr lang="en-US" altLang="ko-KR" dirty="0"/>
              <a:t>h=3</a:t>
            </a:r>
            <a:r>
              <a:rPr lang="ko-KR" altLang="en-US" dirty="0"/>
              <a:t>인 셈</a:t>
            </a:r>
            <a:endParaRPr lang="en-US" altLang="ko-KR" dirty="0"/>
          </a:p>
          <a:p>
            <a:pPr lvl="2"/>
            <a:r>
              <a:rPr lang="en-US" altLang="ko-KR" dirty="0"/>
              <a:t>activation=‘</a:t>
            </a:r>
            <a:r>
              <a:rPr lang="en-US" altLang="ko-KR" dirty="0" err="1"/>
              <a:t>relu</a:t>
            </a:r>
            <a:r>
              <a:rPr lang="en-US" altLang="ko-KR" dirty="0"/>
              <a:t>’</a:t>
            </a:r>
            <a:r>
              <a:rPr lang="ko-KR" altLang="en-US" dirty="0"/>
              <a:t>는 </a:t>
            </a:r>
            <a:r>
              <a:rPr lang="ko-KR" altLang="en-US" dirty="0" err="1"/>
              <a:t>컨볼루션</a:t>
            </a:r>
            <a:r>
              <a:rPr lang="ko-KR" altLang="en-US" dirty="0"/>
              <a:t> 결과에 </a:t>
            </a: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활성 함수를 적용하라는 뜻</a:t>
            </a:r>
            <a:endParaRPr lang="en-US" altLang="ko-KR" dirty="0"/>
          </a:p>
          <a:p>
            <a:pPr lvl="1"/>
            <a:r>
              <a:rPr lang="en-US" altLang="ko-KR" dirty="0"/>
              <a:t>Conv2D</a:t>
            </a:r>
            <a:r>
              <a:rPr lang="ko-KR" altLang="en-US" dirty="0"/>
              <a:t>의 </a:t>
            </a:r>
            <a:r>
              <a:rPr lang="en-US" altLang="ko-KR" dirty="0"/>
              <a:t>API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72816"/>
            <a:ext cx="7344816" cy="31971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5"/>
            <a:ext cx="7632848" cy="19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layers </a:t>
            </a:r>
            <a:r>
              <a:rPr lang="ko-KR" altLang="en-US" dirty="0"/>
              <a:t>클래스 </a:t>
            </a:r>
            <a:r>
              <a:rPr lang="en-US" altLang="ko-KR" dirty="0"/>
              <a:t>(…</a:t>
            </a:r>
            <a:r>
              <a:rPr lang="ko-KR" altLang="en-US" dirty="0"/>
              <a:t>앞에서 계속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은닉층과</a:t>
            </a:r>
            <a:r>
              <a:rPr lang="ko-KR" altLang="en-US" dirty="0"/>
              <a:t> </a:t>
            </a:r>
            <a:r>
              <a:rPr lang="ko-KR" altLang="en-US" dirty="0" err="1"/>
              <a:t>출력층을</a:t>
            </a:r>
            <a:r>
              <a:rPr lang="ko-KR" altLang="en-US" dirty="0"/>
              <a:t> 쌓는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</a:t>
            </a:r>
            <a:r>
              <a:rPr lang="ko-KR" altLang="en-US" dirty="0"/>
              <a:t>의 </a:t>
            </a:r>
            <a:r>
              <a:rPr lang="en-US" altLang="ko-KR" dirty="0"/>
              <a:t>20~26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/>
            <a:r>
              <a:rPr lang="en-US" altLang="ko-KR" dirty="0"/>
              <a:t>19</a:t>
            </a:r>
            <a:r>
              <a:rPr lang="ko-KR" altLang="en-US" dirty="0"/>
              <a:t>행의 </a:t>
            </a:r>
            <a:r>
              <a:rPr lang="ko-KR" altLang="en-US" dirty="0" err="1"/>
              <a:t>입력층</a:t>
            </a:r>
            <a:r>
              <a:rPr lang="ko-KR" altLang="en-US" dirty="0"/>
              <a:t> 이후에는 </a:t>
            </a:r>
            <a:r>
              <a:rPr lang="en-US" altLang="ko-KR" dirty="0" err="1"/>
              <a:t>input_shape</a:t>
            </a:r>
            <a:r>
              <a:rPr lang="en-US" altLang="ko-KR" dirty="0"/>
              <a:t> </a:t>
            </a:r>
            <a:r>
              <a:rPr lang="ko-KR" altLang="en-US" dirty="0"/>
              <a:t>매개변수</a:t>
            </a:r>
            <a:r>
              <a:rPr lang="en-US" altLang="ko-KR" dirty="0"/>
              <a:t> </a:t>
            </a:r>
            <a:r>
              <a:rPr lang="ko-KR" altLang="en-US" dirty="0"/>
              <a:t>필요 없음</a:t>
            </a:r>
            <a:r>
              <a:rPr lang="en-US" altLang="ko-KR" dirty="0"/>
              <a:t>(</a:t>
            </a:r>
            <a:r>
              <a:rPr lang="ko-KR" altLang="en-US" dirty="0"/>
              <a:t>이전 층의 </a:t>
            </a:r>
            <a:r>
              <a:rPr lang="ko-KR" altLang="en-US" dirty="0" err="1"/>
              <a:t>텐서</a:t>
            </a:r>
            <a:r>
              <a:rPr lang="ko-KR" altLang="en-US" dirty="0"/>
              <a:t> 구조를 알고 있기 때문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22</a:t>
            </a:r>
            <a:r>
              <a:rPr lang="ko-KR" altLang="en-US" dirty="0"/>
              <a:t>행과 </a:t>
            </a:r>
            <a:r>
              <a:rPr lang="en-US" altLang="ko-KR" dirty="0"/>
              <a:t>25</a:t>
            </a:r>
            <a:r>
              <a:rPr lang="ko-KR" altLang="en-US" dirty="0"/>
              <a:t>행은 </a:t>
            </a:r>
            <a:r>
              <a:rPr lang="ko-KR" altLang="en-US" dirty="0" err="1"/>
              <a:t>드롭아웃</a:t>
            </a:r>
            <a:r>
              <a:rPr lang="ko-KR" altLang="en-US" dirty="0"/>
              <a:t> 적용 </a:t>
            </a:r>
            <a:endParaRPr lang="en-US" altLang="ko-KR" dirty="0"/>
          </a:p>
          <a:p>
            <a:pPr lvl="2"/>
            <a:r>
              <a:rPr lang="en-US" altLang="ko-KR" dirty="0"/>
              <a:t>23</a:t>
            </a:r>
            <a:r>
              <a:rPr lang="ko-KR" altLang="en-US" dirty="0"/>
              <a:t>행의 </a:t>
            </a:r>
            <a:r>
              <a:rPr lang="en-US" altLang="ko-KR" dirty="0"/>
              <a:t>Flatten</a:t>
            </a:r>
            <a:r>
              <a:rPr lang="ko-KR" altLang="en-US" dirty="0"/>
              <a:t>은 다차원 구조를 </a:t>
            </a:r>
            <a:r>
              <a:rPr lang="en-US" altLang="ko-KR" dirty="0"/>
              <a:t>1</a:t>
            </a:r>
            <a:r>
              <a:rPr lang="ko-KR" altLang="en-US" dirty="0"/>
              <a:t>차원 구조로 변환</a:t>
            </a:r>
            <a:endParaRPr lang="en-US" altLang="ko-KR" dirty="0"/>
          </a:p>
          <a:p>
            <a:pPr lvl="2"/>
            <a:r>
              <a:rPr lang="en-US" altLang="ko-KR" dirty="0"/>
              <a:t>24</a:t>
            </a:r>
            <a:r>
              <a:rPr lang="ko-KR" altLang="en-US" dirty="0"/>
              <a:t>행과 </a:t>
            </a:r>
            <a:r>
              <a:rPr lang="en-US" altLang="ko-KR" dirty="0"/>
              <a:t>26</a:t>
            </a:r>
            <a:r>
              <a:rPr lang="ko-KR" altLang="en-US" dirty="0"/>
              <a:t>행은 완전연결층을 쌓음</a:t>
            </a:r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00808"/>
            <a:ext cx="4773141" cy="205711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733256"/>
            <a:ext cx="7409085" cy="5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0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8119640" cy="12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81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패션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6-3]</a:t>
            </a:r>
            <a:r>
              <a:rPr lang="ko-KR" altLang="en-US" dirty="0"/>
              <a:t>은 </a:t>
            </a:r>
            <a:r>
              <a:rPr lang="en-US" altLang="ko-KR" dirty="0"/>
              <a:t>fashion MNIST </a:t>
            </a:r>
            <a:r>
              <a:rPr lang="ko-KR" altLang="en-US" dirty="0"/>
              <a:t>인식하는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</a:t>
            </a:r>
            <a:r>
              <a:rPr lang="ko-KR" altLang="en-US" dirty="0"/>
              <a:t>에서 달라지는 부분은 데이터를 </a:t>
            </a:r>
            <a:r>
              <a:rPr lang="ko-KR" altLang="en-US" dirty="0" err="1"/>
              <a:t>읽어들이는</a:t>
            </a:r>
            <a:r>
              <a:rPr lang="ko-KR" altLang="en-US" dirty="0"/>
              <a:t> 부분 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04864"/>
            <a:ext cx="8093669" cy="23826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2" y="4803569"/>
            <a:ext cx="7687268" cy="33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115700" cy="547260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패션 인식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3573016"/>
            <a:ext cx="3024336" cy="6263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92.71% </a:t>
            </a:r>
            <a:r>
              <a:rPr lang="ko-KR" altLang="en-US" sz="1400" dirty="0" err="1">
                <a:solidFill>
                  <a:srgbClr val="0000FF"/>
                </a:solidFill>
              </a:rPr>
              <a:t>정확률을</a:t>
            </a:r>
            <a:r>
              <a:rPr lang="ko-KR" altLang="en-US" sz="1400" dirty="0">
                <a:solidFill>
                  <a:srgbClr val="0000FF"/>
                </a:solidFill>
              </a:rPr>
              <a:t> 얻어 </a:t>
            </a:r>
            <a:r>
              <a:rPr lang="en-US" altLang="ko-KR" sz="1400" dirty="0">
                <a:solidFill>
                  <a:srgbClr val="0000FF"/>
                </a:solidFill>
              </a:rPr>
              <a:t>89.67%</a:t>
            </a:r>
            <a:r>
              <a:rPr lang="ko-KR" altLang="en-US" sz="1400" dirty="0">
                <a:solidFill>
                  <a:srgbClr val="0000FF"/>
                </a:solidFill>
              </a:rPr>
              <a:t>의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5-12]</a:t>
            </a:r>
            <a:r>
              <a:rPr lang="ko-KR" altLang="en-US" sz="1400" dirty="0">
                <a:solidFill>
                  <a:srgbClr val="0000FF"/>
                </a:solidFill>
              </a:rPr>
              <a:t>에 비해 </a:t>
            </a:r>
            <a:r>
              <a:rPr lang="en-US" altLang="ko-KR" sz="1400" dirty="0">
                <a:solidFill>
                  <a:srgbClr val="0000FF"/>
                </a:solidFill>
              </a:rPr>
              <a:t>3.04% </a:t>
            </a:r>
            <a:r>
              <a:rPr lang="ko-KR" altLang="en-US" sz="1400" dirty="0">
                <a:solidFill>
                  <a:srgbClr val="0000FF"/>
                </a:solidFill>
              </a:rPr>
              <a:t>우수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131839" y="3933056"/>
            <a:ext cx="648073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76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자연 영상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딥러닝</a:t>
            </a:r>
            <a:r>
              <a:rPr lang="ko-KR" altLang="en-US" dirty="0"/>
              <a:t> 프로그래밍에서 주로 사용하는 자연 영상 데이터베이스</a:t>
            </a:r>
            <a:endParaRPr lang="en-US" altLang="ko-KR" dirty="0"/>
          </a:p>
          <a:p>
            <a:pPr lvl="1"/>
            <a:r>
              <a:rPr lang="en-US" altLang="ko-KR" dirty="0"/>
              <a:t>ImageNet</a:t>
            </a:r>
          </a:p>
          <a:p>
            <a:pPr lvl="1"/>
            <a:r>
              <a:rPr lang="en-US" altLang="ko-KR" dirty="0" err="1"/>
              <a:t>MSCoCo</a:t>
            </a:r>
            <a:endParaRPr lang="en-US" altLang="ko-KR" dirty="0"/>
          </a:p>
          <a:p>
            <a:pPr lvl="1"/>
            <a:r>
              <a:rPr lang="en-US" altLang="ko-KR" dirty="0"/>
              <a:t>CIFAR: </a:t>
            </a:r>
            <a:r>
              <a:rPr lang="ko-KR" altLang="en-US" dirty="0"/>
              <a:t>작아서</a:t>
            </a:r>
            <a:r>
              <a:rPr lang="en-US" altLang="ko-KR" dirty="0"/>
              <a:t> MNIST </a:t>
            </a:r>
            <a:r>
              <a:rPr lang="ko-KR" altLang="en-US" dirty="0"/>
              <a:t>다음에 주로 사용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CIFAR-10</a:t>
            </a:r>
          </a:p>
          <a:p>
            <a:pPr lvl="1"/>
            <a:r>
              <a:rPr lang="en-US" dirty="0"/>
              <a:t>{airplane, automobile, bird, cat, deer, dog, frog, horse, ship, truck}</a:t>
            </a:r>
            <a:r>
              <a:rPr lang="ko-KR" altLang="en-US" dirty="0"/>
              <a:t>의</a:t>
            </a:r>
            <a:r>
              <a:rPr lang="en-US" dirty="0"/>
              <a:t> 10</a:t>
            </a:r>
            <a:r>
              <a:rPr lang="ko-KR" altLang="en-US" dirty="0"/>
              <a:t>부류</a:t>
            </a:r>
            <a:endParaRPr lang="en-US" altLang="ko-KR" dirty="0"/>
          </a:p>
          <a:p>
            <a:pPr lvl="1"/>
            <a:r>
              <a:rPr lang="ko-KR" altLang="en-US" dirty="0"/>
              <a:t>영상은</a:t>
            </a:r>
            <a:r>
              <a:rPr lang="en-US" altLang="ko-KR" dirty="0"/>
              <a:t> 32*32 </a:t>
            </a:r>
            <a:r>
              <a:rPr lang="ko-KR" altLang="en-US" dirty="0" err="1"/>
              <a:t>맵으로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96951"/>
            <a:ext cx="4320480" cy="36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8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자연 영상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6-4(a)]</a:t>
            </a:r>
            <a:r>
              <a:rPr lang="ko-KR" altLang="en-US" dirty="0"/>
              <a:t>는  </a:t>
            </a:r>
            <a:r>
              <a:rPr lang="en-US" altLang="ko-KR" dirty="0"/>
              <a:t>CIFAR-10</a:t>
            </a:r>
            <a:r>
              <a:rPr lang="ko-KR" altLang="en-US" dirty="0"/>
              <a:t>을 인식하는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MNIST</a:t>
            </a:r>
            <a:r>
              <a:rPr lang="ko-KR" altLang="en-US" dirty="0"/>
              <a:t>를 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</a:t>
            </a:r>
            <a:r>
              <a:rPr lang="ko-KR" altLang="en-US" dirty="0"/>
              <a:t>와 다른 곳은 </a:t>
            </a:r>
            <a:r>
              <a:rPr lang="ko-KR" altLang="en-US" dirty="0" err="1"/>
              <a:t>데이터셋</a:t>
            </a:r>
            <a:r>
              <a:rPr lang="ko-KR" altLang="en-US" dirty="0"/>
              <a:t> 읽는 부분 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CIFAR-10</a:t>
            </a:r>
            <a:r>
              <a:rPr lang="ko-KR" altLang="en-US" dirty="0"/>
              <a:t>은 </a:t>
            </a:r>
            <a:r>
              <a:rPr lang="ko-KR" altLang="en-US" dirty="0" err="1"/>
              <a:t>텐서</a:t>
            </a:r>
            <a:r>
              <a:rPr lang="ko-KR" altLang="en-US" dirty="0"/>
              <a:t> 구조가 이미 </a:t>
            </a:r>
            <a:r>
              <a:rPr lang="en-US" altLang="ko-KR" dirty="0"/>
              <a:t>(32*32*3)</a:t>
            </a:r>
            <a:r>
              <a:rPr lang="ko-KR" altLang="en-US" dirty="0"/>
              <a:t>이어서 </a:t>
            </a:r>
            <a:r>
              <a:rPr lang="en-US" altLang="ko-KR" dirty="0"/>
              <a:t>reshape </a:t>
            </a:r>
            <a:r>
              <a:rPr lang="ko-KR" altLang="en-US" dirty="0"/>
              <a:t>적용할 필요 없음</a:t>
            </a:r>
            <a:endParaRPr lang="en-US" altLang="ko-KR" dirty="0"/>
          </a:p>
          <a:p>
            <a:pPr lvl="2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20888"/>
            <a:ext cx="7405811" cy="398301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657627" y="5229200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ko-KR" sz="1400" dirty="0">
                <a:solidFill>
                  <a:srgbClr val="0000FF"/>
                </a:solidFill>
              </a:rPr>
              <a:t>CIFAR-10</a:t>
            </a:r>
            <a:r>
              <a:rPr lang="ko-KR" altLang="en-US" sz="1400" dirty="0">
                <a:solidFill>
                  <a:srgbClr val="0000FF"/>
                </a:solidFill>
              </a:rPr>
              <a:t>은 읽은 데이터가 </a:t>
            </a:r>
            <a:r>
              <a:rPr lang="en-US" altLang="ko-KR" sz="1400" dirty="0">
                <a:solidFill>
                  <a:srgbClr val="0000FF"/>
                </a:solidFill>
              </a:rPr>
              <a:t>(32,32,3) </a:t>
            </a:r>
            <a:r>
              <a:rPr lang="ko-KR" altLang="en-US" sz="1400" dirty="0" err="1">
                <a:solidFill>
                  <a:srgbClr val="0000FF"/>
                </a:solidFill>
              </a:rPr>
              <a:t>텐서로</a:t>
            </a:r>
            <a:r>
              <a:rPr lang="ko-KR" altLang="en-US" sz="1400" dirty="0">
                <a:solidFill>
                  <a:srgbClr val="0000FF"/>
                </a:solidFill>
              </a:rPr>
              <a:t> 표현되므로 </a:t>
            </a:r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6-2]</a:t>
            </a:r>
            <a:r>
              <a:rPr lang="ko-KR" altLang="en-US" sz="1400" dirty="0">
                <a:solidFill>
                  <a:srgbClr val="0000FF"/>
                </a:solidFill>
              </a:rPr>
              <a:t>와 달리 </a:t>
            </a:r>
            <a:r>
              <a:rPr lang="en-US" altLang="ko-KR" sz="1400" dirty="0">
                <a:solidFill>
                  <a:srgbClr val="0000FF"/>
                </a:solidFill>
              </a:rPr>
              <a:t>reshape </a:t>
            </a:r>
            <a:r>
              <a:rPr lang="ko-KR" altLang="en-US" sz="1400" dirty="0">
                <a:solidFill>
                  <a:srgbClr val="0000FF"/>
                </a:solidFill>
              </a:rPr>
              <a:t>적용할 필요가 없음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A97EF-7DC3-4FDD-9640-4F1593141904}"/>
              </a:ext>
            </a:extLst>
          </p:cNvPr>
          <p:cNvSpPr txBox="1"/>
          <p:nvPr/>
        </p:nvSpPr>
        <p:spPr>
          <a:xfrm>
            <a:off x="69996" y="2204864"/>
            <a:ext cx="1019125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25000" lnSpcReduction="20000"/>
          </a:bodyPr>
          <a:lstStyle/>
          <a:p>
            <a:r>
              <a:rPr lang="en-US" altLang="ko-KR" sz="3600" dirty="0" err="1"/>
              <a:t>Colab</a:t>
            </a:r>
            <a:r>
              <a:rPr lang="ko-KR" altLang="en-US" sz="3600" dirty="0"/>
              <a:t>에서 실행</a:t>
            </a:r>
          </a:p>
        </p:txBody>
      </p:sp>
    </p:spTree>
    <p:extLst>
      <p:ext uri="{BB962C8B-B14F-4D97-AF65-F5344CB8AC3E}">
        <p14:creationId xmlns:p14="http://schemas.microsoft.com/office/powerpoint/2010/main" val="2113468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자연 영상 인식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80728"/>
            <a:ext cx="7416823" cy="47297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36" y="5693561"/>
            <a:ext cx="7432599" cy="9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1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신경망의 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이 절은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컨볼루션</a:t>
            </a:r>
            <a:r>
              <a:rPr lang="ko-KR" altLang="en-US" dirty="0"/>
              <a:t> 연산의 원리와 특성을 소개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컨볼루션</a:t>
            </a:r>
            <a:r>
              <a:rPr lang="ko-KR" altLang="en-US" dirty="0"/>
              <a:t> 신경망이 어떻게 복잡한 컴퓨터 비전 문제를 푸는지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컨볼루션</a:t>
            </a:r>
            <a:r>
              <a:rPr lang="ko-KR" altLang="en-US" dirty="0"/>
              <a:t> 신경망을 구성하는 빌딩 블록과 빌딩 블록을 쌓아 신경망을 만드는 원리 설명</a:t>
            </a: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32716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자연 영상 인식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346130" cy="55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9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46" y="3476068"/>
            <a:ext cx="5196385" cy="31955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59" y="884851"/>
            <a:ext cx="5196385" cy="255016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자연 영상 인식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7104" y="4365104"/>
            <a:ext cx="3456384" cy="5543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79.89% </a:t>
            </a:r>
            <a:r>
              <a:rPr lang="ko-KR" altLang="en-US" sz="1400" dirty="0" err="1">
                <a:solidFill>
                  <a:srgbClr val="0000FF"/>
                </a:solidFill>
              </a:rPr>
              <a:t>정확률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 err="1">
                <a:solidFill>
                  <a:srgbClr val="0000FF"/>
                </a:solidFill>
              </a:rPr>
              <a:t>세대수를</a:t>
            </a:r>
            <a:r>
              <a:rPr lang="ko-KR" altLang="en-US" sz="1400" dirty="0">
                <a:solidFill>
                  <a:srgbClr val="0000FF"/>
                </a:solidFill>
              </a:rPr>
              <a:t> 늘리면 추가  성능 향상 여지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2836699" y="4581128"/>
            <a:ext cx="424941" cy="64807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H="1">
            <a:off x="2411760" y="4581128"/>
            <a:ext cx="849879" cy="14401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24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학습된 모델 저장과 재활용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학습된 모델 저장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6-4(b)])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학습에 많은 시간이 걸리므로 저장해 두고 필요할 때 불러 쓸 필요성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save </a:t>
            </a:r>
            <a:r>
              <a:rPr lang="ko-KR" altLang="en-US" dirty="0"/>
              <a:t>함수로 간단히 달성</a:t>
            </a:r>
            <a:r>
              <a:rPr lang="en-US" altLang="ko-KR" dirty="0"/>
              <a:t>(</a:t>
            </a:r>
            <a:r>
              <a:rPr lang="ko-KR" altLang="en-US" dirty="0"/>
              <a:t>신경망의 구조 정보와 가중치 저장해 줌</a:t>
            </a:r>
            <a:r>
              <a:rPr lang="en-US" altLang="ko-KR" dirty="0"/>
              <a:t>. HDF5 </a:t>
            </a:r>
            <a:r>
              <a:rPr lang="ko-KR" altLang="en-US" dirty="0"/>
              <a:t>파일 형식 사용</a:t>
            </a:r>
            <a:r>
              <a:rPr lang="en-US" altLang="ko-KR" dirty="0"/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64904"/>
            <a:ext cx="7841133" cy="10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9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3" y="1576170"/>
            <a:ext cx="7158538" cy="475252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학습된 모델 저장과 재활용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저장한 모델 불러오기</a:t>
            </a:r>
            <a:r>
              <a:rPr lang="en-US" altLang="ko-KR" dirty="0"/>
              <a:t>([</a:t>
            </a:r>
            <a:r>
              <a:rPr lang="ko-KR" altLang="en-US" dirty="0"/>
              <a:t>프로그램</a:t>
            </a:r>
            <a:r>
              <a:rPr lang="en-US" altLang="ko-KR" dirty="0"/>
              <a:t> 6-5])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1010" y="3465004"/>
            <a:ext cx="345638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summary </a:t>
            </a:r>
            <a:r>
              <a:rPr lang="ko-KR" altLang="en-US" sz="1400" dirty="0">
                <a:solidFill>
                  <a:srgbClr val="0000FF"/>
                </a:solidFill>
              </a:rPr>
              <a:t>함수로 불러온 모델 구조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확인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5589240"/>
            <a:ext cx="2808312" cy="4431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학습할 때와 같은 성능인지 확인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20072" y="3212976"/>
            <a:ext cx="345638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load_model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함수로 저장해둔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모델 불러옴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 flipH="1">
            <a:off x="4788024" y="3392996"/>
            <a:ext cx="432050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2483768" y="3645024"/>
            <a:ext cx="432050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>
            <a:off x="4644008" y="5810809"/>
            <a:ext cx="432050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74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6.4.5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학습된 모델 저장과 재활용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836712"/>
            <a:ext cx="4824536" cy="56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06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6.5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신경망의 시각화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두</a:t>
            </a:r>
            <a:r>
              <a:rPr lang="en-US" altLang="ko-KR" dirty="0"/>
              <a:t> </a:t>
            </a:r>
            <a:r>
              <a:rPr lang="ko-KR" altLang="en-US" dirty="0"/>
              <a:t>가지 시각화를 시도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컨볼루션층에</a:t>
            </a:r>
            <a:r>
              <a:rPr lang="ko-KR" altLang="en-US" dirty="0"/>
              <a:t> 있는 커널을 시각화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컨볼루션층이나</a:t>
            </a:r>
            <a:r>
              <a:rPr lang="ko-KR" altLang="en-US" dirty="0"/>
              <a:t> </a:t>
            </a:r>
            <a:r>
              <a:rPr lang="ko-KR" altLang="en-US" dirty="0" err="1"/>
              <a:t>풀링층이</a:t>
            </a:r>
            <a:r>
              <a:rPr lang="ko-KR" altLang="en-US" dirty="0"/>
              <a:t> 추출해주는 특징 </a:t>
            </a:r>
            <a:r>
              <a:rPr lang="ko-KR" altLang="en-US" dirty="0" err="1"/>
              <a:t>맵을</a:t>
            </a:r>
            <a:r>
              <a:rPr lang="ko-KR" altLang="en-US" dirty="0"/>
              <a:t> 시각화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65" y="2636912"/>
            <a:ext cx="8058869" cy="24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3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커널의 시각화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6-6]</a:t>
            </a:r>
            <a:r>
              <a:rPr lang="ko-KR" altLang="en-US" dirty="0"/>
              <a:t>의 </a:t>
            </a:r>
            <a:r>
              <a:rPr lang="en-US" altLang="ko-KR" dirty="0"/>
              <a:t>36~57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r>
              <a:rPr lang="en-US" altLang="ko-KR" dirty="0"/>
              <a:t>CIFAR-10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학습한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신경망의 커널을 시각화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38" y="1628800"/>
            <a:ext cx="4736554" cy="4787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760" y="2276872"/>
            <a:ext cx="3312368" cy="5760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이름에 </a:t>
            </a:r>
            <a:r>
              <a:rPr lang="en-US" altLang="ko-KR" sz="1400" dirty="0" err="1">
                <a:solidFill>
                  <a:srgbClr val="0000FF"/>
                </a:solidFill>
              </a:rPr>
              <a:t>conv</a:t>
            </a:r>
            <a:r>
              <a:rPr lang="ko-KR" altLang="en-US" sz="1400" dirty="0">
                <a:solidFill>
                  <a:srgbClr val="0000FF"/>
                </a:solidFill>
              </a:rPr>
              <a:t>가 포함된 층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r>
              <a:rPr lang="ko-KR" altLang="en-US" sz="1400" dirty="0">
                <a:solidFill>
                  <a:srgbClr val="0000FF"/>
                </a:solidFill>
              </a:rPr>
              <a:t>에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대해 커널의 </a:t>
            </a:r>
            <a:r>
              <a:rPr lang="ko-KR" altLang="en-US" sz="1400" dirty="0" err="1">
                <a:solidFill>
                  <a:srgbClr val="0000FF"/>
                </a:solidFill>
              </a:rPr>
              <a:t>텐서</a:t>
            </a:r>
            <a:r>
              <a:rPr lang="ko-KR" altLang="en-US" sz="1400" dirty="0">
                <a:solidFill>
                  <a:srgbClr val="0000FF"/>
                </a:solidFill>
              </a:rPr>
              <a:t> 모양 출력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3491880" y="2564904"/>
            <a:ext cx="2146880" cy="5760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60032" y="3974440"/>
            <a:ext cx="3744416" cy="5760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맨 앞에 있는 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컨볼루션층의</a:t>
            </a:r>
            <a:r>
              <a:rPr lang="ko-KR" altLang="en-US" sz="1400" dirty="0">
                <a:solidFill>
                  <a:srgbClr val="0000FF"/>
                </a:solidFill>
              </a:rPr>
              <a:t> 커널 정보를 추출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3931916" y="4022452"/>
            <a:ext cx="928116" cy="1986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479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커널의 시각화 프로그래밍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54" y="908720"/>
            <a:ext cx="5858956" cy="5455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4791843"/>
            <a:ext cx="4032448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36~39</a:t>
            </a:r>
            <a:r>
              <a:rPr lang="ko-KR" altLang="en-US" sz="1400" dirty="0">
                <a:solidFill>
                  <a:srgbClr val="0000FF"/>
                </a:solidFill>
              </a:rPr>
              <a:t>행의 실행 결과로 알아낸 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</a:t>
            </a:r>
            <a:r>
              <a:rPr lang="ko-KR" altLang="en-US" sz="1400" dirty="0">
                <a:solidFill>
                  <a:srgbClr val="0000FF"/>
                </a:solidFill>
              </a:rPr>
              <a:t> 정보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2915816" y="4971863"/>
            <a:ext cx="432050" cy="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096" y="6363199"/>
            <a:ext cx="3312368" cy="4046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맨 앞에 있는 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컨볼루션층의</a:t>
            </a:r>
            <a:r>
              <a:rPr lang="ko-KR" altLang="en-US" sz="1400" dirty="0">
                <a:solidFill>
                  <a:srgbClr val="0000FF"/>
                </a:solidFill>
              </a:rPr>
              <a:t> 커널 시각화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flipH="1" flipV="1">
            <a:off x="5220072" y="6364092"/>
            <a:ext cx="216024" cy="1440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581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13" y="4008972"/>
            <a:ext cx="5761623" cy="22375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61" y="1731797"/>
            <a:ext cx="5733455" cy="229065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시각화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6-6]</a:t>
            </a:r>
            <a:r>
              <a:rPr lang="ko-KR" altLang="en-US" dirty="0"/>
              <a:t>의 </a:t>
            </a:r>
            <a:r>
              <a:rPr lang="en-US" altLang="ko-KR" dirty="0"/>
              <a:t>59~80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r>
              <a:rPr lang="en-US" altLang="ko-KR" dirty="0"/>
              <a:t>CIFAR-10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학습한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신경망의 특징 </a:t>
            </a:r>
            <a:r>
              <a:rPr lang="ko-KR" altLang="en-US" dirty="0" err="1"/>
              <a:t>맵을</a:t>
            </a:r>
            <a:r>
              <a:rPr lang="ko-KR" altLang="en-US" dirty="0"/>
              <a:t> 시각화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6330262" y="2193621"/>
            <a:ext cx="2388132" cy="76808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층 </a:t>
            </a:r>
            <a:r>
              <a:rPr lang="en-US" altLang="ko-KR" sz="1400" dirty="0">
                <a:solidFill>
                  <a:srgbClr val="0000FF"/>
                </a:solidFill>
              </a:rPr>
              <a:t>0</a:t>
            </a:r>
            <a:r>
              <a:rPr lang="ko-KR" altLang="en-US" sz="1400" dirty="0">
                <a:solidFill>
                  <a:srgbClr val="0000FF"/>
                </a:solidFill>
              </a:rPr>
              <a:t>만 떼내어 </a:t>
            </a:r>
            <a:r>
              <a:rPr lang="en-US" altLang="ko-KR" sz="1400" dirty="0" err="1">
                <a:solidFill>
                  <a:srgbClr val="0000FF"/>
                </a:solidFill>
              </a:rPr>
              <a:t>partial_model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객체에 저장 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층 </a:t>
            </a:r>
            <a:r>
              <a:rPr lang="en-US" altLang="ko-KR" sz="1400" dirty="0">
                <a:solidFill>
                  <a:srgbClr val="0000FF"/>
                </a:solidFill>
              </a:rPr>
              <a:t>0</a:t>
            </a:r>
            <a:r>
              <a:rPr lang="ko-KR" altLang="en-US" sz="1400" dirty="0">
                <a:solidFill>
                  <a:srgbClr val="0000FF"/>
                </a:solidFill>
              </a:rPr>
              <a:t>의 특징 </a:t>
            </a:r>
            <a:r>
              <a:rPr lang="ko-KR" altLang="en-US" sz="1400" dirty="0" err="1">
                <a:solidFill>
                  <a:srgbClr val="0000FF"/>
                </a:solidFill>
              </a:rPr>
              <a:t>맵을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가로채기 위해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5508104" y="2675508"/>
            <a:ext cx="822158" cy="3934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95974" y="4369729"/>
            <a:ext cx="2376264" cy="5760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테스트 집합의 </a:t>
            </a:r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번 영상에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대한 특징 </a:t>
            </a:r>
            <a:r>
              <a:rPr lang="ko-KR" altLang="en-US" sz="1400" dirty="0" err="1">
                <a:solidFill>
                  <a:srgbClr val="0000FF"/>
                </a:solidFill>
              </a:rPr>
              <a:t>맵을</a:t>
            </a:r>
            <a:r>
              <a:rPr lang="ko-KR" altLang="en-US" sz="1400" dirty="0">
                <a:solidFill>
                  <a:srgbClr val="0000FF"/>
                </a:solidFill>
              </a:rPr>
              <a:t> 시각화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2483768" y="3933056"/>
            <a:ext cx="1912206" cy="5029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11960" y="759689"/>
            <a:ext cx="3312368" cy="5760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이름에 </a:t>
            </a:r>
            <a:r>
              <a:rPr lang="en-US" altLang="ko-KR" sz="1400" dirty="0" err="1">
                <a:solidFill>
                  <a:srgbClr val="0000FF"/>
                </a:solidFill>
              </a:rPr>
              <a:t>conv</a:t>
            </a:r>
            <a:r>
              <a:rPr lang="ko-KR" altLang="en-US" sz="1400" dirty="0">
                <a:solidFill>
                  <a:srgbClr val="0000FF"/>
                </a:solidFill>
              </a:rPr>
              <a:t>가 포함된 층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r>
              <a:rPr lang="ko-KR" altLang="en-US" sz="1400" dirty="0">
                <a:solidFill>
                  <a:srgbClr val="0000FF"/>
                </a:solidFill>
              </a:rPr>
              <a:t>에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대해 특징 </a:t>
            </a:r>
            <a:r>
              <a:rPr lang="ko-KR" altLang="en-US" sz="1400" dirty="0" err="1">
                <a:solidFill>
                  <a:srgbClr val="0000FF"/>
                </a:solidFill>
              </a:rPr>
              <a:t>맵의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 err="1">
                <a:solidFill>
                  <a:srgbClr val="0000FF"/>
                </a:solidFill>
              </a:rPr>
              <a:t>텐서</a:t>
            </a:r>
            <a:r>
              <a:rPr lang="ko-KR" altLang="en-US" sz="1400" dirty="0">
                <a:solidFill>
                  <a:srgbClr val="0000FF"/>
                </a:solidFill>
              </a:rPr>
              <a:t> 모양 출력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2946717" y="1203745"/>
            <a:ext cx="1337251" cy="77975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944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8720"/>
            <a:ext cx="5941343" cy="556075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시각화 프로그래밍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760" y="2276872"/>
            <a:ext cx="3312368" cy="5760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이름에 </a:t>
            </a:r>
            <a:r>
              <a:rPr lang="en-US" altLang="ko-KR" sz="1400" dirty="0" err="1">
                <a:solidFill>
                  <a:srgbClr val="0000FF"/>
                </a:solidFill>
              </a:rPr>
              <a:t>conv</a:t>
            </a:r>
            <a:r>
              <a:rPr lang="ko-KR" altLang="en-US" sz="1400" dirty="0">
                <a:solidFill>
                  <a:srgbClr val="0000FF"/>
                </a:solidFill>
              </a:rPr>
              <a:t>가 포함된 층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r>
              <a:rPr lang="ko-KR" altLang="en-US" sz="1400" dirty="0">
                <a:solidFill>
                  <a:srgbClr val="0000FF"/>
                </a:solidFill>
              </a:rPr>
              <a:t>에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대해 커널의 </a:t>
            </a:r>
            <a:r>
              <a:rPr lang="ko-KR" altLang="en-US" sz="1400" dirty="0" err="1">
                <a:solidFill>
                  <a:srgbClr val="0000FF"/>
                </a:solidFill>
              </a:rPr>
              <a:t>텐서</a:t>
            </a:r>
            <a:r>
              <a:rPr lang="ko-KR" altLang="en-US" sz="1400" dirty="0">
                <a:solidFill>
                  <a:srgbClr val="0000FF"/>
                </a:solidFill>
              </a:rPr>
              <a:t> 모양 출력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3491880" y="2564904"/>
            <a:ext cx="2146880" cy="5760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60032" y="3974440"/>
            <a:ext cx="3744416" cy="5760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맨 앞에 있는 </a:t>
            </a:r>
            <a:r>
              <a:rPr lang="ko-KR" altLang="en-US" sz="1400" dirty="0" err="1">
                <a:solidFill>
                  <a:srgbClr val="0000FF"/>
                </a:solidFill>
              </a:rPr>
              <a:t>컨볼루션층의</a:t>
            </a:r>
            <a:r>
              <a:rPr lang="ko-KR" altLang="en-US" sz="1400" dirty="0">
                <a:solidFill>
                  <a:srgbClr val="0000FF"/>
                </a:solidFill>
              </a:rPr>
              <a:t> 커널 정보를 추출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3931916" y="4022452"/>
            <a:ext cx="928116" cy="1986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35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6.2.3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빌딩 블록을 쌓아 만드는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빌딩 블록</a:t>
            </a:r>
            <a:endParaRPr lang="en-US" altLang="ko-KR" dirty="0"/>
          </a:p>
          <a:p>
            <a:pPr lvl="1"/>
            <a:r>
              <a:rPr lang="en-US" altLang="ko-KR" dirty="0"/>
              <a:t>k*m*n</a:t>
            </a:r>
            <a:r>
              <a:rPr lang="ko-KR" altLang="en-US" dirty="0"/>
              <a:t> 입력</a:t>
            </a:r>
            <a:r>
              <a:rPr lang="en-US" altLang="ko-KR" dirty="0"/>
              <a:t> </a:t>
            </a:r>
            <a:r>
              <a:rPr lang="ko-KR" altLang="en-US" dirty="0" err="1"/>
              <a:t>텐서에</a:t>
            </a:r>
            <a:r>
              <a:rPr lang="ko-KR" altLang="en-US" dirty="0"/>
              <a:t> </a:t>
            </a:r>
            <a:r>
              <a:rPr lang="en-US" altLang="ko-KR" dirty="0"/>
              <a:t>k’</a:t>
            </a:r>
            <a:r>
              <a:rPr lang="ko-KR" altLang="en-US" dirty="0"/>
              <a:t>개의</a:t>
            </a:r>
            <a:r>
              <a:rPr lang="en-US" altLang="ko-KR" dirty="0"/>
              <a:t> </a:t>
            </a:r>
            <a:r>
              <a:rPr lang="ko-KR" altLang="en-US" dirty="0"/>
              <a:t>커널을 적용하면 </a:t>
            </a:r>
            <a:r>
              <a:rPr lang="en-US" altLang="ko-KR" dirty="0"/>
              <a:t>k’*m’*n‘ </a:t>
            </a:r>
            <a:r>
              <a:rPr lang="ko-KR" altLang="en-US" dirty="0"/>
              <a:t>크기의</a:t>
            </a:r>
            <a:r>
              <a:rPr lang="en-US" altLang="ko-KR" dirty="0"/>
              <a:t> </a:t>
            </a:r>
            <a:r>
              <a:rPr lang="ko-KR" altLang="en-US" dirty="0"/>
              <a:t>특징 </a:t>
            </a:r>
            <a:r>
              <a:rPr lang="ko-KR" altLang="en-US" dirty="0" err="1"/>
              <a:t>맵이</a:t>
            </a:r>
            <a:r>
              <a:rPr lang="ko-KR" altLang="en-US" dirty="0"/>
              <a:t> 됨</a:t>
            </a:r>
            <a:endParaRPr lang="en-US" altLang="ko-KR" dirty="0"/>
          </a:p>
          <a:p>
            <a:pPr lvl="1"/>
            <a:r>
              <a:rPr lang="ko-KR" altLang="en-US" dirty="0" err="1"/>
              <a:t>풀링을</a:t>
            </a:r>
            <a:r>
              <a:rPr lang="ko-KR" altLang="en-US" dirty="0"/>
              <a:t> 적용하면 </a:t>
            </a:r>
            <a:r>
              <a:rPr lang="en-US" altLang="ko-KR" dirty="0"/>
              <a:t>k’*m“*n” </a:t>
            </a:r>
            <a:r>
              <a:rPr lang="ko-KR" altLang="en-US" dirty="0"/>
              <a:t>특징 </a:t>
            </a:r>
            <a:r>
              <a:rPr lang="ko-KR" altLang="en-US" dirty="0" err="1"/>
              <a:t>맵이</a:t>
            </a:r>
            <a:r>
              <a:rPr lang="ko-KR" altLang="en-US" dirty="0"/>
              <a:t> 됨</a:t>
            </a:r>
            <a:r>
              <a:rPr lang="en-US" altLang="ko-KR" dirty="0"/>
              <a:t>. </a:t>
            </a:r>
            <a:r>
              <a:rPr lang="ko-KR" altLang="en-US" dirty="0"/>
              <a:t>이</a:t>
            </a:r>
            <a:r>
              <a:rPr lang="en-US" altLang="ko-KR" dirty="0"/>
              <a:t> </a:t>
            </a:r>
            <a:r>
              <a:rPr lang="ko-KR" altLang="en-US" dirty="0" err="1"/>
              <a:t>텐서는</a:t>
            </a:r>
            <a:r>
              <a:rPr lang="en-US" altLang="ko-KR" dirty="0"/>
              <a:t> </a:t>
            </a:r>
            <a:r>
              <a:rPr lang="ko-KR" altLang="en-US" dirty="0"/>
              <a:t>다음 빌딩 블록의 입력이 됨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2060848"/>
            <a:ext cx="6804248" cy="46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47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규제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딥러닝의</a:t>
            </a:r>
            <a:r>
              <a:rPr lang="ko-KR" altLang="en-US" dirty="0"/>
              <a:t> 전략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충분히 큰 신경망 구조를 사용하되</a:t>
            </a:r>
            <a:r>
              <a:rPr lang="en-US" altLang="ko-KR" dirty="0"/>
              <a:t>, </a:t>
            </a:r>
            <a:r>
              <a:rPr lang="ko-KR" altLang="en-US" dirty="0"/>
              <a:t>다양한 규제 기법을 적용하여 과잉 적합을 방지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/>
              <a:t>앙상블</a:t>
            </a:r>
            <a:r>
              <a:rPr lang="en-US" altLang="ko-KR" dirty="0"/>
              <a:t>, </a:t>
            </a:r>
            <a:r>
              <a:rPr lang="ko-KR" altLang="en-US" dirty="0"/>
              <a:t>배치 정규화 등의 다양한 규제 기법이 있음</a:t>
            </a:r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21671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과잉 적합을 방지하는 가장 확실한 방법은 큰 훈련 집합 사용</a:t>
            </a:r>
            <a:endParaRPr lang="en-US" altLang="ko-KR" dirty="0"/>
          </a:p>
          <a:p>
            <a:pPr lvl="1"/>
            <a:r>
              <a:rPr lang="ko-KR" altLang="en-US" dirty="0"/>
              <a:t>대부분 상황에서 데이터를 늘리는 일은 많은 비용이 소요</a:t>
            </a:r>
            <a:endParaRPr lang="en-US" altLang="ko-KR" dirty="0"/>
          </a:p>
          <a:p>
            <a:pPr lvl="1"/>
            <a:r>
              <a:rPr lang="ko-KR" altLang="en-US" dirty="0" err="1"/>
              <a:t>딥러닝에서는</a:t>
            </a:r>
            <a:r>
              <a:rPr lang="ko-KR" altLang="en-US" dirty="0"/>
              <a:t> 주어진 데이터를 인위적으로 늘리는 데이터 증대</a:t>
            </a:r>
            <a:r>
              <a:rPr lang="en-US" altLang="ko-KR" baseline="-25000" dirty="0"/>
              <a:t>data augmentation</a:t>
            </a:r>
            <a:r>
              <a:rPr lang="ko-KR" altLang="en-US" dirty="0"/>
              <a:t>를 적용</a:t>
            </a:r>
            <a:endParaRPr lang="en-US" altLang="ko-KR" dirty="0"/>
          </a:p>
          <a:p>
            <a:pPr lvl="2"/>
            <a:r>
              <a:rPr lang="ko-KR" altLang="en-US" dirty="0"/>
              <a:t>영상을 이동</a:t>
            </a:r>
            <a:r>
              <a:rPr lang="en-US" altLang="ko-KR" dirty="0"/>
              <a:t>, </a:t>
            </a:r>
            <a:r>
              <a:rPr lang="ko-KR" altLang="en-US" dirty="0"/>
              <a:t>회전 또는 좌우 반전</a:t>
            </a:r>
            <a:endParaRPr lang="en-US" altLang="ko-KR" dirty="0"/>
          </a:p>
          <a:p>
            <a:pPr lvl="2"/>
            <a:r>
              <a:rPr lang="ko-KR" altLang="en-US" dirty="0"/>
              <a:t>명암 조정 등</a:t>
            </a:r>
            <a:endParaRPr lang="en-US" altLang="ko-KR" dirty="0"/>
          </a:p>
          <a:p>
            <a:pPr lvl="2"/>
            <a:r>
              <a:rPr lang="ko-KR" altLang="en-US" dirty="0" err="1"/>
              <a:t>텐서플로는</a:t>
            </a:r>
            <a:r>
              <a:rPr lang="ko-KR" altLang="en-US" dirty="0"/>
              <a:t> 훌륭한 함수 제공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05394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34480"/>
            <a:ext cx="6398227" cy="494684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증대된 영상 확인하기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6-7]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2688" y="3140968"/>
            <a:ext cx="2055858" cy="6263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증대를 확인할 목적으로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앞 </a:t>
            </a:r>
            <a:r>
              <a:rPr lang="en-US" altLang="ko-KR" sz="1400" dirty="0">
                <a:solidFill>
                  <a:srgbClr val="0000FF"/>
                </a:solidFill>
              </a:rPr>
              <a:t>12</a:t>
            </a:r>
            <a:r>
              <a:rPr lang="ko-KR" altLang="en-US" sz="1400" dirty="0">
                <a:solidFill>
                  <a:srgbClr val="0000FF"/>
                </a:solidFill>
              </a:rPr>
              <a:t>개 영상만 취함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4499992" y="3659324"/>
            <a:ext cx="832696" cy="4897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80112" y="898084"/>
            <a:ext cx="3312368" cy="5903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lvl="1"/>
            <a:r>
              <a:rPr lang="ko-KR" altLang="en-US" sz="1400" dirty="0">
                <a:solidFill>
                  <a:srgbClr val="0000FF"/>
                </a:solidFill>
              </a:rPr>
              <a:t>데이터 증대에 쓸 </a:t>
            </a:r>
            <a:endParaRPr lang="en-US" altLang="ko-KR" sz="1400" dirty="0">
              <a:solidFill>
                <a:srgbClr val="0000FF"/>
              </a:solidFill>
            </a:endParaRPr>
          </a:p>
          <a:p>
            <a:pPr marL="0" lvl="1"/>
            <a:r>
              <a:rPr lang="en-US" altLang="ko-KR" sz="1400" dirty="0" err="1">
                <a:solidFill>
                  <a:srgbClr val="0000FF"/>
                </a:solidFill>
              </a:rPr>
              <a:t>ImageDataGenerator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클래스를 불러옴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5333100" y="1488448"/>
            <a:ext cx="277774" cy="64440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261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102023"/>
            <a:ext cx="6113060" cy="114983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52736"/>
            <a:ext cx="6120680" cy="406836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2040" y="2781032"/>
            <a:ext cx="3666884" cy="482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Next </a:t>
            </a:r>
            <a:r>
              <a:rPr lang="ko-KR" altLang="en-US" sz="1400" dirty="0">
                <a:solidFill>
                  <a:srgbClr val="0000FF"/>
                </a:solidFill>
              </a:rPr>
              <a:t>함수는 호출할 때마다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 err="1">
                <a:solidFill>
                  <a:srgbClr val="0000FF"/>
                </a:solidFill>
              </a:rPr>
              <a:t>Batch_size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매개변수가 지정한 수만큼 영상 생성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 flipV="1">
            <a:off x="2915816" y="2565008"/>
            <a:ext cx="2016224" cy="28792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26616" y="1943178"/>
            <a:ext cx="2772308" cy="482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변형 방식을 설정하여 객체 생성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flipH="1" flipV="1">
            <a:off x="5580112" y="1883733"/>
            <a:ext cx="288032" cy="2298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633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15" y="908720"/>
            <a:ext cx="6281233" cy="28381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15" y="3962875"/>
            <a:ext cx="6674321" cy="265546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804248" y="4551941"/>
            <a:ext cx="19442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ko-KR" altLang="en-US" sz="1400" dirty="0">
                <a:solidFill>
                  <a:srgbClr val="0000FF"/>
                </a:solidFill>
              </a:rPr>
              <a:t>다양한 변형을 위한 </a:t>
            </a:r>
            <a:endParaRPr lang="en-US" altLang="ko-KR" sz="1400" dirty="0">
              <a:solidFill>
                <a:srgbClr val="0000FF"/>
              </a:solidFill>
            </a:endParaRPr>
          </a:p>
          <a:p>
            <a:pPr marL="0" lvl="1">
              <a:lnSpc>
                <a:spcPct val="150000"/>
              </a:lnSpc>
            </a:pPr>
            <a:r>
              <a:rPr lang="ko-KR" altLang="en-US" sz="1400" dirty="0">
                <a:solidFill>
                  <a:srgbClr val="0000FF"/>
                </a:solidFill>
              </a:rPr>
              <a:t>많은 종류의 매개변수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21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증대된 영상으로 신경망 학습</a:t>
            </a:r>
            <a:endParaRPr lang="en-US" altLang="ko-KR" dirty="0"/>
          </a:p>
          <a:p>
            <a:pPr lvl="1"/>
            <a:r>
              <a:rPr lang="ko-KR" altLang="en-US" dirty="0"/>
              <a:t>온라인과 오프라인 두 종류</a:t>
            </a:r>
            <a:r>
              <a:rPr lang="en-US" altLang="ko-KR" dirty="0"/>
              <a:t>(</a:t>
            </a:r>
            <a:r>
              <a:rPr lang="ko-KR" altLang="en-US" dirty="0"/>
              <a:t>현대 </a:t>
            </a:r>
            <a:r>
              <a:rPr lang="ko-KR" altLang="en-US" dirty="0" err="1"/>
              <a:t>딥러닝은</a:t>
            </a:r>
            <a:r>
              <a:rPr lang="ko-KR" altLang="en-US" dirty="0"/>
              <a:t> 온라인을 주로 사용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온라인은 학습을 진행하면서 실시간으로 샘플 생성</a:t>
            </a:r>
            <a:endParaRPr lang="en-US" altLang="ko-KR" dirty="0"/>
          </a:p>
          <a:p>
            <a:pPr lvl="2"/>
            <a:r>
              <a:rPr lang="ko-KR" altLang="en-US" dirty="0"/>
              <a:t>오프라인은 한꺼번에 생성하여 디스크에 저장한 다음 사용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6-8] CIFAR-10</a:t>
            </a:r>
            <a:r>
              <a:rPr lang="ko-KR" altLang="en-US" dirty="0"/>
              <a:t>에 데이터 증대 적용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87" y="2780928"/>
            <a:ext cx="6177885" cy="12473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1" y="4028245"/>
            <a:ext cx="6187901" cy="22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9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90542"/>
            <a:ext cx="5863183" cy="512153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6511" y="3537599"/>
            <a:ext cx="2304256" cy="4103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fit </a:t>
            </a:r>
            <a:r>
              <a:rPr lang="ko-KR" altLang="en-US" sz="1400" dirty="0">
                <a:solidFill>
                  <a:srgbClr val="0000FF"/>
                </a:solidFill>
              </a:rPr>
              <a:t>대신 </a:t>
            </a:r>
            <a:r>
              <a:rPr lang="en-US" altLang="ko-KR" sz="1400" dirty="0" err="1">
                <a:solidFill>
                  <a:srgbClr val="0000FF"/>
                </a:solidFill>
              </a:rPr>
              <a:t>fit_generator</a:t>
            </a:r>
            <a:r>
              <a:rPr lang="ko-KR" altLang="en-US" sz="1400" dirty="0">
                <a:solidFill>
                  <a:srgbClr val="0000FF"/>
                </a:solidFill>
              </a:rPr>
              <a:t> 사용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851920" y="3861048"/>
            <a:ext cx="734592" cy="10801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50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6984776" cy="11308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80" y="2176729"/>
            <a:ext cx="7004972" cy="414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4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6607075" cy="550981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 증대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7944" y="3573015"/>
            <a:ext cx="4320480" cy="54781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80.81% </a:t>
            </a:r>
            <a:r>
              <a:rPr lang="ko-KR" altLang="en-US" sz="1400" dirty="0" err="1">
                <a:solidFill>
                  <a:srgbClr val="0000FF"/>
                </a:solidFill>
              </a:rPr>
              <a:t>정확률을</a:t>
            </a:r>
            <a:r>
              <a:rPr lang="ko-KR" altLang="en-US" sz="1400" dirty="0">
                <a:solidFill>
                  <a:srgbClr val="0000FF"/>
                </a:solidFill>
              </a:rPr>
              <a:t> 얻어 데이터 증대를 적용하지 않은 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6-4]</a:t>
            </a:r>
            <a:r>
              <a:rPr lang="ko-KR" altLang="en-US" sz="1400" dirty="0">
                <a:solidFill>
                  <a:srgbClr val="0000FF"/>
                </a:solidFill>
              </a:rPr>
              <a:t>의 </a:t>
            </a:r>
            <a:r>
              <a:rPr lang="en-US" altLang="ko-KR" sz="1400" dirty="0">
                <a:solidFill>
                  <a:srgbClr val="0000FF"/>
                </a:solidFill>
              </a:rPr>
              <a:t>79.89%</a:t>
            </a:r>
            <a:r>
              <a:rPr lang="ko-KR" altLang="en-US" sz="1400" dirty="0">
                <a:solidFill>
                  <a:srgbClr val="0000FF"/>
                </a:solidFill>
              </a:rPr>
              <a:t>에 비해 </a:t>
            </a:r>
            <a:r>
              <a:rPr lang="en-US" altLang="ko-KR" sz="1400" dirty="0">
                <a:solidFill>
                  <a:srgbClr val="0000FF"/>
                </a:solidFill>
              </a:rPr>
              <a:t>0.92% </a:t>
            </a:r>
            <a:r>
              <a:rPr lang="ko-KR" altLang="en-US" sz="1400" dirty="0">
                <a:solidFill>
                  <a:srgbClr val="0000FF"/>
                </a:solidFill>
              </a:rPr>
              <a:t>성능 향상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3275856" y="3827140"/>
            <a:ext cx="792088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9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드롭아웃</a:t>
            </a:r>
            <a:r>
              <a:rPr lang="en-US" altLang="ko-KR" baseline="-25000" dirty="0"/>
              <a:t>dropout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일정 비율의 가중치를 임의로 선택하여 불능으로 만들고 학습하는 규제 기법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불능이 될 에지는 </a:t>
            </a:r>
            <a:r>
              <a:rPr lang="ko-KR" altLang="en-US" dirty="0" err="1"/>
              <a:t>샘플마다</a:t>
            </a:r>
            <a:r>
              <a:rPr lang="ko-KR" altLang="en-US" dirty="0"/>
              <a:t> 독립적으로 정하는데 </a:t>
            </a:r>
            <a:r>
              <a:rPr lang="ko-KR" altLang="en-US" dirty="0" err="1"/>
              <a:t>난수를</a:t>
            </a:r>
            <a:r>
              <a:rPr lang="ko-KR" altLang="en-US" dirty="0"/>
              <a:t> 이용하여 </a:t>
            </a:r>
            <a:r>
              <a:rPr lang="ko-KR" altLang="en-US" dirty="0" err="1"/>
              <a:t>랜덤하게</a:t>
            </a:r>
            <a:r>
              <a:rPr lang="ko-KR" altLang="en-US" dirty="0"/>
              <a:t> 선택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6-2]~[</a:t>
            </a:r>
            <a:r>
              <a:rPr lang="ko-KR" altLang="en-US" dirty="0"/>
              <a:t>프로그램 </a:t>
            </a:r>
            <a:r>
              <a:rPr lang="en-US" altLang="ko-KR" dirty="0"/>
              <a:t>6-8]</a:t>
            </a:r>
            <a:r>
              <a:rPr lang="ko-KR" altLang="en-US" dirty="0"/>
              <a:t>에서 이미 적용함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7452320" cy="17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9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6.2.3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빌딩 블록을 쌓아 만드는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LeNet-5 </a:t>
            </a:r>
            <a:r>
              <a:rPr lang="ko-KR" altLang="en-US" dirty="0"/>
              <a:t>사례 </a:t>
            </a:r>
            <a:r>
              <a:rPr lang="en-US" altLang="ko-KR" dirty="0"/>
              <a:t>[LeCun1998]</a:t>
            </a:r>
          </a:p>
          <a:p>
            <a:pPr lvl="1"/>
            <a:r>
              <a:rPr lang="ko-KR" altLang="en-US" dirty="0"/>
              <a:t>현재 기준으로 보면 아주 간단한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</a:t>
            </a:r>
            <a:r>
              <a:rPr lang="en-US" altLang="ko-KR" dirty="0"/>
              <a:t>(C-P-C-P-C-FC-FC)</a:t>
            </a:r>
          </a:p>
          <a:p>
            <a:pPr lvl="1"/>
            <a:r>
              <a:rPr lang="ko-KR" altLang="en-US" dirty="0"/>
              <a:t>입력은 </a:t>
            </a:r>
            <a:r>
              <a:rPr lang="en-US" altLang="ko-KR" dirty="0"/>
              <a:t>1*32*32 </a:t>
            </a:r>
            <a:r>
              <a:rPr lang="ko-KR" altLang="en-US" dirty="0" err="1"/>
              <a:t>텐서</a:t>
            </a:r>
            <a:r>
              <a:rPr lang="en-US" altLang="ko-KR" dirty="0"/>
              <a:t>(32*32 </a:t>
            </a:r>
            <a:r>
              <a:rPr lang="ko-KR" altLang="en-US" dirty="0"/>
              <a:t>크기의 필기 숫자 맵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빌딩 블록</a:t>
            </a:r>
            <a:r>
              <a:rPr lang="en-US" altLang="ko-KR" dirty="0"/>
              <a:t>1</a:t>
            </a:r>
          </a:p>
          <a:p>
            <a:pPr lvl="2"/>
            <a:r>
              <a:rPr lang="ko-KR" altLang="en-US" dirty="0" err="1"/>
              <a:t>컨볼루션은</a:t>
            </a:r>
            <a:r>
              <a:rPr lang="ko-KR" altLang="en-US" dirty="0"/>
              <a:t> </a:t>
            </a:r>
            <a:r>
              <a:rPr lang="en-US" altLang="ko-KR" dirty="0"/>
              <a:t>5*5 </a:t>
            </a:r>
            <a:r>
              <a:rPr lang="ko-KR" altLang="en-US" dirty="0"/>
              <a:t>커널을 </a:t>
            </a:r>
            <a:r>
              <a:rPr lang="en-US" altLang="ko-KR" dirty="0"/>
              <a:t>6</a:t>
            </a:r>
            <a:r>
              <a:rPr lang="ko-KR" altLang="en-US" dirty="0"/>
              <a:t>개 사용</a:t>
            </a:r>
            <a:r>
              <a:rPr lang="en-US" altLang="ko-KR" dirty="0"/>
              <a:t>(</a:t>
            </a:r>
            <a:r>
              <a:rPr lang="ko-KR" altLang="en-US" dirty="0"/>
              <a:t>보폭 </a:t>
            </a:r>
            <a:r>
              <a:rPr lang="en-US" altLang="ko-KR" dirty="0"/>
              <a:t>1, </a:t>
            </a:r>
            <a:r>
              <a:rPr lang="ko-KR" altLang="en-US" dirty="0"/>
              <a:t>덧대기 안함</a:t>
            </a:r>
            <a:r>
              <a:rPr lang="en-US" altLang="ko-KR" dirty="0"/>
              <a:t>): 1*32*32 </a:t>
            </a:r>
            <a:r>
              <a:rPr lang="ko-KR" altLang="en-US" dirty="0" err="1"/>
              <a:t>텐서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6*28*28 </a:t>
            </a:r>
            <a:r>
              <a:rPr lang="ko-KR" altLang="en-US" dirty="0" err="1">
                <a:sym typeface="Wingdings" panose="05000000000000000000" pitchFamily="2" charset="2"/>
              </a:rPr>
              <a:t>텐서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/>
            <a:r>
              <a:rPr lang="ko-KR" altLang="en-US" dirty="0" err="1">
                <a:sym typeface="Wingdings" panose="05000000000000000000" pitchFamily="2" charset="2"/>
              </a:rPr>
              <a:t>풀링은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2*2 </a:t>
            </a:r>
            <a:r>
              <a:rPr lang="ko-KR" altLang="en-US" dirty="0">
                <a:sym typeface="Wingdings" panose="05000000000000000000" pitchFamily="2" charset="2"/>
              </a:rPr>
              <a:t>커널을 사용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보폭 </a:t>
            </a:r>
            <a:r>
              <a:rPr lang="en-US" altLang="ko-KR" dirty="0">
                <a:sym typeface="Wingdings" panose="05000000000000000000" pitchFamily="2" charset="2"/>
              </a:rPr>
              <a:t>2): 6*28*28 </a:t>
            </a:r>
            <a:r>
              <a:rPr lang="ko-KR" altLang="en-US" dirty="0" err="1">
                <a:sym typeface="Wingdings" panose="05000000000000000000" pitchFamily="2" charset="2"/>
              </a:rPr>
              <a:t>텐서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6*14*14 </a:t>
            </a:r>
            <a:r>
              <a:rPr lang="ko-KR" altLang="en-US" dirty="0" err="1">
                <a:sym typeface="Wingdings" panose="05000000000000000000" pitchFamily="2" charset="2"/>
              </a:rPr>
              <a:t>텐서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/>
            <a:endParaRPr lang="en-US" altLang="ko-KR" dirty="0">
              <a:sym typeface="Wingdings" panose="05000000000000000000" pitchFamily="2" charset="2"/>
            </a:endParaRPr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29159"/>
            <a:ext cx="5652120" cy="35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1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55621"/>
            <a:ext cx="5644518" cy="437601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드롭아웃의</a:t>
            </a:r>
            <a:r>
              <a:rPr lang="en-US" altLang="ko-KR" dirty="0"/>
              <a:t> </a:t>
            </a:r>
            <a:r>
              <a:rPr lang="ko-KR" altLang="en-US" dirty="0"/>
              <a:t>성능 향상을 측정하는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6-9]</a:t>
            </a:r>
          </a:p>
          <a:p>
            <a:pPr lvl="1"/>
            <a:r>
              <a:rPr lang="ko-KR" altLang="en-US" dirty="0"/>
              <a:t>교차 검증을 적용하여 실험 결과의 신뢰성을 높임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6-4]</a:t>
            </a:r>
            <a:r>
              <a:rPr lang="ko-KR" altLang="en-US" dirty="0"/>
              <a:t>에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5-12]</a:t>
            </a:r>
            <a:r>
              <a:rPr lang="ko-KR" altLang="en-US" dirty="0"/>
              <a:t>의 교차 검증을 씌움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5375830"/>
            <a:ext cx="1522772" cy="482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5-</a:t>
            </a:r>
            <a:r>
              <a:rPr lang="ko-KR" altLang="en-US" sz="1400" dirty="0">
                <a:solidFill>
                  <a:srgbClr val="0000FF"/>
                </a:solidFill>
              </a:rPr>
              <a:t>겹 교차 검증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1475656" y="5661248"/>
            <a:ext cx="1296144" cy="4680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888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8" y="1268176"/>
            <a:ext cx="5404798" cy="5038480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 flipH="1">
            <a:off x="3851920" y="3393372"/>
            <a:ext cx="1008112" cy="13667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H="1">
            <a:off x="3635896" y="3393372"/>
            <a:ext cx="1215612" cy="84029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>
            <a:off x="3635896" y="3393372"/>
            <a:ext cx="1224136" cy="14163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35" y="1137320"/>
            <a:ext cx="5394817" cy="12844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3149787"/>
            <a:ext cx="2592288" cy="482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세 군데에서 </a:t>
            </a:r>
            <a:r>
              <a:rPr lang="ko-KR" altLang="en-US" sz="1400" dirty="0" err="1">
                <a:solidFill>
                  <a:srgbClr val="0000FF"/>
                </a:solidFill>
              </a:rPr>
              <a:t>드롭아웃</a:t>
            </a:r>
            <a:r>
              <a:rPr lang="ko-KR" altLang="en-US" sz="1400" dirty="0">
                <a:solidFill>
                  <a:srgbClr val="0000FF"/>
                </a:solidFill>
              </a:rPr>
              <a:t> 적용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66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32503"/>
            <a:ext cx="5858896" cy="24921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52736"/>
            <a:ext cx="5837170" cy="28803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드롭아웃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4138096"/>
            <a:ext cx="2232248" cy="493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1.984% </a:t>
            </a:r>
            <a:r>
              <a:rPr lang="ko-KR" altLang="en-US" sz="1400" dirty="0">
                <a:solidFill>
                  <a:srgbClr val="0000FF"/>
                </a:solidFill>
              </a:rPr>
              <a:t>성능 향상 </a:t>
            </a:r>
            <a:r>
              <a:rPr lang="en-US" altLang="ko-KR" sz="1400" dirty="0">
                <a:solidFill>
                  <a:srgbClr val="0000FF"/>
                </a:solidFill>
              </a:rPr>
              <a:t>(5-</a:t>
            </a:r>
            <a:r>
              <a:rPr lang="ko-KR" altLang="en-US" sz="1400" dirty="0">
                <a:solidFill>
                  <a:srgbClr val="0000FF"/>
                </a:solidFill>
              </a:rPr>
              <a:t>겹 교차 검증을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사용하여 높은 신뢰성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2882074" y="4384916"/>
            <a:ext cx="1329886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40052" y="882482"/>
            <a:ext cx="2016224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드롭아웃</a:t>
            </a:r>
            <a:r>
              <a:rPr lang="ko-KR" altLang="en-US" sz="1400" dirty="0">
                <a:solidFill>
                  <a:srgbClr val="0000FF"/>
                </a:solidFill>
              </a:rPr>
              <a:t> 비율을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다르게 하여 성능 비교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644008" y="1358224"/>
            <a:ext cx="504056" cy="3167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926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감쇠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과잉 적합에서는 가중치 값이 아주 큰 현상이 나타남</a:t>
            </a:r>
            <a:endParaRPr lang="en-US" altLang="ko-KR" dirty="0"/>
          </a:p>
          <a:p>
            <a:r>
              <a:rPr lang="ko-KR" altLang="en-US" dirty="0"/>
              <a:t>가중치</a:t>
            </a:r>
            <a:r>
              <a:rPr lang="en-US" altLang="ko-KR" dirty="0"/>
              <a:t> </a:t>
            </a:r>
            <a:r>
              <a:rPr lang="ko-KR" altLang="en-US" dirty="0"/>
              <a:t>감쇠</a:t>
            </a:r>
            <a:r>
              <a:rPr lang="en-US" altLang="ko-KR" baseline="-25000" dirty="0"/>
              <a:t>weight decay</a:t>
            </a:r>
            <a:r>
              <a:rPr lang="ko-KR" altLang="en-US" dirty="0"/>
              <a:t>는 성능을 유지한 채로 가중치 크기를 낮추는 규제 기법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40137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감쇠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표준</a:t>
            </a:r>
            <a:r>
              <a:rPr lang="en-US" altLang="ko-KR" dirty="0"/>
              <a:t> </a:t>
            </a:r>
            <a:r>
              <a:rPr lang="ko-KR" altLang="en-US" dirty="0"/>
              <a:t>손실 함수</a:t>
            </a:r>
            <a:r>
              <a:rPr lang="en-US" altLang="ko-KR" dirty="0"/>
              <a:t>(</a:t>
            </a:r>
            <a:r>
              <a:rPr lang="ko-KR" altLang="en-US" dirty="0"/>
              <a:t>평균제곱오차 </a:t>
            </a:r>
            <a:r>
              <a:rPr lang="en-US" altLang="ko-KR" dirty="0"/>
              <a:t>MSE)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가중치</a:t>
            </a:r>
            <a:r>
              <a:rPr lang="en-US" altLang="ko-KR" dirty="0"/>
              <a:t> </a:t>
            </a:r>
            <a:r>
              <a:rPr lang="ko-KR" altLang="en-US" dirty="0"/>
              <a:t>감쇠를 적용한 </a:t>
            </a:r>
            <a:r>
              <a:rPr lang="en-US" altLang="ko-KR" dirty="0"/>
              <a:t>MSE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3883893" cy="6005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2996953"/>
            <a:ext cx="6471584" cy="2664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3228" y="2330698"/>
            <a:ext cx="2725235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L1 </a:t>
            </a:r>
            <a:r>
              <a:rPr lang="ko-KR" altLang="en-US" sz="1400" dirty="0">
                <a:solidFill>
                  <a:srgbClr val="0000FF"/>
                </a:solidFill>
              </a:rPr>
              <a:t>가중치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감쇠 또는 </a:t>
            </a:r>
            <a:r>
              <a:rPr lang="ko-KR" altLang="en-US" sz="1400" dirty="0" err="1">
                <a:solidFill>
                  <a:srgbClr val="0000FF"/>
                </a:solidFill>
              </a:rPr>
              <a:t>라소</a:t>
            </a:r>
            <a:r>
              <a:rPr lang="ko-KR" altLang="en-US" sz="1400" dirty="0">
                <a:solidFill>
                  <a:srgbClr val="0000FF"/>
                </a:solidFill>
              </a:rPr>
              <a:t> 규제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6444208" y="2755758"/>
            <a:ext cx="307467" cy="72605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15732" y="3933056"/>
            <a:ext cx="2725235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L2 </a:t>
            </a:r>
            <a:r>
              <a:rPr lang="ko-KR" altLang="en-US" sz="1400" dirty="0">
                <a:solidFill>
                  <a:srgbClr val="0000FF"/>
                </a:solidFill>
              </a:rPr>
              <a:t>가중치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감쇠 또는 리지 규제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6948264" y="4383274"/>
            <a:ext cx="218650" cy="55927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87924" y="2418253"/>
            <a:ext cx="936104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규제 항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>
            <a:off x="4567461" y="2888940"/>
            <a:ext cx="508595" cy="24614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4567461" y="2888940"/>
            <a:ext cx="508595" cy="169218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003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감쇠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가중치 감쇠를 위한 </a:t>
            </a:r>
            <a:r>
              <a:rPr lang="ko-KR" altLang="en-US" dirty="0" err="1"/>
              <a:t>텐서플로</a:t>
            </a:r>
            <a:r>
              <a:rPr lang="ko-KR" altLang="en-US" dirty="0"/>
              <a:t> 프로그래밍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세 가지 매개변수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Kernel_regularizer</a:t>
            </a:r>
            <a:r>
              <a:rPr lang="en-US" altLang="ko-KR" dirty="0"/>
              <a:t>(</a:t>
            </a:r>
            <a:r>
              <a:rPr lang="ko-KR" altLang="en-US" dirty="0"/>
              <a:t>가중치에 적용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Bias_regularizer</a:t>
            </a:r>
            <a:r>
              <a:rPr lang="en-US" altLang="ko-KR" dirty="0"/>
              <a:t>(</a:t>
            </a:r>
            <a:r>
              <a:rPr lang="ko-KR" altLang="en-US" dirty="0"/>
              <a:t>바이어스에 적용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Activity_regularizer</a:t>
            </a:r>
            <a:r>
              <a:rPr lang="en-US" altLang="ko-KR" dirty="0"/>
              <a:t>(</a:t>
            </a:r>
            <a:r>
              <a:rPr lang="ko-KR" altLang="en-US" dirty="0"/>
              <a:t>활성 함수 결과에 적용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적용</a:t>
            </a:r>
            <a:r>
              <a:rPr lang="en-US" altLang="ko-KR" dirty="0"/>
              <a:t> </a:t>
            </a:r>
            <a:r>
              <a:rPr lang="ko-KR" altLang="en-US" dirty="0"/>
              <a:t>예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832335"/>
            <a:ext cx="7505700" cy="1038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39952" y="4879688"/>
            <a:ext cx="4237404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가중치에 </a:t>
            </a:r>
            <a:r>
              <a:rPr lang="en-US" altLang="ko-KR" sz="1400" dirty="0">
                <a:solidFill>
                  <a:srgbClr val="0000FF"/>
                </a:solidFill>
              </a:rPr>
              <a:t>L2, </a:t>
            </a:r>
            <a:r>
              <a:rPr lang="ko-KR" altLang="en-US" sz="1400" dirty="0">
                <a:solidFill>
                  <a:srgbClr val="0000FF"/>
                </a:solidFill>
              </a:rPr>
              <a:t>활성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함수 결과에 </a:t>
            </a:r>
            <a:r>
              <a:rPr lang="en-US" altLang="ko-KR" sz="1400" dirty="0">
                <a:solidFill>
                  <a:srgbClr val="0000FF"/>
                </a:solidFill>
              </a:rPr>
              <a:t>L1 </a:t>
            </a:r>
            <a:r>
              <a:rPr lang="ko-KR" altLang="en-US" sz="1400" dirty="0">
                <a:solidFill>
                  <a:srgbClr val="0000FF"/>
                </a:solidFill>
              </a:rPr>
              <a:t>적용하라는 지시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(</a:t>
            </a:r>
            <a:r>
              <a:rPr lang="el-GR" sz="1400" dirty="0">
                <a:solidFill>
                  <a:srgbClr val="0000FF"/>
                </a:solidFill>
                <a:ea typeface="맑은 고딕" panose="020B0503020000020004" pitchFamily="50" charset="-127"/>
              </a:rPr>
              <a:t>λ</a:t>
            </a:r>
            <a:r>
              <a:rPr lang="ko-KR" altLang="en-US" sz="1400" dirty="0">
                <a:solidFill>
                  <a:srgbClr val="0000FF"/>
                </a:solidFill>
                <a:ea typeface="맑은 고딕" panose="020B0503020000020004" pitchFamily="50" charset="-127"/>
              </a:rPr>
              <a:t>로 </a:t>
            </a:r>
            <a:r>
              <a:rPr lang="en-US" altLang="ko-KR" sz="1400" dirty="0">
                <a:solidFill>
                  <a:srgbClr val="0000FF"/>
                </a:solidFill>
                <a:ea typeface="맑은 고딕" panose="020B0503020000020004" pitchFamily="50" charset="-127"/>
              </a:rPr>
              <a:t>0.01 </a:t>
            </a:r>
            <a:r>
              <a:rPr lang="ko-KR" altLang="en-US" sz="1400" dirty="0">
                <a:solidFill>
                  <a:srgbClr val="0000FF"/>
                </a:solidFill>
                <a:ea typeface="맑은 고딕" panose="020B0503020000020004" pitchFamily="50" charset="-127"/>
              </a:rPr>
              <a:t>사용</a:t>
            </a:r>
            <a:r>
              <a:rPr lang="en-US" altLang="ko-KR" sz="1400" dirty="0">
                <a:solidFill>
                  <a:srgbClr val="0000FF"/>
                </a:solidFill>
                <a:ea typeface="맑은 고딕" panose="020B0503020000020004" pitchFamily="50" charset="-127"/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23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평가 쟁점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성능 평가의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하이퍼</a:t>
            </a:r>
            <a:r>
              <a:rPr lang="ko-KR" altLang="en-US" dirty="0"/>
              <a:t> 매개변수 최적화나 모델 선택에서 중요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현장 설치 여부를 정할 때 중요</a:t>
            </a:r>
            <a:endParaRPr lang="en-US" altLang="ko-KR" dirty="0"/>
          </a:p>
          <a:p>
            <a:r>
              <a:rPr lang="ko-KR" altLang="en-US" dirty="0"/>
              <a:t>객관적인 성능 평가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교차 검증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데이터를 분할하여 여러 번 반복함으로써 통계적 신뢰성을 높임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제거 조사</a:t>
            </a:r>
            <a:r>
              <a:rPr lang="en-US" altLang="ko-KR" baseline="-25000" dirty="0"/>
              <a:t>ablation study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여러</a:t>
            </a:r>
            <a:r>
              <a:rPr lang="en-US" altLang="ko-KR" dirty="0"/>
              <a:t> </a:t>
            </a:r>
            <a:r>
              <a:rPr lang="ko-KR" altLang="en-US" dirty="0"/>
              <a:t>선택</a:t>
            </a:r>
            <a:r>
              <a:rPr lang="en-US" altLang="ko-KR" dirty="0"/>
              <a:t> </a:t>
            </a:r>
            <a:r>
              <a:rPr lang="ko-KR" altLang="en-US" dirty="0"/>
              <a:t>사항이 있을 때</a:t>
            </a:r>
            <a:r>
              <a:rPr lang="en-US" altLang="ko-KR" dirty="0"/>
              <a:t>, </a:t>
            </a:r>
            <a:r>
              <a:rPr lang="ko-KR" altLang="en-US" dirty="0"/>
              <a:t>선택 사항을 하나씩 빼고 성능을 측정해봄으로써 선택 사항 각각의 기여도를 평가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77218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평가 쟁점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6-10]</a:t>
            </a:r>
            <a:r>
              <a:rPr lang="ko-KR" altLang="en-US" dirty="0"/>
              <a:t>은 세 가지 옵션에 대해 제거 조사</a:t>
            </a:r>
            <a:endParaRPr lang="en-US" altLang="ko-KR" dirty="0"/>
          </a:p>
          <a:p>
            <a:pPr lvl="1"/>
            <a:r>
              <a:rPr lang="ko-KR" altLang="en-US" dirty="0"/>
              <a:t>교차 검증으로 제거 조사 결과에 대한 신뢰성 높임</a:t>
            </a: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6192688" cy="49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0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평가 쟁점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367" y="980729"/>
            <a:ext cx="4571801" cy="30406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054" y="4027545"/>
            <a:ext cx="4571801" cy="24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6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평가 쟁점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085359" cy="56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1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6.2.3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빌딩 블록을 쌓아 만드는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LeNet-5 </a:t>
            </a:r>
            <a:r>
              <a:rPr lang="ko-KR" altLang="en-US" dirty="0"/>
              <a:t>사례</a:t>
            </a:r>
            <a:r>
              <a:rPr lang="en-US" altLang="ko-KR" dirty="0"/>
              <a:t>(…</a:t>
            </a:r>
            <a:r>
              <a:rPr lang="ko-KR" altLang="en-US" dirty="0"/>
              <a:t>앞에서 계속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>
                <a:sym typeface="Wingdings" panose="05000000000000000000" pitchFamily="2" charset="2"/>
              </a:rPr>
              <a:t>빌딩 블록 </a:t>
            </a:r>
            <a:r>
              <a:rPr lang="en-US" altLang="ko-KR" dirty="0">
                <a:sym typeface="Wingdings" panose="05000000000000000000" pitchFamily="2" charset="2"/>
              </a:rPr>
              <a:t>2</a:t>
            </a:r>
          </a:p>
          <a:p>
            <a:pPr lvl="2"/>
            <a:r>
              <a:rPr lang="ko-KR" altLang="en-US" dirty="0" err="1"/>
              <a:t>컨볼루션은</a:t>
            </a:r>
            <a:r>
              <a:rPr lang="ko-KR" altLang="en-US" dirty="0"/>
              <a:t> </a:t>
            </a:r>
            <a:r>
              <a:rPr lang="en-US" altLang="ko-KR" dirty="0"/>
              <a:t>5*5 </a:t>
            </a:r>
            <a:r>
              <a:rPr lang="ko-KR" altLang="en-US" dirty="0"/>
              <a:t>커널을 </a:t>
            </a:r>
            <a:r>
              <a:rPr lang="en-US" altLang="ko-KR" dirty="0"/>
              <a:t>16</a:t>
            </a:r>
            <a:r>
              <a:rPr lang="ko-KR" altLang="en-US" dirty="0"/>
              <a:t>개 사용</a:t>
            </a:r>
            <a:r>
              <a:rPr lang="en-US" altLang="ko-KR" dirty="0"/>
              <a:t>(</a:t>
            </a:r>
            <a:r>
              <a:rPr lang="ko-KR" altLang="en-US" dirty="0"/>
              <a:t>보폭 </a:t>
            </a:r>
            <a:r>
              <a:rPr lang="en-US" altLang="ko-KR" dirty="0"/>
              <a:t>1, </a:t>
            </a:r>
            <a:r>
              <a:rPr lang="ko-KR" altLang="en-US" dirty="0"/>
              <a:t>덧대기 안함</a:t>
            </a:r>
            <a:r>
              <a:rPr lang="en-US" altLang="ko-KR" dirty="0"/>
              <a:t>): </a:t>
            </a:r>
            <a:r>
              <a:rPr lang="en-US" altLang="ko-KR" dirty="0">
                <a:sym typeface="Wingdings" panose="05000000000000000000" pitchFamily="2" charset="2"/>
              </a:rPr>
              <a:t>6*14*14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16*10*10</a:t>
            </a:r>
          </a:p>
          <a:p>
            <a:pPr lvl="2"/>
            <a:r>
              <a:rPr lang="ko-KR" altLang="en-US" dirty="0" err="1">
                <a:sym typeface="Wingdings" panose="05000000000000000000" pitchFamily="2" charset="2"/>
              </a:rPr>
              <a:t>풀링은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2*2 </a:t>
            </a:r>
            <a:r>
              <a:rPr lang="ko-KR" altLang="en-US" dirty="0">
                <a:sym typeface="Wingdings" panose="05000000000000000000" pitchFamily="2" charset="2"/>
              </a:rPr>
              <a:t>커널을 사용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보폭 </a:t>
            </a:r>
            <a:r>
              <a:rPr lang="en-US" altLang="ko-KR" dirty="0">
                <a:sym typeface="Wingdings" panose="05000000000000000000" pitchFamily="2" charset="2"/>
              </a:rPr>
              <a:t>2): 16*10*10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16*5*5</a:t>
            </a:r>
          </a:p>
          <a:p>
            <a:pPr lvl="1"/>
            <a:r>
              <a:rPr lang="ko-KR" altLang="en-US" dirty="0" err="1">
                <a:sym typeface="Wingdings" panose="05000000000000000000" pitchFamily="2" charset="2"/>
              </a:rPr>
              <a:t>컨볼루션</a:t>
            </a:r>
            <a:r>
              <a:rPr lang="ko-KR" altLang="en-US" dirty="0">
                <a:sym typeface="Wingdings" panose="05000000000000000000" pitchFamily="2" charset="2"/>
              </a:rPr>
              <a:t> 적용</a:t>
            </a:r>
            <a:r>
              <a:rPr lang="en-US" altLang="ko-KR" dirty="0">
                <a:sym typeface="Wingdings" panose="05000000000000000000" pitchFamily="2" charset="2"/>
              </a:rPr>
              <a:t>(5*5 </a:t>
            </a:r>
            <a:r>
              <a:rPr lang="ko-KR" altLang="en-US" dirty="0">
                <a:sym typeface="Wingdings" panose="05000000000000000000" pitchFamily="2" charset="2"/>
              </a:rPr>
              <a:t>커널을 </a:t>
            </a:r>
            <a:r>
              <a:rPr lang="en-US" altLang="ko-KR" dirty="0">
                <a:sym typeface="Wingdings" panose="05000000000000000000" pitchFamily="2" charset="2"/>
              </a:rPr>
              <a:t>120</a:t>
            </a:r>
            <a:r>
              <a:rPr lang="ko-KR" altLang="en-US" dirty="0">
                <a:sym typeface="Wingdings" panose="05000000000000000000" pitchFamily="2" charset="2"/>
              </a:rPr>
              <a:t>개 사용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보폭 </a:t>
            </a:r>
            <a:r>
              <a:rPr lang="en-US" altLang="ko-KR" dirty="0">
                <a:sym typeface="Wingdings" panose="05000000000000000000" pitchFamily="2" charset="2"/>
              </a:rPr>
              <a:t>1, </a:t>
            </a:r>
            <a:r>
              <a:rPr lang="ko-KR" altLang="en-US" dirty="0">
                <a:sym typeface="Wingdings" panose="05000000000000000000" pitchFamily="2" charset="2"/>
              </a:rPr>
              <a:t>덧대기 안함</a:t>
            </a:r>
            <a:r>
              <a:rPr lang="en-US" altLang="ko-KR" dirty="0">
                <a:sym typeface="Wingdings" panose="05000000000000000000" pitchFamily="2" charset="2"/>
              </a:rPr>
              <a:t>): 16*5*5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1*120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FC(</a:t>
            </a:r>
            <a:r>
              <a:rPr lang="ko-KR" altLang="en-US" dirty="0" err="1">
                <a:sym typeface="Wingdings" panose="05000000000000000000" pitchFamily="2" charset="2"/>
              </a:rPr>
              <a:t>완전연결</a:t>
            </a:r>
            <a:r>
              <a:rPr lang="en-US" altLang="ko-KR" dirty="0">
                <a:sym typeface="Wingdings" panose="05000000000000000000" pitchFamily="2" charset="2"/>
              </a:rPr>
              <a:t>) </a:t>
            </a:r>
            <a:r>
              <a:rPr lang="ko-KR" altLang="en-US" dirty="0">
                <a:sym typeface="Wingdings" panose="05000000000000000000" pitchFamily="2" charset="2"/>
              </a:rPr>
              <a:t>적용</a:t>
            </a:r>
            <a:r>
              <a:rPr lang="en-US" altLang="ko-KR" dirty="0">
                <a:sym typeface="Wingdings" panose="05000000000000000000" pitchFamily="2" charset="2"/>
              </a:rPr>
              <a:t>: 1*120  1*84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FC(</a:t>
            </a:r>
            <a:r>
              <a:rPr lang="ko-KR" altLang="en-US" dirty="0" err="1">
                <a:sym typeface="Wingdings" panose="05000000000000000000" pitchFamily="2" charset="2"/>
              </a:rPr>
              <a:t>완전연결</a:t>
            </a:r>
            <a:r>
              <a:rPr lang="en-US" altLang="ko-KR" dirty="0">
                <a:sym typeface="Wingdings" panose="05000000000000000000" pitchFamily="2" charset="2"/>
              </a:rPr>
              <a:t>) </a:t>
            </a:r>
            <a:r>
              <a:rPr lang="ko-KR" altLang="en-US" dirty="0">
                <a:sym typeface="Wingdings" panose="05000000000000000000" pitchFamily="2" charset="2"/>
              </a:rPr>
              <a:t>적용</a:t>
            </a:r>
            <a:r>
              <a:rPr lang="en-US" altLang="ko-KR" dirty="0">
                <a:sym typeface="Wingdings" panose="05000000000000000000" pitchFamily="2" charset="2"/>
              </a:rPr>
              <a:t>: 1*84  1*10</a:t>
            </a: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altLang="ko-KR" dirty="0">
                <a:sym typeface="Wingdings" panose="05000000000000000000" pitchFamily="2" charset="2"/>
              </a:rPr>
              <a:t>LeNet-5</a:t>
            </a:r>
            <a:r>
              <a:rPr lang="ko-KR" altLang="en-US" dirty="0">
                <a:sym typeface="Wingdings" panose="05000000000000000000" pitchFamily="2" charset="2"/>
              </a:rPr>
              <a:t>의 가중치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매개변수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 수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 err="1">
                <a:sym typeface="Wingdings" panose="05000000000000000000" pitchFamily="2" charset="2"/>
              </a:rPr>
              <a:t>컨볼루션층은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5*5 </a:t>
            </a:r>
            <a:r>
              <a:rPr lang="ko-KR" altLang="en-US" dirty="0">
                <a:sym typeface="Wingdings" panose="05000000000000000000" pitchFamily="2" charset="2"/>
              </a:rPr>
              <a:t>커널 </a:t>
            </a:r>
            <a:r>
              <a:rPr lang="en-US" altLang="ko-KR" dirty="0">
                <a:sym typeface="Wingdings" panose="05000000000000000000" pitchFamily="2" charset="2"/>
              </a:rPr>
              <a:t>6</a:t>
            </a:r>
            <a:r>
              <a:rPr lang="ko-KR" altLang="en-US" dirty="0">
                <a:sym typeface="Wingdings" panose="05000000000000000000" pitchFamily="2" charset="2"/>
              </a:rPr>
              <a:t>개</a:t>
            </a:r>
            <a:r>
              <a:rPr lang="en-US" altLang="ko-KR" dirty="0">
                <a:sym typeface="Wingdings" panose="05000000000000000000" pitchFamily="2" charset="2"/>
              </a:rPr>
              <a:t>+5*5 </a:t>
            </a:r>
            <a:r>
              <a:rPr lang="ko-KR" altLang="en-US" dirty="0">
                <a:sym typeface="Wingdings" panose="05000000000000000000" pitchFamily="2" charset="2"/>
              </a:rPr>
              <a:t>커널 </a:t>
            </a:r>
            <a:r>
              <a:rPr lang="en-US" altLang="ko-KR" dirty="0">
                <a:sym typeface="Wingdings" panose="05000000000000000000" pitchFamily="2" charset="2"/>
              </a:rPr>
              <a:t>16</a:t>
            </a:r>
            <a:r>
              <a:rPr lang="ko-KR" altLang="en-US" dirty="0">
                <a:sym typeface="Wingdings" panose="05000000000000000000" pitchFamily="2" charset="2"/>
              </a:rPr>
              <a:t>개 </a:t>
            </a:r>
            <a:r>
              <a:rPr lang="en-US" altLang="ko-KR" dirty="0">
                <a:sym typeface="Wingdings" panose="05000000000000000000" pitchFamily="2" charset="2"/>
              </a:rPr>
              <a:t>+ 5*5 </a:t>
            </a:r>
            <a:r>
              <a:rPr lang="ko-KR" altLang="en-US" dirty="0">
                <a:sym typeface="Wingdings" panose="05000000000000000000" pitchFamily="2" charset="2"/>
              </a:rPr>
              <a:t>커널 </a:t>
            </a:r>
            <a:r>
              <a:rPr lang="en-US" altLang="ko-KR" dirty="0">
                <a:sym typeface="Wingdings" panose="05000000000000000000" pitchFamily="2" charset="2"/>
              </a:rPr>
              <a:t>120</a:t>
            </a:r>
            <a:r>
              <a:rPr lang="ko-KR" altLang="en-US" dirty="0">
                <a:sym typeface="Wingdings" panose="05000000000000000000" pitchFamily="2" charset="2"/>
              </a:rPr>
              <a:t>개</a:t>
            </a:r>
            <a:r>
              <a:rPr lang="en-US" altLang="ko-KR" dirty="0">
                <a:sym typeface="Wingdings" panose="05000000000000000000" pitchFamily="2" charset="2"/>
              </a:rPr>
              <a:t>=(5*5+1)*(6+16+120)=3692</a:t>
            </a:r>
            <a:r>
              <a:rPr lang="ko-KR" altLang="en-US" dirty="0">
                <a:sym typeface="Wingdings" panose="05000000000000000000" pitchFamily="2" charset="2"/>
              </a:rPr>
              <a:t>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FC </a:t>
            </a:r>
            <a:r>
              <a:rPr lang="ko-KR" altLang="en-US" dirty="0">
                <a:sym typeface="Wingdings" panose="05000000000000000000" pitchFamily="2" charset="2"/>
              </a:rPr>
              <a:t>층은 </a:t>
            </a:r>
            <a:r>
              <a:rPr lang="en-US" altLang="ko-KR" dirty="0">
                <a:sym typeface="Wingdings" panose="05000000000000000000" pitchFamily="2" charset="2"/>
              </a:rPr>
              <a:t>(120+1)*84+(84+1)*10=11014</a:t>
            </a:r>
            <a:r>
              <a:rPr lang="ko-KR" altLang="en-US" dirty="0">
                <a:sym typeface="Wingdings" panose="05000000000000000000" pitchFamily="2" charset="2"/>
              </a:rPr>
              <a:t>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>
                <a:sym typeface="Wingdings" panose="05000000000000000000" pitchFamily="2" charset="2"/>
              </a:rPr>
              <a:t>학습 알고리즘은 </a:t>
            </a:r>
            <a:r>
              <a:rPr lang="en-US" altLang="ko-KR" dirty="0">
                <a:sym typeface="Wingdings" panose="05000000000000000000" pitchFamily="2" charset="2"/>
              </a:rPr>
              <a:t>14706</a:t>
            </a:r>
            <a:r>
              <a:rPr lang="ko-KR" altLang="en-US" dirty="0">
                <a:sym typeface="Wingdings" panose="05000000000000000000" pitchFamily="2" charset="2"/>
              </a:rPr>
              <a:t>개의 매개변수를 최적화해야 함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FC </a:t>
            </a:r>
            <a:r>
              <a:rPr lang="ko-KR" altLang="en-US" dirty="0">
                <a:sym typeface="Wingdings" panose="05000000000000000000" pitchFamily="2" charset="2"/>
              </a:rPr>
              <a:t>층이 </a:t>
            </a:r>
            <a:r>
              <a:rPr lang="ko-KR" altLang="en-US" dirty="0" err="1">
                <a:sym typeface="Wingdings" panose="05000000000000000000" pitchFamily="2" charset="2"/>
              </a:rPr>
              <a:t>컨볼루션</a:t>
            </a:r>
            <a:r>
              <a:rPr lang="ko-KR" altLang="en-US" dirty="0">
                <a:sym typeface="Wingdings" panose="05000000000000000000" pitchFamily="2" charset="2"/>
              </a:rPr>
              <a:t> 층보다 </a:t>
            </a:r>
            <a:r>
              <a:rPr lang="en-US" altLang="ko-KR" dirty="0">
                <a:sym typeface="Wingdings" panose="05000000000000000000" pitchFamily="2" charset="2"/>
              </a:rPr>
              <a:t>3</a:t>
            </a:r>
            <a:r>
              <a:rPr lang="ko-KR" altLang="en-US" dirty="0">
                <a:sym typeface="Wingdings" panose="05000000000000000000" pitchFamily="2" charset="2"/>
              </a:rPr>
              <a:t>배 가량 많음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 err="1">
                <a:sym typeface="Wingdings" panose="05000000000000000000" pitchFamily="2" charset="2"/>
              </a:rPr>
              <a:t>딥러닝은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FC </a:t>
            </a:r>
            <a:r>
              <a:rPr lang="ko-KR" altLang="en-US" dirty="0">
                <a:sym typeface="Wingdings" panose="05000000000000000000" pitchFamily="2" charset="2"/>
              </a:rPr>
              <a:t>층을 전역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평균 </a:t>
            </a:r>
            <a:r>
              <a:rPr lang="ko-KR" altLang="en-US" dirty="0" err="1">
                <a:sym typeface="Wingdings" panose="05000000000000000000" pitchFamily="2" charset="2"/>
              </a:rPr>
              <a:t>풀링</a:t>
            </a:r>
            <a:r>
              <a:rPr lang="ko-KR" altLang="en-US" dirty="0">
                <a:sym typeface="Wingdings" panose="05000000000000000000" pitchFamily="2" charset="2"/>
              </a:rPr>
              <a:t> 등으로 대치하여 매개변수 수를 줄이는 방향으로 발전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  <a:p>
            <a:pPr lvl="2"/>
            <a:endParaRPr lang="en-US" altLang="ko-KR" dirty="0">
              <a:sym typeface="Wingdings" panose="05000000000000000000" pitchFamily="2" charset="2"/>
            </a:endParaRPr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159568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6.6.4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평가 쟁점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36712"/>
            <a:ext cx="5974509" cy="586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1" y="5222212"/>
            <a:ext cx="2232248" cy="10151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데이터 증대를 적용하고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 err="1">
                <a:solidFill>
                  <a:srgbClr val="0000FF"/>
                </a:solidFill>
              </a:rPr>
              <a:t>드롭아웃과</a:t>
            </a:r>
            <a:r>
              <a:rPr lang="ko-KR" altLang="en-US" sz="1400" dirty="0">
                <a:solidFill>
                  <a:srgbClr val="0000FF"/>
                </a:solidFill>
              </a:rPr>
              <a:t> 가중치 감쇠를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적용하지 않은 </a:t>
            </a:r>
            <a:r>
              <a:rPr lang="en-US" altLang="ko-KR" sz="1400" dirty="0">
                <a:solidFill>
                  <a:srgbClr val="0000FF"/>
                </a:solidFill>
              </a:rPr>
              <a:t>100</a:t>
            </a:r>
            <a:r>
              <a:rPr lang="ko-KR" altLang="en-US" sz="1400" dirty="0">
                <a:solidFill>
                  <a:srgbClr val="0000FF"/>
                </a:solidFill>
              </a:rPr>
              <a:t> 경우가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최대 성능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3275856" y="5222212"/>
            <a:ext cx="1809918" cy="7899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V="1">
            <a:off x="5085774" y="3933056"/>
            <a:ext cx="134298" cy="12891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744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전이 학습의 원리</a:t>
            </a:r>
            <a:endParaRPr lang="en-US" altLang="ko-KR" dirty="0"/>
          </a:p>
          <a:p>
            <a:pPr lvl="1"/>
            <a:r>
              <a:rPr lang="ko-KR" altLang="en-US" dirty="0"/>
              <a:t>인간의 전이 학습</a:t>
            </a:r>
            <a:endParaRPr lang="en-US" altLang="ko-KR" dirty="0"/>
          </a:p>
          <a:p>
            <a:pPr lvl="2"/>
            <a:r>
              <a:rPr lang="en-US" altLang="ko-KR" dirty="0"/>
              <a:t>C </a:t>
            </a:r>
            <a:r>
              <a:rPr lang="ko-KR" altLang="en-US" dirty="0"/>
              <a:t>언어에 능숙한 학생은 </a:t>
            </a:r>
            <a:r>
              <a:rPr lang="ko-KR" altLang="en-US" dirty="0" err="1"/>
              <a:t>파이썬을</a:t>
            </a:r>
            <a:r>
              <a:rPr lang="ko-KR" altLang="en-US" dirty="0"/>
              <a:t> 금방 배움</a:t>
            </a:r>
            <a:endParaRPr lang="en-US" altLang="ko-KR" dirty="0"/>
          </a:p>
          <a:p>
            <a:pPr lvl="2"/>
            <a:r>
              <a:rPr lang="ko-KR" altLang="en-US" dirty="0"/>
              <a:t>채소를 잘 가꾸는 사람은 꽃도 잘 가꿈</a:t>
            </a:r>
            <a:endParaRPr lang="en-US" altLang="ko-KR" dirty="0"/>
          </a:p>
          <a:p>
            <a:pPr marL="447675" lvl="2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/>
              <a:t>겉모습은 달라도 원천적인 개념과 사용법을 공유하기 때문</a:t>
            </a:r>
            <a:endParaRPr lang="en-US" altLang="ko-KR" dirty="0"/>
          </a:p>
          <a:p>
            <a:pPr lvl="1"/>
            <a:r>
              <a:rPr lang="ko-KR" altLang="en-US" dirty="0" err="1"/>
              <a:t>딥러닝에도</a:t>
            </a:r>
            <a:r>
              <a:rPr lang="ko-KR" altLang="en-US" dirty="0"/>
              <a:t> 같은 원리가 적용됨</a:t>
            </a:r>
            <a:endParaRPr lang="en-US" altLang="ko-KR" dirty="0"/>
          </a:p>
          <a:p>
            <a:pPr lvl="2"/>
            <a:r>
              <a:rPr lang="ko-KR" altLang="en-US" dirty="0"/>
              <a:t>자연 영상으로 학습한 신경망을 새나 개의 종을 분류하거나 자율주행에서 차선과 보행자 인식에 사용</a:t>
            </a:r>
            <a:endParaRPr lang="en-US" altLang="ko-KR" dirty="0"/>
          </a:p>
          <a:p>
            <a:pPr lvl="2"/>
            <a:endParaRPr lang="en-US" altLang="ko-KR" dirty="0"/>
          </a:p>
          <a:p>
            <a:r>
              <a:rPr lang="ko-KR" altLang="en-US" dirty="0"/>
              <a:t>전이 학습</a:t>
            </a:r>
            <a:endParaRPr lang="en-US" altLang="ko-KR" dirty="0"/>
          </a:p>
          <a:p>
            <a:pPr lvl="1"/>
            <a:r>
              <a:rPr lang="ko-KR" altLang="en-US" dirty="0"/>
              <a:t>어떤 도메인의 데이터로 학습한 모델을 다른 도메인의 데이터를 인식하는데 활용하여 성능 향상을 꾀하는 기법</a:t>
            </a:r>
            <a:endParaRPr lang="en-US" altLang="ko-KR" dirty="0"/>
          </a:p>
          <a:p>
            <a:pPr lvl="1"/>
            <a:r>
              <a:rPr lang="ko-KR" altLang="en-US" dirty="0"/>
              <a:t>데이터가 부족하여 스크래치 학습으로 높은 성능을 달성하기 어려운 상황에 주로 사용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cub200-2011</a:t>
            </a:r>
            <a:r>
              <a:rPr lang="ko-KR" altLang="en-US" dirty="0"/>
              <a:t>은</a:t>
            </a:r>
            <a:r>
              <a:rPr lang="en-US" altLang="ko-KR" dirty="0"/>
              <a:t> 200</a:t>
            </a:r>
            <a:r>
              <a:rPr lang="ko-KR" altLang="en-US" dirty="0"/>
              <a:t>종의 새 영상을 가지는데 부류 별로 </a:t>
            </a:r>
            <a:r>
              <a:rPr lang="en-US" altLang="ko-KR" dirty="0"/>
              <a:t>60</a:t>
            </a:r>
            <a:r>
              <a:rPr lang="ko-KR" altLang="en-US" dirty="0"/>
              <a:t>장 가량에 불과하여</a:t>
            </a:r>
            <a:r>
              <a:rPr lang="en-US" altLang="ko-KR" dirty="0"/>
              <a:t> </a:t>
            </a:r>
            <a:r>
              <a:rPr lang="ko-KR" altLang="en-US" dirty="0"/>
              <a:t>과잉 적합 우려 </a:t>
            </a:r>
            <a:r>
              <a:rPr lang="en-US" altLang="ko-KR" dirty="0">
                <a:sym typeface="Wingdings" panose="05000000000000000000" pitchFamily="2" charset="2"/>
              </a:rPr>
              <a:t> ImageNet</a:t>
            </a:r>
            <a:r>
              <a:rPr lang="ko-KR" altLang="en-US" dirty="0">
                <a:sym typeface="Wingdings" panose="05000000000000000000" pitchFamily="2" charset="2"/>
              </a:rPr>
              <a:t>으로 예비 학습</a:t>
            </a:r>
            <a:r>
              <a:rPr lang="en-US" altLang="ko-KR" baseline="-25000" dirty="0" err="1">
                <a:sym typeface="Wingdings" panose="05000000000000000000" pitchFamily="2" charset="2"/>
              </a:rPr>
              <a:t>pre_trained</a:t>
            </a:r>
            <a:r>
              <a:rPr lang="ko-KR" altLang="en-US" dirty="0">
                <a:sym typeface="Wingdings" panose="05000000000000000000" pitchFamily="2" charset="2"/>
              </a:rPr>
              <a:t>된 모델을 </a:t>
            </a:r>
            <a:r>
              <a:rPr lang="en-US" altLang="ko-KR" dirty="0">
                <a:sym typeface="Wingdings" panose="05000000000000000000" pitchFamily="2" charset="2"/>
              </a:rPr>
              <a:t>cub200-2011</a:t>
            </a:r>
            <a:r>
              <a:rPr lang="ko-KR" altLang="en-US" dirty="0">
                <a:sym typeface="Wingdings" panose="05000000000000000000" pitchFamily="2" charset="2"/>
              </a:rPr>
              <a:t>로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전이하는 전이 학습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09202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 모델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텐서플로가</a:t>
            </a:r>
            <a:r>
              <a:rPr lang="ko-KR" altLang="en-US" dirty="0"/>
              <a:t> 제공하는 예비 학습 모델</a:t>
            </a:r>
            <a:r>
              <a:rPr lang="en-US" altLang="ko-KR" baseline="-25000" dirty="0"/>
              <a:t>pre-trained model</a:t>
            </a:r>
          </a:p>
          <a:p>
            <a:pPr lvl="1"/>
            <a:r>
              <a:rPr lang="ko-KR" altLang="en-US" dirty="0"/>
              <a:t>이들은 </a:t>
            </a:r>
            <a:r>
              <a:rPr lang="en-US" altLang="ko-KR" dirty="0"/>
              <a:t>ImageNet</a:t>
            </a:r>
            <a:r>
              <a:rPr lang="ko-KR" altLang="en-US" dirty="0"/>
              <a:t>으로 이미 학습되어 있는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</a:t>
            </a: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1" y="1805853"/>
            <a:ext cx="5222692" cy="36421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24" y="5423055"/>
            <a:ext cx="5117860" cy="12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4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 모델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3456384" cy="5688632"/>
          </a:xfrm>
        </p:spPr>
        <p:txBody>
          <a:bodyPr/>
          <a:lstStyle/>
          <a:p>
            <a:r>
              <a:rPr lang="ko-KR" altLang="en-US" dirty="0"/>
              <a:t>많이 쓰는 예비</a:t>
            </a:r>
            <a:r>
              <a:rPr lang="en-US" altLang="ko-KR" dirty="0"/>
              <a:t> </a:t>
            </a:r>
            <a:r>
              <a:rPr lang="ko-KR" altLang="en-US" dirty="0"/>
              <a:t>학습 모델 </a:t>
            </a:r>
            <a:r>
              <a:rPr lang="en-US" altLang="ko-KR" dirty="0"/>
              <a:t>VGG, Inception, </a:t>
            </a:r>
            <a:r>
              <a:rPr lang="en-US" altLang="ko-KR" dirty="0" err="1"/>
              <a:t>ResNet</a:t>
            </a:r>
            <a:endParaRPr lang="en-US" altLang="ko-KR" dirty="0"/>
          </a:p>
          <a:p>
            <a:pPr lvl="1"/>
            <a:r>
              <a:rPr lang="en-US" altLang="ko-KR" dirty="0"/>
              <a:t>VGG: 3*3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작은</a:t>
            </a:r>
            <a:r>
              <a:rPr lang="en-US" altLang="ko-KR" dirty="0"/>
              <a:t> </a:t>
            </a:r>
            <a:r>
              <a:rPr lang="ko-KR" altLang="en-US" dirty="0"/>
              <a:t>마스크 사용</a:t>
            </a:r>
            <a:endParaRPr lang="en-US" altLang="ko-KR" dirty="0"/>
          </a:p>
          <a:p>
            <a:pPr lvl="1"/>
            <a:r>
              <a:rPr lang="en-US" altLang="ko-KR" dirty="0"/>
              <a:t>Inception(</a:t>
            </a:r>
            <a:r>
              <a:rPr lang="en-US" altLang="ko-KR" dirty="0" err="1"/>
              <a:t>GoogLeNet</a:t>
            </a:r>
            <a:r>
              <a:rPr lang="en-US" altLang="ko-KR" dirty="0"/>
              <a:t>): </a:t>
            </a:r>
            <a:r>
              <a:rPr lang="ko-KR" altLang="en-US" dirty="0" err="1"/>
              <a:t>네크워크</a:t>
            </a:r>
            <a:r>
              <a:rPr lang="ko-KR" altLang="en-US" dirty="0"/>
              <a:t> 속의 네트워크</a:t>
            </a:r>
            <a:r>
              <a:rPr lang="en-US" altLang="ko-KR" dirty="0"/>
              <a:t>(NIN) </a:t>
            </a:r>
            <a:r>
              <a:rPr lang="ko-KR" altLang="en-US" dirty="0"/>
              <a:t>구현</a:t>
            </a:r>
            <a:endParaRPr lang="en-US" altLang="ko-KR" dirty="0"/>
          </a:p>
          <a:p>
            <a:pPr lvl="1"/>
            <a:r>
              <a:rPr lang="en-US" altLang="ko-KR" dirty="0" err="1"/>
              <a:t>ResNet</a:t>
            </a:r>
            <a:r>
              <a:rPr lang="en-US" altLang="ko-KR" dirty="0"/>
              <a:t>: </a:t>
            </a:r>
            <a:r>
              <a:rPr lang="ko-KR" altLang="en-US" dirty="0"/>
              <a:t>잔류 학습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63" y="1073402"/>
            <a:ext cx="5038609" cy="55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130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 프로그래밍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새의 품종 분류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ImageNet</a:t>
            </a:r>
            <a:r>
              <a:rPr lang="ko-KR" altLang="en-US" dirty="0"/>
              <a:t>으로 학습한 </a:t>
            </a:r>
            <a:r>
              <a:rPr lang="en-US" altLang="ko-KR" dirty="0" err="1"/>
              <a:t>ResNet</a:t>
            </a:r>
            <a:r>
              <a:rPr lang="en-US" altLang="ko-KR" dirty="0"/>
              <a:t> </a:t>
            </a:r>
            <a:r>
              <a:rPr lang="ko-KR" altLang="en-US" dirty="0"/>
              <a:t>모델을 새 품종 인식 문제로 전이</a:t>
            </a:r>
            <a:endParaRPr lang="en-US" altLang="ko-KR" dirty="0"/>
          </a:p>
          <a:p>
            <a:pPr lvl="1"/>
            <a:r>
              <a:rPr lang="ko-KR" altLang="en-US" dirty="0"/>
              <a:t>새 품종 인식 데이터셋으로 </a:t>
            </a:r>
            <a:r>
              <a:rPr lang="en-US" altLang="ko-KR" dirty="0"/>
              <a:t>cub200-2011</a:t>
            </a:r>
            <a:r>
              <a:rPr lang="ko-KR" altLang="en-US" dirty="0"/>
              <a:t>을 사용</a:t>
            </a:r>
            <a:r>
              <a:rPr lang="en-US" altLang="ko-KR" dirty="0"/>
              <a:t>(200</a:t>
            </a:r>
            <a:r>
              <a:rPr lang="ko-KR" altLang="en-US" dirty="0"/>
              <a:t>종의 새 영상 </a:t>
            </a:r>
            <a:r>
              <a:rPr lang="en-US" altLang="ko-KR" dirty="0"/>
              <a:t>11788</a:t>
            </a:r>
            <a:r>
              <a:rPr lang="ko-KR" altLang="en-US" dirty="0"/>
              <a:t>장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미세 분류</a:t>
            </a:r>
            <a:r>
              <a:rPr lang="en-US" altLang="ko-KR" baseline="-25000" dirty="0"/>
              <a:t>fine-grained classification</a:t>
            </a:r>
            <a:r>
              <a:rPr lang="ko-KR" altLang="en-US" baseline="-25000" dirty="0"/>
              <a:t> </a:t>
            </a:r>
            <a:r>
              <a:rPr lang="ko-KR" altLang="en-US" dirty="0"/>
              <a:t>문제</a:t>
            </a:r>
            <a:endParaRPr lang="en-US" altLang="ko-KR" dirty="0"/>
          </a:p>
          <a:p>
            <a:pPr lvl="2"/>
            <a:r>
              <a:rPr lang="ko-KR" altLang="en-US" dirty="0"/>
              <a:t>부류</a:t>
            </a:r>
            <a:r>
              <a:rPr lang="en-US" altLang="ko-KR" dirty="0"/>
              <a:t> </a:t>
            </a:r>
            <a:r>
              <a:rPr lang="ko-KR" altLang="en-US" dirty="0"/>
              <a:t>내 변화</a:t>
            </a:r>
            <a:r>
              <a:rPr lang="en-US" altLang="ko-KR" baseline="-25000" dirty="0"/>
              <a:t>within-class variation</a:t>
            </a:r>
            <a:r>
              <a:rPr lang="ko-KR" altLang="en-US" dirty="0"/>
              <a:t>가 아주 크고 부류</a:t>
            </a:r>
            <a:r>
              <a:rPr lang="en-US" altLang="ko-KR" dirty="0"/>
              <a:t> </a:t>
            </a:r>
            <a:r>
              <a:rPr lang="ko-KR" altLang="en-US" dirty="0"/>
              <a:t>간 유사도</a:t>
            </a:r>
            <a:r>
              <a:rPr lang="en-US" altLang="ko-KR" baseline="-25000" dirty="0"/>
              <a:t>between-class similarity</a:t>
            </a:r>
            <a:r>
              <a:rPr lang="ko-KR" altLang="en-US" dirty="0"/>
              <a:t>가 큼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73455"/>
            <a:ext cx="5110504" cy="28740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454033"/>
            <a:ext cx="7696721" cy="11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5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 프로그래밍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새의 품종 분류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6-11]</a:t>
            </a:r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98" y="1556792"/>
            <a:ext cx="8020050" cy="462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4758" y="4689797"/>
            <a:ext cx="3456384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메모리 문제 때문에 일부 데이터만 사용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2816646" y="4968918"/>
            <a:ext cx="1008112" cy="4763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24758" y="3991995"/>
            <a:ext cx="3960440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해당 폴더에 데이터를 미리 저장해두어야 함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608734" y="4271116"/>
            <a:ext cx="243186" cy="27912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487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 프로그래밍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새의 품종 분류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230" y="1075306"/>
            <a:ext cx="6000105" cy="512877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232" y="6199692"/>
            <a:ext cx="5946338" cy="197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660581"/>
            <a:ext cx="1755354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 집합 읽어 옴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290877" y="3692306"/>
            <a:ext cx="243186" cy="27912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H="1">
            <a:off x="5120902" y="916734"/>
            <a:ext cx="243186" cy="27912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6411" y="3358378"/>
            <a:ext cx="1755354" cy="5582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테스트 집합 읽어 옴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08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 프로그래밍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새의 품종 분류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034361" cy="5338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1494" y="836712"/>
            <a:ext cx="2880320" cy="12241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49</a:t>
            </a:r>
            <a:r>
              <a:rPr lang="ko-KR" altLang="en-US" sz="1400" dirty="0">
                <a:solidFill>
                  <a:srgbClr val="FF0000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</a:t>
            </a:r>
            <a:r>
              <a:rPr lang="en-US" altLang="ko-KR" sz="1400" dirty="0" err="1">
                <a:solidFill>
                  <a:srgbClr val="0000FF"/>
                </a:solidFill>
              </a:rPr>
              <a:t>ResNet</a:t>
            </a:r>
            <a:r>
              <a:rPr lang="ko-KR" altLang="en-US" sz="1400" dirty="0">
                <a:solidFill>
                  <a:srgbClr val="0000FF"/>
                </a:solidFill>
              </a:rPr>
              <a:t>에서 특징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추출 부분 설정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sz="1400" dirty="0" err="1">
                <a:solidFill>
                  <a:srgbClr val="0000FF"/>
                </a:solidFill>
              </a:rPr>
              <a:t>include_top</a:t>
            </a:r>
            <a:r>
              <a:rPr lang="en-US" sz="1400" dirty="0">
                <a:solidFill>
                  <a:srgbClr val="0000FF"/>
                </a:solidFill>
              </a:rPr>
              <a:t>=False</a:t>
            </a:r>
            <a:r>
              <a:rPr lang="ko-KR" altLang="en-US" sz="1400" dirty="0">
                <a:solidFill>
                  <a:srgbClr val="0000FF"/>
                </a:solidFill>
              </a:rPr>
              <a:t>는 모델의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뒷부분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즉 </a:t>
            </a:r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그림 </a:t>
            </a:r>
            <a:r>
              <a:rPr lang="en-US" altLang="ko-KR" sz="1400" dirty="0">
                <a:solidFill>
                  <a:srgbClr val="0000FF"/>
                </a:solidFill>
              </a:rPr>
              <a:t>6-16(c)]</a:t>
            </a:r>
            <a:r>
              <a:rPr lang="ko-KR" altLang="en-US" sz="1400" dirty="0">
                <a:solidFill>
                  <a:srgbClr val="0000FF"/>
                </a:solidFill>
              </a:rPr>
              <a:t>에서</a:t>
            </a:r>
            <a:r>
              <a:rPr lang="en-US" altLang="ko-KR" sz="1400" dirty="0">
                <a:solidFill>
                  <a:srgbClr val="0000FF"/>
                </a:solidFill>
              </a:rPr>
              <a:t> FC1000</a:t>
            </a:r>
            <a:r>
              <a:rPr lang="ko-KR" altLang="en-US" sz="1400" dirty="0">
                <a:solidFill>
                  <a:srgbClr val="0000FF"/>
                </a:solidFill>
              </a:rPr>
              <a:t>과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 err="1">
                <a:solidFill>
                  <a:srgbClr val="0000FF"/>
                </a:solidFill>
              </a:rPr>
              <a:t>softmax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층을 </a:t>
            </a:r>
            <a:r>
              <a:rPr lang="ko-KR" altLang="en-US" sz="1400" dirty="0" err="1">
                <a:solidFill>
                  <a:srgbClr val="0000FF"/>
                </a:solidFill>
              </a:rPr>
              <a:t>떼내라는</a:t>
            </a:r>
            <a:r>
              <a:rPr lang="ko-KR" altLang="en-US" sz="1400" dirty="0">
                <a:solidFill>
                  <a:srgbClr val="0000FF"/>
                </a:solidFill>
              </a:rPr>
              <a:t> 뜻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([</a:t>
            </a:r>
            <a:r>
              <a:rPr lang="ko-KR" altLang="en-US" sz="1400" dirty="0">
                <a:solidFill>
                  <a:srgbClr val="0000FF"/>
                </a:solidFill>
              </a:rPr>
              <a:t>그림 </a:t>
            </a:r>
            <a:r>
              <a:rPr lang="en-US" altLang="ko-KR" sz="1400" dirty="0">
                <a:solidFill>
                  <a:srgbClr val="0000FF"/>
                </a:solidFill>
              </a:rPr>
              <a:t>6-13]</a:t>
            </a:r>
            <a:r>
              <a:rPr lang="ko-KR" altLang="en-US" sz="1400" dirty="0">
                <a:solidFill>
                  <a:srgbClr val="0000FF"/>
                </a:solidFill>
              </a:rPr>
              <a:t>에서 특징 추출 부분만 남겨주는 셈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6156176" y="2060848"/>
            <a:ext cx="288033" cy="86409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44408" y="3217188"/>
            <a:ext cx="1750615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뒷부분을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새로 부착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4549950" y="3541224"/>
            <a:ext cx="216024" cy="36145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H="1">
            <a:off x="6732240" y="3954825"/>
            <a:ext cx="309988" cy="6263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20650" y="3616554"/>
            <a:ext cx="1750615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미세 조정 방식의 학습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낮은 </a:t>
            </a:r>
            <a:r>
              <a:rPr lang="ko-KR" altLang="en-US" sz="1400" dirty="0" err="1">
                <a:solidFill>
                  <a:srgbClr val="0000FF"/>
                </a:solidFill>
              </a:rPr>
              <a:t>학습률</a:t>
            </a:r>
            <a:r>
              <a:rPr lang="ko-KR" altLang="en-US" sz="1400" dirty="0">
                <a:solidFill>
                  <a:srgbClr val="0000FF"/>
                </a:solidFill>
              </a:rPr>
              <a:t> 설정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61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60"/>
            <a:ext cx="8039100" cy="31337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 프로그래밍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새의 품종 분류</a:t>
            </a:r>
          </a:p>
        </p:txBody>
      </p:sp>
      <p:cxnSp>
        <p:nvCxnSpPr>
          <p:cNvPr id="12" name="직선 화살표 연결선 11"/>
          <p:cNvCxnSpPr/>
          <p:nvPr/>
        </p:nvCxnSpPr>
        <p:spPr>
          <a:xfrm flipH="1" flipV="1">
            <a:off x="3059832" y="4149080"/>
            <a:ext cx="216024" cy="2880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83768" y="4402485"/>
            <a:ext cx="194421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75.53% </a:t>
            </a:r>
            <a:r>
              <a:rPr lang="ko-KR" altLang="en-US" sz="1400" dirty="0" err="1">
                <a:solidFill>
                  <a:srgbClr val="0000FF"/>
                </a:solidFill>
              </a:rPr>
              <a:t>정확률을</a:t>
            </a:r>
            <a:r>
              <a:rPr lang="ko-KR" altLang="en-US" sz="1400" dirty="0">
                <a:solidFill>
                  <a:srgbClr val="0000FF"/>
                </a:solidFill>
              </a:rPr>
              <a:t> 얻음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249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전이 학습 프로그래밍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새의 품종 분류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미세 조정 방식과 동결 방식</a:t>
            </a:r>
            <a:endParaRPr lang="en-US" altLang="ko-KR" dirty="0"/>
          </a:p>
          <a:p>
            <a:pPr lvl="1"/>
            <a:r>
              <a:rPr lang="ko-KR" altLang="en-US" dirty="0"/>
              <a:t>미세 조정</a:t>
            </a:r>
            <a:r>
              <a:rPr lang="en-US" altLang="ko-KR" baseline="-25000" dirty="0"/>
              <a:t>fine-tuning </a:t>
            </a:r>
            <a:r>
              <a:rPr lang="ko-KR" altLang="en-US" dirty="0"/>
              <a:t>방식</a:t>
            </a:r>
            <a:endParaRPr lang="en-US" altLang="ko-KR" dirty="0"/>
          </a:p>
          <a:p>
            <a:pPr lvl="2"/>
            <a:r>
              <a:rPr lang="ko-KR" altLang="en-US" dirty="0" err="1"/>
              <a:t>컨볼루션층과</a:t>
            </a:r>
            <a:r>
              <a:rPr lang="ko-KR" altLang="en-US" dirty="0"/>
              <a:t> 완전연결층의 가중치를 동시에 수정</a:t>
            </a:r>
            <a:endParaRPr lang="en-US" altLang="ko-KR" dirty="0"/>
          </a:p>
          <a:p>
            <a:pPr lvl="2"/>
            <a:r>
              <a:rPr lang="ko-KR" altLang="en-US" dirty="0" err="1"/>
              <a:t>학습률을</a:t>
            </a:r>
            <a:r>
              <a:rPr lang="ko-KR" altLang="en-US" dirty="0"/>
              <a:t> 낮게 유지하여 조금씩 수정</a:t>
            </a:r>
            <a:endParaRPr lang="en-US" altLang="ko-KR" dirty="0"/>
          </a:p>
          <a:p>
            <a:pPr lvl="1"/>
            <a:r>
              <a:rPr lang="ko-KR" altLang="en-US" dirty="0"/>
              <a:t>동결</a:t>
            </a:r>
            <a:r>
              <a:rPr lang="en-US" altLang="ko-KR" dirty="0"/>
              <a:t> </a:t>
            </a:r>
            <a:r>
              <a:rPr lang="ko-KR" altLang="en-US" dirty="0"/>
              <a:t>방식</a:t>
            </a:r>
            <a:endParaRPr lang="en-US" altLang="ko-KR" dirty="0"/>
          </a:p>
          <a:p>
            <a:pPr lvl="2"/>
            <a:r>
              <a:rPr lang="ko-KR" altLang="en-US" dirty="0" err="1"/>
              <a:t>컨볼루션층의</a:t>
            </a:r>
            <a:r>
              <a:rPr lang="ko-KR" altLang="en-US" dirty="0"/>
              <a:t> 가중치를 동결하여 수정이 일어나지 않게 제한</a:t>
            </a:r>
            <a:endParaRPr lang="en-US" altLang="ko-KR" dirty="0"/>
          </a:p>
          <a:p>
            <a:pPr lvl="2"/>
            <a:r>
              <a:rPr lang="en-US" altLang="ko-KR" dirty="0"/>
              <a:t>49</a:t>
            </a:r>
            <a:r>
              <a:rPr lang="ko-KR" altLang="en-US" dirty="0"/>
              <a:t>행 뒤에 다음 행을 추가하면 됨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r>
              <a:rPr lang="en-US" altLang="ko-KR" dirty="0"/>
              <a:t>CUB </a:t>
            </a:r>
            <a:r>
              <a:rPr lang="ko-KR" altLang="en-US" dirty="0" err="1"/>
              <a:t>데이터셋에</a:t>
            </a:r>
            <a:r>
              <a:rPr lang="ko-KR" altLang="en-US" dirty="0"/>
              <a:t> 대해 실험한 결과 미세 조정 방식이 우수함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49" y="3501008"/>
            <a:ext cx="38385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6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컨볼루션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신경망의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컨볼루션</a:t>
            </a:r>
            <a:r>
              <a:rPr lang="ko-KR" altLang="en-US" dirty="0"/>
              <a:t> 신경망은 커널을 학습함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6-10]</a:t>
            </a:r>
            <a:r>
              <a:rPr lang="ko-KR" altLang="en-US" dirty="0">
                <a:sym typeface="Wingdings" panose="05000000000000000000" pitchFamily="2" charset="2"/>
              </a:rPr>
              <a:t>은 커널을 파란 색으로 표시하여 이 사실을 강조</a:t>
            </a:r>
            <a:r>
              <a:rPr lang="en-US" altLang="ko-KR" dirty="0">
                <a:sym typeface="Wingdings" panose="05000000000000000000" pitchFamily="2" charset="2"/>
              </a:rPr>
              <a:t>([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5-10]</a:t>
            </a:r>
            <a:r>
              <a:rPr lang="ko-KR" altLang="en-US" dirty="0">
                <a:sym typeface="Wingdings" panose="05000000000000000000" pitchFamily="2" charset="2"/>
              </a:rPr>
              <a:t>의 깊은 다층 </a:t>
            </a: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ko-KR" altLang="en-US" dirty="0">
                <a:sym typeface="Wingdings" panose="05000000000000000000" pitchFamily="2" charset="2"/>
              </a:rPr>
              <a:t> 노드를 연결하는 가중치를 학습함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둘의 학습 알고리즘이 다를 것 같지만 다행이 같은 손실 함수와 같은 </a:t>
            </a:r>
            <a:r>
              <a:rPr lang="ko-KR" altLang="en-US" dirty="0" err="1">
                <a:sym typeface="Wingdings" panose="05000000000000000000" pitchFamily="2" charset="2"/>
              </a:rPr>
              <a:t>옵티마이저</a:t>
            </a:r>
            <a:r>
              <a:rPr lang="ko-KR" altLang="en-US" dirty="0">
                <a:sym typeface="Wingdings" panose="05000000000000000000" pitchFamily="2" charset="2"/>
              </a:rPr>
              <a:t> 사용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762487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물체 검출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분류</a:t>
            </a:r>
            <a:r>
              <a:rPr lang="en-US" altLang="ko-KR" baseline="-25000" dirty="0"/>
              <a:t>classification</a:t>
            </a:r>
            <a:r>
              <a:rPr lang="en-US" altLang="ko-KR" dirty="0"/>
              <a:t>, </a:t>
            </a:r>
            <a:r>
              <a:rPr lang="ko-KR" altLang="en-US" dirty="0"/>
              <a:t>검출</a:t>
            </a:r>
            <a:r>
              <a:rPr lang="en-US" altLang="ko-KR" baseline="-25000" dirty="0"/>
              <a:t>detection</a:t>
            </a:r>
            <a:r>
              <a:rPr lang="en-US" altLang="ko-KR" dirty="0"/>
              <a:t>, </a:t>
            </a:r>
            <a:r>
              <a:rPr lang="ko-KR" altLang="en-US" dirty="0"/>
              <a:t>분할</a:t>
            </a:r>
            <a:r>
              <a:rPr lang="en-US" altLang="ko-KR" baseline="-25000" dirty="0"/>
              <a:t>segmentation</a:t>
            </a:r>
            <a:r>
              <a:rPr lang="ko-KR" altLang="en-US" dirty="0"/>
              <a:t> 문제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r>
              <a:rPr lang="ko-KR" altLang="en-US" dirty="0"/>
              <a:t>물체</a:t>
            </a:r>
            <a:r>
              <a:rPr lang="en-US" altLang="ko-KR" dirty="0"/>
              <a:t> </a:t>
            </a:r>
            <a:r>
              <a:rPr lang="ko-KR" altLang="en-US" dirty="0"/>
              <a:t>검출을 위한 </a:t>
            </a:r>
            <a:r>
              <a:rPr lang="ko-KR" altLang="en-US" dirty="0" err="1"/>
              <a:t>딥러닝</a:t>
            </a:r>
            <a:r>
              <a:rPr lang="ko-KR" altLang="en-US" dirty="0"/>
              <a:t> 모델</a:t>
            </a:r>
            <a:endParaRPr lang="en-US" altLang="ko-KR" dirty="0"/>
          </a:p>
          <a:p>
            <a:pPr lvl="2"/>
            <a:r>
              <a:rPr lang="en-US" altLang="ko-KR" dirty="0"/>
              <a:t>R-CNN</a:t>
            </a:r>
          </a:p>
          <a:p>
            <a:pPr lvl="2"/>
            <a:r>
              <a:rPr lang="en-US" altLang="ko-KR" dirty="0"/>
              <a:t>Fast R-CNN</a:t>
            </a:r>
          </a:p>
          <a:p>
            <a:pPr lvl="2"/>
            <a:r>
              <a:rPr lang="en-US" altLang="ko-KR" dirty="0"/>
              <a:t>Faster R-CNN</a:t>
            </a:r>
          </a:p>
          <a:p>
            <a:pPr lvl="2"/>
            <a:r>
              <a:rPr lang="en-US" altLang="ko-KR" dirty="0"/>
              <a:t>YOLO(you</a:t>
            </a:r>
            <a:r>
              <a:rPr lang="ko-KR" altLang="en-US" dirty="0"/>
              <a:t> </a:t>
            </a:r>
            <a:r>
              <a:rPr lang="en-US" altLang="ko-KR" dirty="0"/>
              <a:t>Only Look Once): </a:t>
            </a:r>
            <a:r>
              <a:rPr lang="ko-KR" altLang="en-US" dirty="0"/>
              <a:t>이 책이 사용하는 모델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5778388" cy="2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65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욜로를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이용한 물체 검출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6-19(a)]</a:t>
            </a:r>
            <a:r>
              <a:rPr lang="ko-KR" altLang="en-US" dirty="0"/>
              <a:t>는 </a:t>
            </a:r>
            <a:r>
              <a:rPr lang="ko-KR" altLang="en-US" dirty="0" err="1"/>
              <a:t>욜로의</a:t>
            </a:r>
            <a:r>
              <a:rPr lang="ko-KR" altLang="en-US" dirty="0"/>
              <a:t> 동작 원리를 설명</a:t>
            </a:r>
            <a:endParaRPr lang="en-US" altLang="ko-KR" dirty="0"/>
          </a:p>
          <a:p>
            <a:pPr lvl="1"/>
            <a:r>
              <a:rPr lang="ko-KR" altLang="en-US" dirty="0"/>
              <a:t>입력 영상을 </a:t>
            </a:r>
            <a:r>
              <a:rPr lang="en-US" altLang="ko-KR" dirty="0"/>
              <a:t>S*S </a:t>
            </a:r>
            <a:r>
              <a:rPr lang="ko-KR" altLang="en-US" dirty="0"/>
              <a:t>격자로 나눈 </a:t>
            </a:r>
            <a:r>
              <a:rPr lang="en-US" altLang="ko-KR" dirty="0"/>
              <a:t>S</a:t>
            </a:r>
            <a:r>
              <a:rPr lang="en-US" altLang="ko-KR" baseline="30000" dirty="0"/>
              <a:t>2</a:t>
            </a:r>
            <a:r>
              <a:rPr lang="ko-KR" altLang="en-US" dirty="0"/>
              <a:t>개의 격자 방 각각에 대해 </a:t>
            </a:r>
            <a:r>
              <a:rPr lang="en-US" altLang="ko-KR" dirty="0"/>
              <a:t>B</a:t>
            </a:r>
            <a:r>
              <a:rPr lang="ko-KR" altLang="en-US" dirty="0"/>
              <a:t>개의</a:t>
            </a:r>
            <a:r>
              <a:rPr lang="en-US" altLang="ko-KR" dirty="0"/>
              <a:t> </a:t>
            </a:r>
            <a:r>
              <a:rPr lang="ko-KR" altLang="en-US" dirty="0" err="1"/>
              <a:t>바운딩</a:t>
            </a:r>
            <a:r>
              <a:rPr lang="ko-KR" altLang="en-US" dirty="0"/>
              <a:t> 박스를 생성</a:t>
            </a:r>
            <a:r>
              <a:rPr lang="en-US" altLang="ko-KR" dirty="0"/>
              <a:t>(</a:t>
            </a:r>
            <a:r>
              <a:rPr lang="ko-KR" altLang="en-US" dirty="0" err="1"/>
              <a:t>바운딩</a:t>
            </a:r>
            <a:r>
              <a:rPr lang="ko-KR" altLang="en-US" dirty="0"/>
              <a:t> 박스는 </a:t>
            </a:r>
            <a:r>
              <a:rPr lang="en-US" altLang="ko-KR" dirty="0"/>
              <a:t>(</a:t>
            </a:r>
            <a:r>
              <a:rPr lang="en-US" altLang="ko-KR" dirty="0" err="1"/>
              <a:t>x,y,w,h,o</a:t>
            </a:r>
            <a:r>
              <a:rPr lang="en-US" altLang="ko-KR" dirty="0"/>
              <a:t>)</a:t>
            </a:r>
            <a:r>
              <a:rPr lang="ko-KR" altLang="en-US" dirty="0"/>
              <a:t>의 </a:t>
            </a:r>
            <a:r>
              <a:rPr lang="en-US" altLang="ko-KR" dirty="0"/>
              <a:t>5</a:t>
            </a:r>
            <a:r>
              <a:rPr lang="ko-KR" altLang="en-US" dirty="0"/>
              <a:t>개 값으로 표현</a:t>
            </a:r>
            <a:r>
              <a:rPr lang="en-US" altLang="ko-KR" dirty="0"/>
              <a:t>. o</a:t>
            </a:r>
            <a:r>
              <a:rPr lang="ko-KR" altLang="en-US" dirty="0"/>
              <a:t>는 물체일 가능성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C=80</a:t>
            </a:r>
            <a:r>
              <a:rPr lang="ko-KR" altLang="en-US" dirty="0"/>
              <a:t>개의</a:t>
            </a:r>
            <a:r>
              <a:rPr lang="en-US" altLang="ko-KR" dirty="0"/>
              <a:t> </a:t>
            </a:r>
            <a:r>
              <a:rPr lang="ko-KR" altLang="en-US" dirty="0"/>
              <a:t>물체 부류</a:t>
            </a:r>
            <a:endParaRPr lang="en-US" altLang="ko-KR" dirty="0"/>
          </a:p>
          <a:p>
            <a:pPr lvl="1"/>
            <a:r>
              <a:rPr lang="ko-KR" altLang="en-US" dirty="0"/>
              <a:t>실제</a:t>
            </a:r>
            <a:r>
              <a:rPr lang="en-US" altLang="ko-KR" dirty="0"/>
              <a:t> </a:t>
            </a:r>
            <a:r>
              <a:rPr lang="ko-KR" altLang="en-US" dirty="0"/>
              <a:t>구현에서는 </a:t>
            </a:r>
            <a:r>
              <a:rPr lang="en-US" altLang="ko-KR" dirty="0"/>
              <a:t>S=7, B=2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49</a:t>
            </a:r>
            <a:r>
              <a:rPr lang="ko-KR" altLang="en-US" dirty="0"/>
              <a:t>개 </a:t>
            </a:r>
            <a:r>
              <a:rPr lang="ko-KR" altLang="en-US" dirty="0" err="1"/>
              <a:t>격자방</a:t>
            </a:r>
            <a:r>
              <a:rPr lang="ko-KR" altLang="en-US" dirty="0"/>
              <a:t> 각각은 부류 정보를 표현하는 </a:t>
            </a:r>
            <a:r>
              <a:rPr lang="en-US" altLang="ko-KR" dirty="0"/>
              <a:t>80-</a:t>
            </a:r>
            <a:r>
              <a:rPr lang="ko-KR" altLang="en-US" dirty="0"/>
              <a:t>차원 벡터와 </a:t>
            </a:r>
            <a:r>
              <a:rPr lang="ko-KR" altLang="en-US" dirty="0" err="1"/>
              <a:t>바운딩</a:t>
            </a:r>
            <a:r>
              <a:rPr lang="ko-KR" altLang="en-US" dirty="0"/>
              <a:t> 박스 두개를 표현하는 </a:t>
            </a:r>
            <a:r>
              <a:rPr lang="en-US" altLang="ko-KR" dirty="0"/>
              <a:t>10-</a:t>
            </a:r>
            <a:r>
              <a:rPr lang="ko-KR" altLang="en-US" dirty="0"/>
              <a:t>차원 벡터를 가짐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68960"/>
            <a:ext cx="727635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23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욜로를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이용한 물체 검출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6-20]</a:t>
            </a:r>
            <a:r>
              <a:rPr lang="ko-KR" altLang="en-US" dirty="0"/>
              <a:t>은 개선된 </a:t>
            </a:r>
            <a:r>
              <a:rPr lang="en-US" altLang="ko-KR" dirty="0"/>
              <a:t>YOLOv3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14*14, 28*28, 56*56dml 3</a:t>
            </a:r>
            <a:r>
              <a:rPr lang="ko-KR" altLang="en-US" dirty="0"/>
              <a:t>개</a:t>
            </a:r>
            <a:r>
              <a:rPr lang="en-US" altLang="ko-KR" dirty="0"/>
              <a:t> </a:t>
            </a:r>
            <a:r>
              <a:rPr lang="ko-KR" altLang="en-US" dirty="0"/>
              <a:t>스케일을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각각 </a:t>
            </a:r>
            <a:r>
              <a:rPr lang="en-US" altLang="ko-KR" dirty="0"/>
              <a:t>yolo_82, yolo_94</a:t>
            </a:r>
            <a:r>
              <a:rPr lang="ko-KR" altLang="en-US" dirty="0"/>
              <a:t>라는 중간층과 </a:t>
            </a:r>
            <a:r>
              <a:rPr lang="en-US" altLang="ko-KR" dirty="0"/>
              <a:t>yolo_106</a:t>
            </a:r>
            <a:r>
              <a:rPr lang="ko-KR" altLang="en-US" dirty="0"/>
              <a:t>이라는</a:t>
            </a:r>
            <a:r>
              <a:rPr lang="en-US" altLang="ko-KR" dirty="0"/>
              <a:t> </a:t>
            </a:r>
            <a:r>
              <a:rPr lang="ko-KR" altLang="en-US" dirty="0"/>
              <a:t>마지막 층에서 추출 가능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4220"/>
            <a:ext cx="7524328" cy="21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6-12]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97" y="1484784"/>
            <a:ext cx="7128792" cy="50375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874154"/>
            <a:ext cx="5472608" cy="589358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 flipH="1">
            <a:off x="2051720" y="1197500"/>
            <a:ext cx="834273" cy="115138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H="1">
            <a:off x="2915816" y="2649964"/>
            <a:ext cx="109320" cy="25629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22948" y="2132855"/>
            <a:ext cx="4285355" cy="6106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욜로는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altLang="ko-KR" sz="1400" dirty="0">
                <a:solidFill>
                  <a:srgbClr val="0000FF"/>
                </a:solidFill>
              </a:rPr>
              <a:t>MS COCO </a:t>
            </a:r>
            <a:r>
              <a:rPr lang="ko-KR" altLang="en-US" sz="1400" dirty="0" err="1">
                <a:solidFill>
                  <a:srgbClr val="0000FF"/>
                </a:solidFill>
              </a:rPr>
              <a:t>데이터셋에</a:t>
            </a:r>
            <a:r>
              <a:rPr lang="ko-KR" altLang="en-US" sz="1400" dirty="0">
                <a:solidFill>
                  <a:srgbClr val="0000FF"/>
                </a:solidFill>
              </a:rPr>
              <a:t> 대해 학습되었는데</a:t>
            </a:r>
            <a:r>
              <a:rPr lang="en-US" altLang="ko-KR" sz="1400" dirty="0">
                <a:solidFill>
                  <a:srgbClr val="0000FF"/>
                </a:solidFill>
              </a:rPr>
              <a:t>,</a:t>
            </a:r>
          </a:p>
          <a:p>
            <a:r>
              <a:rPr lang="en-US" altLang="ko-KR" sz="1400" dirty="0">
                <a:solidFill>
                  <a:srgbClr val="0000FF"/>
                </a:solidFill>
              </a:rPr>
              <a:t>80</a:t>
            </a:r>
            <a:r>
              <a:rPr lang="ko-KR" altLang="en-US" sz="1400" dirty="0">
                <a:solidFill>
                  <a:srgbClr val="0000FF"/>
                </a:solidFill>
              </a:rPr>
              <a:t>개의 부류 이름을 읽어 옴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1456" y="3626215"/>
            <a:ext cx="3658896" cy="377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09~11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</a:t>
            </a:r>
            <a:r>
              <a:rPr lang="ko-KR" altLang="en-US" sz="1400" dirty="0">
                <a:solidFill>
                  <a:srgbClr val="0000FF"/>
                </a:solidFill>
              </a:rPr>
              <a:t>테스트할 영상 읽고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  <a:r>
              <a:rPr lang="ko-KR" altLang="en-US" sz="1400" dirty="0">
                <a:solidFill>
                  <a:srgbClr val="0000FF"/>
                </a:solidFill>
              </a:rPr>
              <a:t>전처리 수행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3779912" y="3902284"/>
            <a:ext cx="289340" cy="13584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83968" y="3999604"/>
            <a:ext cx="2016224" cy="377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YOLOv3 </a:t>
            </a:r>
            <a:r>
              <a:rPr lang="ko-KR" altLang="en-US" sz="1400" dirty="0">
                <a:solidFill>
                  <a:srgbClr val="0000FF"/>
                </a:solidFill>
              </a:rPr>
              <a:t>모델을 불러옴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 flipH="1">
            <a:off x="3959932" y="4257492"/>
            <a:ext cx="324036" cy="62748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4168" y="4571234"/>
            <a:ext cx="2703404" cy="55575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yolo_82, yolo_94, yolo_106</a:t>
            </a:r>
            <a:r>
              <a:rPr lang="ko-KR" altLang="en-US" sz="1400" dirty="0">
                <a:solidFill>
                  <a:srgbClr val="0000FF"/>
                </a:solidFill>
              </a:rPr>
              <a:t>층을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알아냄 </a:t>
            </a:r>
            <a:r>
              <a:rPr lang="en-US" sz="1400" dirty="0">
                <a:solidFill>
                  <a:srgbClr val="0000FF"/>
                </a:solidFill>
              </a:rPr>
              <a:t>([</a:t>
            </a:r>
            <a:r>
              <a:rPr lang="ko-KR" altLang="en-US" sz="1400" dirty="0">
                <a:solidFill>
                  <a:srgbClr val="0000FF"/>
                </a:solidFill>
              </a:rPr>
              <a:t>그림</a:t>
            </a:r>
            <a:r>
              <a:rPr lang="en-US" sz="1400" dirty="0">
                <a:solidFill>
                  <a:srgbClr val="0000FF"/>
                </a:solidFill>
              </a:rPr>
              <a:t> 6-20] </a:t>
            </a:r>
            <a:r>
              <a:rPr lang="ko-KR" altLang="en-US" sz="1400" dirty="0">
                <a:solidFill>
                  <a:srgbClr val="0000FF"/>
                </a:solidFill>
              </a:rPr>
              <a:t>참조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 flipH="1">
            <a:off x="5907252" y="5105937"/>
            <a:ext cx="248924" cy="26697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01575" y="5753829"/>
            <a:ext cx="2448271" cy="399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테스트 영상을 신경망에 입력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5" name="직선 화살표 연결선 24"/>
          <p:cNvCxnSpPr/>
          <p:nvPr/>
        </p:nvCxnSpPr>
        <p:spPr>
          <a:xfrm flipH="1">
            <a:off x="3347864" y="5937323"/>
            <a:ext cx="576718" cy="162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2000" y="6204308"/>
            <a:ext cx="2448271" cy="399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출력을 </a:t>
            </a:r>
            <a:r>
              <a:rPr lang="en-US" altLang="ko-KR" sz="1400" dirty="0">
                <a:solidFill>
                  <a:srgbClr val="0000FF"/>
                </a:solidFill>
              </a:rPr>
              <a:t>output3 </a:t>
            </a:r>
            <a:r>
              <a:rPr lang="ko-KR" altLang="en-US" sz="1400" dirty="0">
                <a:solidFill>
                  <a:srgbClr val="0000FF"/>
                </a:solidFill>
              </a:rPr>
              <a:t>객체에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저장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8" name="직선 화살표 연결선 27"/>
          <p:cNvCxnSpPr/>
          <p:nvPr/>
        </p:nvCxnSpPr>
        <p:spPr>
          <a:xfrm flipH="1" flipV="1">
            <a:off x="4355976" y="6240813"/>
            <a:ext cx="216024" cy="1997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1752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953" y="980728"/>
            <a:ext cx="5832647" cy="269145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107" y="3672032"/>
            <a:ext cx="5849273" cy="281375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2849156"/>
            <a:ext cx="2520280" cy="560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비최대</a:t>
            </a:r>
            <a:r>
              <a:rPr lang="ko-KR" altLang="en-US" sz="1400" dirty="0">
                <a:solidFill>
                  <a:srgbClr val="0000FF"/>
                </a:solidFill>
              </a:rPr>
              <a:t> 억제를 적용하여 주위에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비해 최대인 것만 남김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8" name="직선 화살표 연결선 27"/>
          <p:cNvCxnSpPr/>
          <p:nvPr/>
        </p:nvCxnSpPr>
        <p:spPr>
          <a:xfrm flipH="1">
            <a:off x="4355977" y="1269151"/>
            <a:ext cx="864095" cy="7161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08777" y="989112"/>
            <a:ext cx="2520280" cy="560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20~32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</a:t>
            </a:r>
            <a:r>
              <a:rPr lang="ko-KR" altLang="en-US" sz="1400" dirty="0">
                <a:solidFill>
                  <a:srgbClr val="0000FF"/>
                </a:solidFill>
              </a:rPr>
              <a:t>최고 부류 확률이 </a:t>
            </a:r>
            <a:r>
              <a:rPr lang="en-US" altLang="ko-KR" sz="1400" dirty="0">
                <a:solidFill>
                  <a:srgbClr val="0000FF"/>
                </a:solidFill>
              </a:rPr>
              <a:t>0.5</a:t>
            </a:r>
            <a:r>
              <a:rPr lang="ko-KR" altLang="en-US" sz="1400" dirty="0">
                <a:solidFill>
                  <a:srgbClr val="0000FF"/>
                </a:solidFill>
              </a:rPr>
              <a:t>를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넘는 </a:t>
            </a:r>
            <a:r>
              <a:rPr lang="ko-KR" altLang="en-US" sz="1400" dirty="0" err="1">
                <a:solidFill>
                  <a:srgbClr val="0000FF"/>
                </a:solidFill>
              </a:rPr>
              <a:t>바운딩</a:t>
            </a:r>
            <a:r>
              <a:rPr lang="ko-KR" altLang="en-US" sz="1400" dirty="0">
                <a:solidFill>
                  <a:srgbClr val="0000FF"/>
                </a:solidFill>
              </a:rPr>
              <a:t> 박스를 모음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 flipH="1">
            <a:off x="5148064" y="3348191"/>
            <a:ext cx="525512" cy="44084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07561" y="3832841"/>
            <a:ext cx="2520280" cy="560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36~41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</a:t>
            </a:r>
            <a:r>
              <a:rPr lang="ko-KR" altLang="en-US" sz="1400" dirty="0" err="1">
                <a:solidFill>
                  <a:srgbClr val="0000FF"/>
                </a:solidFill>
              </a:rPr>
              <a:t>비최대</a:t>
            </a:r>
            <a:r>
              <a:rPr lang="ko-KR" altLang="en-US" sz="1400" dirty="0">
                <a:solidFill>
                  <a:srgbClr val="0000FF"/>
                </a:solidFill>
              </a:rPr>
              <a:t> 억제에서 살아남은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 err="1">
                <a:solidFill>
                  <a:srgbClr val="0000FF"/>
                </a:solidFill>
              </a:rPr>
              <a:t>바운딩</a:t>
            </a:r>
            <a:r>
              <a:rPr lang="ko-KR" altLang="en-US" sz="1400" dirty="0">
                <a:solidFill>
                  <a:srgbClr val="0000FF"/>
                </a:solidFill>
              </a:rPr>
              <a:t> 박스를 영상에 표시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0" name="직선 화살표 연결선 29"/>
          <p:cNvCxnSpPr/>
          <p:nvPr/>
        </p:nvCxnSpPr>
        <p:spPr>
          <a:xfrm flipH="1">
            <a:off x="3959932" y="4095068"/>
            <a:ext cx="1353604" cy="2978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6572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8001000" cy="323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7904" y="4675976"/>
            <a:ext cx="2520280" cy="560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dog</a:t>
            </a:r>
            <a:r>
              <a:rPr lang="ko-KR" altLang="en-US" sz="1400" dirty="0">
                <a:solidFill>
                  <a:srgbClr val="0000FF"/>
                </a:solidFill>
              </a:rPr>
              <a:t>를 </a:t>
            </a:r>
            <a:r>
              <a:rPr lang="en-US" altLang="ko-KR" sz="1400" dirty="0">
                <a:solidFill>
                  <a:srgbClr val="0000FF"/>
                </a:solidFill>
              </a:rPr>
              <a:t>99.8% </a:t>
            </a:r>
            <a:r>
              <a:rPr lang="ko-KR" altLang="en-US" sz="1400" dirty="0">
                <a:solidFill>
                  <a:srgbClr val="0000FF"/>
                </a:solidFill>
              </a:rPr>
              <a:t>확률로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검출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2267744" y="4149080"/>
            <a:ext cx="1440160" cy="81759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40052" y="3356992"/>
            <a:ext cx="2520280" cy="560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bicycle</a:t>
            </a:r>
            <a:r>
              <a:rPr lang="ko-KR" altLang="en-US" sz="1400" dirty="0">
                <a:solidFill>
                  <a:srgbClr val="0000FF"/>
                </a:solidFill>
              </a:rPr>
              <a:t>을 </a:t>
            </a:r>
            <a:r>
              <a:rPr lang="en-US" altLang="ko-KR" sz="1400" dirty="0">
                <a:solidFill>
                  <a:srgbClr val="0000FF"/>
                </a:solidFill>
              </a:rPr>
              <a:t>99.6% </a:t>
            </a:r>
            <a:r>
              <a:rPr lang="ko-KR" altLang="en-US" sz="1400" dirty="0">
                <a:solidFill>
                  <a:srgbClr val="0000FF"/>
                </a:solidFill>
              </a:rPr>
              <a:t>확률로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검출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 flipH="1" flipV="1">
            <a:off x="3419872" y="3068960"/>
            <a:ext cx="1111217" cy="56807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39952" y="904404"/>
            <a:ext cx="4721431" cy="560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truck</a:t>
            </a:r>
            <a:r>
              <a:rPr lang="ko-KR" altLang="en-US" sz="1400" dirty="0">
                <a:solidFill>
                  <a:srgbClr val="0000FF"/>
                </a:solidFill>
              </a:rPr>
              <a:t>을 </a:t>
            </a:r>
            <a:r>
              <a:rPr lang="en-US" altLang="ko-KR" sz="1400" dirty="0">
                <a:solidFill>
                  <a:srgbClr val="0000FF"/>
                </a:solidFill>
              </a:rPr>
              <a:t>89.0% </a:t>
            </a:r>
            <a:r>
              <a:rPr lang="ko-KR" altLang="en-US" sz="1400" dirty="0">
                <a:solidFill>
                  <a:srgbClr val="0000FF"/>
                </a:solidFill>
              </a:rPr>
              <a:t>확률로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검출</a:t>
            </a:r>
            <a:r>
              <a:rPr lang="en-US" altLang="ko-KR" sz="1400" dirty="0">
                <a:solidFill>
                  <a:srgbClr val="0000FF"/>
                </a:solidFill>
              </a:rPr>
              <a:t>(car</a:t>
            </a:r>
            <a:r>
              <a:rPr lang="ko-KR" altLang="en-US" sz="1400" dirty="0">
                <a:solidFill>
                  <a:srgbClr val="0000FF"/>
                </a:solidFill>
              </a:rPr>
              <a:t>를 </a:t>
            </a:r>
            <a:r>
              <a:rPr lang="en-US" altLang="ko-KR" sz="1400" dirty="0">
                <a:solidFill>
                  <a:srgbClr val="0000FF"/>
                </a:solidFill>
              </a:rPr>
              <a:t>truck</a:t>
            </a:r>
            <a:r>
              <a:rPr lang="ko-KR" altLang="en-US" sz="1400" dirty="0">
                <a:solidFill>
                  <a:srgbClr val="0000FF"/>
                </a:solidFill>
              </a:rPr>
              <a:t>으로 틀리게 분류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 flipH="1">
            <a:off x="3851920" y="1340768"/>
            <a:ext cx="576065" cy="78595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6193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6.8.2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또 다른 영상에 적용</a:t>
            </a:r>
            <a:r>
              <a:rPr lang="en-US" altLang="ko-KR" dirty="0"/>
              <a:t>(</a:t>
            </a:r>
            <a:r>
              <a:rPr lang="ko-KR" altLang="en-US" dirty="0"/>
              <a:t>상당히</a:t>
            </a:r>
            <a:r>
              <a:rPr lang="en-US" altLang="ko-KR" dirty="0"/>
              <a:t> </a:t>
            </a:r>
            <a:r>
              <a:rPr lang="ko-KR" altLang="en-US" dirty="0"/>
              <a:t>우수한 성능</a:t>
            </a:r>
            <a:r>
              <a:rPr lang="en-US" altLang="ko-KR" dirty="0"/>
              <a:t>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7619800" cy="3060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3948" y="4761267"/>
            <a:ext cx="2891751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helicopter</a:t>
            </a:r>
            <a:r>
              <a:rPr lang="ko-KR" altLang="en-US" sz="1400" dirty="0">
                <a:solidFill>
                  <a:srgbClr val="0000FF"/>
                </a:solidFill>
              </a:rPr>
              <a:t>를 </a:t>
            </a:r>
            <a:r>
              <a:rPr lang="en-US" altLang="ko-KR" sz="1400" dirty="0">
                <a:solidFill>
                  <a:srgbClr val="0000FF"/>
                </a:solidFill>
              </a:rPr>
              <a:t>bird</a:t>
            </a:r>
            <a:r>
              <a:rPr lang="ko-KR" altLang="en-US" sz="1400" dirty="0">
                <a:solidFill>
                  <a:srgbClr val="0000FF"/>
                </a:solidFill>
              </a:rPr>
              <a:t>로 틀리게 분류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>
            <a:stCxn id="5" idx="2"/>
          </p:cNvCxnSpPr>
          <p:nvPr/>
        </p:nvCxnSpPr>
        <p:spPr>
          <a:xfrm flipH="1" flipV="1">
            <a:off x="3851920" y="2924944"/>
            <a:ext cx="497532" cy="183632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43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함수와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다층 </a:t>
            </a:r>
            <a:r>
              <a:rPr lang="ko-KR" altLang="en-US" dirty="0" err="1">
                <a:sym typeface="Wingdings" panose="05000000000000000000" pitchFamily="2" charset="2"/>
              </a:rPr>
              <a:t>퍼셉트론과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ko-KR" altLang="en-US" dirty="0" err="1">
                <a:sym typeface="Wingdings" panose="05000000000000000000" pitchFamily="2" charset="2"/>
              </a:rPr>
              <a:t>컨볼루션</a:t>
            </a:r>
            <a:r>
              <a:rPr lang="ko-KR" altLang="en-US" dirty="0">
                <a:sym typeface="Wingdings" panose="05000000000000000000" pitchFamily="2" charset="2"/>
              </a:rPr>
              <a:t> 신경망은 중간 층은 다르지만 입력과 출력은 동일하므로 같은 손실 함수 사용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손실 함수 목록은 </a:t>
            </a:r>
            <a:r>
              <a:rPr lang="en-US" altLang="ko-KR" dirty="0">
                <a:sym typeface="Wingdings" panose="05000000000000000000" pitchFamily="2" charset="2"/>
              </a:rPr>
              <a:t>5.7</a:t>
            </a:r>
            <a:r>
              <a:rPr lang="ko-KR" altLang="en-US" dirty="0">
                <a:sym typeface="Wingdings" panose="05000000000000000000" pitchFamily="2" charset="2"/>
              </a:rPr>
              <a:t>절 참조</a:t>
            </a:r>
            <a:endParaRPr lang="en-US" altLang="ko-KR" dirty="0">
              <a:sym typeface="Wingdings" panose="05000000000000000000" pitchFamily="2" charset="2"/>
            </a:endParaRPr>
          </a:p>
          <a:p>
            <a:r>
              <a:rPr lang="ko-KR" altLang="en-US" dirty="0" err="1">
                <a:sym typeface="Wingdings" panose="05000000000000000000" pitchFamily="2" charset="2"/>
              </a:rPr>
              <a:t>옵티마이저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다층 </a:t>
            </a: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ko-KR" altLang="en-US" dirty="0">
                <a:sym typeface="Wingdings" panose="05000000000000000000" pitchFamily="2" charset="2"/>
              </a:rPr>
              <a:t> 에지 가중치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 err="1">
                <a:sym typeface="Wingdings" panose="05000000000000000000" pitchFamily="2" charset="2"/>
              </a:rPr>
              <a:t>컨볼루션</a:t>
            </a:r>
            <a:r>
              <a:rPr lang="ko-KR" altLang="en-US" dirty="0">
                <a:sym typeface="Wingdings" panose="05000000000000000000" pitchFamily="2" charset="2"/>
              </a:rPr>
              <a:t> 신경망은 커널의 </a:t>
            </a:r>
            <a:r>
              <a:rPr lang="ko-KR" altLang="en-US" dirty="0" err="1">
                <a:sym typeface="Wingdings" panose="05000000000000000000" pitchFamily="2" charset="2"/>
              </a:rPr>
              <a:t>화소</a:t>
            </a:r>
            <a:r>
              <a:rPr lang="ko-KR" altLang="en-US" dirty="0">
                <a:sym typeface="Wingdings" panose="05000000000000000000" pitchFamily="2" charset="2"/>
              </a:rPr>
              <a:t> 값을 최적화한다는 점만 다르지 학습 원리는 동일하므로 같은 </a:t>
            </a:r>
            <a:r>
              <a:rPr lang="ko-KR" altLang="en-US" dirty="0" err="1">
                <a:sym typeface="Wingdings" panose="05000000000000000000" pitchFamily="2" charset="2"/>
              </a:rPr>
              <a:t>옵티마이저</a:t>
            </a:r>
            <a:r>
              <a:rPr lang="ko-KR" altLang="en-US" dirty="0">
                <a:sym typeface="Wingdings" panose="05000000000000000000" pitchFamily="2" charset="2"/>
              </a:rPr>
              <a:t> 사용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옵티마이저는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5.8</a:t>
            </a:r>
            <a:r>
              <a:rPr lang="ko-KR" altLang="en-US" dirty="0">
                <a:sym typeface="Wingdings" panose="05000000000000000000" pitchFamily="2" charset="2"/>
              </a:rPr>
              <a:t>절 참조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8096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통째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고전적인 컴퓨터 비전은 수작업</a:t>
            </a:r>
            <a:r>
              <a:rPr lang="en-US" altLang="ko-KR" baseline="-25000" dirty="0"/>
              <a:t>hand-crafted</a:t>
            </a:r>
            <a:r>
              <a:rPr lang="ko-KR" altLang="en-US" dirty="0"/>
              <a:t> 특징 사용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6-12(a)])</a:t>
            </a: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예</a:t>
            </a:r>
            <a:r>
              <a:rPr lang="en-US" altLang="ko-KR" dirty="0">
                <a:sym typeface="Wingdings" panose="05000000000000000000" pitchFamily="2" charset="2"/>
              </a:rPr>
              <a:t>) 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6-5]</a:t>
            </a:r>
            <a:r>
              <a:rPr lang="ko-KR" altLang="en-US" dirty="0">
                <a:sym typeface="Wingdings" panose="05000000000000000000" pitchFamily="2" charset="2"/>
              </a:rPr>
              <a:t>의 수직 </a:t>
            </a:r>
            <a:r>
              <a:rPr lang="ko-KR" altLang="en-US" dirty="0" err="1">
                <a:sym typeface="Wingdings" panose="05000000000000000000" pitchFamily="2" charset="2"/>
              </a:rPr>
              <a:t>에지와</a:t>
            </a:r>
            <a:r>
              <a:rPr lang="ko-KR" altLang="en-US" dirty="0">
                <a:sym typeface="Wingdings" panose="05000000000000000000" pitchFamily="2" charset="2"/>
              </a:rPr>
              <a:t> 수평 에지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사람의 직관으로 설계하기 때문에 어느 정도 성능 달성 가능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>
                <a:sym typeface="Wingdings" panose="05000000000000000000" pitchFamily="2" charset="2"/>
              </a:rPr>
              <a:t>주어진 데이터에 최적이 아니기 때문에 자연 영상처럼 복잡한 데이터에서 낮은 성능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84984"/>
            <a:ext cx="7740352" cy="26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0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2688</Words>
  <Application>Microsoft Office PowerPoint</Application>
  <PresentationFormat>화면 슬라이드 쇼(4:3)</PresentationFormat>
  <Paragraphs>432</Paragraphs>
  <Slides>76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76</vt:i4>
      </vt:variant>
    </vt:vector>
  </HeadingPairs>
  <TitlesOfParts>
    <vt:vector size="82" baseType="lpstr">
      <vt:lpstr>Wingdings</vt:lpstr>
      <vt:lpstr>나눔손글씨 펜</vt:lpstr>
      <vt:lpstr>Arial</vt:lpstr>
      <vt:lpstr>HY견고딕</vt:lpstr>
      <vt:lpstr>맑은 고딕</vt:lpstr>
      <vt:lpstr>1_Office 테마</vt:lpstr>
      <vt:lpstr>6장</vt:lpstr>
      <vt:lpstr>Preview</vt:lpstr>
      <vt:lpstr>6.2 컨볼루션 신경망의 구조와 동작</vt:lpstr>
      <vt:lpstr>6.2.3 빌딩 블록을 쌓아 만드는 컨볼루션 신경망</vt:lpstr>
      <vt:lpstr>6.2.3 빌딩 블록을 쌓아 만드는 컨볼루션 신경망</vt:lpstr>
      <vt:lpstr>6.2.3 빌딩 블록을 쌓아 만드는 컨볼루션 신경망</vt:lpstr>
      <vt:lpstr>6.3 컨볼루션 신경망의 학습</vt:lpstr>
      <vt:lpstr>6.3.1 손실 함수와 옵티마이저</vt:lpstr>
      <vt:lpstr>6.3.2 통째 학습</vt:lpstr>
      <vt:lpstr>6.3.2 통째 학습</vt:lpstr>
      <vt:lpstr>6.3.3 컨볼루션 신경망의 성능이 월등한 이유</vt:lpstr>
      <vt:lpstr>6.4 컨볼루션 신경망 프로그래밍</vt:lpstr>
      <vt:lpstr>6.4.1 필기 숫자 인식</vt:lpstr>
      <vt:lpstr>6.4.1 필기 숫자 인식</vt:lpstr>
      <vt:lpstr>6.4.1 필기 숫자 인식</vt:lpstr>
      <vt:lpstr>6.4.1 필기 숫자 인식</vt:lpstr>
      <vt:lpstr>6.4.1 필기 숫자 인식</vt:lpstr>
      <vt:lpstr>6.4.1 필기 숫자 인식</vt:lpstr>
      <vt:lpstr>6.4.1 필기 숫자 인식</vt:lpstr>
      <vt:lpstr>6.4.1 필기 숫자 인식</vt:lpstr>
      <vt:lpstr>6.4.2 텐서플로 프로그래밍</vt:lpstr>
      <vt:lpstr>6.4.2 텐서플로 프로그래밍</vt:lpstr>
      <vt:lpstr>6.4.2 텐서플로 프로그래밍</vt:lpstr>
      <vt:lpstr>6.4.2 텐서플로 프로그래밍</vt:lpstr>
      <vt:lpstr>6.4.3 패션 인식</vt:lpstr>
      <vt:lpstr>6.4.3 패션 인식</vt:lpstr>
      <vt:lpstr>6.4.4 자연 영상 인식</vt:lpstr>
      <vt:lpstr>6.4.4 자연 영상 인식</vt:lpstr>
      <vt:lpstr>6.4.4 자연 영상 인식</vt:lpstr>
      <vt:lpstr>6.4.4 자연 영상 인식</vt:lpstr>
      <vt:lpstr>6.4.4 자연 영상 인식</vt:lpstr>
      <vt:lpstr>6.4.5 학습된 모델 저장과 재활용</vt:lpstr>
      <vt:lpstr>6.4.5 학습된 모델 저장과 재활용</vt:lpstr>
      <vt:lpstr>6.4.5 학습된 모델 저장과 재활용</vt:lpstr>
      <vt:lpstr>6.5 컨볼루션 신경망의 시각화</vt:lpstr>
      <vt:lpstr>6.5.1 커널의 시각화 프로그래밍</vt:lpstr>
      <vt:lpstr>6.5.1 커널의 시각화 프로그래밍</vt:lpstr>
      <vt:lpstr>6.5.2 특징 맵의 시각화 프로그래밍</vt:lpstr>
      <vt:lpstr>6.5.2 특징 맵의 시각화 프로그래밍</vt:lpstr>
      <vt:lpstr>6.6 딥러닝의 규제</vt:lpstr>
      <vt:lpstr>6.6.1 데이터 증대</vt:lpstr>
      <vt:lpstr>6.6.1 데이터 증대</vt:lpstr>
      <vt:lpstr>6.6.1 데이터 증대</vt:lpstr>
      <vt:lpstr>6.6.1 데이터 증대</vt:lpstr>
      <vt:lpstr>6.6.1 데이터 증대</vt:lpstr>
      <vt:lpstr>6.6.1 데이터 증대</vt:lpstr>
      <vt:lpstr>6.6.1 데이터 증대</vt:lpstr>
      <vt:lpstr>6.6.1 데이터 증대</vt:lpstr>
      <vt:lpstr>6.6.2 드롭아웃</vt:lpstr>
      <vt:lpstr>6.6.2 드롭아웃</vt:lpstr>
      <vt:lpstr>6.6.2 드롭아웃</vt:lpstr>
      <vt:lpstr>6.6.2 드롭아웃</vt:lpstr>
      <vt:lpstr>6.6.3 가중치 감쇠</vt:lpstr>
      <vt:lpstr>6.6.3 가중치 감쇠</vt:lpstr>
      <vt:lpstr>6.6.3 가중치 감쇠</vt:lpstr>
      <vt:lpstr>6.6.4 성능 평가 쟁점</vt:lpstr>
      <vt:lpstr>6.6.4 성능 평가 쟁점</vt:lpstr>
      <vt:lpstr>6.6.4 성능 평가 쟁점</vt:lpstr>
      <vt:lpstr>6.6.4 성능 평가 쟁점</vt:lpstr>
      <vt:lpstr>6.6.4 성능 평가 쟁점</vt:lpstr>
      <vt:lpstr>6.7 전이 학습</vt:lpstr>
      <vt:lpstr>6.7.1 현대적인 컨볼루션 신경망 모델</vt:lpstr>
      <vt:lpstr>6.7.1 현대적인 컨볼루션 신경망 모델</vt:lpstr>
      <vt:lpstr>6.7.2 전이 학습 프로그래밍: 새의 품종 분류</vt:lpstr>
      <vt:lpstr>6.7.2 전이 학습 프로그래밍: 새의 품종 분류</vt:lpstr>
      <vt:lpstr>6.7.2 전이 학습 프로그래밍: 새의 품종 분류</vt:lpstr>
      <vt:lpstr>6.7.2 전이 학습 프로그래밍: 새의 품종 분류</vt:lpstr>
      <vt:lpstr>6.7.2 전이 학습 프로그래밍: 새의 품종 분류</vt:lpstr>
      <vt:lpstr>6.7.2 전이 학습 프로그래밍: 새의 품종 분류</vt:lpstr>
      <vt:lpstr>6.8 물체 검출</vt:lpstr>
      <vt:lpstr>6.8.1 욜로를 이용한 물체 검출</vt:lpstr>
      <vt:lpstr>6.8.1 욜로를 이용한 물체 검출</vt:lpstr>
      <vt:lpstr>6.8.2 욜로 프로그래밍</vt:lpstr>
      <vt:lpstr>6.8.2 욜로 프로그래밍</vt:lpstr>
      <vt:lpstr>6.8.2 욜로 프로그래밍</vt:lpstr>
      <vt:lpstr>6.8.2 욜로 프로그래밍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오일석</dc:creator>
  <cp:lastModifiedBy>오상훈</cp:lastModifiedBy>
  <cp:revision>501</cp:revision>
  <cp:lastPrinted>2021-04-29T06:04:05Z</cp:lastPrinted>
  <dcterms:created xsi:type="dcterms:W3CDTF">2006-10-05T04:04:58Z</dcterms:created>
  <dcterms:modified xsi:type="dcterms:W3CDTF">2021-04-29T06:09:41Z</dcterms:modified>
</cp:coreProperties>
</file>