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handoutMasterIdLst>
    <p:handoutMasterId r:id="rId80"/>
  </p:handoutMasterIdLst>
  <p:sldIdLst>
    <p:sldId id="258" r:id="rId2"/>
    <p:sldId id="314" r:id="rId3"/>
    <p:sldId id="318" r:id="rId4"/>
    <p:sldId id="320" r:id="rId5"/>
    <p:sldId id="322" r:id="rId6"/>
    <p:sldId id="325" r:id="rId7"/>
    <p:sldId id="323" r:id="rId8"/>
    <p:sldId id="324" r:id="rId9"/>
    <p:sldId id="326" r:id="rId10"/>
    <p:sldId id="327" r:id="rId11"/>
    <p:sldId id="328" r:id="rId12"/>
    <p:sldId id="400" r:id="rId13"/>
    <p:sldId id="329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401" r:id="rId32"/>
    <p:sldId id="402" r:id="rId33"/>
    <p:sldId id="349" r:id="rId34"/>
    <p:sldId id="348" r:id="rId35"/>
    <p:sldId id="350" r:id="rId36"/>
    <p:sldId id="403" r:id="rId37"/>
    <p:sldId id="351" r:id="rId38"/>
    <p:sldId id="352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65" r:id="rId49"/>
    <p:sldId id="368" r:id="rId50"/>
    <p:sldId id="369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99" r:id="rId66"/>
    <p:sldId id="385" r:id="rId67"/>
    <p:sldId id="386" r:id="rId68"/>
    <p:sldId id="387" r:id="rId69"/>
    <p:sldId id="388" r:id="rId70"/>
    <p:sldId id="389" r:id="rId71"/>
    <p:sldId id="390" r:id="rId72"/>
    <p:sldId id="391" r:id="rId73"/>
    <p:sldId id="392" r:id="rId74"/>
    <p:sldId id="393" r:id="rId75"/>
    <p:sldId id="394" r:id="rId76"/>
    <p:sldId id="395" r:id="rId77"/>
    <p:sldId id="396" r:id="rId78"/>
    <p:sldId id="397" r:id="rId79"/>
  </p:sldIdLst>
  <p:sldSz cx="9144000" cy="6858000" type="screen4x3"/>
  <p:notesSz cx="6807200" cy="9939338"/>
  <p:embeddedFontLst>
    <p:embeddedFont>
      <p:font typeface="나눔손글씨 펜" panose="020B0600000101010101" charset="-127"/>
      <p:regular r:id="rId81"/>
    </p:embeddedFont>
    <p:embeddedFont>
      <p:font typeface="Cambria Math" panose="02040503050406030204" pitchFamily="18" charset="0"/>
      <p:regular r:id="rId82"/>
    </p:embeddedFont>
    <p:embeddedFont>
      <p:font typeface="HY견고딕" panose="02030600000101010101" pitchFamily="18" charset="-127"/>
      <p:regular r:id="rId83"/>
    </p:embeddedFont>
    <p:embeddedFont>
      <p:font typeface="맑은 고딕" panose="020B0503020000020004" pitchFamily="50" charset="-127"/>
      <p:regular r:id="rId84"/>
      <p:bold r:id="rId8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1C1"/>
    <a:srgbClr val="BC0606"/>
    <a:srgbClr val="FB5357"/>
    <a:srgbClr val="ED193A"/>
    <a:srgbClr val="FC888B"/>
    <a:srgbClr val="F90F15"/>
    <a:srgbClr val="FFE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9" autoAdjust="0"/>
    <p:restoredTop sz="94660"/>
  </p:normalViewPr>
  <p:slideViewPr>
    <p:cSldViewPr>
      <p:cViewPr varScale="1">
        <p:scale>
          <a:sx n="98" d="100"/>
          <a:sy n="98" d="100"/>
        </p:scale>
        <p:origin x="86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BE25-1181-4C43-B3E8-9A672AB42AD3}" type="datetimeFigureOut">
              <a:rPr lang="ko-KR" altLang="en-US" smtClean="0"/>
              <a:t>2021-04-29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FE1A-607B-4D11-88C0-1D39C9D151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5:49.912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6 264 3858,'-6'-17'14769,"180"5"-14646,-43-9-115,-25 7 61,-88 12-11,0 0 1,28 2-1,9-1-3,-11-1 91,-31 2-68,1 0 0,-1-2 0,26-4 1,-3-2 121,0 2 1,74-2 0,-15 2-139,92-2 224,29-3 4,-47-5-216,214 7 0,-309 9-54,99 7 52,-133-7-40,160-4-48,57-8-48,-216 9 44,0-1-1,-1-3 0,0-1 1,75-27-1,-23 8 12,-73 23 11,-1 1 0,1 1 0,0 0 0,19 2 0,-17 0 79,1 0 0,33-7 1,7 5 2369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21.082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14 7123,'1'-10'13633,"619"6"-15866,154 8 1937,-701 4 145,-10-1 65,457-15 384,-328 8-316,-109 5 50,180 14 403,-205-16-300,64-4 1,-38-1 75,21 4-58,-101-2 362,4 0-665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24.651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62 8308,'0'0'4103,"10"0"-3324,202-3 1812,88-4-2519,-150-14-57,-108 13 9,0 1-1,56 0 0,458 3 521,-410 0-160,106 3 46,-145 10-459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25.958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0 65 9492,'0'0'5795,"13"-4"-5117,5-4-507,1 2 1,0 1 0,0 0-1,0 1 1,32-1-1,377 7 531,-126 2-390,-232-4-316,392-9-96,-377-2 64,-52 6 34,48-1 0,-43 5 61,-20 0-21,0 1 0,-1 0 1,1 2-1,0 0 0,18 4 0,-35-5-51,20-1 264,64 0-646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29.058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15 2657,'4'-14'15293,"32"13"-15238,0 2 1,0 1-1,0 2 1,45 12-1,-44-8-84,-1 0 0,1-3 1,1-1-1,48-1 0,112 9-344,-193-12 354,60 3-161,112-10 0,-14-1 1,-116 8 217,191 5-52,-222-5 15,0 0 1,0-1-1,0-1 1,22-5-1,1-1 13,-6 5-26,0 2-1,54 3 0,-12 1 62,27-2-100,112-3 75,-177-5-55,8-1 566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55:08.961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16 20649,'0'0'369,"17"-16"-1746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56:39.932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72 10501,'0'0'7614,"38"-2"-5274,459-2-2052,-167 1-267,-157-13 710,89 8 216,-154 8-766,-50 0-26,75-7 0,-2-2 272,-28 4-235,118-3-108,-90 5-67,-112 2-15,379-5 199,-227 12-117,159 2-34,7-2 238,-293-4-191,74 13-1,22 2 76,-6-7-124,195 38 0,-177-26-40,195 4 0,-254-21-21,394 28-6,-153-30-133,-161-7 179,-77 4 24,648 20-113,-728-18 67,31 2-95,0-1 1,62-5-1,-94-1 89,-1 0 0,23-7 0,-26 6 13,1 1 1,0 0-1,1 0 1,-1 2 0,13-1-1,35-2-3,-1-2 0,86-19 0,-74 11 2,78-5-1,-127 18-10,76-5-19,131-24 1,-144 15 102,123-8 0,483-1 983,-565 25-1017,132-2 370,-199-3-407,-32 1 60,1 2 1,-1 0 0,0 2-1,42 7 1,-40-3-116,0-1 0,0-1 0,38-1 0,-126-2-7959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56:41.453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69 4418,'0'0'11192,"0"-6"-10461,0 4-760,0 0 82,0 1 0,0 0 1,0 0-1,0-1 0,0 1 1,0 0-1,0 0 0,0-1 1,1 1-1,-1 0 0,0 0 1,1-1-1,1-1 0,-1 2 59,0 0 0,1 1 0,-1-1 0,0 0 0,1 1 0,-1-1 0,1 0-1,-1 1 1,1 0 0,-1-1 0,1 1 0,-1 0 0,1 0 0,-1 0 0,1 0 0,2 0 0,271-8 1531,-149-1-1776,-78 11 290,-30-1 15,1 0 1,-1-1-1,0-1 0,19-4 1,-21-3 548,-3 1-1823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0:38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354 1 6755,'0'0'16893,"-27"0"-16802,24 0-91,0 1 0,0-1 0,0 1 0,0 0 0,0 0 0,0 0 0,0 1 0,0-1 0,0 1 0,0-1 0,1 1 0,-1 0 0,1 0 0,-1 0 0,1 1 0,-4 4 0,-33 47 8,31-40-3,-6 9 9,2 2 0,-16 42-1,1-1 160,17-42-121,2 2 0,-11 47 0,-6 19-46,14-52 142,-13 80 0,1-4 119,19-93-236,0 0-1,0 44 1,-3 18 35,5-62-62,0 43-1,0 9 171,0-36-108,3 52 0,0-30 66,1-35-137,1 0 0,1 0 0,9 33 0,-4-23 79,-2-11-20,1 1 1,15 29-1,-7-16 17,-8-23-8,1 0-1,0 0 1,13 16-1,3 5-133,5-4 250,-26-29-149,1 0 1,-1 1 0,1-1 0,-1 1-1,4 8 1,-5-10 20,0 0 1,0 0-1,0 0 0,0-1 0,1 1 1,-1-1-1,5 3 0,10 7 121,-18-12-255,-2 0-582,-1 1 163,1-2 0,0 1 0,-1 0 0,1-1 0,-1 1 0,1-1 0,0 1 0,-1-1 0,1 0 0,-4-2 0,-31-23-10458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0:39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5 15031,'0'0'5474,"0"0"-5466,0-1-1,0 1 1,-1 0-1,1 0 1,0 0-1,0 0 1,0 0-1,-1 0 1,1 0-1,0 0 1,0 0-1,0 0 1,-1 0-1,1 0 1,0 0-1,0 0 1,-1 0-1,1 0 1,0 0-1,0 0 1,0 0-1,-1 0 0,1 0 1,0 1-1,0-1 1,0 0-1,0 0 1,-1 0-1,1 0 1,0 0-1,0 0 1,0 1-1,0-1 1,0 0-1,-1 0 1,1 0-1,0 1 1,0-1-1,0 0 1,0 1-1,-7 9-2,1 1-1,-10 22 1,1-1 16,2-10 192,-29 38 1,28-42-5,1 0-1,1 1 1,-13 25 0,26-44-177,0 0 1,0 0-1,0 0 1,0 0 0,-1 0-1,1 0 1,0 0-1,0 0 1,0 0-1,0 0 1,0 0 0,-1-1-1,1 1 1,0 0-1,0-1 1,0 1-1,-1 0 1,1-1-1,0 1 1,-1-1 0,2 0-1,40-19-58,-16 8 5,-10 5-150,0 1 0,0 0 0,1 1 0,0 1 0,0 1 0,0 0 0,31 0 0,-48 3 45,-19-7-1992,-16-5 1784,10 5 299,-1-2-1,-46-23 1,64 27 101,0 0 1,1 0-1,0 0 1,0-1-1,0 0 1,1-1-1,-1 1 1,2-1-1,-1 0 1,1-1-1,0 1 1,-7-17-1,5 1 1003,10 19-53,6 9-732,7 10-225,0 0-1,-1 1 0,0 1 1,20 32-1,-27-37-30,-2 1 1,0-1-1,-1 1 0,0 1 1,-1-1-1,0 1 1,-1 0-1,2 22 0,-4-32-27,-1 6 2,1 0 0,1 0 0,0 0 0,0 0 0,5 13 0,-5-22-6,-2-16 81,0-85 318,15-118 0,-15 215-89,1-6-429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0:41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4 11077,'0'0'4738,"-32"-4"-1854,25 9-2759,0 0 0,0 0 0,1 0 0,-1 1 0,2 0-1,-1 0 1,-8 12 0,4-6 95,1 2-55,0 0 0,1 1 0,1-1 0,0 2-1,1-1 1,1 1 0,0 0 0,-5 32-1,-10 29-3,14-56-61,1 1 0,1 0 0,1 0 0,1 1 0,1-1 0,1 1-1,1-1 1,1 0 0,1 1 0,1-1 0,1 0 0,9 27 0,-9-38-4,0 1 0,0-1 0,1 0 0,1-1 0,0 1 0,15 16 0,59 54 431,-46-48-491,-18-18 81,31 22-1,5 4-826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5:56.864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45 3426,'0'-36'16028,"21"36"-15809,233 14 53,-137-11-246,-58 1-3,82-8 0,7 0-43,-96 4 9,70-8-1,-38-1 249,162 4-1,-223 7-247,0 1-1,28 8 1,-31-6-2,1-1-1,0-1 0,23 0 1,97 4 111,-107-6-78,65-6-1,0-1 271,49 9 192,130-5 602,-257-1-622,-12-1-1065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0:42.9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236 66 13478,'0'0'5797,"-5"1"-5703,-1 2-73,0-1 0,1 1 0,-1 0 0,1 1 0,0-1 0,0 1 0,0 0 0,1 0 0,-1 1 0,1-1 0,0 1 0,0 0 0,-3 5 0,-22 24 162,-19 16 460,-35 34 1003,86-88-1344,8-4-307,1 0 0,0 1 1,0 1-1,1 0 0,0 1 0,0 0 1,1 1-1,14-3 0,2 2-20,-1 1 0,55 0 1,-70 2-806,-27-3 114,-6-3 423,-187-76-488,204 83 839,1 1 1,0-1 0,0 0 0,-1 0 0,1 0-1,0 0 1,0 0 0,0-1 0,0 1 0,0 0-1,1 0 1,-1-1 0,0 1 0,0 0 0,1-1-1,-1 1 1,1-1 0,0 1 0,-1-1 0,1 1-1,0-1 1,0 1 0,0-1 0,0 1 0,0-1-1,0 1 1,0-1 0,1-2 0,-1-6 834,1 10-892,1 1 0,-1-1 0,0 1 1,0-1-1,0 1 0,0 0 0,0 0 0,0 0 0,0-1 0,0 1 0,-1 0 0,1 0 0,0 0 0,0 0 0,-1 1 0,1-1 1,0 2-1,2 2 11,27 34 15,29 44 39,-54-75-56,0 2 1,0-1-1,-1 0 1,-1 1-1,1 0 0,-1 0 1,2 15-1,-5-25-3,0 0 0,0 0 0,0 0 0,0 0 0,0 0 0,0-1 0,0 1 0,1 0 0,-1 0-1,0 0 1,0 0 0,0 0 0,0 0 0,0 0 0,0 0 0,0 0 0,1 0 0,-1 0 0,0 0 0,0 0 0,0 0-1,0 0 1,0 1 0,0-1 0,0 0 0,0 0 0,1 0 0,-1 0 0,0 0 0,0 0 0,0 0 0,0 0 0,0 0 0,0 0-1,0 0 1,0 0 0,0 0 0,0 1 0,0-1 0,0 0 0,1 0 0,-1 0 0,0 0 0,0 0 0,0 0 0,0 0-1,0 1 1,0-1 0,0 0 0,0 0 0,0 0 0,0 0 0,0 0 0,0 0 0,0 0 0,0 1 0,0-1 0,0 0-1,0 0 1,0 0 0,-1 0 0,1 0 0,0 0 0,0 0 0,0 0 0,0 1 0,5-14 199,3-15-59,11-45 2,-8 36 128,-2 0-1,7-59 1,-16 84 157,0 4-1027,0 1-2962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0:48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327 85 3666,'0'0'14364,"-3"-12"-13844,0-4-258,1 9 162,0 0 0,0-1 0,1 1 0,1-1 0,-1-12 1196,-7 27-1474,-4 9-123,0 2-1,1-1 0,1 2 0,1-1 1,1 1-1,-7 22 0,-16 33 172,13-28-153,1 1 0,3 0 1,-15 85-1,-3 11 34,24-106 20,1 1 1,1-1-1,0 53 1,-19 198 250,5-74-34,18-187-155,-10 241 148,23 211 269,-3-371-393,-1-35-16,-2-35-117,2 0 0,1-1 0,15 43 0,7 28 105,-27-97-112,1 0 1,1 0 0,0 0-1,0-1 1,1 0 0,1 0 0,-1-1-1,11 12 1,-8-10-8,0 0 0,-1 1-1,0 0 1,10 23 0,4 26 130,-9-25 70,32 67 0,-34-79-107,-9-19-108,0 1 1,0-1 0,1 0-1,0 1 1,0-1 0,6 8-1,-10-32-3210,-13-24-3601,-8-25-9295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0:49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46 10197,'0'0'7833,"0"0"-7802,0 0 1,0 0 0,0 0-1,0 0 1,0 0-1,-1 0 1,1 0 0,0 0-1,0 0 1,0 1 0,0-1-1,0 0 1,0 0 0,0 0-1,0 0 1,-1 0-1,1 0 1,0 0 0,0-1-1,0 1 1,0 0 0,0 0-1,0 0 1,0 0 0,0 0-1,0 0 1,-1 0 0,1 0-1,0 0 1,0 0-1,0 0 1,0 0 0,0 0-1,0 0 1,0 0 0,0 0-1,0 0 1,0-1 0,0 1-1,0 0 1,0 0 0,-1 0-1,-18 34 471,-2-2 0,-1 0 0,-2-1 0,-1-1 0,-34 31 0,66-66-399,0 0-1,0 0 1,0 0-1,1 1 1,0 1-1,0-1 1,0 1-1,0 0 1,0 1 0,0 0-1,14-1 1,12-1-231,56 3 0,-54 1-36,-35 0 148,-1 0 0,1 0 0,0 0 0,-1 0 0,1 0 0,-1-1 0,1 1 0,-1 0 0,1 0 0,-1-1 0,1 1 0,-1 0 0,0-1 0,1 1 0,-1 0-1,1-1 1,-1 1 0,0-1 0,1 1 0,-1-1 0,0 1 0,1-1 0,-1 1 0,0-1 0,0 1 0,0-1 0,1 1 0,-1-1 0,0 1 0,0-1 0,0 1 0,0-1 0,0 1 0,0-1-1,0 0 1,0 1 0,0-1 0,0 1 0,-1-1 0,1 1 0,0-1 0,0 1 0,0-1 0,-1 1 0,1-1 0,0 1 0,0-1 0,-1 1 0,1-1 0,0 1 0,-1-1 0,1 1 0,-1 0-1,1-1 1,-1 1 0,1 0 0,0-1 0,-1 1 0,-18-7-432,0 1 0,0 1 0,-22-3 0,17 3 439,1 0 0,-25-10 0,41 13 46,1-1 0,0 0 0,0 0 1,-1-1-1,2 0 0,-1 0 0,0 0 0,1-1 0,0 1 0,0-1 0,-6-9 0,8 9 89,1 0-1,-1 0 1,1 0 0,1 0-1,-1 0 1,1 0 0,0 0-1,0-1 1,0 1 0,1-1-1,0 1 1,1-10-1,-1 7 491,16 15-658,-6 1 53,-1 0 1,0 1 0,0 0-1,-1 1 1,0 0 0,0 0 0,-1 1-1,-1 0 1,0 0 0,6 15 0,5 17 27,15 62 1,-31-102-46,3 25-6,-4-24 22,0 0 1,0 0 0,1 1 0,0-1 0,0 0 0,0-1 0,2 7 0,2-52 413,-6 1-375,0 17 57,1 1-1,1-1 1,0 1 0,2-1 0,9-33-1,0-20 669,-11 75-392,-1 0-1052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7:55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401 3 9957,'0'0'6074,"-3"0"-5967,-7-1 715,-1 0-1,1 1 1,-21 2 0,27-1-819,0 0 1,0 0 0,0 0-1,0 0 1,0 1 0,0 0-1,1 0 1,-1 0-1,0 0 1,1 1 0,0-1-1,-1 1 1,-3 4 0,-17 22 243,2 0 0,1 2 1,-33 64-1,34-52 93,-25 80-1,4-8 87,33-92-377,1 0-1,2 0 1,0 1 0,-2 32-1,-8 42 154,13-80-159,0-1 0,0 1 0,2 0 0,2 22 0,0 7-47,14 276 1013,-12-283-923,-2 1 0,-1-1 0,-5 47 0,-1-35-68,2 0-1,6 80 1,-2-116-13,1-1-1,1 0 1,1 0-1,0 0 1,1 0-1,0 0 1,1-1-1,1 0 1,0 0-1,1-1 1,1 0-1,0 0 1,0-1-1,1-1 1,13 12-1,-12-10 78,0 0 0,0 0 0,10 20 0,17 20 150,45 31 33,-74-75-196,1 0 0,0-1 0,1 0 1,11 7-1,-11-7-47,8-1-4,4 4 4,-22-10-38,2 0 239,-3-1-299,0 0-1,1 0 1,-1 0-1,0 0 1,0 0-1,1 0 1,-1 0-1,0 0 1,0 1-1,1-1 1,-1 0-1,0 0 1,0 0-1,1 0 0,-1 0 1,0 0-1,0 1 1,0-1-1,1 0 1,-1 0-1,0 0 1,0 1-1,0-1 1,0 0-1,1 0 1,-1 1-1,0-1 1,0 0-1,0 0 1,0 0-1,0 1 1,0-1-1,0 0 1,0 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7:59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303 34 16968,'0'0'5800,"0"-4"-5680,0-10-123,0 11-85,-19 16 45,-9 13 90,-1-2 0,-1-2 0,-1 0 0,-1-2 0,-1-1 0,-67 27 0,103-47-61,1 1 1,-1-1 0,1 1 0,0 0 0,-1 0-1,1 0 1,0 1 0,-1-1 0,1 1 0,0 0-1,-1 0 1,4 1 0,61 26 114,-52-20-400,0-1 0,0-1 0,0 0 0,1-1 0,-1-1 0,28 3 0,-44-7 292,1 0 0,0 0 1,-1 1-1,1-1 0,0 0 1,-1 0-1,1 0 0,0-1 0,-1 1 1,1 0-1,0 0 0,-1 0 0,1 0 1,-1-1-1,1 1 0,0 0 0,-1 0 1,1-1-1,-1 1 0,1-1 1,-1 1-1,1 0 0,-1-1 0,1 1 1,-1-1-1,0 1 0,1-1 0,-1 1 1,1-2-1,-1 1-18,0 0 0,0-1 1,0 1-1,0 0 0,0 0 1,-1 0-1,1-1 0,0 1 0,-1 0 1,1 0-1,-1 0 0,1 0 0,-1 0 1,-1-2-1,-2-2-74,0-1 0,0 1 1,-1 0-1,1 0 0,-7-4 0,-9-4-42,0 2 0,0 0-1,-35-12 1,-24-13 1570,75 31-681,12 10-671,1 8-24,0 0 1,-1 1 0,0 0-1,-1 0 1,-1 1-1,0 0 1,6 26-1,-2 4 132,7 62 0,-13-80-159,-4-27-21,0 0-1,0 0 1,0 0-1,0 0 1,1 0-1,-1 0 0,0-1 1,0 1-1,0 0 1,0 0-1,0 0 1,0 0-1,0 0 0,0 0 1,0 0-1,0 0 1,0 0-1,0 0 0,0 0 1,0 0-1,0 0 1,0 0-1,0 0 1,0 0-1,1 0 0,-1 0 1,0 0-1,0 0 1,0 0-1,0 0 0,0 0 1,0 0-1,0 0 1,0 0-1,0 0 1,0 0-1,0 0 0,0 0 1,0 0-1,0 0 1,0 0-1,0 0 1,0 1-1,1-1 0,-1 0 1,0 0-1,0 0 1,0 0-1,0 0 0,0 0 1,0 0-1,0 0 1,0 0-1,0 0 1,0 0-1,0 0 0,0 0 1,0 0-1,2-15 127,-1 8-112,3-34 81,2 0 0,15-55 0,-18 83-110,2 0 1,0 1 0,0-1-1,1 1 1,1 1-1,0-1 1,1 1-1,0 1 1,0-1 0,1 1-1,16-13 1,-10 10 69,20-18 208,-33 28-186,0 1-1,-1-1 1,1 1 0,-1-1-1,0 1 1,1-1-1,-1 0 1,0 0 0,-1 0-1,1 1 1,0-1 0,-1 0-1,0 0 1,0-3 0,1 4-556,-29 5-20556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8:01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301 55 10501,'0'0'7016,"-1"-8"-6492,1 8-498,0 0 0,0 0 0,0 1 0,0-1 0,0 0 0,0 0 0,0 0 1,0 0-1,0 0 0,0 0 0,-1 0 0,1 0 0,0 0 0,0 0 0,0 0 0,0 0 0,0 0 0,0 0 0,0 0 0,0 0 1,-1 0-1,1 0 0,0 0 0,0 0 0,0 0 0,0 0 0,0 0 0,0 0 0,0 0 0,-1 0 0,1 0 0,0 0 1,0 0-1,0 0 0,0 0 0,0 0 0,0 0 0,0 0 0,0 0 0,0 0 0,-1 0 0,1 0 0,0 0 0,0-1 1,0 1-1,0 0 0,0 0 0,0 0 0,0 0 0,0 0 0,0 0 0,0 0 0,0 0 0,0-1 0,0 1 0,0 0 0,0 0 1,0 0-1,0 0 0,0 0 0,0 0 0,0 0 0,0-1 0,0 1 0,0 0 0,0 0 0,0 0 0,-46 63 741,-3-3 0,-79 76-1,120-128-684,4-3-11,0-1 0,-1 0 1,0 0-1,1 0 1,-2 0-1,1-1 0,0 1 1,-1-1-1,1-1 1,-10 4-1,14-6 327,16-13-460,1 0 5,0 1 0,0 1 1,2 0-1,-1 1 0,1 1 1,0 1-1,1 0 0,0 2 1,0 0-1,1 1 1,0 1-1,0 1 0,0 0 1,0 2-1,40 1 0,-53 1-48,1 0 1,0 1-1,0 0 0,-1 0 0,1 0 0,-1 1 1,0 0-1,0 1 0,0-1 0,0 1 0,-1 1 1,1-1-1,6 8 0,-13-12 97,1 0 0,-1 0 0,0 0 0,0 0 0,0 0 1,0 0-1,0 0 0,0 0 0,0 0 0,0 0 0,1 0 0,-1 1 0,0-1 0,0 0 0,0 0 0,0 0 1,0 0-1,0 0 0,0 0 0,0 0 0,0 1 0,0-1 0,0 0 0,0 0 0,0 0 0,0 0 1,0 0-1,0 0 0,0 1 0,0-1 0,0 0 0,0 0 0,0 0 0,0 0 0,0 0 0,0 0 1,0 1-1,0-1 0,0 0 0,0 0 0,0 0 0,0 0 0,-1 0 0,1 0 0,0 0 0,0 0 1,0 0-1,0 1 0,0-1 0,0 0 0,0 0 0,0 0 0,-1 0 0,1 0 0,0 0 0,0 0 1,0 0-1,0 0 0,0 0 0,-14 2-131,-17-3 13,5-6 62,0 0 0,0-2 1,0-1-1,2-1 0,-29-17 0,-31-13 135,-29-3 1169,113 45-1228,1-1-1,-1 0 0,1 0 1,-1 0-1,0 0 0,1 0 1,-1 0-1,0 0 0,1 0 1,-1 0-1,0 0 0,1 0 1,-1 0-1,1 0 0,-1-1 1,0 1-1,1 0 0,-1 0 1,0 0-1,1 0 0,-1 0 1,0-1-1,1 1 0,-1 0 1,0 0-1,0-1 0,1 1 1,-1 0-1,0-1 0,0 1 1,0 0-1,1 0 0,-1-1 1,0 1-1,0-1 0,0 1 1,0 0-1,0-1 0,1 1 1,-1 0-1,0-1 0,0 1 1,0 0-1,0-1 0,0 1 1,0-1-1,0 1 0,-1 0 1,1-1-1,0 1 0,0 0 0,0-1 1,0 1-1,0 0 0,0-1 1,-1 1-1,1 0 0,0-1 1,0 1-1,0 0 0,-1 0 1,1-1-1,0 1 0,-1 0 1,1 0-1,0-1 0,0 1 1,-1 0-1,7 3-8,-1 0 0,1 0 0,-1 1 0,0 0 0,0 0-1,0 0 1,-1 1 0,5 5 0,34 45 17,-37-48-18,11 19 32,-1 1-1,15 34 1,1 4 49,-24-116 203,11-45-278,-10 52 125,-1 0-1,2-75 0,-9 111-105,-1 6 44,1-1 1,-1 1-1,0 0 0,0 0 0,0 0 0,0 0 0,-1 0 0,1 0 0,0 0 0,-1 0 0,1 0 0,-1 0 0,-1-3 0,2 5-12,0 9-4131,-1 13-1399,-2 8-5078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1:46.537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0 311 11269,'1'-2'7324,"11"-10"-7082,8 5-158,0 1 0,1 0 0,0 2 0,0 0 0,22 0 1,109-1-87,-99 5-88,86-11 0,69-15 542,-45 7-613,-109 12 174,76-12 84,160-2 1,-101 12 108,3-1 10,36 3 556,-96 2-877,142-20 925,-196 15-672,284-16 145,191-5 388,-320 17-491,-42 4 145,366-1 392,-352 13-347,22-3-220,240 2 94,-373 9-266,-61-6 17,39 1-1,-38-5 1,209 7 73,-48-3 50,5 1 53,-1-1 63,-57-3 126,10 15-258,-107-10 122,0 2-1,-1 1 0,49 18 1,-78-24-138,-1 0 1,1-1-1,1-1 1,-1 0-1,0-1 1,19-3-1,14 1 72,-8 1-80,0 2 0,-1 2 0,1 1 0,61 15 0,-31 9 31,-60-22-138,1-1-1,0 0 1,0-1 0,1 0-1,-1-1 1,1 0-1,0-1 1,13 1-1,-45-14-2122,-25-7-1671,-28-7-4172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1:48.852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0 196 10565,'0'0'3994,"11"-8"-3426,34-25-187,-38 29-184,0 1 0,-1 0 0,2 0 0,-1 1 0,0 0 0,0 0 0,1 1-1,-1 0 1,1 0 0,-1 1 0,1-1 0,-1 2 0,1-1 0,7 2 0,17 0 24,90-1 521,213-4-209,-298 0-283,0-2 0,70-19 0,2-1-36,3 12-104,210 0 1,-142 5 227,3-1-479,1430 5 320,-1398 3-144,278 4 117,-378 11-205,385-14 394,-407 7-226,273-36 285,-364 28-397,53-2 269,20-4 69,-67 5-332,12-2 153,1 1 1,32-2-1,-86 5-4750,-5 0-935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1:51.906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21 8308,'4'-21'10525,"88"26"-9614,132 22 1,-113-11-841,-14-8 9,-67-7-83,0 1 1,0 2-1,46 11 0,-38-6 28,0-1 0,63 3 0,-64-8-43,-1 1 0,0 2 0,40 12 0,-43-8-18,1-2-1,-1-2 1,56 4 0,102-7 124,-123-3-71,22 8-369,-37-2 434,118 17 80,34 2-257,-129-22 115,-33-2 140,86 13-1,-99-8-148,25 6-19,0-2 0,98 4 0,-80-15 66,-28-1-18,0 2 0,0 2 0,59 11 0,-35-2 16,0-4-1,1-2 0,82-5 1,5 1-8,317-1 708,-196-3-344,-33-11-126,2 0 55,-112 16-246,154-5-78,-146-13 98,56-2 42,354 18 190,-276-30-304,-147 12-134,144-31-198,-57 7 143,-7 18 345,314 3 0,-200 5 22,-183 25-28,5 0-220,-105-7 156,78 14 1,-7 1-195,-53-12 261,120 15-149,-112-8 190,1-4-1,80 0 1,-58 6-56,-127-14-4721,-7 0-663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1:54.141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12 5042,'0'0'7857,"6"-2"-6963,5-1-415,0 1 0,0 0 0,1 1 0,-1 0 0,0 0 0,1 2 0,-1-1 0,20 4 0,31 10-641,109 9-1,-170-23 163,511 13-410,-355-14 281,199 4-31,-353-2 116,0-1-1,0 1 1,0-1 0,0 1 0,0 0 0,0 0 0,0 0-1,0 1 1,4 2 0,21 8 91,14-3 301,-15-4-473,44 14 1,-58-15 134,1-2 0,0 0 0,0-1 0,0 0 0,0-1 0,23-2 0,6 0-40,-39 2 25,0 0 0,0 0 1,0 0-1,0 1 0,0 0 1,0 0-1,0 0 0,-1 0 1,1 0-1,0 1 0,6 4 1,-1-4-18,-1 0 0,0 0 0,1-1 0,0 0 1,-1 0-1,1-1 0,-1 0 0,1 0 0,9-2 1,15 0-20,155 7 121,53-1 40,38-2-37,-86 1 69,-171-4-154,0 2 1,0 1-1,0 0 0,38 11 1,-14-11-733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5:59.062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1 147 10261,'0'-4'8417,"0"4"-8375,0-1 0,0 0 0,0 1 0,0-1 1,0 0-1,0 1 0,0-1 0,0 1 0,0-1 0,0 0 1,1 1-1,-1-1 0,0 1 0,0-1 0,1 0 0,-1 1 0,0-1 1,1 1-1,-1-1 0,0 1 0,1-1 0,-1 1 0,1 0 0,-1-1 1,1 1-1,0-1 0,21-1 761,-16 2-925,30 0 355,246 8 159,-216-5-354,92-7 1,-22-1-55,-106 4 35,0-1 0,0-1 0,-1-1 1,0-2-1,36-11 0,-28 8 55,0 1 1,1 3 0,0 1 0,44 1-1,45-5-4,32 3-107,-108 6 10,81-10 0,-101 6 61,47 0-1,-55 4-43,1-2 0,-1 0-1,1-2 1,25-5 0,-31 4-15,0 1-1,0 1 1,30 0 0,-28 2 8,0-1 0,31-6 0,-38 5 3,0 1 0,0 0 0,-1 1 1,18 1-1,-15 0 61,0 0 0,25-3 0,26-2 2050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02.613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49 167 5250,'0'0'0,"-31"-95"593,31 76-273,0 3-112,4-12 3410,-4 23-2962,0 2-576,-2 3-80,-17 0-1505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05.362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78 116 11157,'0'0'4528,"-5"-7"-3435,2 0-979,-26-38 3936,26 41-4195,0 0 0,0 0 0,-1 0-1,1 0 1,-1 1 0,-16-20 2991,19 23-2789,20-3 617,111-1-406,-60 1-218,92 7 0,-11 1 117,-100-5-190,0 3 1,66 10-1,-49-3-62,0-3 1,80-2-1,-104-4 96,11 2-1,66 14 0,-67-9-61,68 4 0,18-9 21,153 25 1,-201-18-12,104-2-1,55 5-19,-163-7 56,108-4-1,29 0 27,195 9 41,-233-9-102,219 1 72,349 12 67,-549-11-91,123 10 66,-29-2-117,-62-5 44,188 14-14,134 13 50,-347-15-292,322-13 0,480 4 420,-376-6-306,-89-2 197,-316 12-5,46 1-27,419-15 106,-396 21-127,-113-3 435,-131-7-286,-42-7-295,1-1 0,0 0 1,22 0-1,-98 6-7789,-3-6-720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1:07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434 0 4386,'0'0'10415,"-12"22"-6061,4-15-3763,-1 1-1,0-1 0,0-1 0,-18 11 0,21-14-456,0 1 0,0 0 0,0 0 0,-8 9 0,-12 8 237,7-6-175,0 0 0,2 1 1,0 1-1,-29 37 0,32-34-39,2 1-1,-21 43 1,10-16 110,12-23-198,1 2 1,1-1 0,-10 51-1,5-20-16,6-14 61,1 0 0,3 0 0,1 75 1,0 11 54,-5 377 295,10-308-92,1-143-349,3 0 0,2 0 0,21 71 0,-11-51-27,3 5 180,54 127 0,-56-159-131,5 6 40,2-2 1,42 64-1,-8-29-58,-1-14 16,-59-73-66,0 1 0,1-1 1,-1 0-1,0 0 0,0 0 1,0 0-1,0 1 1,1-1-1,-1 0 0,0 0 1,0 1-1,0-1 0,0 0 1,0 0-1,0 0 1,0 1-1,0-1 0,0 0 1,0 0-1,0 1 1,1-1-1,-2 0 0,1 0 1,0 1-1,0-1 0,0 0 1,0 0-1,0 1 1,0-1-1,0 0 0,0 0 1,0 1-1,0-1 0,0 0 1,-1 1-1,-12-5-3012,-11-14-3152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1:09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77 8340,'0'0'9049,"-14"16"-7323,-120 86-1104,113-88-645,-1-1 0,0-1 0,-1-1 0,-40 13 0,47-19-205,-1 0 2368,31-13-842,8 0-1234,-1 1 1,1 0 0,0 2-1,0 0 1,31-1-1,-29 4-54,-1-2 0,1 0 0,-1-2 0,40-14 0,-56 17-36,0 1 0,0 0-1,1 0 1,-1 1-1,0 0 1,1 0 0,-1 1-1,14 1 1,-11-1-35,0 0-1,0 0 1,16-4-1,-98 7-2325,40 1 1915,-1-1 0,1-1 1,-1-2-1,-61-7 0,84 5 460,0 0-1,1-1 0,-1 0 1,-14-8-1,20 10 112,1-1-1,-1 0 1,1 0-1,0-1 1,0 1-1,-1-1 1,2 1-1,-1-1 0,0 0 1,0 0-1,1 0 1,0-1-1,0 1 1,-4-7-1,6 10-53,0-1 0,-1 1 0,1-1 0,0 1 0,0-1 0,-1 1 0,1-1 0,0 1 0,0-1 0,0 1 0,0-1 0,0 1 0,0-1 0,-1 1 0,1-1 0,0 1 0,1-1 0,-1 1 0,0-1 0,0 1 0,0-1 0,0 1 0,0-1 0,0 1 0,1-1 0,-1 1 0,0-1 0,0 1 0,1-1 0,-1 1 0,0-1 0,1 1 0,-1 0 0,0-1 0,1 1 0,-1-1 0,1 1 0,-1 0 0,1 0 0,-1-1 0,1 1 0,-1 0 0,1 0 0,-1-1 0,1 1 0,-1 0 0,1 0 0,-1 0 0,1 0 0,-1 0 0,1 0 0,-1 0 0,1 0 0,-1 0 0,1 0 0,-1 0 0,1 0 0,0 0 0,-1 1 0,1-1 0,-1 0 0,1 0 0,-1 1 0,1-1 0,33 15-27,-18-3 41,-2 0 0,0 1 0,0 1-1,-1 0 1,21 31 0,-16-15 26,-1 0 0,18 44 0,-26-55-62,-5-17 200,-2-28 200,-2 13-452,0-215 315,1 223-272,0 0 1,0-1-1,0 1 0,1 0 1,0 1-1,0-1 0,0 0 1,0 0-1,1 1 0,4-7 1,3-5 179,-6-13 741,-6 19-1068,-4 19-1371,-17 31-6211,6-17-4549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1:41.3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6 21466,'0'0'2817,"0"-5"-3089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1:45.02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212 46 6707,'0'0'7001,"3"-5"-6657,-2 1-185,1 0 68,-1 0 0,1 0 0,0 0 0,0 0-1,0 1 1,1-1 0,4-5 7828,-8 9-8052,-1 0 0,1 0 0,0 1 0,-1-1 0,1 0 0,-1 1 0,1-1 0,0 1 0,-1 0 0,1-1 0,0 1 0,0 0 0,-3 2 0,-95 87 40,88-75-1,1 0 0,1 1 0,0 0-1,1 0 1,1 1 0,-5 18 0,8-24 62,-6 20 6,2 1 0,-5 42 0,5-29 27,3-7-65,2 1-1,5 74 0,0-34 46,-1-59-79,2 0 0,0 0-1,1 0 1,0-1 0,2 1 0,12 26-1,17 22 153,-21-43 22,15 39 0,-26-58-206,-1 2 45,1-1 0,0 0-1,0 0 1,0 0-1,1 0 1,0 0-1,8 9 1,-8-10-926,-12 0-4541,-9-2-5112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1:48.4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199 7 15399,'0'0'6720,"0"0"-6639,0-1-1,0 1 1,0 0-1,0 0 0,0 0 1,0-1-1,0 1 0,0 0 1,0 0-1,0 0 0,0-1 1,0 1-1,0 0 1,0 0-1,0 0 0,0-1 1,0 1-1,0 0 0,1 0 1,-1 0-1,0 0 0,0-1 1,0 1-1,0 0 1,0 0-1,0 0 0,1 0 1,-1 0-1,0 0 0,0-1 1,0 1-1,0 0 0,1 0 1,-1 0-1,0 0 1,0 0-1,0 0 0,0 0 1,1 0-1,-1 0 0,17 16-65,-1 0 0,0 1-1,-2 1 1,0 1 0,21 37-1,-28-45-16,-1 2-8,0 1 1,-2-1-1,1 1 1,-2 0-1,0 0 1,-1 0-1,0 0 1,0 23-1,1 0 0,1 156 23,-5-125-21,1-54 8,-2 0 1,0 0 0,-1 0-1,0-1 1,-1 1-1,-10 22 1,0-5-63,-29 48 0,22-47 53,-2-1 0,-1-1 0,-1-1 0,-47 40 0,65-61 25,6-6-11,0-1-1,-1 1 0,1-1 1,0 1-1,0-1 0,-1 0 1,1 1-1,-1-1 0,1 0 1,-1 0-1,0 0 0,1 0 1,-3 0-1,4-1 113,-1 1-112,1 0 0,0 0 0,-1 0 0,1 0 0,-1 0 0,1 0-1,-1 0 1,1-1 0,-1 1 0,0 0 0,1 0 0,-1-1 0,0 1 0,0 0-1,0-1 1,1 1 0,-1-1 0,0 1 0,0-1 0,0 1 0,0-1 0,0 0-1,-2 1 1,-11 8 161,14-8-184,0-1 0,0 1 1,-1-1-1,1 1 0,0-1 0,0 1 0,-1-1 0,1 1 1,0-1-1,-1 0 0,1 1 0,0-1 0,-1 1 0,1-1 0,-1 0 1,1 1-1,-1-1 0,1 0 0,-1 0 0,1 1 0,-1-1 1,1 0-1,-1 0 0,1 0 0,-1 0 0,1 0 0,-1 1 0,1-1 1,-1 0-1,1 0 0,-1 0 0,1-1 0,-1 1 0,0 0 1,1 0-1,-1 0 0,1 0 0,-1 0 0,1-1 0,-1 1 0,1 0 1,0 0-1,-1-1 0,1 1 0,-1 0 0,0-1 0,-15-21-5367,5-5-2907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01:51.9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16295,'0'0'6281,"0"2"-6149,1 0 0,-1 0 1,0 0-1,1-1 0,-1 1 0,1 0 1,0 0-1,0-1 0,-1 1 1,1 0-1,1 1 0,8 3-88,0-1 0,-1 1 0,1-2 0,1 1 0,-1-2 0,1 1 0,0-1 0,0-1 0,16 2 0,15-1-95,51-2 1,3-1 15,-29 6 192,94 3-7,407-16-417,-567 7 225,31 0 63,-8 2-13,-1 2 0,33 8 0,-33-6-45,1-1-1,42 4 1,-24-10 14,74-10 0,-61 4-7,0 1 46,87-21 1,-129 24 18,0 1-1,0 0 1,1 1-1,12 1 1,37-4 323,-52 3-564,14-1 1445,-22-1-2743,-16-2-3294,-14-2-5327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9:36.684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81 0 4418,'0'0'15063,"-81"0"-15879,105 6-1874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9:41.450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1 147 11093,'11'0'10804,"35"0"-10819,17 1 41,6 0-7,110-13 0,-137 8 34,71 2 0,-73 2-6,0-1 1,44-6-1,-22 0 89,2 2 0,90 6 0,-49 1-21,61-11 483,1-1-462,237 13-86,-127 13 46,-109-12 69,121-4 137,-32-3-223,-24 2-19,-46-20-120,26-1 227,200 2-63,-45 10-133,-35 3 50,41-22-29,-291 25 96,99 7 0,-96 5 47,36 2 66,260-10 1021,-217 0-3452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49:11.147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7 1008,'2'-6'21408,"384"10"-21286,-307 12 969,-77-16-1084,-1 0-1,1 0 1,0 0-1,0 0 0,0-1 1,-1 1-1,1 0 0,0-1 1,0 0-1,-1 1 0,1-1 1,1-1-1,-39-12-4952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9:43.306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0 255 1649,'5'-11'18100,"-4"10"-17947,143 1 787,155-1 1050,-184-10-2017,22 0-32,-27 6-91,134-23 0,-136 12 275,135-1 0,-196 18-118,1-3 0,92-15 0,-78 7 58,0 3 0,95 1 0,59-5 10,-127-3-55,85-6-51,161 19 122,-300-2-63,-1-1-1,0-2 1,39-12 0,48-8 37,-100 25-27,-17 2-15,1-1 0,-1-1 0,0 1 0,1 0 0,-1-1 0,1 0 0,-1 0 0,6-5 821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9:50.638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0 5 4290,'0'-5'15877,"9"237"-15702,0 5 68,-9 377-1112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9:53.377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1 266 9764,'0'0'2116,"23"-10"696,29 2-1316,-10 0-1447,243-13 604,-197 10-522,-54 5 41,55-1 0,-70 7-175,1 0 0,-1-2 0,1 0 0,-1-1 0,33-10 0,-27 6 27,0 1-1,1 1 1,50-4 0,81 8-210,-78 2 141,-69 0-133,1 0 1,0 0 0,13 5 0,-12-4 203,-1 1 0,0-2-1,16 1 1,23-3 58,-21 0-114,56 4 0,-60 1-80,-3-1 130,36 2 1,2-5 42,225-9 300,-251 8-243,0 0 1,55 8-1,-3-5 251,-56-3-224,36 5-1,-32-2-111,1-1 1,56-6-1,6 0-18,-97 5-17,45 1 108,-1-3 1,57-8-1,-25-1 362,122 1-1,-95 6 238,-61 0-508,78-18-1,-82 13 10,0 2-1,56-3 0,-38 10-38,-27 0-122,0 0-1,0-2 1,53-10-1,-36 3 6,1 3-1,-1 1 1,88 4-1,-84 1-73,97 2 239,123-2 313,-204-11-521,-49 8-9,0 0 0,28-1-1,76-5-7,1 1-114,76-5 223,-151 14-98,57 7-1,-87-6 15,24 3 51,48 14-1,-64-14 14,-1-1-1,1 0 1,42-1 0,-9-1 34,-48-1-61,-1 1 1,1 0-1,16 6 0,-17-5 93,1 0 0,0-1 0,20 3 1,70 3 446,-98-6-452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9:56.443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21 18 6851,'-20'-15'17961,"43"14"-18754,68-1 805,103 5 16,-59 20-112,1 0-24,179-14-2,-82-6-74,-108 10-37,22 2 138,658 26 27,-591-38 84,-145-5-44,0 3-1,96 13 1,-106-7-19,0-3 0,92-4 0,-52-2-4,246-14 95,-282 12-26,1 3 0,102 11 1,-161-10-31,80 3-6,97-8 0,-12-1 4,405 9 53,-369-15-32,-57 3 16,-101 4 26,0 2 0,76 6 0,-78-1 14,49-2-1,-27-2-28,-54 1-36,1 0 0,-1-1 0,19-6 0,-18 4 0,0 1 0,0 1 0,20-1 0,153-4 1236,-190 7-1250,1 0 0,0 0 0,-1 0 0,1 1 0,0-1 0,-1 1 0,1-1 0,0 1 0,-1-1 0,1 1 0,0 0 0,0-1 0,0 1 0,-1 0 0,1 0 0,0 0 0,0 0 0,0 0 0,1 0 0,-1 0 0,0 0 0,0 0 0,0 0 0,1 1 0,-1-1 0,1 0 0,-2 3 0,-6 41-5,7-35 15,-1 29-1539,5 75-1,-1-66-3277,-1 0-453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4:11:00.005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1 1 4434,'3'17'15162,"21"-16"-15098,1 1 0,-1 1 0,34 8 0,-35-7-57,0-1 1,27 0 0,28 3-42,63 8-81,-41-6 51,-22-3 64,91-5 0,-56-2-34,144-7 324,-146 18-287,-30-1 192,57 3 481,162 4-576,175-13 666,160 3 74,-518 4-888,-72-9 96,10-1 140,74 9 0,-77 5-77,-42-10-104,-1 0 1,1 0-1,1-1 0,-1 0 1,13 0-1,216-2 201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49:13.023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0 0 7812,'4'0'9401,"72"1"-4540,109 9-4325,-64-9-507,-80-2-65,0 2 0,44 6-1,-44-3-7,-1-2 0,58-4-1,-17 0-198,634 2-16,-600 12-26,-26-12 441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7:10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13142,'0'0'5523,"12"23"-4822,-9-21-671,-1 0-1,1 0 0,0-1 0,-1 1 1,1-1-1,0 1 0,0-1 1,0 0-1,0 0 0,0-1 1,0 1-1,0 0 0,1-1 1,-1 0-1,0 0 0,4 0 0,56-4 299,-58 4-324,28-5-103,87-5-562,-96 31 1632,-10-6-841,-3-8-154,0 0-1,0-1 0,0 0 0,1 0 0,0-2 0,0 1 1,20 3-1,-8-3-190,1-2 0,49 0 0,164-12-2,59 1 130,282 49 445,-292-37-287,-158-6-636,11 2 1022,226 0 2210,-366 0-2715,0 0 1,0 0-1,0 0 0,1 0 0,-1 0 0,0 0 0,0 0 0,0 0 0,0 0 1,1 0-1,-1-1 0,0 1 0,0 0 0,0 0 0,0 0 0,1 0 1,-1 0-1,0 0 0,0 0 0,0-1 0,0 1 0,0 0 0,1 0 1,-1 0-1,0 0 0,0 0 0,0-1 0,0 1 0,0 0 0,0 0 1,0 0-1,0 0 0,0-1 0,0 1 0,0 0 0,0 0 0,0 0 0,0-1 1,0 1-1,0 0 0,0 0 0,0 0 0,0 0 0,0-1 0,0 1 1,0 0-1,0 0 0,0 0 0,0-1 0,0-11-3914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7:14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355 15 11829,'0'0'7788,"1"-4"-7300,-1 4-467,0 0 0,0 0 0,0-1 0,1 1 0,-1 0 0,0 0 0,0-1 0,0 1 0,0 0 0,0 0 0,0-1 0,0 1 0,0 0 0,0-1 0,0 1 0,0 0-1,0 0 1,0-1 0,0 1 0,0 0 0,0-1 0,0 1 0,0 0 0,0 0 0,0-1 0,0 1 0,-1 0 0,1 0 0,0-1 0,0 1 0,0 0 0,0 0 0,-1 0 0,1-1 0,0 1 0,0 0 0,-1 0 0,1 0 0,0-1 0,0 1-1,-1 0 1,1 0 0,0 0 0,0 0 0,-1 0 0,1 0 0,-1 0 0,-14 10 1079,4-2-1288,-3 1 237,-133 89 30,120-82-26,-1-1 1,0-1-1,-48 15 1,72-29-99,3 0 26,36-5-14,-21 4 26,8-1-62,-1 1 0,1 1 0,0 1 0,-1 1 0,1 1-1,-1 1 1,1 0 0,28 12 0,-36-12-306,0-1 0,1 0 0,0 0 0,26 0 0,-41-3 609,-1-4-183,-3-4-138,1 1-1,-2 0 1,1 0 0,-1 0-1,0 1 1,0-1 0,-1 1-1,1 1 1,-2-1-1,-9-6 1,-9-7 97,-37-20-1,39 28 220,-13-10 831,36 21-881,1 9-193,0 0 3,1 0-1,1 0 1,4 11 0,5 23 126,-3 7-5,-3-1 0,1 69 1,-7-118-74,0 0-17,1 0-1,-1 0 1,0 0-1,0 0 1,1 0-1,-1 0 1,0 0-1,1 0 1,-1 0 0,0 0-1,0-1 1,1 1-1,-1 0 1,0 0-1,1 0 1,-1 0 0,0-1-1,0 1 1,0 0-1,1 0 1,-1 0-1,0-1 1,0 1-1,0 0 1,1 0 0,-1-1-1,0 1 1,0 0-1,0-1 1,5-19 69,0 0 1,2 0-1,0 0 0,1 1 1,1 0-1,20-32 0,17-37 166,-35 61-186,-9 18-29,2 0 0,-1 0-1,1 0 1,1 1 0,-1-1 0,1 1-1,11-13 1,-15 21-255,1-2 721,-16 2-11837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27:16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185 117 3714,'0'0'3388,"-13"-1"3038,-3 0-5110,-15-3-1216,20 4 152,1-2 0,-1 1 0,-17-6 0,26 6-190,-1 0 1,0-1-1,0 1 1,1 0-1,-1-1 1,1 0-1,-1 0 1,1 1-1,0-1 1,-1-1-1,1 1 1,0 0-1,0 0 1,1-1 0,-1 1-1,0-1 1,-1-4-1,-1-1 180,1 1-1,1-1 0,-1 0 1,1 0-1,-1-13 1,1 21 1135,-1-2-721,8 3-2033,21 8-636,-11 3-2259,-8-1-4431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9T03:32:10.310"/>
    </inkml:context>
    <inkml:brush xml:id="br0">
      <inkml:brushProperty name="width" value="0.3" units="cm"/>
      <inkml:brushProperty name="height" value="0.6" units="cm"/>
      <inkml:brushProperty name="color" value="#ECFE02"/>
      <inkml:brushProperty name="tip" value="rectangle"/>
      <inkml:brushProperty name="rasterOp" value="maskPen"/>
    </inkml:brush>
  </inkml:definitions>
  <inkml:trace contextRef="#ctx0" brushRef="#br0">6 54 11477,'0'0'5211,"-1"-3"-5057,0 3-150,1-1 0,0 1-1,-1 0 1,1 0 0,0-1 0,-1 1-1,1 0 1,0-1 0,0 1-1,0 0 1,-1-1 0,1 1-1,0 0 1,0-1 0,0 1 0,0 0-1,0-1 1,0 1 0,0-1-1,-1 1 1,1 0 0,0-1 0,0 1-1,0-1 1,1 1 0,-1 0-1,0-1 1,0 1 0,0 0-1,0-1 1,0 1 0,0-1 0,0 1-1,1 0 1,-1-1 0,0 1-1,0 0 1,1 0 0,-1-1-1,0 1 1,0 0 0,1-1 0,-1 1-1,0 0 1,1 0 0,-1 0-1,1-1 1,24 0 168,-9 2-79,11 0-39,0 2-1,27 6 0,-26-4-112,0-1-1,29 0 1,160-2-150,243-5-377,-274-13 628,67-2-10,626 18-2371,-671-12 1421,-21 0 1094,516 11 749,-363 2-655,129 6-547,-291 4 362,0 0-165,-100-11-8,-14-2 252,1 3 1,75 12-1,-47-2-243,135 0-1,-138-10-7,153 21 0,-157-11 166,0-4 0,132-7 0,51 4 121,163 15 99,-26 0 969,-297-11-1302,131-7 1,-106-3 438,-65 2 153,331-7 186,191 1 62,-339 8-1030,1068 0 848,-975 13-635,-2-1 1,-10-12 383,14 18-429,-258-17 40,-47-2-77,0 1-1,0 2 1,48 11 0,-16 15 240,28-1 1112,-68-20-744,-25-7-432,0 0 0,-1 0 0,1 1 0,-1 0 0,11 6 1,-17-8-132,-2 0 17,0-1 0,0 0 1,0 1-1,0-1 1,0 0-1,1 1 0,-1-1 1,0 0-1,0 1 1,0-1-1,0 0 1,0 1-1,0-1 0,0 0 1,0 1-1,0-1 1,-1 0-1,1 1 0,0-1 1,0 0-1,0 1 1,0-1-1,0 0 0,-1 1 1,1-1-1,0 0 1,0 1-1,0-1 1,-1 0-1,1 0 0,0 1 1,0-1-1,-1 0 1,1 0-1,0 0 0,-1 1 1,1-1-1,0 0 1,-1 0-1,1 0 0,0 0 1,-1 0-1,1 0 1,0 0-1,-1 0 1,-17 8-856,-17 0-1461,-11-6-1764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5517232"/>
            <a:ext cx="9144000" cy="1368152"/>
          </a:xfrm>
          <a:prstGeom prst="rect">
            <a:avLst/>
          </a:prstGeom>
          <a:solidFill>
            <a:srgbClr val="FC8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251520" y="5709740"/>
            <a:ext cx="8229600" cy="1031628"/>
          </a:xfrm>
        </p:spPr>
        <p:txBody>
          <a:bodyPr/>
          <a:lstStyle>
            <a:lvl1pPr algn="l">
              <a:defRPr sz="4400" b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 userDrawn="1"/>
        </p:nvGrpSpPr>
        <p:grpSpPr>
          <a:xfrm>
            <a:off x="5371176" y="1963501"/>
            <a:ext cx="3772823" cy="3553731"/>
            <a:chOff x="5371176" y="1963501"/>
            <a:chExt cx="3772823" cy="3553731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9" r="8333" b="19249"/>
            <a:stretch/>
          </p:blipFill>
          <p:spPr bwMode="auto">
            <a:xfrm>
              <a:off x="5371176" y="1963501"/>
              <a:ext cx="3772823" cy="355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직사각형 12"/>
            <p:cNvSpPr/>
            <p:nvPr userDrawn="1"/>
          </p:nvSpPr>
          <p:spPr>
            <a:xfrm>
              <a:off x="7596336" y="1963501"/>
              <a:ext cx="1080120" cy="993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5402746" y="4819650"/>
              <a:ext cx="648072" cy="572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2584" b="78836"/>
          <a:stretch/>
        </p:blipFill>
        <p:spPr bwMode="auto">
          <a:xfrm>
            <a:off x="210394" y="3941603"/>
            <a:ext cx="3929558" cy="140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3275856" y="5013176"/>
            <a:ext cx="822970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251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199976" y="2348880"/>
            <a:ext cx="5100216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0" y="6237312"/>
            <a:ext cx="1905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4801" r="19532" b="9887"/>
          <a:stretch/>
        </p:blipFill>
        <p:spPr bwMode="auto">
          <a:xfrm>
            <a:off x="6643598" y="3822400"/>
            <a:ext cx="2500401" cy="30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6410941" y="3284984"/>
            <a:ext cx="465315" cy="496808"/>
          </a:xfrm>
          <a:prstGeom prst="rect">
            <a:avLst/>
          </a:prstGeom>
          <a:noFill/>
          <a:ln w="57150">
            <a:solidFill>
              <a:srgbClr val="ED1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7219875" y="1939423"/>
            <a:ext cx="303684" cy="303023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912341" y="2203146"/>
            <a:ext cx="5747891" cy="1328780"/>
          </a:xfrm>
          <a:prstGeom prst="rect">
            <a:avLst/>
          </a:prstGeom>
          <a:noFill/>
          <a:ln w="12700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912341" y="1610891"/>
            <a:ext cx="4725559" cy="447607"/>
            <a:chOff x="1587302" y="1206947"/>
            <a:chExt cx="7737226" cy="565869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7712" r="12584" b="83763"/>
            <a:stretch/>
          </p:blipFill>
          <p:spPr bwMode="auto">
            <a:xfrm>
              <a:off x="5394970" y="1206947"/>
              <a:ext cx="3929558" cy="565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r="15164" b="92157"/>
            <a:stretch/>
          </p:blipFill>
          <p:spPr bwMode="auto">
            <a:xfrm>
              <a:off x="1587302" y="1231989"/>
              <a:ext cx="3813373" cy="52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/>
          <p:cNvSpPr/>
          <p:nvPr userDrawn="1"/>
        </p:nvSpPr>
        <p:spPr>
          <a:xfrm>
            <a:off x="6848475" y="1609725"/>
            <a:ext cx="511902" cy="468119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9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755576" y="620688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323528" y="404813"/>
            <a:ext cx="8497887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1412776"/>
            <a:ext cx="7776864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/>
              <a:t>마스터 텍스트 스타일을 편집합니다</a:t>
            </a:r>
            <a:r>
              <a:rPr lang="en-US" altLang="ko-KR" dirty="0"/>
              <a:t>.</a:t>
            </a:r>
            <a:endParaRPr lang="ko-KR" altLang="en-US" dirty="0"/>
          </a:p>
          <a:p>
            <a:pPr lvl="1"/>
            <a:r>
              <a:rPr lang="ko-KR" altLang="en-US" dirty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14042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8784976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47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756084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124744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464496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04248" y="764704"/>
            <a:ext cx="2339752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2339752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179512" y="908720"/>
            <a:ext cx="7920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827584" y="908720"/>
            <a:ext cx="7992888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1238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251520" y="274638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251520" y="1600200"/>
            <a:ext cx="871296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3486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C4A7B72-6AE8-49C2-8F32-E8A725FD610D}" type="datetimeFigureOut">
              <a:rPr lang="ko-KR" altLang="en-US" smtClean="0"/>
              <a:pPr>
                <a:defRPr/>
              </a:pPr>
              <a:t>2021-04-29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15819"/>
            <a:ext cx="21336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2DD98C4-AD35-4759-9571-E1AA62A00DA9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7" r:id="rId3"/>
    <p:sldLayoutId id="2147483679" r:id="rId4"/>
    <p:sldLayoutId id="2147483682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customXml" Target="../ink/ink3.xm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customXml" Target="../ink/ink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10.xml"/><Relationship Id="rId18" Type="http://schemas.openxmlformats.org/officeDocument/2006/relationships/image" Target="../media/image55.png"/><Relationship Id="rId26" Type="http://schemas.openxmlformats.org/officeDocument/2006/relationships/customXml" Target="../ink/ink16.xml"/><Relationship Id="rId39" Type="http://schemas.openxmlformats.org/officeDocument/2006/relationships/image" Target="../media/image66.png"/><Relationship Id="rId3" Type="http://schemas.openxmlformats.org/officeDocument/2006/relationships/image" Target="../media/image47.png"/><Relationship Id="rId21" Type="http://schemas.openxmlformats.org/officeDocument/2006/relationships/image" Target="../media/image57.png"/><Relationship Id="rId34" Type="http://schemas.openxmlformats.org/officeDocument/2006/relationships/customXml" Target="../ink/ink20.xml"/><Relationship Id="rId7" Type="http://schemas.openxmlformats.org/officeDocument/2006/relationships/customXml" Target="../ink/ink7.xml"/><Relationship Id="rId12" Type="http://schemas.openxmlformats.org/officeDocument/2006/relationships/image" Target="../media/image52.png"/><Relationship Id="rId17" Type="http://schemas.openxmlformats.org/officeDocument/2006/relationships/customXml" Target="../ink/ink12.xml"/><Relationship Id="rId25" Type="http://schemas.openxmlformats.org/officeDocument/2006/relationships/image" Target="../media/image59.png"/><Relationship Id="rId33" Type="http://schemas.openxmlformats.org/officeDocument/2006/relationships/image" Target="../media/image63.png"/><Relationship Id="rId38" Type="http://schemas.openxmlformats.org/officeDocument/2006/relationships/customXml" Target="../ink/ink22.xml"/><Relationship Id="rId2" Type="http://schemas.openxmlformats.org/officeDocument/2006/relationships/image" Target="../media/image46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customXml" Target="../ink/ink9.xml"/><Relationship Id="rId24" Type="http://schemas.openxmlformats.org/officeDocument/2006/relationships/customXml" Target="../ink/ink15.xml"/><Relationship Id="rId32" Type="http://schemas.openxmlformats.org/officeDocument/2006/relationships/customXml" Target="../ink/ink19.xml"/><Relationship Id="rId37" Type="http://schemas.openxmlformats.org/officeDocument/2006/relationships/image" Target="../media/image65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image" Target="../media/image58.png"/><Relationship Id="rId28" Type="http://schemas.openxmlformats.org/officeDocument/2006/relationships/customXml" Target="../ink/ink17.xml"/><Relationship Id="rId36" Type="http://schemas.openxmlformats.org/officeDocument/2006/relationships/customXml" Target="../ink/ink21.xml"/><Relationship Id="rId10" Type="http://schemas.openxmlformats.org/officeDocument/2006/relationships/image" Target="../media/image51.png"/><Relationship Id="rId19" Type="http://schemas.openxmlformats.org/officeDocument/2006/relationships/customXml" Target="../ink/ink13.xml"/><Relationship Id="rId31" Type="http://schemas.openxmlformats.org/officeDocument/2006/relationships/image" Target="../media/image62.png"/><Relationship Id="rId4" Type="http://schemas.openxmlformats.org/officeDocument/2006/relationships/image" Target="../media/image48.png"/><Relationship Id="rId9" Type="http://schemas.openxmlformats.org/officeDocument/2006/relationships/customXml" Target="../ink/ink8.xml"/><Relationship Id="rId14" Type="http://schemas.openxmlformats.org/officeDocument/2006/relationships/image" Target="../media/image53.png"/><Relationship Id="rId22" Type="http://schemas.openxmlformats.org/officeDocument/2006/relationships/customXml" Target="../ink/ink14.xml"/><Relationship Id="rId27" Type="http://schemas.openxmlformats.org/officeDocument/2006/relationships/image" Target="../media/image60.png"/><Relationship Id="rId30" Type="http://schemas.openxmlformats.org/officeDocument/2006/relationships/customXml" Target="../ink/ink18.xml"/><Relationship Id="rId35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28.xml"/><Relationship Id="rId18" Type="http://schemas.openxmlformats.org/officeDocument/2006/relationships/image" Target="../media/image75.png"/><Relationship Id="rId26" Type="http://schemas.openxmlformats.org/officeDocument/2006/relationships/image" Target="../media/image80.png"/><Relationship Id="rId3" Type="http://schemas.openxmlformats.org/officeDocument/2006/relationships/customXml" Target="../ink/ink23.xml"/><Relationship Id="rId21" Type="http://schemas.openxmlformats.org/officeDocument/2006/relationships/image" Target="../media/image77.png"/><Relationship Id="rId34" Type="http://schemas.openxmlformats.org/officeDocument/2006/relationships/image" Target="../media/image84.png"/><Relationship Id="rId7" Type="http://schemas.openxmlformats.org/officeDocument/2006/relationships/customXml" Target="../ink/ink25.xml"/><Relationship Id="rId12" Type="http://schemas.openxmlformats.org/officeDocument/2006/relationships/image" Target="../media/image72.png"/><Relationship Id="rId17" Type="http://schemas.openxmlformats.org/officeDocument/2006/relationships/customXml" Target="../ink/ink30.xml"/><Relationship Id="rId25" Type="http://schemas.openxmlformats.org/officeDocument/2006/relationships/customXml" Target="../ink/ink33.xml"/><Relationship Id="rId33" Type="http://schemas.openxmlformats.org/officeDocument/2006/relationships/customXml" Target="../ink/ink37.xml"/><Relationship Id="rId2" Type="http://schemas.openxmlformats.org/officeDocument/2006/relationships/image" Target="../media/image67.pn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29" Type="http://schemas.openxmlformats.org/officeDocument/2006/relationships/customXml" Target="../ink/ink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customXml" Target="../ink/ink27.xml"/><Relationship Id="rId24" Type="http://schemas.openxmlformats.org/officeDocument/2006/relationships/image" Target="../media/image79.png"/><Relationship Id="rId32" Type="http://schemas.openxmlformats.org/officeDocument/2006/relationships/image" Target="../media/image83.png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23" Type="http://schemas.openxmlformats.org/officeDocument/2006/relationships/customXml" Target="../ink/ink32.xml"/><Relationship Id="rId28" Type="http://schemas.openxmlformats.org/officeDocument/2006/relationships/image" Target="../media/image81.png"/><Relationship Id="rId10" Type="http://schemas.openxmlformats.org/officeDocument/2006/relationships/image" Target="../media/image71.png"/><Relationship Id="rId19" Type="http://schemas.openxmlformats.org/officeDocument/2006/relationships/customXml" Target="../ink/ink31.xml"/><Relationship Id="rId31" Type="http://schemas.openxmlformats.org/officeDocument/2006/relationships/customXml" Target="../ink/ink36.xml"/><Relationship Id="rId4" Type="http://schemas.openxmlformats.org/officeDocument/2006/relationships/image" Target="../media/image68.png"/><Relationship Id="rId9" Type="http://schemas.openxmlformats.org/officeDocument/2006/relationships/customXml" Target="../ink/ink26.xml"/><Relationship Id="rId14" Type="http://schemas.openxmlformats.org/officeDocument/2006/relationships/image" Target="../media/image73.png"/><Relationship Id="rId22" Type="http://schemas.openxmlformats.org/officeDocument/2006/relationships/image" Target="../media/image78.png"/><Relationship Id="rId27" Type="http://schemas.openxmlformats.org/officeDocument/2006/relationships/customXml" Target="../ink/ink34.xml"/><Relationship Id="rId30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customXml" Target="../ink/ink43.xml"/><Relationship Id="rId3" Type="http://schemas.openxmlformats.org/officeDocument/2006/relationships/customXml" Target="../ink/ink38.xml"/><Relationship Id="rId7" Type="http://schemas.openxmlformats.org/officeDocument/2006/relationships/customXml" Target="../ink/ink40.xml"/><Relationship Id="rId12" Type="http://schemas.openxmlformats.org/officeDocument/2006/relationships/image" Target="../media/image93.png"/><Relationship Id="rId2" Type="http://schemas.openxmlformats.org/officeDocument/2006/relationships/image" Target="../media/image88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customXml" Target="../ink/ink42.xml"/><Relationship Id="rId5" Type="http://schemas.openxmlformats.org/officeDocument/2006/relationships/customXml" Target="../ink/ink39.xml"/><Relationship Id="rId1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customXml" Target="../ink/ink41.xml"/><Relationship Id="rId1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keras.io./losse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9512" y="1988840"/>
            <a:ext cx="8784976" cy="1368152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3200" dirty="0" err="1"/>
              <a:t>딥러닝과</a:t>
            </a:r>
            <a:r>
              <a:rPr lang="en-US" altLang="ko-KR" sz="3200" dirty="0"/>
              <a:t> </a:t>
            </a:r>
            <a:r>
              <a:rPr lang="ko-KR" altLang="en-US" sz="3200" dirty="0" err="1"/>
              <a:t>텐서플로</a:t>
            </a:r>
            <a:endParaRPr lang="ko-KR" altLang="en-US" sz="3200" dirty="0"/>
          </a:p>
        </p:txBody>
      </p:sp>
      <p:pic>
        <p:nvPicPr>
          <p:cNvPr id="4" name="내용 개체 틀 5">
            <a:extLst>
              <a:ext uri="{FF2B5EF4-FFF2-40B4-BE49-F238E27FC236}">
                <a16:creationId xmlns:a16="http://schemas.microsoft.com/office/drawing/2014/main" id="{4018A0D7-895E-4654-AC4E-59F48B17D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196752"/>
            <a:ext cx="2012200" cy="251615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235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0~4</a:t>
            </a:r>
            <a:r>
              <a:rPr lang="ko-KR" altLang="en-US" dirty="0"/>
              <a:t>차원 구조의 </a:t>
            </a:r>
            <a:r>
              <a:rPr lang="ko-KR" altLang="en-US" dirty="0" err="1"/>
              <a:t>텐서의</a:t>
            </a:r>
            <a:r>
              <a:rPr lang="ko-KR" altLang="en-US" dirty="0"/>
              <a:t> 예</a:t>
            </a:r>
            <a:endParaRPr lang="en-US" altLang="ko-KR" dirty="0"/>
          </a:p>
          <a:p>
            <a:pPr lvl="1"/>
            <a:r>
              <a:rPr lang="en-US" altLang="ko-KR" dirty="0"/>
              <a:t>1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하나</a:t>
            </a:r>
            <a:endParaRPr lang="en-US" altLang="ko-KR" dirty="0"/>
          </a:p>
          <a:p>
            <a:pPr lvl="1"/>
            <a:r>
              <a:rPr lang="en-US" altLang="ko-KR" dirty="0"/>
              <a:t>2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여러 개</a:t>
            </a:r>
            <a:r>
              <a:rPr lang="en-US" altLang="ko-KR" dirty="0"/>
              <a:t>, </a:t>
            </a:r>
            <a:r>
              <a:rPr lang="ko-KR" altLang="en-US" dirty="0"/>
              <a:t>명암 영상 한 장</a:t>
            </a:r>
            <a:endParaRPr lang="en-US" altLang="ko-KR" dirty="0"/>
          </a:p>
          <a:p>
            <a:pPr lvl="1"/>
            <a:r>
              <a:rPr lang="en-US" altLang="ko-KR" dirty="0"/>
              <a:t>3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명암 영상 여러 장</a:t>
            </a:r>
            <a:r>
              <a:rPr lang="en-US" altLang="ko-KR" dirty="0"/>
              <a:t>, </a:t>
            </a:r>
            <a:r>
              <a:rPr lang="ko-KR" altLang="en-US" dirty="0"/>
              <a:t>컬러 영상 한 장</a:t>
            </a:r>
            <a:endParaRPr lang="en-US" altLang="ko-KR" dirty="0"/>
          </a:p>
          <a:p>
            <a:pPr lvl="1"/>
            <a:r>
              <a:rPr lang="en-US" altLang="ko-KR" dirty="0"/>
              <a:t>4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영상 여러 장</a:t>
            </a:r>
            <a:r>
              <a:rPr lang="en-US" altLang="ko-KR" dirty="0"/>
              <a:t>, </a:t>
            </a:r>
            <a:r>
              <a:rPr lang="ko-KR" altLang="en-US" dirty="0"/>
              <a:t>컬러 동영상 하나</a:t>
            </a:r>
            <a:endParaRPr lang="en-US" altLang="ko-KR" dirty="0"/>
          </a:p>
          <a:p>
            <a:pPr lvl="1"/>
            <a:r>
              <a:rPr lang="en-US" altLang="ko-KR" dirty="0"/>
              <a:t>5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동영상 여러 개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6516216" cy="34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99" y="1621574"/>
            <a:ext cx="5300122" cy="508379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텐서플로가</a:t>
            </a:r>
            <a:r>
              <a:rPr lang="ko-KR" altLang="en-US" dirty="0"/>
              <a:t> 제공하는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5-3]</a:t>
            </a:r>
            <a:r>
              <a:rPr lang="ko-KR" altLang="en-US" dirty="0"/>
              <a:t>은 </a:t>
            </a:r>
            <a:r>
              <a:rPr lang="en-US" altLang="ko-KR" dirty="0"/>
              <a:t>MNIST, cifar10, Boston housing, Reuters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 확인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3957691" y="2204864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레이블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정보를 </a:t>
            </a:r>
            <a:r>
              <a:rPr lang="ko-KR" altLang="en-US" sz="1600" dirty="0" err="1">
                <a:solidFill>
                  <a:srgbClr val="0000FF"/>
                </a:solidFill>
              </a:rPr>
              <a:t>원핫</a:t>
            </a:r>
            <a:r>
              <a:rPr lang="ko-KR" altLang="en-US" sz="1600" dirty="0">
                <a:solidFill>
                  <a:srgbClr val="0000FF"/>
                </a:solidFill>
              </a:rPr>
              <a:t> 코드로 변환</a:t>
            </a: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835498" y="2564904"/>
            <a:ext cx="692746" cy="38266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H="1">
            <a:off x="3851920" y="2564904"/>
            <a:ext cx="676324" cy="129614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12641" y="5879906"/>
            <a:ext cx="495535" cy="144016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877985" y="4143050"/>
            <a:ext cx="208823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[5,0,4,…]</a:t>
            </a:r>
            <a:r>
              <a:rPr lang="ko-KR" altLang="en-US" sz="1400" dirty="0">
                <a:solidFill>
                  <a:srgbClr val="0000FF"/>
                </a:solidFill>
              </a:rPr>
              <a:t>처럼 표현</a:t>
            </a:r>
          </a:p>
        </p:txBody>
      </p:sp>
      <p:cxnSp>
        <p:nvCxnSpPr>
          <p:cNvPr id="14" name="직선 화살표 연결선 13"/>
          <p:cNvCxnSpPr>
            <a:endCxn id="12" idx="3"/>
          </p:cNvCxnSpPr>
          <p:nvPr/>
        </p:nvCxnSpPr>
        <p:spPr>
          <a:xfrm flipH="1">
            <a:off x="2708176" y="4439746"/>
            <a:ext cx="2168762" cy="151216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548663" y="6054830"/>
            <a:ext cx="599905" cy="146203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876938" y="4809761"/>
            <a:ext cx="208823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[[6],[9],[9],…]</a:t>
            </a:r>
            <a:r>
              <a:rPr lang="ko-KR" altLang="en-US" sz="1400" dirty="0">
                <a:solidFill>
                  <a:srgbClr val="0000FF"/>
                </a:solidFill>
              </a:rPr>
              <a:t>처럼 표현</a:t>
            </a:r>
          </a:p>
        </p:txBody>
      </p:sp>
      <p:cxnSp>
        <p:nvCxnSpPr>
          <p:cNvPr id="19" name="직선 화살표 연결선 18"/>
          <p:cNvCxnSpPr>
            <a:endCxn id="17" idx="3"/>
          </p:cNvCxnSpPr>
          <p:nvPr/>
        </p:nvCxnSpPr>
        <p:spPr>
          <a:xfrm flipH="1">
            <a:off x="3148568" y="5036571"/>
            <a:ext cx="1728370" cy="109136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/>
          <p:cNvSpPr/>
          <p:nvPr/>
        </p:nvSpPr>
        <p:spPr>
          <a:xfrm>
            <a:off x="1856533" y="6223218"/>
            <a:ext cx="527347" cy="157936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771800" y="6356634"/>
            <a:ext cx="3052707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13</a:t>
            </a:r>
            <a:r>
              <a:rPr lang="ko-KR" altLang="en-US" sz="1400" dirty="0">
                <a:solidFill>
                  <a:srgbClr val="0000FF"/>
                </a:solidFill>
              </a:rPr>
              <a:t>개 특징으로 표현되는 </a:t>
            </a:r>
            <a:r>
              <a:rPr lang="en-US" altLang="ko-KR" sz="1400" dirty="0">
                <a:solidFill>
                  <a:srgbClr val="0000FF"/>
                </a:solidFill>
              </a:rPr>
              <a:t>404</a:t>
            </a:r>
            <a:r>
              <a:rPr lang="ko-KR" altLang="en-US" sz="1400" dirty="0">
                <a:solidFill>
                  <a:srgbClr val="0000FF"/>
                </a:solidFill>
              </a:rPr>
              <a:t>개 샘플</a:t>
            </a:r>
          </a:p>
        </p:txBody>
      </p:sp>
      <p:cxnSp>
        <p:nvCxnSpPr>
          <p:cNvPr id="25" name="직선 화살표 연결선 24"/>
          <p:cNvCxnSpPr>
            <a:endCxn id="23" idx="3"/>
          </p:cNvCxnSpPr>
          <p:nvPr/>
        </p:nvCxnSpPr>
        <p:spPr>
          <a:xfrm flipH="1" flipV="1">
            <a:off x="2383880" y="6302186"/>
            <a:ext cx="464735" cy="2284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9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텐서플로가</a:t>
            </a:r>
            <a:r>
              <a:rPr lang="ko-KR" altLang="en-US" dirty="0"/>
              <a:t> 제공하는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</a:t>
            </a:r>
            <a:endParaRPr lang="en-US" altLang="ko-KR" dirty="0"/>
          </a:p>
          <a:p>
            <a:pPr lvl="1"/>
            <a:r>
              <a:rPr lang="en-US" altLang="ko-KR" dirty="0"/>
              <a:t>[ch05/</a:t>
            </a:r>
            <a:r>
              <a:rPr lang="ko-KR" altLang="en-US" dirty="0"/>
              <a:t>프로그램 </a:t>
            </a:r>
            <a:r>
              <a:rPr lang="en-US" altLang="ko-KR" dirty="0"/>
              <a:t>5-3b]</a:t>
            </a:r>
            <a:r>
              <a:rPr lang="ko-KR" altLang="en-US" dirty="0"/>
              <a:t>은 </a:t>
            </a:r>
            <a:r>
              <a:rPr lang="en-US" altLang="ko-KR" dirty="0"/>
              <a:t>MNIST </a:t>
            </a:r>
            <a:r>
              <a:rPr lang="ko-KR" altLang="en-US" dirty="0"/>
              <a:t>데이터셋의 </a:t>
            </a:r>
            <a:r>
              <a:rPr lang="ko-KR" altLang="en-US" dirty="0" err="1"/>
              <a:t>텐서</a:t>
            </a:r>
            <a:r>
              <a:rPr lang="ko-KR" altLang="en-US" dirty="0"/>
              <a:t> 구조 확인</a:t>
            </a:r>
            <a:r>
              <a:rPr lang="en-US" altLang="ko-KR" dirty="0"/>
              <a:t>(dataset</a:t>
            </a:r>
            <a:r>
              <a:rPr lang="ko-KR" altLang="en-US" dirty="0"/>
              <a:t> </a:t>
            </a:r>
            <a:r>
              <a:rPr lang="en-US" altLang="ko-KR" dirty="0"/>
              <a:t>directory</a:t>
            </a:r>
            <a:r>
              <a:rPr lang="ko-KR" altLang="en-US" dirty="0"/>
              <a:t> </a:t>
            </a:r>
            <a:r>
              <a:rPr lang="ko-KR" altLang="en-US" dirty="0" err="1"/>
              <a:t>저장둔것</a:t>
            </a:r>
            <a:r>
              <a:rPr lang="ko-KR" altLang="en-US" dirty="0"/>
              <a:t> 활용</a:t>
            </a:r>
            <a:r>
              <a:rPr lang="en-US" altLang="ko-KR" dirty="0"/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20A9D20-4117-4378-AB17-2760BB16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2" y="1916832"/>
            <a:ext cx="6591300" cy="21526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23551D-875B-43ED-9ED2-4C02D579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97" y="4405631"/>
            <a:ext cx="6810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2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34294"/>
            <a:ext cx="7626731" cy="44687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텐서플로가</a:t>
            </a:r>
            <a:r>
              <a:rPr lang="ko-KR" altLang="en-US" dirty="0"/>
              <a:t> 제공하는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</a:t>
            </a:r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1684516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60000*28*28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3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2411760" y="2044556"/>
            <a:ext cx="432048" cy="102440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152" y="6072792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50000*32*32*3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4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6804248" y="4725144"/>
            <a:ext cx="684076" cy="13010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77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표현력 한계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4-3]</a:t>
            </a:r>
            <a:r>
              <a:rPr lang="ko-KR" altLang="en-US" dirty="0"/>
              <a:t>의 골격과 표현력의 한계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</a:t>
            </a:r>
            <a:r>
              <a:rPr lang="en-US" altLang="ko-KR" dirty="0" err="1"/>
              <a:t>sklearn</a:t>
            </a:r>
            <a:r>
              <a:rPr lang="ko-KR" altLang="en-US" dirty="0"/>
              <a:t>의 ②행으로 표현 불가능</a:t>
            </a:r>
            <a:r>
              <a:rPr lang="en-US" altLang="ko-KR" dirty="0"/>
              <a:t>(</a:t>
            </a:r>
            <a:r>
              <a:rPr lang="ko-KR" altLang="en-US" dirty="0" err="1"/>
              <a:t>딥러닝은</a:t>
            </a:r>
            <a:r>
              <a:rPr lang="ko-KR" altLang="en-US" dirty="0"/>
              <a:t> 서로 다른 기능의 층을 쌓는 방식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텐서플로나</a:t>
            </a:r>
            <a:r>
              <a:rPr lang="ko-KR" altLang="en-US" dirty="0"/>
              <a:t> </a:t>
            </a:r>
            <a:r>
              <a:rPr lang="ko-KR" altLang="en-US" dirty="0" err="1"/>
              <a:t>파이토치는</a:t>
            </a:r>
            <a:r>
              <a:rPr lang="ko-KR" altLang="en-US" dirty="0"/>
              <a:t> </a:t>
            </a:r>
            <a:r>
              <a:rPr lang="ko-KR" altLang="en-US" dirty="0" err="1"/>
              <a:t>딥러닝의</a:t>
            </a:r>
            <a:r>
              <a:rPr lang="ko-KR" altLang="en-US" dirty="0"/>
              <a:t> 복잡도를 지원할 수 있게 완전히 새로 설계함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75914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2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학습된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동작을 확인하는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5-4]</a:t>
            </a:r>
          </a:p>
          <a:p>
            <a:pPr lvl="1"/>
            <a:r>
              <a:rPr lang="en-US" altLang="ko-KR" dirty="0"/>
              <a:t>08~09</a:t>
            </a:r>
            <a:r>
              <a:rPr lang="ko-KR" altLang="en-US" dirty="0"/>
              <a:t>행의 </a:t>
            </a:r>
            <a:r>
              <a:rPr lang="en-US" altLang="ko-KR" b="1" dirty="0"/>
              <a:t>Variable</a:t>
            </a:r>
            <a:r>
              <a:rPr lang="en-US" altLang="ko-KR" dirty="0"/>
              <a:t> </a:t>
            </a:r>
            <a:r>
              <a:rPr lang="ko-KR" altLang="en-US" dirty="0"/>
              <a:t>함수는 </a:t>
            </a:r>
            <a:r>
              <a:rPr lang="ko-KR" altLang="en-US" dirty="0" err="1">
                <a:solidFill>
                  <a:srgbClr val="FF0000"/>
                </a:solidFill>
              </a:rPr>
              <a:t>그레이디언트를</a:t>
            </a:r>
            <a:r>
              <a:rPr lang="ko-KR" altLang="en-US" dirty="0">
                <a:solidFill>
                  <a:srgbClr val="FF0000"/>
                </a:solidFill>
              </a:rPr>
              <a:t> 구하고 가중치를 갱신하는 연산을 지원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87903"/>
            <a:ext cx="5920903" cy="48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퍼셉트론을</a:t>
            </a:r>
            <a:r>
              <a:rPr lang="ko-KR" altLang="en-US" dirty="0"/>
              <a:t> 학습하는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5-5]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7" y="1556792"/>
            <a:ext cx="7124147" cy="26715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7" y="4200976"/>
            <a:ext cx="7124147" cy="23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9" y="980728"/>
            <a:ext cx="6393582" cy="570800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7184" y="4365104"/>
            <a:ext cx="1944216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학습 과정을 모니터링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7183" y="5373216"/>
            <a:ext cx="2681241" cy="5040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학습을 마친 모델로 예측 수행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네 개 샘플 모두 옳게 분류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499993" y="4509120"/>
            <a:ext cx="1207190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>
            <a:off x="4499993" y="5661248"/>
            <a:ext cx="1207190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117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케라스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5-5]</a:t>
            </a:r>
            <a:r>
              <a:rPr lang="ko-KR" altLang="en-US" dirty="0"/>
              <a:t>의 문제점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동작을 직접 코딩해야 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케라스는</a:t>
            </a:r>
            <a:r>
              <a:rPr lang="ko-KR" altLang="en-US" dirty="0"/>
              <a:t> 이런 부담을 덜기 위해 탄생</a:t>
            </a:r>
            <a:endParaRPr lang="en-US" altLang="ko-KR" dirty="0"/>
          </a:p>
          <a:p>
            <a:r>
              <a:rPr lang="ko-KR" altLang="en-US" dirty="0"/>
              <a:t>프로그래밍의 추상화</a:t>
            </a:r>
            <a:endParaRPr lang="en-US" altLang="ko-KR" dirty="0"/>
          </a:p>
          <a:p>
            <a:pPr lvl="1"/>
            <a:r>
              <a:rPr lang="ko-KR" altLang="en-US" dirty="0"/>
              <a:t>컴퓨터 프로그래밍은 추상화를 높이는 방향으로 발전해 옴</a:t>
            </a:r>
            <a:r>
              <a:rPr lang="en-US" altLang="ko-KR" dirty="0"/>
              <a:t>(</a:t>
            </a:r>
            <a:r>
              <a:rPr lang="ko-KR" altLang="en-US" dirty="0"/>
              <a:t>디테일을 숨김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텐서플로</a:t>
            </a:r>
            <a:r>
              <a:rPr lang="ko-KR" altLang="en-US" dirty="0"/>
              <a:t> 자체가 아주 높은 추상화 수준이지만 추가로 </a:t>
            </a:r>
            <a:r>
              <a:rPr lang="ko-KR" altLang="en-US" dirty="0" err="1"/>
              <a:t>추상화할</a:t>
            </a:r>
            <a:r>
              <a:rPr lang="ko-KR" altLang="en-US" dirty="0"/>
              <a:t> 여지 있음</a:t>
            </a:r>
            <a:endParaRPr lang="en-US" altLang="ko-KR" dirty="0"/>
          </a:p>
          <a:p>
            <a:pPr lvl="1"/>
            <a:r>
              <a:rPr lang="ko-KR" altLang="en-US" dirty="0" err="1"/>
              <a:t>케라스는</a:t>
            </a:r>
            <a:r>
              <a:rPr lang="ko-KR" altLang="en-US" dirty="0"/>
              <a:t> 이 여지를 활용한 라이브러리</a:t>
            </a:r>
            <a:endParaRPr lang="en-US" altLang="ko-KR" dirty="0"/>
          </a:p>
          <a:p>
            <a:pPr lvl="2"/>
            <a:r>
              <a:rPr lang="en-US" altLang="ko-KR" dirty="0" err="1"/>
              <a:t>model.add</a:t>
            </a:r>
            <a:r>
              <a:rPr lang="en-US" altLang="ko-KR" dirty="0"/>
              <a:t>(Dense(</a:t>
            </a:r>
            <a:r>
              <a:rPr lang="ko-KR" altLang="en-US" dirty="0"/>
              <a:t>노드 개수</a:t>
            </a:r>
            <a:r>
              <a:rPr lang="en-US" altLang="ko-KR" dirty="0"/>
              <a:t>, </a:t>
            </a:r>
            <a:r>
              <a:rPr lang="ko-KR" altLang="en-US" dirty="0"/>
              <a:t>활성 함수</a:t>
            </a:r>
            <a:r>
              <a:rPr lang="en-US" altLang="ko-KR" dirty="0"/>
              <a:t>,…)) </a:t>
            </a:r>
            <a:r>
              <a:rPr lang="ko-KR" altLang="en-US" dirty="0"/>
              <a:t>방식의</a:t>
            </a:r>
            <a:r>
              <a:rPr lang="en-US" altLang="ko-KR" dirty="0"/>
              <a:t> </a:t>
            </a:r>
            <a:r>
              <a:rPr lang="ko-KR" altLang="en-US" dirty="0"/>
              <a:t>코딩</a:t>
            </a:r>
            <a:endParaRPr lang="en-US" altLang="ko-KR" dirty="0"/>
          </a:p>
          <a:p>
            <a:pPr lvl="1"/>
            <a:r>
              <a:rPr lang="en-US" altLang="ko-KR" dirty="0"/>
              <a:t>keras.io </a:t>
            </a:r>
            <a:r>
              <a:rPr lang="ko-KR" altLang="en-US" dirty="0"/>
              <a:t>공식 사이트에 있는 </a:t>
            </a:r>
            <a:r>
              <a:rPr lang="ko-KR" altLang="en-US" dirty="0" err="1"/>
              <a:t>케라스의</a:t>
            </a:r>
            <a:r>
              <a:rPr lang="ko-KR" altLang="en-US" dirty="0"/>
              <a:t> 철학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53136"/>
            <a:ext cx="73437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80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4528204"/>
            <a:ext cx="7972425" cy="165735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케라스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케라스로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r>
              <a:rPr lang="ko-KR" altLang="en-US" dirty="0"/>
              <a:t> 프로그래밍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5-6]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01~03</a:t>
            </a:r>
            <a:r>
              <a:rPr lang="ko-KR" altLang="en-US" dirty="0"/>
              <a:t>행의 </a:t>
            </a:r>
            <a:r>
              <a:rPr lang="en-US" altLang="ko-KR" dirty="0" err="1"/>
              <a:t>tensorflow.keras</a:t>
            </a:r>
            <a:r>
              <a:rPr lang="en-US" altLang="ko-KR" dirty="0"/>
              <a:t>: </a:t>
            </a:r>
            <a:r>
              <a:rPr lang="en-US" altLang="ko-KR" dirty="0" err="1"/>
              <a:t>tensorflow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하위 클래스로 </a:t>
            </a:r>
            <a:r>
              <a:rPr lang="en-US" altLang="ko-KR" dirty="0" err="1"/>
              <a:t>keras</a:t>
            </a:r>
            <a:r>
              <a:rPr lang="en-US" altLang="ko-KR" dirty="0"/>
              <a:t>(</a:t>
            </a:r>
            <a:r>
              <a:rPr lang="ko-KR" altLang="en-US" dirty="0" err="1"/>
              <a:t>텐서플로</a:t>
            </a:r>
            <a:r>
              <a:rPr lang="ko-KR" altLang="en-US" dirty="0"/>
              <a:t> 버전 </a:t>
            </a:r>
            <a:r>
              <a:rPr lang="en-US" altLang="ko-KR" dirty="0"/>
              <a:t>2</a:t>
            </a:r>
            <a:r>
              <a:rPr lang="ko-KR" altLang="en-US" dirty="0"/>
              <a:t>부터 </a:t>
            </a:r>
            <a:r>
              <a:rPr lang="ko-KR" altLang="en-US" dirty="0" err="1"/>
              <a:t>케라스가</a:t>
            </a:r>
            <a:r>
              <a:rPr lang="ko-KR" altLang="en-US" dirty="0"/>
              <a:t> </a:t>
            </a:r>
            <a:r>
              <a:rPr lang="ko-KR" altLang="en-US" dirty="0" err="1"/>
              <a:t>텐서플로에</a:t>
            </a:r>
            <a:r>
              <a:rPr lang="ko-KR" altLang="en-US" dirty="0"/>
              <a:t> 편입됨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keras</a:t>
            </a:r>
            <a:r>
              <a:rPr lang="en-US" altLang="ko-KR" dirty="0"/>
              <a:t> </a:t>
            </a:r>
            <a:r>
              <a:rPr lang="ko-KR" altLang="en-US" dirty="0"/>
              <a:t>클래스의 중요한 세 가지 하위 클래스</a:t>
            </a: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5491160" y="4218156"/>
            <a:ext cx="325730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Sequential</a:t>
            </a:r>
            <a:r>
              <a:rPr lang="ko-KR" altLang="en-US" sz="1400" dirty="0">
                <a:solidFill>
                  <a:srgbClr val="0000FF"/>
                </a:solidFill>
              </a:rPr>
              <a:t>은 층을 한 줄로 쌓는데 사용</a:t>
            </a:r>
          </a:p>
        </p:txBody>
      </p:sp>
      <p:cxnSp>
        <p:nvCxnSpPr>
          <p:cNvPr id="8" name="직선 화살표 연결선 7"/>
          <p:cNvCxnSpPr>
            <a:stCxn id="7" idx="1"/>
          </p:cNvCxnSpPr>
          <p:nvPr/>
        </p:nvCxnSpPr>
        <p:spPr>
          <a:xfrm flipH="1">
            <a:off x="4987104" y="4398176"/>
            <a:ext cx="504056" cy="73012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8144" y="5328454"/>
            <a:ext cx="12961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완전 연결 층</a:t>
            </a: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5076056" y="5485820"/>
            <a:ext cx="792088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58049" y="6059290"/>
            <a:ext cx="1566279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SGD </a:t>
            </a:r>
            <a:r>
              <a:rPr lang="ko-KR" altLang="en-US" sz="1400" dirty="0" err="1">
                <a:solidFill>
                  <a:srgbClr val="0000FF"/>
                </a:solidFill>
              </a:rPr>
              <a:t>옵티마이저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cxnSp>
        <p:nvCxnSpPr>
          <p:cNvPr id="17" name="직선 화살표 연결선 16"/>
          <p:cNvCxnSpPr>
            <a:stCxn id="16" idx="1"/>
          </p:cNvCxnSpPr>
          <p:nvPr/>
        </p:nvCxnSpPr>
        <p:spPr>
          <a:xfrm flipH="1" flipV="1">
            <a:off x="5148065" y="5877272"/>
            <a:ext cx="809984" cy="36203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60232" y="2078267"/>
            <a:ext cx="1224136" cy="56545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자주 등장하니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 꼭 기억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71" y="2841590"/>
            <a:ext cx="6076950" cy="12192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cxnSp>
        <p:nvCxnSpPr>
          <p:cNvPr id="15" name="직선 화살표 연결선 14"/>
          <p:cNvCxnSpPr/>
          <p:nvPr/>
        </p:nvCxnSpPr>
        <p:spPr>
          <a:xfrm flipH="1">
            <a:off x="6084168" y="2260504"/>
            <a:ext cx="576064" cy="5652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50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Preview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딥러닝</a:t>
            </a:r>
            <a:endParaRPr lang="en-US" altLang="ko-KR" dirty="0"/>
          </a:p>
          <a:p>
            <a:pPr lvl="1"/>
            <a:r>
              <a:rPr lang="ko-KR" altLang="en-US" dirty="0"/>
              <a:t>신경망에 층을 많이 두어</a:t>
            </a:r>
            <a:r>
              <a:rPr lang="en-US" altLang="ko-KR" dirty="0"/>
              <a:t>(</a:t>
            </a:r>
            <a:r>
              <a:rPr lang="ko-KR" altLang="en-US" dirty="0"/>
              <a:t>깊게 만들어</a:t>
            </a:r>
            <a:r>
              <a:rPr lang="en-US" altLang="ko-KR" dirty="0"/>
              <a:t>) </a:t>
            </a:r>
            <a:r>
              <a:rPr lang="ko-KR" altLang="en-US" dirty="0"/>
              <a:t>성능을 높이는 기술</a:t>
            </a:r>
            <a:endParaRPr lang="en-US" altLang="ko-KR" dirty="0"/>
          </a:p>
          <a:p>
            <a:pPr lvl="1"/>
            <a:r>
              <a:rPr lang="ko-KR" altLang="en-US" dirty="0"/>
              <a:t>현재 영상 인식</a:t>
            </a:r>
            <a:r>
              <a:rPr lang="en-US" altLang="ko-KR" dirty="0"/>
              <a:t>, </a:t>
            </a:r>
            <a:r>
              <a:rPr lang="ko-KR" altLang="en-US" dirty="0"/>
              <a:t>음성 인식</a:t>
            </a:r>
            <a:r>
              <a:rPr lang="en-US" altLang="ko-KR" dirty="0"/>
              <a:t>, </a:t>
            </a:r>
            <a:r>
              <a:rPr lang="ko-KR" altLang="en-US" dirty="0"/>
              <a:t>언어 번역 등의 최첨단 인공지능 제품을 </a:t>
            </a:r>
            <a:r>
              <a:rPr lang="ko-KR" altLang="en-US" dirty="0" err="1"/>
              <a:t>딥러닝으로</a:t>
            </a:r>
            <a:r>
              <a:rPr lang="ko-KR" altLang="en-US" dirty="0"/>
              <a:t> 제작함</a:t>
            </a:r>
            <a:endParaRPr lang="en-US" altLang="ko-KR" dirty="0"/>
          </a:p>
          <a:p>
            <a:pPr lvl="2"/>
            <a:r>
              <a:rPr lang="en-US" altLang="ko-KR" dirty="0"/>
              <a:t>5</a:t>
            </a:r>
            <a:r>
              <a:rPr lang="ko-KR" altLang="en-US" dirty="0"/>
              <a:t>장</a:t>
            </a:r>
            <a:r>
              <a:rPr lang="en-US" altLang="ko-KR" dirty="0"/>
              <a:t>.</a:t>
            </a:r>
            <a:r>
              <a:rPr lang="ko-KR" altLang="en-US" dirty="0"/>
              <a:t> 깊은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2"/>
            <a:r>
              <a:rPr lang="en-US" altLang="ko-KR" dirty="0"/>
              <a:t>6</a:t>
            </a:r>
            <a:r>
              <a:rPr lang="ko-KR" altLang="en-US" dirty="0"/>
              <a:t>장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</a:t>
            </a:r>
            <a:endParaRPr lang="en-US" altLang="ko-KR" dirty="0"/>
          </a:p>
          <a:p>
            <a:pPr lvl="2"/>
            <a:r>
              <a:rPr lang="en-US" altLang="ko-KR" dirty="0"/>
              <a:t>10</a:t>
            </a:r>
            <a:r>
              <a:rPr lang="ko-KR" altLang="en-US" dirty="0"/>
              <a:t>장</a:t>
            </a:r>
            <a:r>
              <a:rPr lang="en-US" altLang="ko-KR" dirty="0"/>
              <a:t>.</a:t>
            </a:r>
            <a:r>
              <a:rPr lang="ko-KR" altLang="en-US" dirty="0"/>
              <a:t> 생성 모델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딥러닝 프로그래밍에 사용되는 패키지</a:t>
            </a:r>
            <a:endParaRPr lang="en-US" altLang="ko-KR" dirty="0"/>
          </a:p>
          <a:p>
            <a:pPr lvl="1"/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파이토치</a:t>
            </a:r>
            <a:r>
              <a:rPr lang="en-US" altLang="ko-KR" dirty="0"/>
              <a:t>(</a:t>
            </a:r>
            <a:r>
              <a:rPr lang="ko-KR" altLang="en-US" dirty="0"/>
              <a:t>이 책은 </a:t>
            </a:r>
            <a:r>
              <a:rPr lang="ko-KR" altLang="en-US" dirty="0" err="1"/>
              <a:t>텐서플로를</a:t>
            </a:r>
            <a:r>
              <a:rPr lang="ko-KR" altLang="en-US" dirty="0"/>
              <a:t> 사용하여 프로그래밍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10125"/>
            <a:ext cx="5165498" cy="15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1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케라스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전형적인 절차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구축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구조 설계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학습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예측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66400"/>
            <a:ext cx="7483227" cy="465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936" y="2708920"/>
            <a:ext cx="280831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Sequential </a:t>
            </a:r>
            <a:r>
              <a:rPr lang="ko-KR" altLang="en-US" sz="1400" dirty="0">
                <a:solidFill>
                  <a:srgbClr val="0000FF"/>
                </a:solidFill>
              </a:rPr>
              <a:t>클래스로 객체를 생성</a:t>
            </a: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3347864" y="2866286"/>
            <a:ext cx="648072" cy="85074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5936" y="3111639"/>
            <a:ext cx="3312368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add </a:t>
            </a:r>
            <a:r>
              <a:rPr lang="ko-KR" altLang="en-US" sz="1400" dirty="0">
                <a:solidFill>
                  <a:srgbClr val="0000FF"/>
                </a:solidFill>
              </a:rPr>
              <a:t>함수로 </a:t>
            </a:r>
            <a:r>
              <a:rPr lang="en-US" altLang="ko-KR" sz="1400" dirty="0">
                <a:solidFill>
                  <a:srgbClr val="0000FF"/>
                </a:solidFill>
              </a:rPr>
              <a:t>Dense (</a:t>
            </a:r>
            <a:r>
              <a:rPr lang="ko-KR" altLang="en-US" sz="1400" dirty="0" err="1">
                <a:solidFill>
                  <a:srgbClr val="0000FF"/>
                </a:solidFill>
              </a:rPr>
              <a:t>완전연결</a:t>
            </a:r>
            <a:r>
              <a:rPr lang="en-US" altLang="ko-KR" sz="1400" dirty="0">
                <a:solidFill>
                  <a:srgbClr val="0000FF"/>
                </a:solidFill>
              </a:rPr>
              <a:t>) </a:t>
            </a:r>
            <a:r>
              <a:rPr lang="ko-KR" altLang="en-US" sz="1400" dirty="0">
                <a:solidFill>
                  <a:srgbClr val="0000FF"/>
                </a:solidFill>
              </a:rPr>
              <a:t>층을 쌓음</a:t>
            </a: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563888" y="3291659"/>
            <a:ext cx="432048" cy="67718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805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케라스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Dense</a:t>
            </a:r>
            <a:r>
              <a:rPr lang="ko-KR" altLang="en-US" dirty="0"/>
              <a:t>로 완전연결층을 쌓는 방식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5-6]</a:t>
            </a:r>
            <a:r>
              <a:rPr lang="ko-KR" altLang="en-US" dirty="0">
                <a:sym typeface="Wingdings" panose="05000000000000000000" pitchFamily="2" charset="2"/>
              </a:rPr>
              <a:t>은 </a:t>
            </a:r>
            <a:r>
              <a:rPr lang="en-US" altLang="ko-KR" dirty="0">
                <a:sym typeface="Wingdings" panose="05000000000000000000" pitchFamily="2" charset="2"/>
              </a:rPr>
              <a:t>units</a:t>
            </a:r>
            <a:r>
              <a:rPr lang="ko-KR" altLang="en-US" dirty="0">
                <a:sym typeface="Wingdings" panose="05000000000000000000" pitchFamily="2" charset="2"/>
              </a:rPr>
              <a:t>과 </a:t>
            </a:r>
            <a:r>
              <a:rPr lang="en-US" altLang="ko-KR" dirty="0" err="1">
                <a:sym typeface="Wingdings" panose="05000000000000000000" pitchFamily="2" charset="2"/>
              </a:rPr>
              <a:t>input_shape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매개변수에 대한 설명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100392" cy="36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25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케라스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>
                <a:sym typeface="Wingdings" panose="05000000000000000000" pitchFamily="2" charset="2"/>
              </a:rPr>
              <a:t>실행 결과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628800"/>
            <a:ext cx="794385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912" y="2780928"/>
            <a:ext cx="244827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16</a:t>
            </a:r>
            <a:r>
              <a:rPr lang="ko-KR" altLang="en-US" sz="1400" dirty="0">
                <a:solidFill>
                  <a:srgbClr val="0000FF"/>
                </a:solidFill>
              </a:rPr>
              <a:t>행의 </a:t>
            </a:r>
            <a:r>
              <a:rPr lang="en-US" altLang="ko-KR" sz="1400" dirty="0">
                <a:solidFill>
                  <a:srgbClr val="0000FF"/>
                </a:solidFill>
              </a:rPr>
              <a:t>fit </a:t>
            </a:r>
            <a:r>
              <a:rPr lang="ko-KR" altLang="en-US" sz="1400" dirty="0">
                <a:solidFill>
                  <a:srgbClr val="0000FF"/>
                </a:solidFill>
              </a:rPr>
              <a:t>함수의 학습 과정</a:t>
            </a: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2987824" y="2938294"/>
            <a:ext cx="792088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79912" y="4509120"/>
            <a:ext cx="280831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18</a:t>
            </a:r>
            <a:r>
              <a:rPr lang="ko-KR" altLang="en-US" sz="1400" dirty="0">
                <a:solidFill>
                  <a:srgbClr val="0000FF"/>
                </a:solidFill>
              </a:rPr>
              <a:t>행의 </a:t>
            </a:r>
            <a:r>
              <a:rPr lang="en-US" altLang="ko-KR" sz="1400" dirty="0">
                <a:solidFill>
                  <a:srgbClr val="0000FF"/>
                </a:solidFill>
              </a:rPr>
              <a:t>predict </a:t>
            </a:r>
            <a:r>
              <a:rPr lang="ko-KR" altLang="en-US" sz="1400" dirty="0">
                <a:solidFill>
                  <a:srgbClr val="0000FF"/>
                </a:solidFill>
              </a:rPr>
              <a:t>함수의 예측 결과</a:t>
            </a:r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2987824" y="4666486"/>
            <a:ext cx="792088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22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5.3.3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케라스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556792"/>
            <a:ext cx="814443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앞으로 </a:t>
            </a:r>
            <a:r>
              <a:rPr lang="ko-KR" altLang="en-US" dirty="0" err="1"/>
              <a:t>케라스로</a:t>
            </a:r>
            <a:r>
              <a:rPr lang="ko-KR" altLang="en-US" dirty="0"/>
              <a:t> 프로그래밍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케라스가</a:t>
            </a:r>
            <a:r>
              <a:rPr lang="ko-KR" altLang="en-US" dirty="0"/>
              <a:t> </a:t>
            </a:r>
            <a:r>
              <a:rPr lang="ko-KR" altLang="en-US" dirty="0" err="1"/>
              <a:t>텐서플로에</a:t>
            </a:r>
            <a:r>
              <a:rPr lang="ko-KR" altLang="en-US" dirty="0"/>
              <a:t> </a:t>
            </a:r>
            <a:r>
              <a:rPr lang="ko-KR" altLang="en-US" dirty="0" err="1"/>
              <a:t>편입되었으므로</a:t>
            </a:r>
            <a:r>
              <a:rPr lang="ko-KR" altLang="en-US" dirty="0"/>
              <a:t> </a:t>
            </a:r>
            <a:r>
              <a:rPr lang="ko-KR" altLang="en-US" dirty="0" err="1"/>
              <a:t>텐서플로로</a:t>
            </a:r>
            <a:r>
              <a:rPr lang="ko-KR" altLang="en-US" dirty="0"/>
              <a:t> 프로그래밍한다고 말할 것임</a:t>
            </a:r>
            <a:endParaRPr lang="en-US" altLang="ko-KR" dirty="0"/>
          </a:p>
          <a:p>
            <a:r>
              <a:rPr lang="ko-KR" altLang="en-US" dirty="0"/>
              <a:t>이 절은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MNIST</a:t>
            </a:r>
            <a:r>
              <a:rPr lang="ko-KR" altLang="en-US" dirty="0"/>
              <a:t>와 </a:t>
            </a:r>
            <a:r>
              <a:rPr lang="en-US" altLang="ko-KR" dirty="0"/>
              <a:t>fashion MNIST </a:t>
            </a:r>
            <a:r>
              <a:rPr lang="ko-KR" altLang="en-US" dirty="0"/>
              <a:t>데이터를 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인식하는 프로그래밍 실습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5706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3" y="2152425"/>
            <a:ext cx="6741828" cy="387331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5.4.1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</a:t>
            </a:r>
            <a:r>
              <a:rPr lang="en-US" altLang="ko-KR" dirty="0"/>
              <a:t>MNIST </a:t>
            </a:r>
            <a:r>
              <a:rPr lang="ko-KR" altLang="en-US" dirty="0"/>
              <a:t>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5-7]</a:t>
            </a:r>
          </a:p>
          <a:p>
            <a:pPr lvl="1"/>
            <a:r>
              <a:rPr lang="ko-KR" altLang="en-US" dirty="0" err="1"/>
              <a:t>퍼셉트론을</a:t>
            </a:r>
            <a:r>
              <a:rPr lang="ko-KR" altLang="en-US" dirty="0"/>
              <a:t> 코딩한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5-6]</a:t>
            </a:r>
            <a:r>
              <a:rPr lang="ko-KR" altLang="en-US" dirty="0"/>
              <a:t>과 디자인 패턴 공유</a:t>
            </a:r>
            <a:r>
              <a:rPr lang="en-US" altLang="ko-KR" dirty="0"/>
              <a:t>.</a:t>
            </a:r>
            <a:r>
              <a:rPr lang="ko-KR" altLang="en-US" dirty="0"/>
              <a:t> 복잡도만 다르지 핵심은 같음</a:t>
            </a:r>
            <a:endParaRPr lang="en-US" altLang="ko-KR" dirty="0"/>
          </a:p>
          <a:p>
            <a:r>
              <a:rPr lang="ko-KR" altLang="en-US" dirty="0"/>
              <a:t>단계 </a:t>
            </a:r>
            <a:r>
              <a:rPr lang="en-US" altLang="ko-KR" dirty="0"/>
              <a:t>1: </a:t>
            </a:r>
            <a:r>
              <a:rPr lang="ko-KR" altLang="en-US" dirty="0"/>
              <a:t>데이터 준비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5148063" y="3054519"/>
            <a:ext cx="3539469" cy="7016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11~12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reshape </a:t>
            </a:r>
            <a:r>
              <a:rPr lang="ko-KR" altLang="en-US" sz="1400" dirty="0">
                <a:solidFill>
                  <a:srgbClr val="0000FF"/>
                </a:solidFill>
              </a:rPr>
              <a:t>함수로 </a:t>
            </a:r>
            <a:r>
              <a:rPr lang="en-US" altLang="ko-KR" sz="1400" dirty="0">
                <a:solidFill>
                  <a:srgbClr val="0000FF"/>
                </a:solidFill>
              </a:rPr>
              <a:t>2</a:t>
            </a:r>
            <a:r>
              <a:rPr lang="ko-KR" altLang="en-US" sz="1400" dirty="0">
                <a:solidFill>
                  <a:srgbClr val="0000FF"/>
                </a:solidFill>
              </a:rPr>
              <a:t>차원 구조의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 err="1">
                <a:solidFill>
                  <a:srgbClr val="0000FF"/>
                </a:solidFill>
              </a:rPr>
              <a:t>텐서를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차원 구조로 변환</a:t>
            </a: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4000847" y="3501008"/>
            <a:ext cx="1146396" cy="149884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33822" y="4034426"/>
            <a:ext cx="3398618" cy="7016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13~14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float32 </a:t>
            </a:r>
            <a:r>
              <a:rPr lang="ko-KR" altLang="en-US" sz="1400" dirty="0">
                <a:solidFill>
                  <a:srgbClr val="0000FF"/>
                </a:solidFill>
              </a:rPr>
              <a:t>데이터형으로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변환하고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[0,255] </a:t>
            </a:r>
            <a:r>
              <a:rPr lang="ko-KR" altLang="en-US" sz="1400" dirty="0">
                <a:solidFill>
                  <a:srgbClr val="0000FF"/>
                </a:solidFill>
              </a:rPr>
              <a:t>범위를</a:t>
            </a:r>
            <a:r>
              <a:rPr lang="en-US" altLang="ko-KR" sz="1400" dirty="0">
                <a:solidFill>
                  <a:srgbClr val="0000FF"/>
                </a:solidFill>
              </a:rPr>
              <a:t> [0,1] </a:t>
            </a:r>
            <a:r>
              <a:rPr lang="ko-KR" altLang="en-US" sz="1400" dirty="0">
                <a:solidFill>
                  <a:srgbClr val="0000FF"/>
                </a:solidFill>
              </a:rPr>
              <a:t>범위로 정규화</a:t>
            </a: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4355976" y="4422671"/>
            <a:ext cx="777848" cy="102255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H="1">
            <a:off x="4932040" y="5285092"/>
            <a:ext cx="215203" cy="51213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14948" y="4969977"/>
            <a:ext cx="3125229" cy="4456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15~16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 </a:t>
            </a:r>
            <a:r>
              <a:rPr lang="ko-KR" altLang="en-US" sz="1400" dirty="0">
                <a:solidFill>
                  <a:srgbClr val="0000FF"/>
                </a:solidFill>
              </a:rPr>
              <a:t>레이블을 </a:t>
            </a:r>
            <a:r>
              <a:rPr lang="ko-KR" altLang="en-US" sz="1400" dirty="0" err="1">
                <a:solidFill>
                  <a:srgbClr val="0000FF"/>
                </a:solidFill>
              </a:rPr>
              <a:t>원핫</a:t>
            </a:r>
            <a:r>
              <a:rPr lang="ko-KR" altLang="en-US" sz="1400" dirty="0">
                <a:solidFill>
                  <a:srgbClr val="0000FF"/>
                </a:solidFill>
              </a:rPr>
              <a:t> 코드로 변환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7" y="6013250"/>
            <a:ext cx="6736252" cy="45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3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5.4.1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단계 </a:t>
            </a:r>
            <a:r>
              <a:rPr lang="en-US" altLang="ko-KR" dirty="0"/>
              <a:t>2: </a:t>
            </a:r>
            <a:r>
              <a:rPr lang="ko-KR" altLang="en-US" dirty="0"/>
              <a:t>신경망 구조 설계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18~20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신경망의 </a:t>
            </a:r>
            <a:r>
              <a:rPr lang="ko-KR" altLang="en-US" dirty="0" err="1"/>
              <a:t>입력층</a:t>
            </a:r>
            <a:r>
              <a:rPr lang="en-US" altLang="ko-KR" dirty="0"/>
              <a:t>, </a:t>
            </a:r>
            <a:r>
              <a:rPr lang="ko-KR" altLang="en-US" dirty="0" err="1"/>
              <a:t>은닉층</a:t>
            </a:r>
            <a:r>
              <a:rPr lang="en-US" altLang="ko-KR" dirty="0"/>
              <a:t>, </a:t>
            </a:r>
            <a:r>
              <a:rPr lang="ko-KR" altLang="en-US" dirty="0" err="1"/>
              <a:t>출력층의</a:t>
            </a:r>
            <a:r>
              <a:rPr lang="ko-KR" altLang="en-US" dirty="0"/>
              <a:t> 노드 개수 설정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22</a:t>
            </a:r>
            <a:r>
              <a:rPr lang="ko-KR" altLang="en-US" dirty="0"/>
              <a:t>행</a:t>
            </a:r>
            <a:r>
              <a:rPr lang="en-US" altLang="ko-KR" dirty="0"/>
              <a:t>: Sequential </a:t>
            </a:r>
            <a:r>
              <a:rPr lang="ko-KR" altLang="en-US" dirty="0"/>
              <a:t>모델을 생성하여 </a:t>
            </a:r>
            <a:r>
              <a:rPr lang="en-US" altLang="ko-KR" dirty="0" err="1"/>
              <a:t>mlp</a:t>
            </a:r>
            <a:r>
              <a:rPr lang="en-US" altLang="ko-KR" dirty="0"/>
              <a:t> </a:t>
            </a:r>
            <a:r>
              <a:rPr lang="ko-KR" altLang="en-US" dirty="0"/>
              <a:t>객체에 저장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23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은닉층을 추가</a:t>
            </a:r>
            <a:r>
              <a:rPr lang="en-US" altLang="ko-KR" dirty="0"/>
              <a:t>(</a:t>
            </a:r>
            <a:r>
              <a:rPr lang="en-US" altLang="ko-KR" dirty="0" err="1"/>
              <a:t>input_shape</a:t>
            </a:r>
            <a:r>
              <a:rPr lang="ko-KR" altLang="en-US" dirty="0"/>
              <a:t>은 </a:t>
            </a:r>
            <a:r>
              <a:rPr lang="ko-KR" altLang="en-US" dirty="0" err="1"/>
              <a:t>입력층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units</a:t>
            </a:r>
            <a:r>
              <a:rPr lang="ko-KR" altLang="en-US" dirty="0"/>
              <a:t>은 현재 쌓고 있는 </a:t>
            </a:r>
            <a:r>
              <a:rPr lang="ko-KR" altLang="en-US" dirty="0" err="1"/>
              <a:t>은닉층으로</a:t>
            </a:r>
            <a:r>
              <a:rPr lang="ko-KR" altLang="en-US" dirty="0"/>
              <a:t> 설정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24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출력층을 추가</a:t>
            </a:r>
            <a:r>
              <a:rPr lang="en-US" altLang="ko-KR" dirty="0"/>
              <a:t>(</a:t>
            </a:r>
            <a:r>
              <a:rPr lang="en-US" altLang="ko-KR" dirty="0" err="1"/>
              <a:t>input_shape</a:t>
            </a:r>
            <a:r>
              <a:rPr lang="ko-KR" altLang="en-US" dirty="0"/>
              <a:t>은 생략 가능</a:t>
            </a:r>
            <a:r>
              <a:rPr lang="en-US" altLang="ko-KR" dirty="0"/>
              <a:t>, units</a:t>
            </a:r>
            <a:r>
              <a:rPr lang="ko-KR" altLang="en-US" dirty="0"/>
              <a:t>은 현재 쌓고 있는 </a:t>
            </a:r>
            <a:r>
              <a:rPr lang="ko-KR" altLang="en-US" dirty="0" err="1"/>
              <a:t>출력층으로</a:t>
            </a:r>
            <a:r>
              <a:rPr lang="ko-KR" altLang="en-US" dirty="0"/>
              <a:t> 설정</a:t>
            </a:r>
            <a:r>
              <a:rPr lang="en-US" altLang="ko-KR" dirty="0"/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645024"/>
            <a:ext cx="7924800" cy="2638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1810A58D-C29B-4D4C-9645-A569C2D15BCF}"/>
                  </a:ext>
                </a:extLst>
              </p14:cNvPr>
              <p14:cNvContentPartPr/>
              <p14:nvPr/>
            </p14:nvContentPartPr>
            <p14:xfrm>
              <a:off x="1387138" y="3992274"/>
              <a:ext cx="1184400" cy="9540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1810A58D-C29B-4D4C-9645-A569C2D15B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3138" y="3884274"/>
                <a:ext cx="1292040" cy="31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666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5.4.1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단계 </a:t>
            </a:r>
            <a:r>
              <a:rPr lang="en-US" altLang="ko-KR" dirty="0"/>
              <a:t>3: </a:t>
            </a:r>
            <a:r>
              <a:rPr lang="ko-KR" altLang="en-US" dirty="0"/>
              <a:t>신경망 학습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26</a:t>
            </a:r>
            <a:r>
              <a:rPr lang="ko-KR" altLang="en-US" dirty="0"/>
              <a:t>행</a:t>
            </a:r>
            <a:r>
              <a:rPr lang="en-US" altLang="ko-KR" dirty="0"/>
              <a:t>: compile </a:t>
            </a:r>
            <a:r>
              <a:rPr lang="ko-KR" altLang="en-US" dirty="0"/>
              <a:t>함수로 학습을 준비함</a:t>
            </a:r>
            <a:r>
              <a:rPr lang="en-US" altLang="ko-KR" dirty="0"/>
              <a:t>(loss </a:t>
            </a:r>
            <a:r>
              <a:rPr lang="ko-KR" altLang="en-US" dirty="0"/>
              <a:t>매개변수는 손실 함수</a:t>
            </a:r>
            <a:r>
              <a:rPr lang="en-US" altLang="ko-KR" dirty="0"/>
              <a:t>, optimizers</a:t>
            </a:r>
            <a:r>
              <a:rPr lang="ko-KR" altLang="en-US" dirty="0"/>
              <a:t>는 </a:t>
            </a:r>
            <a:r>
              <a:rPr lang="ko-KR" altLang="en-US" dirty="0" err="1"/>
              <a:t>옵티마이저</a:t>
            </a:r>
            <a:r>
              <a:rPr lang="ko-KR" altLang="en-US" dirty="0"/>
              <a:t> 설정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27</a:t>
            </a:r>
            <a:r>
              <a:rPr lang="ko-KR" altLang="en-US" dirty="0"/>
              <a:t>행</a:t>
            </a:r>
            <a:r>
              <a:rPr lang="en-US" altLang="ko-KR" dirty="0"/>
              <a:t>: fit </a:t>
            </a:r>
            <a:r>
              <a:rPr lang="ko-KR" altLang="en-US" dirty="0"/>
              <a:t>함수는 실제 학습을 수행</a:t>
            </a:r>
            <a:r>
              <a:rPr lang="en-US" altLang="ko-KR" dirty="0"/>
              <a:t>(</a:t>
            </a:r>
            <a:r>
              <a:rPr lang="en-US" altLang="ko-KR" dirty="0" err="1"/>
              <a:t>batch_size</a:t>
            </a:r>
            <a:r>
              <a:rPr lang="ko-KR" altLang="en-US" dirty="0"/>
              <a:t>는 </a:t>
            </a:r>
            <a:r>
              <a:rPr lang="ko-KR" altLang="en-US" dirty="0" err="1"/>
              <a:t>미니배치</a:t>
            </a:r>
            <a:r>
              <a:rPr lang="ko-KR" altLang="en-US" dirty="0"/>
              <a:t> 크기</a:t>
            </a:r>
            <a:r>
              <a:rPr lang="en-US" altLang="ko-KR" dirty="0"/>
              <a:t>, epochs</a:t>
            </a:r>
            <a:r>
              <a:rPr lang="ko-KR" altLang="en-US" dirty="0"/>
              <a:t>는 최대 </a:t>
            </a:r>
            <a:r>
              <a:rPr lang="ko-KR" altLang="en-US" dirty="0" err="1"/>
              <a:t>세대수</a:t>
            </a:r>
            <a:r>
              <a:rPr lang="en-US" altLang="ko-KR" dirty="0"/>
              <a:t>, </a:t>
            </a:r>
            <a:r>
              <a:rPr lang="en-US" altLang="ko-KR" dirty="0" err="1"/>
              <a:t>validation_data</a:t>
            </a:r>
            <a:r>
              <a:rPr lang="ko-KR" altLang="en-US" dirty="0"/>
              <a:t>는 학습 도중에 사용할 검증 집합 설정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단계 </a:t>
            </a:r>
            <a:r>
              <a:rPr lang="en-US" altLang="ko-KR" dirty="0"/>
              <a:t>4: </a:t>
            </a:r>
            <a:r>
              <a:rPr lang="ko-KR" altLang="en-US" dirty="0"/>
              <a:t>예측</a:t>
            </a:r>
            <a:endParaRPr lang="en-US" altLang="ko-KR" dirty="0"/>
          </a:p>
          <a:p>
            <a:pPr lvl="1"/>
            <a:r>
              <a:rPr lang="en-US" altLang="ko-KR" dirty="0"/>
              <a:t>29</a:t>
            </a:r>
            <a:r>
              <a:rPr lang="ko-KR" altLang="en-US" dirty="0"/>
              <a:t>행</a:t>
            </a:r>
            <a:r>
              <a:rPr lang="en-US" altLang="ko-KR" dirty="0"/>
              <a:t>: evaluate </a:t>
            </a:r>
            <a:r>
              <a:rPr lang="ko-KR" altLang="en-US" dirty="0"/>
              <a:t>함수로 </a:t>
            </a:r>
            <a:r>
              <a:rPr lang="ko-KR" altLang="en-US" dirty="0" err="1"/>
              <a:t>정확률</a:t>
            </a:r>
            <a:r>
              <a:rPr lang="ko-KR" altLang="en-US" dirty="0"/>
              <a:t> 측정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149080"/>
            <a:ext cx="7915275" cy="2019300"/>
          </a:xfrm>
          <a:prstGeom prst="rect">
            <a:avLst/>
          </a:prstGeom>
        </p:spPr>
      </p:pic>
      <p:cxnSp>
        <p:nvCxnSpPr>
          <p:cNvPr id="6" name="직선 화살표 연결선 5"/>
          <p:cNvCxnSpPr/>
          <p:nvPr/>
        </p:nvCxnSpPr>
        <p:spPr>
          <a:xfrm flipH="1">
            <a:off x="3813028" y="3634096"/>
            <a:ext cx="215203" cy="51213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95937" y="3318981"/>
            <a:ext cx="2016224" cy="4456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손실 함수로 </a:t>
            </a:r>
            <a:r>
              <a:rPr lang="en-US" altLang="ko-KR" sz="1400" dirty="0">
                <a:solidFill>
                  <a:srgbClr val="0000FF"/>
                </a:solidFill>
              </a:rPr>
              <a:t>MSE </a:t>
            </a:r>
            <a:r>
              <a:rPr lang="ko-KR" altLang="en-US" sz="1400" dirty="0">
                <a:solidFill>
                  <a:srgbClr val="0000FF"/>
                </a:solidFill>
              </a:rPr>
              <a:t>사용</a:t>
            </a: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5901259" y="3611794"/>
            <a:ext cx="215203" cy="51213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84168" y="3296679"/>
            <a:ext cx="2160240" cy="4456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옵티마이저로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altLang="ko-KR" sz="1400" dirty="0">
                <a:solidFill>
                  <a:srgbClr val="0000FF"/>
                </a:solidFill>
              </a:rPr>
              <a:t>Adam </a:t>
            </a:r>
            <a:r>
              <a:rPr lang="ko-KR" altLang="en-US" sz="1400" dirty="0">
                <a:solidFill>
                  <a:srgbClr val="0000FF"/>
                </a:solidFill>
              </a:rPr>
              <a:t>사용</a:t>
            </a:r>
          </a:p>
        </p:txBody>
      </p:sp>
      <p:cxnSp>
        <p:nvCxnSpPr>
          <p:cNvPr id="10" name="직선 화살표 연결선 9"/>
          <p:cNvCxnSpPr/>
          <p:nvPr/>
        </p:nvCxnSpPr>
        <p:spPr>
          <a:xfrm flipH="1" flipV="1">
            <a:off x="1403648" y="4869160"/>
            <a:ext cx="792088" cy="120828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11008" y="6077445"/>
            <a:ext cx="5941312" cy="4456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학습 도중에 발생한 정보를 </a:t>
            </a:r>
            <a:r>
              <a:rPr lang="en-US" altLang="ko-KR" sz="1400" dirty="0" err="1">
                <a:solidFill>
                  <a:srgbClr val="0000FF"/>
                </a:solidFill>
              </a:rPr>
              <a:t>hist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객체에 저장해 둠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시각화에 활용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F3F49894-EDEE-4041-9F35-E788B63D4E44}"/>
                  </a:ext>
                </a:extLst>
              </p14:cNvPr>
              <p14:cNvContentPartPr/>
              <p14:nvPr/>
            </p14:nvContentPartPr>
            <p14:xfrm>
              <a:off x="6055258" y="4246794"/>
              <a:ext cx="819720" cy="1656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F3F49894-EDEE-4041-9F35-E788B63D4E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1618" y="4138794"/>
                <a:ext cx="9273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D33F6761-FDD9-44BB-81B6-B3DE5E80F7BA}"/>
                  </a:ext>
                </a:extLst>
              </p14:cNvPr>
              <p14:cNvContentPartPr/>
              <p14:nvPr/>
            </p14:nvContentPartPr>
            <p14:xfrm>
              <a:off x="1264738" y="4517874"/>
              <a:ext cx="824400" cy="5292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D33F6761-FDD9-44BB-81B6-B3DE5E80F7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1098" y="4410234"/>
                <a:ext cx="93204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A5CA68BA-F89B-4D51-9243-851EEFCE8F17}"/>
                  </a:ext>
                </a:extLst>
              </p14:cNvPr>
              <p14:cNvContentPartPr/>
              <p14:nvPr/>
            </p14:nvContentPartPr>
            <p14:xfrm>
              <a:off x="5801871" y="4804794"/>
              <a:ext cx="177120" cy="756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A5CA68BA-F89B-4D51-9243-851EEFCE8F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8231" y="4697154"/>
                <a:ext cx="2847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A6F76624-7087-4888-8A73-24D0FF476A43}"/>
                  </a:ext>
                </a:extLst>
              </p14:cNvPr>
              <p14:cNvContentPartPr/>
              <p14:nvPr/>
            </p14:nvContentPartPr>
            <p14:xfrm>
              <a:off x="5155311" y="4797234"/>
              <a:ext cx="623880" cy="1224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A6F76624-7087-4888-8A73-24D0FF476A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01311" y="4689234"/>
                <a:ext cx="731520" cy="22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297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5.4.1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실행 결과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테스트 집합에 대해 </a:t>
            </a:r>
            <a:r>
              <a:rPr lang="en-US" altLang="ko-KR" dirty="0"/>
              <a:t>97.65% </a:t>
            </a:r>
            <a:r>
              <a:rPr lang="ko-KR" altLang="en-US" dirty="0" err="1"/>
              <a:t>정확률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2033587"/>
            <a:ext cx="79438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0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곡선 시각화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학습 곡선을 시각화 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5-7]</a:t>
            </a:r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hist</a:t>
            </a:r>
            <a:r>
              <a:rPr lang="en-US" altLang="ko-KR" dirty="0"/>
              <a:t> </a:t>
            </a:r>
            <a:r>
              <a:rPr lang="ko-KR" altLang="en-US" dirty="0"/>
              <a:t>객체가 가진 정보를 이용하여 학습 곡선을 그림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96" y="1916832"/>
            <a:ext cx="5974536" cy="40164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20" y="5941736"/>
            <a:ext cx="5974536" cy="7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2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학술적인 측면의 혁신 사례</a:t>
            </a:r>
            <a:endParaRPr lang="en-US" altLang="ko-KR" dirty="0"/>
          </a:p>
          <a:p>
            <a:pPr lvl="1"/>
            <a:r>
              <a:rPr lang="ko-KR" altLang="en-US" dirty="0" err="1"/>
              <a:t>컨볼루션</a:t>
            </a:r>
            <a:r>
              <a:rPr lang="ko-KR" altLang="en-US" dirty="0"/>
              <a:t> 신경망이 </a:t>
            </a:r>
            <a:r>
              <a:rPr lang="ko-KR" altLang="en-US" dirty="0" err="1"/>
              <a:t>딥러닝의</a:t>
            </a:r>
            <a:r>
              <a:rPr lang="ko-KR" altLang="en-US" dirty="0"/>
              <a:t> 가능성을 엶</a:t>
            </a:r>
            <a:endParaRPr lang="en-US" altLang="ko-KR" dirty="0"/>
          </a:p>
          <a:p>
            <a:pPr lvl="2"/>
            <a:r>
              <a:rPr lang="ko-KR" altLang="en-US" dirty="0"/>
              <a:t>작은 크기의 </a:t>
            </a:r>
            <a:r>
              <a:rPr lang="ko-KR" altLang="en-US" dirty="0" err="1"/>
              <a:t>컨볼루션</a:t>
            </a:r>
            <a:r>
              <a:rPr lang="ko-KR" altLang="en-US" dirty="0"/>
              <a:t> 마스크를 사용하여 우수한 특징을 추출</a:t>
            </a:r>
            <a:endParaRPr lang="en-US" altLang="ko-KR" dirty="0"/>
          </a:p>
          <a:p>
            <a:pPr lvl="2"/>
            <a:r>
              <a:rPr lang="en-US" altLang="ko-KR" dirty="0"/>
              <a:t>1990</a:t>
            </a:r>
            <a:r>
              <a:rPr lang="ko-KR" altLang="en-US" dirty="0"/>
              <a:t>년대 </a:t>
            </a:r>
            <a:r>
              <a:rPr lang="ko-KR" altLang="en-US" dirty="0" err="1"/>
              <a:t>르쿤은</a:t>
            </a:r>
            <a:r>
              <a:rPr lang="ko-KR" altLang="en-US" dirty="0"/>
              <a:t> 필기 숫자에서 획기적 성능 향상</a:t>
            </a:r>
            <a:r>
              <a:rPr lang="en-US" altLang="ko-KR" dirty="0"/>
              <a:t>(</a:t>
            </a:r>
            <a:r>
              <a:rPr lang="ko-KR" altLang="en-US" dirty="0"/>
              <a:t>수표 자동인식 시스템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AlexNet</a:t>
            </a:r>
            <a:r>
              <a:rPr lang="ko-KR" altLang="en-US" dirty="0"/>
              <a:t>은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신경망으로 자연 영상 인식이 가능하다는 사실을 보여줌</a:t>
            </a:r>
            <a:endParaRPr lang="en-US" altLang="ko-KR" dirty="0"/>
          </a:p>
          <a:p>
            <a:pPr lvl="2"/>
            <a:r>
              <a:rPr lang="en-US" altLang="ko-KR" dirty="0"/>
              <a:t>2012</a:t>
            </a:r>
            <a:r>
              <a:rPr lang="ko-KR" altLang="en-US" dirty="0"/>
              <a:t>년 </a:t>
            </a:r>
            <a:r>
              <a:rPr lang="en-US" altLang="ko-KR" dirty="0"/>
              <a:t>ILSVRC </a:t>
            </a:r>
            <a:r>
              <a:rPr lang="ko-KR" altLang="en-US" dirty="0"/>
              <a:t>대회에서 </a:t>
            </a:r>
            <a:r>
              <a:rPr lang="en-US" altLang="ko-KR" dirty="0"/>
              <a:t>15.3% </a:t>
            </a:r>
            <a:r>
              <a:rPr lang="ko-KR" altLang="en-US" dirty="0" err="1"/>
              <a:t>오류율이라는</a:t>
            </a:r>
            <a:r>
              <a:rPr lang="ko-KR" altLang="en-US" dirty="0"/>
              <a:t> 당시 경이로운 성능으로 우승 차지</a:t>
            </a:r>
            <a:endParaRPr lang="en-US" altLang="ko-KR" dirty="0"/>
          </a:p>
          <a:p>
            <a:pPr lvl="2"/>
            <a:r>
              <a:rPr lang="ko-KR" altLang="en-US" dirty="0"/>
              <a:t>이후 컴퓨터 비전 연구는 고전적인 기계학습에서 </a:t>
            </a:r>
            <a:r>
              <a:rPr lang="ko-KR" altLang="en-US" dirty="0" err="1"/>
              <a:t>딥러닝으로</a:t>
            </a:r>
            <a:r>
              <a:rPr lang="ko-KR" altLang="en-US" dirty="0"/>
              <a:t> 대전환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r>
              <a:rPr lang="ko-KR" altLang="en-US" dirty="0"/>
              <a:t>음성 인식에서 혁신</a:t>
            </a:r>
            <a:endParaRPr lang="en-US" altLang="ko-KR" dirty="0"/>
          </a:p>
          <a:p>
            <a:pPr lvl="2"/>
            <a:r>
              <a:rPr lang="ko-KR" altLang="en-US" dirty="0"/>
              <a:t>힌튼 교수는 </a:t>
            </a:r>
            <a:r>
              <a:rPr lang="ko-KR" altLang="en-US" dirty="0" err="1"/>
              <a:t>딥러닝을</a:t>
            </a:r>
            <a:r>
              <a:rPr lang="ko-KR" altLang="en-US" dirty="0"/>
              <a:t> 적용하여 </a:t>
            </a:r>
            <a:r>
              <a:rPr lang="ko-KR" altLang="en-US" dirty="0" err="1"/>
              <a:t>오류율을</a:t>
            </a:r>
            <a:r>
              <a:rPr lang="ko-KR" altLang="en-US" dirty="0"/>
              <a:t> 단숨에  </a:t>
            </a:r>
            <a:r>
              <a:rPr lang="en-US" altLang="ko-KR" dirty="0"/>
              <a:t>20%</a:t>
            </a:r>
            <a:r>
              <a:rPr lang="ko-KR" altLang="en-US" dirty="0"/>
              <a:t>만큼 줄임</a:t>
            </a:r>
            <a:endParaRPr lang="en-US" altLang="ko-KR" dirty="0"/>
          </a:p>
          <a:p>
            <a:pPr lvl="2"/>
            <a:r>
              <a:rPr lang="en-US" altLang="ko-KR" dirty="0"/>
              <a:t>“10</a:t>
            </a:r>
            <a:r>
              <a:rPr lang="ko-KR" altLang="en-US" dirty="0"/>
              <a:t>년 걸릴 일을 단번에 이루었다</a:t>
            </a:r>
            <a:r>
              <a:rPr lang="en-US" altLang="ko-KR" dirty="0"/>
              <a:t>. … 10</a:t>
            </a:r>
            <a:r>
              <a:rPr lang="ko-KR" altLang="en-US" dirty="0"/>
              <a:t>개의 기술 혁신이 한꺼번에 일어났다</a:t>
            </a:r>
            <a:r>
              <a:rPr lang="en-US" altLang="ko-KR" dirty="0"/>
              <a:t>”</a:t>
            </a:r>
            <a:r>
              <a:rPr lang="ko-KR" altLang="en-US" dirty="0"/>
              <a:t>라고 </a:t>
            </a:r>
            <a:r>
              <a:rPr lang="ko-KR" altLang="en-US" dirty="0" err="1"/>
              <a:t>자평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6992"/>
            <a:ext cx="3779912" cy="22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9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곡선 시각화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7943850" cy="29241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336951"/>
            <a:ext cx="7581900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4248" y="5949280"/>
            <a:ext cx="2160240" cy="4456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[3.3.2</a:t>
            </a:r>
            <a:r>
              <a:rPr lang="ko-KR" altLang="en-US" sz="1400" dirty="0">
                <a:solidFill>
                  <a:srgbClr val="0000FF"/>
                </a:solidFill>
              </a:rPr>
              <a:t>절</a:t>
            </a:r>
            <a:r>
              <a:rPr lang="en-US" altLang="ko-KR" sz="1400" dirty="0">
                <a:solidFill>
                  <a:srgbClr val="0000FF"/>
                </a:solidFill>
              </a:rPr>
              <a:t>]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9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5.4.1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</a:t>
            </a:r>
            <a:r>
              <a:rPr lang="en-US" altLang="ko-KR" dirty="0"/>
              <a:t>MNIST </a:t>
            </a:r>
            <a:r>
              <a:rPr lang="ko-KR" altLang="en-US" dirty="0"/>
              <a:t>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5-7]</a:t>
            </a:r>
          </a:p>
          <a:p>
            <a:pPr lvl="1"/>
            <a:r>
              <a:rPr lang="en-US" altLang="ko-KR" dirty="0"/>
              <a:t>MNIST </a:t>
            </a:r>
            <a:r>
              <a:rPr lang="ko-KR" altLang="en-US" dirty="0"/>
              <a:t>데이터 읽어오는데 시간 소요</a:t>
            </a:r>
            <a:r>
              <a:rPr lang="en-US" altLang="ko-KR" dirty="0"/>
              <a:t>: dataset directory</a:t>
            </a:r>
            <a:r>
              <a:rPr lang="ko-KR" altLang="en-US" dirty="0"/>
              <a:t>에 저장해둔 것 활용</a:t>
            </a:r>
            <a:r>
              <a:rPr lang="en-US" altLang="ko-KR" dirty="0"/>
              <a:t>(5-7test.py)</a:t>
            </a:r>
          </a:p>
          <a:p>
            <a:r>
              <a:rPr lang="ko-KR" altLang="en-US" dirty="0"/>
              <a:t>단계 </a:t>
            </a:r>
            <a:r>
              <a:rPr lang="en-US" altLang="ko-KR" dirty="0"/>
              <a:t>1: </a:t>
            </a:r>
            <a:r>
              <a:rPr lang="ko-KR" altLang="en-US" dirty="0"/>
              <a:t>데이터 준비</a:t>
            </a:r>
            <a:endParaRPr lang="en-US" altLang="ko-KR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AC9F28D-EF28-4133-87FF-1D01FECE7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1700808"/>
            <a:ext cx="4156797" cy="129614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50C7EB-78E4-4114-A234-E30622E2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3" y="3251233"/>
            <a:ext cx="4239800" cy="62235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037A5A1-E1BD-4DD4-8F5C-ECF96AF99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358" y="4027623"/>
            <a:ext cx="4156798" cy="15847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잉크 24">
                <a:extLst>
                  <a:ext uri="{FF2B5EF4-FFF2-40B4-BE49-F238E27FC236}">
                    <a16:creationId xmlns:a16="http://schemas.microsoft.com/office/drawing/2014/main" id="{A58DD351-F4EE-49E3-88A1-F9679789A323}"/>
                  </a:ext>
                </a:extLst>
              </p14:cNvPr>
              <p14:cNvContentPartPr/>
              <p14:nvPr/>
            </p14:nvContentPartPr>
            <p14:xfrm>
              <a:off x="7620538" y="1563354"/>
              <a:ext cx="936360" cy="52560"/>
            </p14:xfrm>
          </p:contentPart>
        </mc:Choice>
        <mc:Fallback xmlns="">
          <p:pic>
            <p:nvPicPr>
              <p:cNvPr id="25" name="잉크 24">
                <a:extLst>
                  <a:ext uri="{FF2B5EF4-FFF2-40B4-BE49-F238E27FC236}">
                    <a16:creationId xmlns:a16="http://schemas.microsoft.com/office/drawing/2014/main" id="{A58DD351-F4EE-49E3-88A1-F9679789A3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1538" y="1554354"/>
                <a:ext cx="954000" cy="7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그룹 28">
            <a:extLst>
              <a:ext uri="{FF2B5EF4-FFF2-40B4-BE49-F238E27FC236}">
                <a16:creationId xmlns:a16="http://schemas.microsoft.com/office/drawing/2014/main" id="{E64BE4B4-FBAF-4B3F-AEF6-3014AF856B63}"/>
              </a:ext>
            </a:extLst>
          </p:cNvPr>
          <p:cNvGrpSpPr/>
          <p:nvPr/>
        </p:nvGrpSpPr>
        <p:grpSpPr>
          <a:xfrm>
            <a:off x="7984498" y="1129554"/>
            <a:ext cx="139680" cy="143280"/>
            <a:chOff x="7984498" y="1129554"/>
            <a:chExt cx="139680" cy="14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91F2A3C6-0708-47E8-9B14-C69EAD93CBB4}"/>
                    </a:ext>
                  </a:extLst>
                </p14:cNvPr>
                <p14:cNvContentPartPr/>
                <p14:nvPr/>
              </p14:nvContentPartPr>
              <p14:xfrm>
                <a:off x="7984498" y="1135674"/>
                <a:ext cx="139680" cy="13716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91F2A3C6-0708-47E8-9B14-C69EAD93CBB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75498" y="1127034"/>
                  <a:ext cx="1573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21CB1BBC-5C9E-4BAF-8D6B-D4B317883F54}"/>
                    </a:ext>
                  </a:extLst>
                </p14:cNvPr>
                <p14:cNvContentPartPr/>
                <p14:nvPr/>
              </p14:nvContentPartPr>
              <p14:xfrm>
                <a:off x="8028418" y="1129554"/>
                <a:ext cx="66960" cy="4212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21CB1BBC-5C9E-4BAF-8D6B-D4B317883F5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19778" y="1120554"/>
                  <a:ext cx="84600" cy="5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잉크 31">
                <a:extLst>
                  <a:ext uri="{FF2B5EF4-FFF2-40B4-BE49-F238E27FC236}">
                    <a16:creationId xmlns:a16="http://schemas.microsoft.com/office/drawing/2014/main" id="{5FD3E4CB-A1FF-4758-9506-3D16EDA1D283}"/>
                  </a:ext>
                </a:extLst>
              </p14:cNvPr>
              <p14:cNvContentPartPr/>
              <p14:nvPr/>
            </p14:nvContentPartPr>
            <p14:xfrm>
              <a:off x="4260298" y="1395954"/>
              <a:ext cx="4351320" cy="123480"/>
            </p14:xfrm>
          </p:contentPart>
        </mc:Choice>
        <mc:Fallback xmlns="">
          <p:pic>
            <p:nvPicPr>
              <p:cNvPr id="32" name="잉크 31">
                <a:extLst>
                  <a:ext uri="{FF2B5EF4-FFF2-40B4-BE49-F238E27FC236}">
                    <a16:creationId xmlns:a16="http://schemas.microsoft.com/office/drawing/2014/main" id="{5FD3E4CB-A1FF-4758-9506-3D16EDA1D28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298" y="1288314"/>
                <a:ext cx="445896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잉크 32">
                <a:extLst>
                  <a:ext uri="{FF2B5EF4-FFF2-40B4-BE49-F238E27FC236}">
                    <a16:creationId xmlns:a16="http://schemas.microsoft.com/office/drawing/2014/main" id="{D4474DD5-7085-4BE2-BDC0-EFF60721001C}"/>
                  </a:ext>
                </a:extLst>
              </p14:cNvPr>
              <p14:cNvContentPartPr/>
              <p14:nvPr/>
            </p14:nvContentPartPr>
            <p14:xfrm>
              <a:off x="5069578" y="3341394"/>
              <a:ext cx="1069920" cy="14040"/>
            </p14:xfrm>
          </p:contentPart>
        </mc:Choice>
        <mc:Fallback xmlns="">
          <p:pic>
            <p:nvPicPr>
              <p:cNvPr id="33" name="잉크 32">
                <a:extLst>
                  <a:ext uri="{FF2B5EF4-FFF2-40B4-BE49-F238E27FC236}">
                    <a16:creationId xmlns:a16="http://schemas.microsoft.com/office/drawing/2014/main" id="{D4474DD5-7085-4BE2-BDC0-EFF60721001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5938" y="3233394"/>
                <a:ext cx="11775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잉크 33">
                <a:extLst>
                  <a:ext uri="{FF2B5EF4-FFF2-40B4-BE49-F238E27FC236}">
                    <a16:creationId xmlns:a16="http://schemas.microsoft.com/office/drawing/2014/main" id="{32773D37-B297-4B82-98D6-813D8EB332E0}"/>
                  </a:ext>
                </a:extLst>
              </p14:cNvPr>
              <p14:cNvContentPartPr/>
              <p14:nvPr/>
            </p14:nvContentPartPr>
            <p14:xfrm>
              <a:off x="4921618" y="4772034"/>
              <a:ext cx="690120" cy="22680"/>
            </p14:xfrm>
          </p:contentPart>
        </mc:Choice>
        <mc:Fallback xmlns="">
          <p:pic>
            <p:nvPicPr>
              <p:cNvPr id="34" name="잉크 33">
                <a:extLst>
                  <a:ext uri="{FF2B5EF4-FFF2-40B4-BE49-F238E27FC236}">
                    <a16:creationId xmlns:a16="http://schemas.microsoft.com/office/drawing/2014/main" id="{32773D37-B297-4B82-98D6-813D8EB332E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67978" y="4664034"/>
                <a:ext cx="797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" name="잉크 34">
                <a:extLst>
                  <a:ext uri="{FF2B5EF4-FFF2-40B4-BE49-F238E27FC236}">
                    <a16:creationId xmlns:a16="http://schemas.microsoft.com/office/drawing/2014/main" id="{18B0E620-AF40-4576-B2C0-E468FEC0F3E0}"/>
                  </a:ext>
                </a:extLst>
              </p14:cNvPr>
              <p14:cNvContentPartPr/>
              <p14:nvPr/>
            </p14:nvContentPartPr>
            <p14:xfrm>
              <a:off x="4896058" y="4837194"/>
              <a:ext cx="680400" cy="23760"/>
            </p14:xfrm>
          </p:contentPart>
        </mc:Choice>
        <mc:Fallback xmlns="">
          <p:pic>
            <p:nvPicPr>
              <p:cNvPr id="35" name="잉크 34">
                <a:extLst>
                  <a:ext uri="{FF2B5EF4-FFF2-40B4-BE49-F238E27FC236}">
                    <a16:creationId xmlns:a16="http://schemas.microsoft.com/office/drawing/2014/main" id="{18B0E620-AF40-4576-B2C0-E468FEC0F3E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42058" y="4729554"/>
                <a:ext cx="78804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6" name="잉크 35">
                <a:extLst>
                  <a:ext uri="{FF2B5EF4-FFF2-40B4-BE49-F238E27FC236}">
                    <a16:creationId xmlns:a16="http://schemas.microsoft.com/office/drawing/2014/main" id="{EC95F1EE-8ECD-4594-91B5-44E4D17886D9}"/>
                  </a:ext>
                </a:extLst>
              </p14:cNvPr>
              <p14:cNvContentPartPr/>
              <p14:nvPr/>
            </p14:nvContentPartPr>
            <p14:xfrm>
              <a:off x="4889578" y="4978674"/>
              <a:ext cx="764640" cy="24120"/>
            </p14:xfrm>
          </p:contentPart>
        </mc:Choice>
        <mc:Fallback xmlns="">
          <p:pic>
            <p:nvPicPr>
              <p:cNvPr id="36" name="잉크 35">
                <a:extLst>
                  <a:ext uri="{FF2B5EF4-FFF2-40B4-BE49-F238E27FC236}">
                    <a16:creationId xmlns:a16="http://schemas.microsoft.com/office/drawing/2014/main" id="{EC95F1EE-8ECD-4594-91B5-44E4D17886D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35938" y="4870674"/>
                <a:ext cx="872280" cy="23976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그림 37">
            <a:extLst>
              <a:ext uri="{FF2B5EF4-FFF2-40B4-BE49-F238E27FC236}">
                <a16:creationId xmlns:a16="http://schemas.microsoft.com/office/drawing/2014/main" id="{F0CFE16D-D24D-4929-BA6A-7F0150C620B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759" y="2077543"/>
            <a:ext cx="4340683" cy="45417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잉크 38">
                <a:extLst>
                  <a:ext uri="{FF2B5EF4-FFF2-40B4-BE49-F238E27FC236}">
                    <a16:creationId xmlns:a16="http://schemas.microsoft.com/office/drawing/2014/main" id="{78E32FAA-858B-4BCB-B976-F3352491857F}"/>
                  </a:ext>
                </a:extLst>
              </p14:cNvPr>
              <p14:cNvContentPartPr/>
              <p14:nvPr/>
            </p14:nvContentPartPr>
            <p14:xfrm>
              <a:off x="-1144689" y="2941074"/>
              <a:ext cx="6480" cy="6120"/>
            </p14:xfrm>
          </p:contentPart>
        </mc:Choice>
        <mc:Fallback xmlns="">
          <p:pic>
            <p:nvPicPr>
              <p:cNvPr id="39" name="잉크 38">
                <a:extLst>
                  <a:ext uri="{FF2B5EF4-FFF2-40B4-BE49-F238E27FC236}">
                    <a16:creationId xmlns:a16="http://schemas.microsoft.com/office/drawing/2014/main" id="{78E32FAA-858B-4BCB-B976-F3352491857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1198329" y="2833074"/>
                <a:ext cx="11412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잉크 45">
                <a:extLst>
                  <a:ext uri="{FF2B5EF4-FFF2-40B4-BE49-F238E27FC236}">
                    <a16:creationId xmlns:a16="http://schemas.microsoft.com/office/drawing/2014/main" id="{FE8942CE-4DBC-46E6-9BDC-80BC018145B7}"/>
                  </a:ext>
                </a:extLst>
              </p14:cNvPr>
              <p14:cNvContentPartPr/>
              <p14:nvPr/>
            </p14:nvContentPartPr>
            <p14:xfrm>
              <a:off x="352911" y="5809914"/>
              <a:ext cx="3453840" cy="81720"/>
            </p14:xfrm>
          </p:contentPart>
        </mc:Choice>
        <mc:Fallback xmlns="">
          <p:pic>
            <p:nvPicPr>
              <p:cNvPr id="46" name="잉크 45">
                <a:extLst>
                  <a:ext uri="{FF2B5EF4-FFF2-40B4-BE49-F238E27FC236}">
                    <a16:creationId xmlns:a16="http://schemas.microsoft.com/office/drawing/2014/main" id="{FE8942CE-4DBC-46E6-9BDC-80BC018145B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9271" y="5701914"/>
                <a:ext cx="356148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7" name="잉크 46">
                <a:extLst>
                  <a:ext uri="{FF2B5EF4-FFF2-40B4-BE49-F238E27FC236}">
                    <a16:creationId xmlns:a16="http://schemas.microsoft.com/office/drawing/2014/main" id="{27F4AD2A-84E8-407A-8795-E369B8BFA3BF}"/>
                  </a:ext>
                </a:extLst>
              </p14:cNvPr>
              <p14:cNvContentPartPr/>
              <p14:nvPr/>
            </p14:nvContentPartPr>
            <p14:xfrm>
              <a:off x="323031" y="5869674"/>
              <a:ext cx="223200" cy="25200"/>
            </p14:xfrm>
          </p:contentPart>
        </mc:Choice>
        <mc:Fallback xmlns="">
          <p:pic>
            <p:nvPicPr>
              <p:cNvPr id="47" name="잉크 46">
                <a:extLst>
                  <a:ext uri="{FF2B5EF4-FFF2-40B4-BE49-F238E27FC236}">
                    <a16:creationId xmlns:a16="http://schemas.microsoft.com/office/drawing/2014/main" id="{27F4AD2A-84E8-407A-8795-E369B8BFA3B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9391" y="5761674"/>
                <a:ext cx="330840" cy="24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그룹 52">
            <a:extLst>
              <a:ext uri="{FF2B5EF4-FFF2-40B4-BE49-F238E27FC236}">
                <a16:creationId xmlns:a16="http://schemas.microsoft.com/office/drawing/2014/main" id="{AD6359F0-465B-4C37-9692-160B15348393}"/>
              </a:ext>
            </a:extLst>
          </p:cNvPr>
          <p:cNvGrpSpPr/>
          <p:nvPr/>
        </p:nvGrpSpPr>
        <p:grpSpPr>
          <a:xfrm>
            <a:off x="62751" y="2365074"/>
            <a:ext cx="207000" cy="670680"/>
            <a:chOff x="62751" y="2365074"/>
            <a:chExt cx="207000" cy="67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1" name="잉크 50">
                  <a:extLst>
                    <a:ext uri="{FF2B5EF4-FFF2-40B4-BE49-F238E27FC236}">
                      <a16:creationId xmlns:a16="http://schemas.microsoft.com/office/drawing/2014/main" id="{D0165803-9D4C-4AB4-86B9-C859A3680B1C}"/>
                    </a:ext>
                  </a:extLst>
                </p14:cNvPr>
                <p14:cNvContentPartPr/>
                <p14:nvPr/>
              </p14:nvContentPartPr>
              <p14:xfrm>
                <a:off x="142311" y="2365074"/>
                <a:ext cx="127440" cy="670680"/>
              </p14:xfrm>
            </p:contentPart>
          </mc:Choice>
          <mc:Fallback xmlns="">
            <p:pic>
              <p:nvPicPr>
                <p:cNvPr id="51" name="잉크 50">
                  <a:extLst>
                    <a:ext uri="{FF2B5EF4-FFF2-40B4-BE49-F238E27FC236}">
                      <a16:creationId xmlns:a16="http://schemas.microsoft.com/office/drawing/2014/main" id="{D0165803-9D4C-4AB4-86B9-C859A3680B1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3671" y="2356434"/>
                  <a:ext cx="14508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2" name="잉크 51">
                  <a:extLst>
                    <a:ext uri="{FF2B5EF4-FFF2-40B4-BE49-F238E27FC236}">
                      <a16:creationId xmlns:a16="http://schemas.microsoft.com/office/drawing/2014/main" id="{8E0A3E17-C669-4696-ACE3-1B6FCDA4C86D}"/>
                    </a:ext>
                  </a:extLst>
                </p14:cNvPr>
                <p14:cNvContentPartPr/>
                <p14:nvPr/>
              </p14:nvContentPartPr>
              <p14:xfrm>
                <a:off x="62751" y="2461194"/>
                <a:ext cx="99000" cy="124560"/>
              </p14:xfrm>
            </p:contentPart>
          </mc:Choice>
          <mc:Fallback xmlns="">
            <p:pic>
              <p:nvPicPr>
                <p:cNvPr id="52" name="잉크 51">
                  <a:extLst>
                    <a:ext uri="{FF2B5EF4-FFF2-40B4-BE49-F238E27FC236}">
                      <a16:creationId xmlns:a16="http://schemas.microsoft.com/office/drawing/2014/main" id="{8E0A3E17-C669-4696-ACE3-1B6FCDA4C86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751" y="2452194"/>
                  <a:ext cx="1166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CFC7E18-D20B-4329-8C61-89E9442BC47E}"/>
              </a:ext>
            </a:extLst>
          </p:cNvPr>
          <p:cNvGrpSpPr/>
          <p:nvPr/>
        </p:nvGrpSpPr>
        <p:grpSpPr>
          <a:xfrm>
            <a:off x="80751" y="3246714"/>
            <a:ext cx="218520" cy="405000"/>
            <a:chOff x="80751" y="3246714"/>
            <a:chExt cx="21852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잉크 53">
                  <a:extLst>
                    <a:ext uri="{FF2B5EF4-FFF2-40B4-BE49-F238E27FC236}">
                      <a16:creationId xmlns:a16="http://schemas.microsoft.com/office/drawing/2014/main" id="{602EEDC3-675C-4525-A896-D0671F8C9B47}"/>
                    </a:ext>
                  </a:extLst>
                </p14:cNvPr>
                <p14:cNvContentPartPr/>
                <p14:nvPr/>
              </p14:nvContentPartPr>
              <p14:xfrm>
                <a:off x="183711" y="3317274"/>
                <a:ext cx="115560" cy="334440"/>
              </p14:xfrm>
            </p:contentPart>
          </mc:Choice>
          <mc:Fallback xmlns="">
            <p:pic>
              <p:nvPicPr>
                <p:cNvPr id="54" name="잉크 53">
                  <a:extLst>
                    <a:ext uri="{FF2B5EF4-FFF2-40B4-BE49-F238E27FC236}">
                      <a16:creationId xmlns:a16="http://schemas.microsoft.com/office/drawing/2014/main" id="{602EEDC3-675C-4525-A896-D0671F8C9B4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4711" y="3308274"/>
                  <a:ext cx="1332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5" name="잉크 54">
                  <a:extLst>
                    <a:ext uri="{FF2B5EF4-FFF2-40B4-BE49-F238E27FC236}">
                      <a16:creationId xmlns:a16="http://schemas.microsoft.com/office/drawing/2014/main" id="{0F6C667D-94AF-43BC-BB58-59C3A441B4B3}"/>
                    </a:ext>
                  </a:extLst>
                </p14:cNvPr>
                <p14:cNvContentPartPr/>
                <p14:nvPr/>
              </p14:nvContentPartPr>
              <p14:xfrm>
                <a:off x="80751" y="3246714"/>
                <a:ext cx="104040" cy="111960"/>
              </p14:xfrm>
            </p:contentPart>
          </mc:Choice>
          <mc:Fallback xmlns="">
            <p:pic>
              <p:nvPicPr>
                <p:cNvPr id="55" name="잉크 54">
                  <a:extLst>
                    <a:ext uri="{FF2B5EF4-FFF2-40B4-BE49-F238E27FC236}">
                      <a16:creationId xmlns:a16="http://schemas.microsoft.com/office/drawing/2014/main" id="{0F6C667D-94AF-43BC-BB58-59C3A441B4B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1751" y="3237714"/>
                  <a:ext cx="121680" cy="12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601D7CCE-01D9-4F9D-ADF4-B838F10A0ED3}"/>
              </a:ext>
            </a:extLst>
          </p:cNvPr>
          <p:cNvGrpSpPr/>
          <p:nvPr/>
        </p:nvGrpSpPr>
        <p:grpSpPr>
          <a:xfrm>
            <a:off x="85791" y="4337154"/>
            <a:ext cx="209160" cy="1101240"/>
            <a:chOff x="85791" y="4337154"/>
            <a:chExt cx="209160" cy="110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잉크 56">
                  <a:extLst>
                    <a:ext uri="{FF2B5EF4-FFF2-40B4-BE49-F238E27FC236}">
                      <a16:creationId xmlns:a16="http://schemas.microsoft.com/office/drawing/2014/main" id="{044D67E6-63AB-4470-A78C-F42B697463F1}"/>
                    </a:ext>
                  </a:extLst>
                </p14:cNvPr>
                <p14:cNvContentPartPr/>
                <p14:nvPr/>
              </p14:nvContentPartPr>
              <p14:xfrm>
                <a:off x="177231" y="4337154"/>
                <a:ext cx="117720" cy="1101240"/>
              </p14:xfrm>
            </p:contentPart>
          </mc:Choice>
          <mc:Fallback xmlns="">
            <p:pic>
              <p:nvPicPr>
                <p:cNvPr id="57" name="잉크 56">
                  <a:extLst>
                    <a:ext uri="{FF2B5EF4-FFF2-40B4-BE49-F238E27FC236}">
                      <a16:creationId xmlns:a16="http://schemas.microsoft.com/office/drawing/2014/main" id="{044D67E6-63AB-4470-A78C-F42B697463F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8591" y="4328154"/>
                  <a:ext cx="135360" cy="11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8" name="잉크 57">
                  <a:extLst>
                    <a:ext uri="{FF2B5EF4-FFF2-40B4-BE49-F238E27FC236}">
                      <a16:creationId xmlns:a16="http://schemas.microsoft.com/office/drawing/2014/main" id="{9FE7CAC8-B64E-4D9D-83CB-B4B8A1CCB8C4}"/>
                    </a:ext>
                  </a:extLst>
                </p14:cNvPr>
                <p14:cNvContentPartPr/>
                <p14:nvPr/>
              </p14:nvContentPartPr>
              <p14:xfrm>
                <a:off x="85791" y="4481874"/>
                <a:ext cx="105480" cy="125280"/>
              </p14:xfrm>
            </p:contentPart>
          </mc:Choice>
          <mc:Fallback xmlns="">
            <p:pic>
              <p:nvPicPr>
                <p:cNvPr id="58" name="잉크 57">
                  <a:extLst>
                    <a:ext uri="{FF2B5EF4-FFF2-40B4-BE49-F238E27FC236}">
                      <a16:creationId xmlns:a16="http://schemas.microsoft.com/office/drawing/2014/main" id="{9FE7CAC8-B64E-4D9D-83CB-B4B8A1CCB8C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7151" y="4473234"/>
                  <a:ext cx="123120" cy="142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16401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5.4.1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</a:t>
            </a:r>
            <a:r>
              <a:rPr lang="en-US" altLang="ko-KR" dirty="0"/>
              <a:t>MNIST </a:t>
            </a:r>
            <a:r>
              <a:rPr lang="ko-KR" altLang="en-US" dirty="0"/>
              <a:t>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5-7]</a:t>
            </a:r>
          </a:p>
          <a:p>
            <a:pPr lvl="1"/>
            <a:r>
              <a:rPr lang="en-US" altLang="ko-KR" dirty="0"/>
              <a:t>MNIST </a:t>
            </a:r>
            <a:r>
              <a:rPr lang="ko-KR" altLang="en-US" dirty="0"/>
              <a:t>데이터 읽어오는데 시간 소요</a:t>
            </a:r>
            <a:r>
              <a:rPr lang="en-US" altLang="ko-KR" dirty="0"/>
              <a:t>: dataset directory</a:t>
            </a:r>
            <a:r>
              <a:rPr lang="ko-KR" altLang="en-US" dirty="0"/>
              <a:t>에 저장해둔 것 활용</a:t>
            </a:r>
            <a:r>
              <a:rPr lang="en-US" altLang="ko-KR" dirty="0"/>
              <a:t>(5-7b.py)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45973-CA7B-4C52-817B-428E39417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4615681" cy="50851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51F9FD29-F55D-432A-9C2D-B3FFA3B9948E}"/>
                  </a:ext>
                </a:extLst>
              </p14:cNvPr>
              <p14:cNvContentPartPr/>
              <p14:nvPr/>
            </p14:nvContentPartPr>
            <p14:xfrm>
              <a:off x="425938" y="4057434"/>
              <a:ext cx="155160" cy="79020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51F9FD29-F55D-432A-9C2D-B3FFA3B994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938" y="4048794"/>
                <a:ext cx="17280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109B232F-CC6C-4710-9F77-70C3EDF9263C}"/>
                  </a:ext>
                </a:extLst>
              </p14:cNvPr>
              <p14:cNvContentPartPr/>
              <p14:nvPr/>
            </p14:nvContentPartPr>
            <p14:xfrm>
              <a:off x="7831138" y="1128834"/>
              <a:ext cx="123840" cy="159480"/>
            </p14:xfrm>
          </p:contentPart>
        </mc:Choice>
        <mc:Fallback xmlns=""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109B232F-CC6C-4710-9F77-70C3EDF926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2498" y="1120194"/>
                <a:ext cx="1414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D700B042-8545-47B7-80B7-4C18E3BA472E}"/>
                  </a:ext>
                </a:extLst>
              </p14:cNvPr>
              <p14:cNvContentPartPr/>
              <p14:nvPr/>
            </p14:nvContentPartPr>
            <p14:xfrm>
              <a:off x="218938" y="4325274"/>
              <a:ext cx="165960" cy="14220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D700B042-8545-47B7-80B7-4C18E3BA47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938" y="4316634"/>
                <a:ext cx="18360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36886C3-FCDB-4F2E-ACF4-D7855A232DF3}"/>
              </a:ext>
            </a:extLst>
          </p:cNvPr>
          <p:cNvSpPr txBox="1"/>
          <p:nvPr/>
        </p:nvSpPr>
        <p:spPr>
          <a:xfrm>
            <a:off x="5436096" y="1790676"/>
            <a:ext cx="3456384" cy="9902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r>
              <a:rPr lang="en-US" altLang="ko-KR" sz="3600" dirty="0" err="1"/>
              <a:t>learning_rate</a:t>
            </a:r>
            <a:r>
              <a:rPr lang="en-US" altLang="ko-KR" sz="3600" dirty="0"/>
              <a:t>=0.001, 0.005, 0.0001 </a:t>
            </a:r>
            <a:r>
              <a:rPr lang="ko-KR" altLang="en-US" sz="3600" dirty="0"/>
              <a:t>해볼 것</a:t>
            </a:r>
            <a:endParaRPr lang="en-US" altLang="ko-KR" sz="3600" dirty="0"/>
          </a:p>
          <a:p>
            <a:endParaRPr lang="en-US" altLang="ko-KR" sz="3600" dirty="0"/>
          </a:p>
          <a:p>
            <a:r>
              <a:rPr lang="en-US" altLang="ko-KR" sz="3600" dirty="0" err="1"/>
              <a:t>n_hidden</a:t>
            </a:r>
            <a:r>
              <a:rPr lang="en-US" altLang="ko-KR" sz="3600" dirty="0"/>
              <a:t> </a:t>
            </a:r>
            <a:r>
              <a:rPr lang="ko-KR" altLang="en-US" sz="3600" dirty="0"/>
              <a:t>변경시켜볼 것</a:t>
            </a:r>
            <a:endParaRPr lang="en-US" altLang="ko-KR" sz="3600" dirty="0"/>
          </a:p>
          <a:p>
            <a:endParaRPr lang="en-US" altLang="ko-KR" sz="3600" dirty="0"/>
          </a:p>
          <a:p>
            <a:r>
              <a:rPr lang="en-US" altLang="ko-KR" sz="3600" dirty="0"/>
              <a:t>overspecialization?</a:t>
            </a:r>
          </a:p>
          <a:p>
            <a:r>
              <a:rPr lang="en-US" altLang="ko-KR" sz="3600" dirty="0"/>
              <a:t>fluctuation?</a:t>
            </a:r>
            <a:endParaRPr lang="ko-KR" alt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15E8F4A4-3FFE-41F4-84BD-BFBDA2F61553}"/>
                  </a:ext>
                </a:extLst>
              </p14:cNvPr>
              <p14:cNvContentPartPr/>
              <p14:nvPr/>
            </p14:nvContentPartPr>
            <p14:xfrm>
              <a:off x="643378" y="5425794"/>
              <a:ext cx="2680200" cy="11232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15E8F4A4-3FFE-41F4-84BD-BFBDA2F615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9378" y="5317794"/>
                <a:ext cx="27878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47C13B1C-D35F-461C-BA84-474B94FEB7B1}"/>
                  </a:ext>
                </a:extLst>
              </p14:cNvPr>
              <p14:cNvContentPartPr/>
              <p14:nvPr/>
            </p14:nvContentPartPr>
            <p14:xfrm>
              <a:off x="621778" y="5557194"/>
              <a:ext cx="1936440" cy="7092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47C13B1C-D35F-461C-BA84-474B94FEB7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7778" y="5449194"/>
                <a:ext cx="204408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잉크 15">
                <a:extLst>
                  <a:ext uri="{FF2B5EF4-FFF2-40B4-BE49-F238E27FC236}">
                    <a16:creationId xmlns:a16="http://schemas.microsoft.com/office/drawing/2014/main" id="{B5A4C7E7-EAFF-4D5A-9828-C275C543DFB2}"/>
                  </a:ext>
                </a:extLst>
              </p14:cNvPr>
              <p14:cNvContentPartPr/>
              <p14:nvPr/>
            </p14:nvContentPartPr>
            <p14:xfrm>
              <a:off x="666058" y="5285754"/>
              <a:ext cx="3269880" cy="119880"/>
            </p14:xfrm>
          </p:contentPart>
        </mc:Choice>
        <mc:Fallback xmlns="">
          <p:pic>
            <p:nvPicPr>
              <p:cNvPr id="16" name="잉크 15">
                <a:extLst>
                  <a:ext uri="{FF2B5EF4-FFF2-40B4-BE49-F238E27FC236}">
                    <a16:creationId xmlns:a16="http://schemas.microsoft.com/office/drawing/2014/main" id="{B5A4C7E7-EAFF-4D5A-9828-C275C543DFB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2418" y="5177754"/>
                <a:ext cx="33775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76966E2D-E32C-4A07-93F9-0FC331222BE0}"/>
                  </a:ext>
                </a:extLst>
              </p14:cNvPr>
              <p14:cNvContentPartPr/>
              <p14:nvPr/>
            </p14:nvContentPartPr>
            <p14:xfrm>
              <a:off x="1673338" y="5284674"/>
              <a:ext cx="1090080" cy="61920"/>
            </p14:xfrm>
          </p:contentPart>
        </mc:Choice>
        <mc:Fallback xmlns=""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76966E2D-E32C-4A07-93F9-0FC331222BE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19698" y="5176674"/>
                <a:ext cx="119772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72307B9F-4069-41FA-BEFC-18072D8FB901}"/>
                  </a:ext>
                </a:extLst>
              </p14:cNvPr>
              <p14:cNvContentPartPr/>
              <p14:nvPr/>
            </p14:nvContentPartPr>
            <p14:xfrm>
              <a:off x="4345618" y="1484514"/>
              <a:ext cx="17640" cy="60480"/>
            </p14:xfrm>
          </p:contentPart>
        </mc:Choice>
        <mc:Fallback xmlns=""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72307B9F-4069-41FA-BEFC-18072D8FB90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91978" y="1376874"/>
                <a:ext cx="1252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잉크 21">
                <a:extLst>
                  <a:ext uri="{FF2B5EF4-FFF2-40B4-BE49-F238E27FC236}">
                    <a16:creationId xmlns:a16="http://schemas.microsoft.com/office/drawing/2014/main" id="{ED225F32-AFC9-4DD1-AE6F-1F04DE543FCB}"/>
                  </a:ext>
                </a:extLst>
              </p14:cNvPr>
              <p14:cNvContentPartPr/>
              <p14:nvPr/>
            </p14:nvContentPartPr>
            <p14:xfrm>
              <a:off x="4221418" y="1434834"/>
              <a:ext cx="4158000" cy="154440"/>
            </p14:xfrm>
          </p:contentPart>
        </mc:Choice>
        <mc:Fallback xmlns="">
          <p:pic>
            <p:nvPicPr>
              <p:cNvPr id="22" name="잉크 21">
                <a:extLst>
                  <a:ext uri="{FF2B5EF4-FFF2-40B4-BE49-F238E27FC236}">
                    <a16:creationId xmlns:a16="http://schemas.microsoft.com/office/drawing/2014/main" id="{ED225F32-AFC9-4DD1-AE6F-1F04DE543FC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67418" y="1327194"/>
                <a:ext cx="4265640" cy="37008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그림 23">
            <a:extLst>
              <a:ext uri="{FF2B5EF4-FFF2-40B4-BE49-F238E27FC236}">
                <a16:creationId xmlns:a16="http://schemas.microsoft.com/office/drawing/2014/main" id="{C5BAD2CE-237A-4CC2-8F5B-17E3F69895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92746" y="2792313"/>
            <a:ext cx="4141658" cy="320424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FDA9489-97C8-4BC9-8FC5-CBD6ECDE91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46499" y="6212079"/>
            <a:ext cx="5107837" cy="560691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99573B56-4BF9-4EFD-BCBE-A1CE6007B644}"/>
              </a:ext>
            </a:extLst>
          </p:cNvPr>
          <p:cNvGrpSpPr/>
          <p:nvPr/>
        </p:nvGrpSpPr>
        <p:grpSpPr>
          <a:xfrm>
            <a:off x="213231" y="2069514"/>
            <a:ext cx="363960" cy="997200"/>
            <a:chOff x="213231" y="2069514"/>
            <a:chExt cx="363960" cy="99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44E4B54E-90A8-47DB-B2D0-26A10E7A795D}"/>
                    </a:ext>
                  </a:extLst>
                </p14:cNvPr>
                <p14:cNvContentPartPr/>
                <p14:nvPr/>
              </p14:nvContentPartPr>
              <p14:xfrm>
                <a:off x="420591" y="2069514"/>
                <a:ext cx="156600" cy="99720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44E4B54E-90A8-47DB-B2D0-26A10E7A795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1591" y="2060514"/>
                  <a:ext cx="174240" cy="10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DCD74109-21F4-4407-B450-F969C3C3B890}"/>
                    </a:ext>
                  </a:extLst>
                </p14:cNvPr>
                <p14:cNvContentPartPr/>
                <p14:nvPr/>
              </p14:nvContentPartPr>
              <p14:xfrm>
                <a:off x="213231" y="2382714"/>
                <a:ext cx="168840" cy="13788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DCD74109-21F4-4407-B450-F969C3C3B89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4591" y="2373714"/>
                  <a:ext cx="186480" cy="15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잉크 31">
                <a:extLst>
                  <a:ext uri="{FF2B5EF4-FFF2-40B4-BE49-F238E27FC236}">
                    <a16:creationId xmlns:a16="http://schemas.microsoft.com/office/drawing/2014/main" id="{46905D43-9768-4F8F-ADF1-DD0B13B88404}"/>
                  </a:ext>
                </a:extLst>
              </p14:cNvPr>
              <p14:cNvContentPartPr/>
              <p14:nvPr/>
            </p14:nvContentPartPr>
            <p14:xfrm>
              <a:off x="-1282929" y="6011154"/>
              <a:ext cx="360" cy="2160"/>
            </p14:xfrm>
          </p:contentPart>
        </mc:Choice>
        <mc:Fallback xmlns="">
          <p:pic>
            <p:nvPicPr>
              <p:cNvPr id="32" name="잉크 31">
                <a:extLst>
                  <a:ext uri="{FF2B5EF4-FFF2-40B4-BE49-F238E27FC236}">
                    <a16:creationId xmlns:a16="http://schemas.microsoft.com/office/drawing/2014/main" id="{46905D43-9768-4F8F-ADF1-DD0B13B884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-1291569" y="6002514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잉크 32">
                <a:extLst>
                  <a:ext uri="{FF2B5EF4-FFF2-40B4-BE49-F238E27FC236}">
                    <a16:creationId xmlns:a16="http://schemas.microsoft.com/office/drawing/2014/main" id="{133A01E9-9354-417F-8787-A659814636AE}"/>
                  </a:ext>
                </a:extLst>
              </p14:cNvPr>
              <p14:cNvContentPartPr/>
              <p14:nvPr/>
            </p14:nvContentPartPr>
            <p14:xfrm>
              <a:off x="510695" y="5270274"/>
              <a:ext cx="85680" cy="396720"/>
            </p14:xfrm>
          </p:contentPart>
        </mc:Choice>
        <mc:Fallback xmlns="">
          <p:pic>
            <p:nvPicPr>
              <p:cNvPr id="33" name="잉크 32">
                <a:extLst>
                  <a:ext uri="{FF2B5EF4-FFF2-40B4-BE49-F238E27FC236}">
                    <a16:creationId xmlns:a16="http://schemas.microsoft.com/office/drawing/2014/main" id="{133A01E9-9354-417F-8787-A659814636A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01695" y="5261634"/>
                <a:ext cx="10332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잉크 33">
                <a:extLst>
                  <a:ext uri="{FF2B5EF4-FFF2-40B4-BE49-F238E27FC236}">
                    <a16:creationId xmlns:a16="http://schemas.microsoft.com/office/drawing/2014/main" id="{846303F5-9806-4546-9079-87F5C43FF25E}"/>
                  </a:ext>
                </a:extLst>
              </p14:cNvPr>
              <p14:cNvContentPartPr/>
              <p14:nvPr/>
            </p14:nvContentPartPr>
            <p14:xfrm>
              <a:off x="4040135" y="5246874"/>
              <a:ext cx="130320" cy="389160"/>
            </p14:xfrm>
          </p:contentPart>
        </mc:Choice>
        <mc:Fallback xmlns="">
          <p:pic>
            <p:nvPicPr>
              <p:cNvPr id="34" name="잉크 33">
                <a:extLst>
                  <a:ext uri="{FF2B5EF4-FFF2-40B4-BE49-F238E27FC236}">
                    <a16:creationId xmlns:a16="http://schemas.microsoft.com/office/drawing/2014/main" id="{846303F5-9806-4546-9079-87F5C43FF25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31495" y="5238234"/>
                <a:ext cx="14796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잉크 34">
                <a:extLst>
                  <a:ext uri="{FF2B5EF4-FFF2-40B4-BE49-F238E27FC236}">
                    <a16:creationId xmlns:a16="http://schemas.microsoft.com/office/drawing/2014/main" id="{F206997E-91C4-4156-978C-ED8E6FE7763F}"/>
                  </a:ext>
                </a:extLst>
              </p14:cNvPr>
              <p14:cNvContentPartPr/>
              <p14:nvPr/>
            </p14:nvContentPartPr>
            <p14:xfrm>
              <a:off x="7628255" y="1592514"/>
              <a:ext cx="718560" cy="41400"/>
            </p14:xfrm>
          </p:contentPart>
        </mc:Choice>
        <mc:Fallback xmlns="">
          <p:pic>
            <p:nvPicPr>
              <p:cNvPr id="35" name="잉크 34">
                <a:extLst>
                  <a:ext uri="{FF2B5EF4-FFF2-40B4-BE49-F238E27FC236}">
                    <a16:creationId xmlns:a16="http://schemas.microsoft.com/office/drawing/2014/main" id="{F206997E-91C4-4156-978C-ED8E6FE7763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619255" y="1583514"/>
                <a:ext cx="736200" cy="5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218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5.4.3 fashion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fashion MNIST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en-US" altLang="ko-KR" dirty="0"/>
              <a:t>MNIST</a:t>
            </a:r>
            <a:r>
              <a:rPr lang="ko-KR" altLang="en-US" dirty="0"/>
              <a:t>와 </a:t>
            </a:r>
            <a:r>
              <a:rPr lang="ko-KR" altLang="en-US" dirty="0" err="1"/>
              <a:t>비슷</a:t>
            </a:r>
            <a:r>
              <a:rPr lang="en-US" altLang="ko-KR" dirty="0"/>
              <a:t>(28x28 </a:t>
            </a:r>
            <a:r>
              <a:rPr lang="ko-KR" altLang="en-US" dirty="0"/>
              <a:t>입력크기</a:t>
            </a:r>
            <a:r>
              <a:rPr lang="en-US" altLang="ko-KR" dirty="0"/>
              <a:t>, training sample 60,000, test sample 10,000)</a:t>
            </a:r>
          </a:p>
          <a:p>
            <a:pPr lvl="1"/>
            <a:r>
              <a:rPr lang="ko-KR" altLang="en-US" dirty="0"/>
              <a:t>내용이 패션 관련 그림이고 레이블이 </a:t>
            </a:r>
            <a:r>
              <a:rPr lang="en-US" altLang="ko-KR" dirty="0"/>
              <a:t>{T-shirt/top, Trouser, Pullover, Dress, Coat, Sandal, Shirt, Sneaker, Bag, Ankle boot}</a:t>
            </a:r>
            <a:r>
              <a:rPr lang="ko-KR" altLang="en-US" dirty="0"/>
              <a:t>인 점만 다름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73" y="2251866"/>
            <a:ext cx="3923718" cy="43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0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5.4.3 fashion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fashion MNIST</a:t>
            </a:r>
            <a:r>
              <a:rPr lang="ko-KR" altLang="en-US" dirty="0"/>
              <a:t>를 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5-8]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MNIST</a:t>
            </a:r>
            <a:r>
              <a:rPr lang="ko-KR" altLang="en-US" dirty="0"/>
              <a:t>를 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5-7]</a:t>
            </a:r>
            <a:r>
              <a:rPr lang="ko-KR" altLang="en-US" dirty="0"/>
              <a:t>에서 데이터 준비하는 곳만 달라짐</a:t>
            </a:r>
            <a:r>
              <a:rPr lang="en-US" altLang="ko-KR" dirty="0"/>
              <a:t>(</a:t>
            </a:r>
            <a:r>
              <a:rPr lang="ko-KR" altLang="en-US" dirty="0"/>
              <a:t>음영 표시한 부분만 달라짐</a:t>
            </a:r>
            <a:r>
              <a:rPr lang="en-US" altLang="ko-KR" dirty="0"/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48880"/>
            <a:ext cx="7915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1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5.4.3 fashion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79152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5.4.3 fashion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fashion MNIST</a:t>
            </a:r>
            <a:r>
              <a:rPr lang="ko-KR" altLang="en-US" dirty="0"/>
              <a:t>를 인식하는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5-8b.py]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다운로드 받아 둔 데이터 활용</a:t>
            </a: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FB4F219-E446-44B3-A32D-4D1796A2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5465415" cy="42290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85842E27-8CA4-474F-8093-A4881B669317}"/>
                  </a:ext>
                </a:extLst>
              </p14:cNvPr>
              <p14:cNvContentPartPr/>
              <p14:nvPr/>
            </p14:nvContentPartPr>
            <p14:xfrm>
              <a:off x="-708422" y="2487114"/>
              <a:ext cx="29520" cy="2160"/>
            </p14:xfrm>
          </p:contentPart>
        </mc:Choice>
        <mc:Fallback xmlns=""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85842E27-8CA4-474F-8093-A4881B6693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62422" y="2379114"/>
                <a:ext cx="13716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5DDAFDAD-69E7-4E7D-B845-E7216252F735}"/>
                  </a:ext>
                </a:extLst>
              </p14:cNvPr>
              <p14:cNvContentPartPr/>
              <p14:nvPr/>
            </p14:nvContentPartPr>
            <p14:xfrm>
              <a:off x="464098" y="3310794"/>
              <a:ext cx="2139120" cy="53640"/>
            </p14:xfrm>
          </p:contentPart>
        </mc:Choice>
        <mc:Fallback xmlns=""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5DDAFDAD-69E7-4E7D-B845-E7216252F7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0458" y="3203154"/>
                <a:ext cx="224676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0AD817D1-AC76-4E9A-85A4-944E4F90FA7D}"/>
                  </a:ext>
                </a:extLst>
              </p14:cNvPr>
              <p14:cNvContentPartPr/>
              <p14:nvPr/>
            </p14:nvContentPartPr>
            <p14:xfrm>
              <a:off x="419098" y="3429594"/>
              <a:ext cx="1116000" cy="9180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0AD817D1-AC76-4E9A-85A4-944E4F90FA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5098" y="3321594"/>
                <a:ext cx="12236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5220D3D0-B0C4-42C8-AD24-EC3BBF85D1B0}"/>
                  </a:ext>
                </a:extLst>
              </p14:cNvPr>
              <p14:cNvContentPartPr/>
              <p14:nvPr/>
            </p14:nvContentPartPr>
            <p14:xfrm>
              <a:off x="486418" y="4016394"/>
              <a:ext cx="6480" cy="390240"/>
            </p14:xfrm>
          </p:contentPart>
        </mc:Choice>
        <mc:Fallback xmlns=""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5220D3D0-B0C4-42C8-AD24-EC3BBF85D1B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2418" y="3908394"/>
                <a:ext cx="1141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CEFD6311-34E1-45F4-82A5-402FC180AB11}"/>
                  </a:ext>
                </a:extLst>
              </p14:cNvPr>
              <p14:cNvContentPartPr/>
              <p14:nvPr/>
            </p14:nvContentPartPr>
            <p14:xfrm>
              <a:off x="505138" y="4281354"/>
              <a:ext cx="2030760" cy="96120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CEFD6311-34E1-45F4-82A5-402FC180AB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1498" y="4173354"/>
                <a:ext cx="21384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58264E8B-A267-4A8D-BDEC-4533B2AA3085}"/>
                  </a:ext>
                </a:extLst>
              </p14:cNvPr>
              <p14:cNvContentPartPr/>
              <p14:nvPr/>
            </p14:nvContentPartPr>
            <p14:xfrm>
              <a:off x="579658" y="4056354"/>
              <a:ext cx="2114280" cy="14796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58264E8B-A267-4A8D-BDEC-4533B2AA30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018" y="3948354"/>
                <a:ext cx="2221920" cy="3636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그림 13">
            <a:extLst>
              <a:ext uri="{FF2B5EF4-FFF2-40B4-BE49-F238E27FC236}">
                <a16:creationId xmlns:a16="http://schemas.microsoft.com/office/drawing/2014/main" id="{4B39C9BE-7C44-4136-8A2B-CB5624438D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4424" y="3070753"/>
            <a:ext cx="3357562" cy="267176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121ABDD-040B-4600-9D67-D267B9F2C0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7704" y="5819555"/>
            <a:ext cx="5586387" cy="8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29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더 많이 추가하면 깊은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가장 쉽게 생각할 수 있는 </a:t>
            </a:r>
            <a:r>
              <a:rPr lang="ko-KR" altLang="en-US" dirty="0" err="1"/>
              <a:t>딥러닝</a:t>
            </a:r>
            <a:r>
              <a:rPr lang="ko-KR" altLang="en-US" dirty="0"/>
              <a:t> 모델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57635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</a:t>
            </a:r>
            <a:r>
              <a:rPr lang="en-US" altLang="ko-KR" baseline="-25000" dirty="0"/>
              <a:t>DMLP(deep MLP)</a:t>
            </a:r>
            <a:r>
              <a:rPr lang="ko-KR" altLang="en-US" dirty="0"/>
              <a:t>의 구조</a:t>
            </a:r>
            <a:endParaRPr lang="en-US" altLang="ko-KR" dirty="0"/>
          </a:p>
          <a:p>
            <a:pPr lvl="1"/>
            <a:r>
              <a:rPr lang="en-US" altLang="ko-KR" dirty="0"/>
              <a:t>L-1</a:t>
            </a:r>
            <a:r>
              <a:rPr lang="ko-KR" altLang="en-US" dirty="0"/>
              <a:t>개의 </a:t>
            </a:r>
            <a:r>
              <a:rPr lang="ko-KR" altLang="en-US" dirty="0" err="1"/>
              <a:t>은닉층이</a:t>
            </a:r>
            <a:r>
              <a:rPr lang="ko-KR" altLang="en-US" dirty="0"/>
              <a:t> 있는 </a:t>
            </a:r>
            <a:r>
              <a:rPr lang="en-US" altLang="ko-KR" dirty="0"/>
              <a:t>L</a:t>
            </a:r>
            <a:r>
              <a:rPr lang="ko-KR" altLang="en-US" dirty="0"/>
              <a:t>층 신경망</a:t>
            </a:r>
            <a:r>
              <a:rPr lang="en-US" altLang="ko-KR" dirty="0"/>
              <a:t>. </a:t>
            </a:r>
            <a:r>
              <a:rPr lang="ko-KR" altLang="en-US" dirty="0" err="1"/>
              <a:t>입력층에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, </a:t>
            </a:r>
            <a:r>
              <a:rPr lang="ko-KR" altLang="en-US" dirty="0" err="1"/>
              <a:t>출력층에</a:t>
            </a:r>
            <a:r>
              <a:rPr lang="ko-KR" altLang="en-US" dirty="0"/>
              <a:t> </a:t>
            </a:r>
            <a:r>
              <a:rPr lang="en-US" altLang="ko-KR" dirty="0"/>
              <a:t>c</a:t>
            </a:r>
            <a:r>
              <a:rPr lang="ko-KR" altLang="en-US" dirty="0"/>
              <a:t>개의 노드</a:t>
            </a:r>
            <a:r>
              <a:rPr lang="en-US" altLang="ko-KR" dirty="0"/>
              <a:t>. </a:t>
            </a:r>
            <a:r>
              <a:rPr lang="en-US" altLang="ko-KR" dirty="0" err="1"/>
              <a:t>i</a:t>
            </a:r>
            <a:r>
              <a:rPr lang="ko-KR" altLang="en-US" dirty="0"/>
              <a:t>번째 </a:t>
            </a:r>
            <a:r>
              <a:rPr lang="ko-KR" altLang="en-US" dirty="0" err="1"/>
              <a:t>은닉층에</a:t>
            </a:r>
            <a:r>
              <a:rPr lang="en-US" altLang="ko-KR" dirty="0"/>
              <a:t>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개의 노드</a:t>
            </a:r>
            <a:r>
              <a:rPr lang="en-US" altLang="ko-KR" dirty="0"/>
              <a:t>(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인접한 층은 완전 연결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/>
              <a:t>FC(fully-connected) </a:t>
            </a:r>
            <a:r>
              <a:rPr lang="ko-KR" altLang="en-US" dirty="0"/>
              <a:t>구조</a:t>
            </a:r>
            <a:r>
              <a:rPr lang="en-US" altLang="ko-KR" dirty="0"/>
              <a:t>. </a:t>
            </a:r>
            <a:r>
              <a:rPr lang="ko-KR" altLang="en-US" dirty="0"/>
              <a:t>아주 많은 가중치</a:t>
            </a:r>
            <a:r>
              <a:rPr lang="en-US" altLang="ko-KR" dirty="0"/>
              <a:t>: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en-US" altLang="ko-KR" dirty="0"/>
              <a:t>=500</a:t>
            </a:r>
            <a:r>
              <a:rPr lang="ko-KR" altLang="en-US" dirty="0"/>
              <a:t>이고</a:t>
            </a:r>
            <a:r>
              <a:rPr lang="en-US" altLang="ko-KR" dirty="0"/>
              <a:t> L=5</a:t>
            </a:r>
            <a:r>
              <a:rPr lang="ko-KR" altLang="en-US" dirty="0"/>
              <a:t>라면</a:t>
            </a:r>
            <a:r>
              <a:rPr lang="en-US" altLang="ko-KR" dirty="0"/>
              <a:t>, MNIST</a:t>
            </a:r>
            <a:r>
              <a:rPr lang="ko-KR" altLang="en-US" dirty="0"/>
              <a:t>데이터에서 </a:t>
            </a:r>
            <a:r>
              <a:rPr lang="en-US" altLang="ko-KR" dirty="0"/>
              <a:t>(784+1)*500+(500+1)*500*3+(500+1)*10=1,149,010</a:t>
            </a:r>
            <a:r>
              <a:rPr lang="ko-KR" altLang="en-US" dirty="0"/>
              <a:t>개의 가중치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94" y="2663615"/>
            <a:ext cx="6543212" cy="39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9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5-9]</a:t>
            </a:r>
            <a:r>
              <a:rPr lang="ko-KR" altLang="en-US" dirty="0"/>
              <a:t>는 깊은 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</a:t>
            </a:r>
            <a:r>
              <a:rPr lang="en-US" altLang="ko-KR" dirty="0"/>
              <a:t>MNIST </a:t>
            </a:r>
            <a:r>
              <a:rPr lang="ko-KR" altLang="en-US" dirty="0"/>
              <a:t>인식</a:t>
            </a:r>
            <a:endParaRPr lang="en-US" altLang="ko-KR" dirty="0"/>
          </a:p>
          <a:p>
            <a:pPr lvl="1"/>
            <a:r>
              <a:rPr lang="ko-KR" altLang="en-US" dirty="0"/>
              <a:t>다층 </a:t>
            </a:r>
            <a:r>
              <a:rPr lang="ko-KR" altLang="en-US" dirty="0" err="1"/>
              <a:t>퍼셉트론을</a:t>
            </a:r>
            <a:r>
              <a:rPr lang="ko-KR" altLang="en-US" dirty="0"/>
              <a:t> 구현한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5-7]</a:t>
            </a:r>
            <a:r>
              <a:rPr lang="ko-KR" altLang="en-US" dirty="0"/>
              <a:t>과</a:t>
            </a:r>
            <a:r>
              <a:rPr lang="en-US" altLang="ko-KR" dirty="0"/>
              <a:t> </a:t>
            </a:r>
            <a:r>
              <a:rPr lang="ko-KR" altLang="en-US" dirty="0"/>
              <a:t>유사함 </a:t>
            </a:r>
            <a:r>
              <a:rPr lang="en-US" altLang="ko-KR" dirty="0"/>
              <a:t>(MNIST</a:t>
            </a:r>
            <a:r>
              <a:rPr lang="ko-KR" altLang="en-US" dirty="0"/>
              <a:t> 읽기 수정 </a:t>
            </a:r>
            <a:r>
              <a:rPr lang="en-US" altLang="ko-KR" dirty="0"/>
              <a:t>5-9b.py)</a:t>
            </a:r>
          </a:p>
          <a:p>
            <a:pPr lvl="1"/>
            <a:r>
              <a:rPr lang="ko-KR" altLang="en-US" dirty="0"/>
              <a:t>단지 </a:t>
            </a:r>
            <a:r>
              <a:rPr lang="ko-KR" altLang="en-US" dirty="0" err="1"/>
              <a:t>은닉층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/>
              <a:t>개가 </a:t>
            </a:r>
            <a:r>
              <a:rPr lang="en-US" altLang="ko-KR" dirty="0"/>
              <a:t>4</a:t>
            </a:r>
            <a:r>
              <a:rPr lang="ko-KR" altLang="en-US" dirty="0"/>
              <a:t>개로 확장된 차이</a:t>
            </a:r>
            <a:r>
              <a:rPr lang="en-US" altLang="ko-KR" dirty="0"/>
              <a:t>(</a:t>
            </a:r>
            <a:r>
              <a:rPr lang="ko-KR" altLang="en-US" dirty="0"/>
              <a:t>음영 부분만 달라짐</a:t>
            </a:r>
            <a:r>
              <a:rPr lang="en-US" altLang="ko-KR" dirty="0"/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8" y="2204864"/>
            <a:ext cx="7129772" cy="391623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64" y="6121097"/>
            <a:ext cx="7129772" cy="43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소프트웨어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대표적인 </a:t>
            </a:r>
            <a:r>
              <a:rPr lang="ko-KR" altLang="en-US" dirty="0" err="1"/>
              <a:t>딥러닝</a:t>
            </a:r>
            <a:r>
              <a:rPr lang="ko-KR" altLang="en-US" dirty="0"/>
              <a:t> 소프트웨어</a:t>
            </a:r>
            <a:endParaRPr lang="en-US" altLang="ko-KR" dirty="0"/>
          </a:p>
          <a:p>
            <a:pPr lvl="1"/>
            <a:r>
              <a:rPr lang="ko-KR" altLang="en-US" dirty="0"/>
              <a:t>현재는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파이토치가</a:t>
            </a:r>
            <a:r>
              <a:rPr lang="ko-KR" altLang="en-US" dirty="0"/>
              <a:t> 대세</a:t>
            </a:r>
            <a:endParaRPr lang="en-US" altLang="ko-KR" dirty="0"/>
          </a:p>
          <a:p>
            <a:pPr lvl="1"/>
            <a:r>
              <a:rPr lang="ko-KR" altLang="en-US" dirty="0"/>
              <a:t>대략 </a:t>
            </a:r>
            <a:r>
              <a:rPr lang="ko-KR" altLang="en-US" dirty="0" err="1"/>
              <a:t>텐서플로는</a:t>
            </a:r>
            <a:r>
              <a:rPr lang="ko-KR" altLang="en-US" dirty="0"/>
              <a:t> 기업</a:t>
            </a:r>
            <a:r>
              <a:rPr lang="en-US" altLang="ko-KR" dirty="0"/>
              <a:t>, </a:t>
            </a:r>
            <a:r>
              <a:rPr lang="ko-KR" altLang="en-US" dirty="0" err="1"/>
              <a:t>파이토치는</a:t>
            </a:r>
            <a:r>
              <a:rPr lang="ko-KR" altLang="en-US" dirty="0"/>
              <a:t> 대학 연구자들이 많이 사용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142934"/>
            <a:ext cx="7526363" cy="5298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6252899" cy="3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8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980728"/>
            <a:ext cx="6192688" cy="5568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517DE-C7C8-41A4-968C-E45C4D03ED15}"/>
              </a:ext>
            </a:extLst>
          </p:cNvPr>
          <p:cNvSpPr txBox="1"/>
          <p:nvPr/>
        </p:nvSpPr>
        <p:spPr>
          <a:xfrm>
            <a:off x="5220072" y="5193196"/>
            <a:ext cx="3456384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altLang="ko-KR" sz="1400" dirty="0" err="1">
                <a:solidFill>
                  <a:srgbClr val="FF0000"/>
                </a:solidFill>
              </a:rPr>
              <a:t>learning_rate</a:t>
            </a:r>
            <a:r>
              <a:rPr lang="en-US" altLang="ko-KR" sz="1400" dirty="0">
                <a:solidFill>
                  <a:srgbClr val="FF0000"/>
                </a:solidFill>
              </a:rPr>
              <a:t>=0.0001, 0.00005 </a:t>
            </a:r>
            <a:r>
              <a:rPr lang="ko-KR" altLang="en-US" sz="1400" dirty="0">
                <a:solidFill>
                  <a:srgbClr val="FF0000"/>
                </a:solidFill>
              </a:rPr>
              <a:t>해볼 것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96DB4443-23AE-4884-8042-323D0DDD5174}"/>
                  </a:ext>
                </a:extLst>
              </p14:cNvPr>
              <p14:cNvContentPartPr/>
              <p14:nvPr/>
            </p14:nvContentPartPr>
            <p14:xfrm>
              <a:off x="5179431" y="5595354"/>
              <a:ext cx="1302120" cy="5796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96DB4443-23AE-4884-8042-323D0DDD51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5791" y="5487714"/>
                <a:ext cx="1409760" cy="2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3851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8" y="908721"/>
            <a:ext cx="6667254" cy="28803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31" y="3779067"/>
            <a:ext cx="6667254" cy="28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66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" y="994078"/>
            <a:ext cx="7924800" cy="56007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5376" y="3407176"/>
            <a:ext cx="5184576" cy="72008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5-7] </a:t>
            </a:r>
            <a:r>
              <a:rPr lang="ko-KR" altLang="en-US" sz="1400" dirty="0">
                <a:solidFill>
                  <a:srgbClr val="0000FF"/>
                </a:solidFill>
              </a:rPr>
              <a:t>다층 </a:t>
            </a:r>
            <a:r>
              <a:rPr lang="ko-KR" altLang="en-US" sz="1400" dirty="0" err="1">
                <a:solidFill>
                  <a:srgbClr val="0000FF"/>
                </a:solidFill>
              </a:rPr>
              <a:t>퍼셉트론의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altLang="ko-KR" sz="1400" dirty="0">
                <a:solidFill>
                  <a:srgbClr val="0000FF"/>
                </a:solidFill>
              </a:rPr>
              <a:t>97.65%</a:t>
            </a:r>
            <a:r>
              <a:rPr lang="ko-KR" altLang="en-US" sz="1400" dirty="0">
                <a:solidFill>
                  <a:srgbClr val="0000FF"/>
                </a:solidFill>
              </a:rPr>
              <a:t>에 비해 </a:t>
            </a:r>
            <a:r>
              <a:rPr lang="en-US" altLang="ko-KR" sz="1400" dirty="0">
                <a:solidFill>
                  <a:srgbClr val="0000FF"/>
                </a:solidFill>
              </a:rPr>
              <a:t>0.26% </a:t>
            </a:r>
            <a:r>
              <a:rPr lang="ko-KR" altLang="en-US" sz="1400" dirty="0">
                <a:solidFill>
                  <a:srgbClr val="0000FF"/>
                </a:solidFill>
              </a:rPr>
              <a:t>향상</a:t>
            </a: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2915816" y="3767216"/>
            <a:ext cx="504056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896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초기화 방법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5-9]</a:t>
            </a:r>
            <a:r>
              <a:rPr lang="ko-KR" altLang="en-US" dirty="0"/>
              <a:t>의 </a:t>
            </a:r>
            <a:r>
              <a:rPr lang="en-US" altLang="ko-KR" dirty="0"/>
              <a:t>27~31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kernel_initializer</a:t>
            </a:r>
            <a:r>
              <a:rPr lang="en-US" altLang="ko-KR" dirty="0"/>
              <a:t>=‘</a:t>
            </a:r>
            <a:r>
              <a:rPr lang="en-US" altLang="ko-KR" dirty="0" err="1"/>
              <a:t>random_uniform</a:t>
            </a:r>
            <a:r>
              <a:rPr lang="en-US" altLang="ko-KR" dirty="0"/>
              <a:t>’</a:t>
            </a:r>
            <a:r>
              <a:rPr lang="ko-KR" altLang="en-US" dirty="0"/>
              <a:t>으로 설정했으므로 균일 분포에서 </a:t>
            </a:r>
            <a:r>
              <a:rPr lang="ko-KR" altLang="en-US" dirty="0" err="1"/>
              <a:t>난수</a:t>
            </a:r>
            <a:r>
              <a:rPr lang="ko-KR" altLang="en-US" dirty="0"/>
              <a:t> 생성하여 가중치를 초기화함</a:t>
            </a:r>
            <a:endParaRPr lang="en-US" altLang="ko-KR" dirty="0"/>
          </a:p>
          <a:p>
            <a:r>
              <a:rPr lang="en-US" altLang="ko-KR" dirty="0"/>
              <a:t>Dense </a:t>
            </a:r>
            <a:r>
              <a:rPr lang="ko-KR" altLang="en-US" dirty="0"/>
              <a:t>함수의 </a:t>
            </a:r>
            <a:r>
              <a:rPr lang="en-US" altLang="ko-KR" dirty="0"/>
              <a:t>API</a:t>
            </a:r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kernel_initializer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기본값은 </a:t>
            </a:r>
            <a:r>
              <a:rPr lang="en-US" altLang="ko-KR" dirty="0"/>
              <a:t>‘</a:t>
            </a:r>
            <a:r>
              <a:rPr lang="en-US" altLang="ko-KR" dirty="0" err="1"/>
              <a:t>glorot_uniform</a:t>
            </a:r>
            <a:r>
              <a:rPr lang="en-US" altLang="ko-KR" dirty="0"/>
              <a:t>’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glorot_uniform</a:t>
            </a:r>
            <a:r>
              <a:rPr lang="ko-KR" altLang="en-US" dirty="0"/>
              <a:t>은 </a:t>
            </a:r>
            <a:r>
              <a:rPr lang="en-US" altLang="ko-KR" dirty="0"/>
              <a:t>[Glorot2010]</a:t>
            </a:r>
            <a:r>
              <a:rPr lang="ko-KR" altLang="en-US" dirty="0"/>
              <a:t>에서 유래하는데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텐서플로는</a:t>
            </a:r>
            <a:r>
              <a:rPr lang="ko-KR" altLang="en-US" dirty="0"/>
              <a:t> 좋은 성능이 입증되었다고 판단하여 기본값으로 제공함</a:t>
            </a:r>
            <a:r>
              <a:rPr lang="en-US" altLang="ko-KR" dirty="0"/>
              <a:t>(</a:t>
            </a:r>
            <a:r>
              <a:rPr lang="ko-KR" altLang="en-US" dirty="0"/>
              <a:t>보통 균일 분포보다 우수한 성능을 제공한다고 알려짐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3429000"/>
            <a:ext cx="79152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3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가중치 초기화 방법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이런 사실에 따라 앞으로는 생략하여 </a:t>
            </a:r>
            <a:r>
              <a:rPr lang="en-US" altLang="ko-KR" dirty="0" err="1"/>
              <a:t>glorot_uniform</a:t>
            </a:r>
            <a:r>
              <a:rPr lang="ko-KR" altLang="en-US" dirty="0"/>
              <a:t>을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성능 향상 효과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파이썬</a:t>
            </a:r>
            <a:r>
              <a:rPr lang="ko-KR" altLang="en-US" dirty="0"/>
              <a:t> 코드가 </a:t>
            </a:r>
            <a:r>
              <a:rPr lang="ko-KR" altLang="en-US" dirty="0" err="1"/>
              <a:t>간결해지는</a:t>
            </a:r>
            <a:r>
              <a:rPr lang="ko-KR" altLang="en-US" dirty="0"/>
              <a:t> 효과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36912"/>
            <a:ext cx="780118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64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층이 깊어지면 현실적인 문제 발생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장에서는 </a:t>
            </a:r>
            <a:r>
              <a:rPr lang="en-US" altLang="ko-KR" dirty="0"/>
              <a:t> </a:t>
            </a:r>
            <a:r>
              <a:rPr lang="ko-KR" altLang="en-US" dirty="0"/>
              <a:t>대표적인 두가지 문제 제시하고 해결 전략 설명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과잉 적합 문제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0580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미분의 연쇄 법칙</a:t>
            </a:r>
            <a:r>
              <a:rPr lang="en-US" altLang="ko-KR" baseline="-25000" dirty="0"/>
              <a:t>chain rule</a:t>
            </a:r>
            <a:r>
              <a:rPr lang="ko-KR" altLang="en-US" dirty="0"/>
              <a:t>에 따르면</a:t>
            </a:r>
            <a:r>
              <a:rPr lang="en-US" altLang="ko-KR" dirty="0"/>
              <a:t>,</a:t>
            </a:r>
          </a:p>
          <a:p>
            <a:pPr lvl="1"/>
            <a:r>
              <a:rPr lang="en-US" altLang="ko-KR" dirty="0"/>
              <a:t>l</a:t>
            </a:r>
            <a:r>
              <a:rPr lang="ko-KR" altLang="en-US" dirty="0"/>
              <a:t>번째 층의</a:t>
            </a:r>
            <a:r>
              <a:rPr lang="en-US" altLang="ko-KR" dirty="0"/>
              <a:t>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오른쪽에 있는 </a:t>
            </a:r>
            <a:r>
              <a:rPr lang="en-US" altLang="ko-KR" dirty="0"/>
              <a:t>l+1</a:t>
            </a:r>
            <a:r>
              <a:rPr lang="ko-KR" altLang="en-US" dirty="0"/>
              <a:t>번째 층의 </a:t>
            </a:r>
            <a:r>
              <a:rPr lang="ko-KR" altLang="en-US" dirty="0" err="1"/>
              <a:t>그레이디언트에</a:t>
            </a:r>
            <a:r>
              <a:rPr lang="ko-KR" altLang="en-US" dirty="0"/>
              <a:t> 자신 층에서 발생한 </a:t>
            </a:r>
            <a:r>
              <a:rPr lang="ko-KR" altLang="en-US" dirty="0" err="1"/>
              <a:t>그레이디언트를</a:t>
            </a:r>
            <a:r>
              <a:rPr lang="ko-KR" altLang="en-US" dirty="0"/>
              <a:t> 곱하여 구함</a:t>
            </a:r>
            <a:endParaRPr lang="en-US" altLang="ko-KR" dirty="0"/>
          </a:p>
          <a:p>
            <a:pPr lvl="1"/>
            <a:r>
              <a:rPr lang="ko-KR" altLang="en-US" dirty="0"/>
              <a:t>따라서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</a:t>
            </a:r>
            <a:r>
              <a:rPr lang="en-US" altLang="ko-KR" dirty="0"/>
              <a:t>0.001</a:t>
            </a:r>
            <a:r>
              <a:rPr lang="ko-KR" altLang="en-US" dirty="0"/>
              <a:t>처럼 작은 경우 왼쪽으로 진행하면서 점점 작아짐</a:t>
            </a:r>
            <a:endParaRPr lang="en-US" altLang="ko-KR" dirty="0"/>
          </a:p>
          <a:p>
            <a:pPr lvl="1"/>
            <a:r>
              <a:rPr lang="ko-KR" altLang="en-US" dirty="0"/>
              <a:t>왼쪽으로 갈수록 가중치 갱신이 느려져서 전체 신경망의 학습이 매우 느린 현상이 발생</a:t>
            </a:r>
            <a:endParaRPr lang="en-US" altLang="ko-KR" dirty="0"/>
          </a:p>
          <a:p>
            <a:r>
              <a:rPr lang="ko-KR" altLang="en-US" dirty="0"/>
              <a:t>병렬 처리로 해결</a:t>
            </a:r>
            <a:endParaRPr lang="en-US" altLang="ko-KR" dirty="0"/>
          </a:p>
          <a:p>
            <a:pPr lvl="1"/>
            <a:r>
              <a:rPr lang="en-US" altLang="ko-KR" dirty="0"/>
              <a:t>GPU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  <a:r>
              <a:rPr lang="ko-KR" altLang="en-US" dirty="0"/>
              <a:t>또는 </a:t>
            </a:r>
            <a:r>
              <a:rPr lang="en-US" altLang="ko-KR" dirty="0" err="1"/>
              <a:t>colab</a:t>
            </a:r>
            <a:r>
              <a:rPr lang="ko-KR" altLang="en-US" dirty="0"/>
              <a:t>에서 </a:t>
            </a:r>
            <a:r>
              <a:rPr lang="en-US" altLang="ko-KR" dirty="0" err="1"/>
              <a:t>tpu</a:t>
            </a:r>
            <a:r>
              <a:rPr lang="en-US" altLang="ko-KR" dirty="0"/>
              <a:t> </a:t>
            </a:r>
            <a:r>
              <a:rPr lang="ko-KR" altLang="en-US" dirty="0"/>
              <a:t>설정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683253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7553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2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함수를 사용하여 해결</a:t>
            </a:r>
            <a:endParaRPr lang="en-US" altLang="ko-KR" dirty="0"/>
          </a:p>
          <a:p>
            <a:pPr lvl="1"/>
            <a:r>
              <a:rPr lang="en-US" altLang="ko-KR" dirty="0" err="1"/>
              <a:t>Tanh</a:t>
            </a:r>
            <a:r>
              <a:rPr lang="en-US" altLang="ko-KR" dirty="0"/>
              <a:t>(s) </a:t>
            </a:r>
            <a:r>
              <a:rPr lang="ko-KR" altLang="en-US" dirty="0" err="1"/>
              <a:t>시그모이드</a:t>
            </a:r>
            <a:r>
              <a:rPr lang="en-US" altLang="ko-KR" dirty="0"/>
              <a:t> </a:t>
            </a:r>
            <a:r>
              <a:rPr lang="ko-KR" altLang="en-US" dirty="0"/>
              <a:t>함수의 문제점</a:t>
            </a:r>
            <a:endParaRPr lang="en-US" altLang="ko-KR" dirty="0"/>
          </a:p>
          <a:p>
            <a:pPr lvl="2"/>
            <a:r>
              <a:rPr lang="en-US" altLang="ko-KR" dirty="0"/>
              <a:t>s</a:t>
            </a:r>
            <a:r>
              <a:rPr lang="ko-KR" altLang="en-US" dirty="0"/>
              <a:t>가 클 때 </a:t>
            </a:r>
            <a:r>
              <a:rPr lang="ko-KR" altLang="en-US" dirty="0" err="1"/>
              <a:t>그레이디언트가</a:t>
            </a:r>
            <a:r>
              <a:rPr lang="en-US" altLang="ko-KR" dirty="0"/>
              <a:t> 0</a:t>
            </a:r>
            <a:r>
              <a:rPr lang="ko-KR" altLang="en-US" dirty="0"/>
              <a:t>에 </a:t>
            </a:r>
            <a:r>
              <a:rPr lang="ko-KR" altLang="en-US" dirty="0" err="1"/>
              <a:t>가까워짐</a:t>
            </a:r>
            <a:r>
              <a:rPr lang="en-US" altLang="ko-KR" dirty="0"/>
              <a:t>(s=8</a:t>
            </a:r>
            <a:r>
              <a:rPr lang="ko-KR" altLang="en-US" dirty="0"/>
              <a:t>이면 </a:t>
            </a:r>
            <a:r>
              <a:rPr lang="ko-KR" altLang="en-US" dirty="0" err="1"/>
              <a:t>그레이디언트</a:t>
            </a:r>
            <a:r>
              <a:rPr lang="ko-KR" altLang="en-US" dirty="0"/>
              <a:t> 값은 </a:t>
            </a:r>
            <a:r>
              <a:rPr lang="en-US" altLang="ko-KR" dirty="0"/>
              <a:t>0.0000004501)</a:t>
            </a:r>
          </a:p>
          <a:p>
            <a:pPr lvl="1"/>
            <a:r>
              <a:rPr lang="en-US" altLang="ko-KR" dirty="0" err="1"/>
              <a:t>ReLU</a:t>
            </a:r>
            <a:r>
              <a:rPr lang="ko-KR" altLang="en-US" dirty="0"/>
              <a:t>는 </a:t>
            </a:r>
            <a:r>
              <a:rPr lang="en-US" altLang="ko-KR" dirty="0"/>
              <a:t>s</a:t>
            </a:r>
            <a:r>
              <a:rPr lang="ko-KR" altLang="en-US" dirty="0"/>
              <a:t>가 음수일 때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</a:t>
            </a:r>
            <a:r>
              <a:rPr lang="en-US" altLang="ko-KR" dirty="0"/>
              <a:t>0, </a:t>
            </a:r>
            <a:r>
              <a:rPr lang="ko-KR" altLang="en-US" dirty="0"/>
              <a:t>양수일 때 </a:t>
            </a:r>
            <a:r>
              <a:rPr lang="en-US" altLang="ko-KR" dirty="0"/>
              <a:t>1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63721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5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딥러닝의</a:t>
            </a:r>
            <a:r>
              <a:rPr lang="en-US" altLang="ko-KR" dirty="0"/>
              <a:t> </a:t>
            </a:r>
            <a:r>
              <a:rPr lang="ko-KR" altLang="en-US" dirty="0"/>
              <a:t>과잉 적합 회피 전략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양을 늘림</a:t>
            </a:r>
            <a:r>
              <a:rPr lang="en-US" altLang="ko-KR" dirty="0"/>
              <a:t>. </a:t>
            </a:r>
            <a:r>
              <a:rPr lang="ko-KR" altLang="en-US" dirty="0"/>
              <a:t>데이터 양을 늘릴 수 없는 상황에서는 훈련 샘플을 변형하여 인위적으로 늘리는 데이터 증대</a:t>
            </a:r>
            <a:r>
              <a:rPr lang="en-US" altLang="ko-KR" baseline="-25000" dirty="0"/>
              <a:t>data augmentation</a:t>
            </a:r>
            <a:r>
              <a:rPr lang="ko-KR" altLang="en-US" baseline="-25000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규제 기법 적용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5589240"/>
            <a:ext cx="21717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개념 익히기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이 절이 다루는 내용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텐서플로의</a:t>
            </a:r>
            <a:r>
              <a:rPr lang="ko-KR" altLang="en-US" dirty="0"/>
              <a:t> 호환성 확인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텐서</a:t>
            </a:r>
            <a:r>
              <a:rPr lang="ko-KR" altLang="en-US" dirty="0"/>
              <a:t> 이해하기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56381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73991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9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평균제곱오차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하나의 오류</a:t>
            </a:r>
            <a:endParaRPr lang="en-US" altLang="ko-KR" dirty="0"/>
          </a:p>
          <a:p>
            <a:pPr lvl="1"/>
            <a:r>
              <a:rPr lang="ko-KR" altLang="en-US" dirty="0"/>
              <a:t>레이블 </a:t>
            </a:r>
            <a:r>
              <a:rPr lang="en-US" altLang="ko-KR" b="1" dirty="0"/>
              <a:t>y</a:t>
            </a:r>
            <a:r>
              <a:rPr lang="ko-KR" altLang="en-US" dirty="0"/>
              <a:t>와 신경망이 예측한 값 </a:t>
            </a:r>
            <a:r>
              <a:rPr lang="en-US" altLang="ko-KR" b="1" dirty="0"/>
              <a:t>o</a:t>
            </a:r>
            <a:r>
              <a:rPr lang="ko-KR" altLang="en-US" dirty="0"/>
              <a:t>의 차이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</a:t>
            </a:r>
            <a:r>
              <a:rPr lang="en-US" altLang="ko-KR" baseline="-25000" dirty="0"/>
              <a:t>MSE(mean-squared error)</a:t>
            </a:r>
            <a:endParaRPr lang="en-US" altLang="ko-KR" dirty="0"/>
          </a:p>
          <a:p>
            <a:pPr lvl="1"/>
            <a:r>
              <a:rPr lang="ko-KR" altLang="en-US" dirty="0"/>
              <a:t>통계학에서 오랫동안 사용해온 식을 기계 학습이 빌려다 쓰는 셈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평균제곱오차의 문제점</a:t>
            </a:r>
            <a:endParaRPr lang="en-US" altLang="ko-KR" dirty="0"/>
          </a:p>
          <a:p>
            <a:pPr lvl="1"/>
            <a:r>
              <a:rPr lang="ko-KR" altLang="en-US" dirty="0"/>
              <a:t>교정에 사용하는 값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벌점에 해당</a:t>
            </a:r>
            <a:r>
              <a:rPr lang="en-US" altLang="ko-KR" dirty="0"/>
              <a:t>. </a:t>
            </a:r>
            <a:r>
              <a:rPr lang="ko-KR" altLang="en-US" dirty="0"/>
              <a:t>오차 </a:t>
            </a:r>
            <a:r>
              <a:rPr lang="en-US" altLang="ko-KR" dirty="0"/>
              <a:t>e</a:t>
            </a:r>
            <a:r>
              <a:rPr lang="ko-KR" altLang="en-US" dirty="0"/>
              <a:t>가 더 큰데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더 작은 상황이 발생</a:t>
            </a:r>
            <a:r>
              <a:rPr lang="en-US" altLang="ko-KR" dirty="0"/>
              <a:t>(</a:t>
            </a:r>
            <a:r>
              <a:rPr lang="ko-KR" altLang="en-US" dirty="0"/>
              <a:t>공부를 못하는 학생이 더 높은 점수를 받는 상황에 비유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학습이 느려지거나 학습이 안되는 상황을 초래할 가능성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44" y="1899150"/>
            <a:ext cx="2076450" cy="3619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44" y="3356992"/>
            <a:ext cx="4032448" cy="1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7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엔트로피</a:t>
            </a:r>
            <a:r>
              <a:rPr lang="en-US" altLang="ko-KR" baseline="-25000" dirty="0"/>
              <a:t>entropy</a:t>
            </a:r>
          </a:p>
          <a:p>
            <a:pPr lvl="1"/>
            <a:r>
              <a:rPr lang="ko-KR" altLang="en-US" dirty="0"/>
              <a:t>확률 분포의 </a:t>
            </a:r>
            <a:r>
              <a:rPr lang="ko-KR" altLang="en-US" dirty="0" err="1"/>
              <a:t>무작위성</a:t>
            </a:r>
            <a:r>
              <a:rPr lang="en-US" altLang="ko-KR" dirty="0"/>
              <a:t>(</a:t>
            </a:r>
            <a:r>
              <a:rPr lang="ko-KR" altLang="en-US" dirty="0"/>
              <a:t>불확실성</a:t>
            </a:r>
            <a:r>
              <a:rPr lang="en-US" altLang="ko-KR" dirty="0"/>
              <a:t>)</a:t>
            </a:r>
            <a:r>
              <a:rPr lang="ko-KR" altLang="en-US" dirty="0"/>
              <a:t>을 측정하는 함수 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(5.9))</a:t>
            </a:r>
          </a:p>
          <a:p>
            <a:pPr lvl="2"/>
            <a:r>
              <a:rPr lang="ko-KR" altLang="en-US" dirty="0"/>
              <a:t>공정한 주사위의 엔트로피는 찌그러진 주사위보다 높음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</a:t>
            </a:r>
            <a:r>
              <a:rPr lang="ko-KR" altLang="en-US" dirty="0"/>
              <a:t>의 면적이 더 넓은 찌그러진 주사위는 불확실성이 낮아짐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예를 들어</a:t>
            </a:r>
            <a:r>
              <a:rPr lang="en-US" altLang="ko-KR" dirty="0"/>
              <a:t>, </a:t>
            </a:r>
            <a:r>
              <a:rPr lang="ko-KR" altLang="en-US" dirty="0"/>
              <a:t>공정한 주사위의 엔트로피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r>
              <a:rPr lang="ko-KR" altLang="en-US" dirty="0"/>
              <a:t>교차 엔트로피</a:t>
            </a:r>
            <a:r>
              <a:rPr lang="en-US" altLang="ko-KR" baseline="-25000" dirty="0"/>
              <a:t>cross entropy</a:t>
            </a:r>
          </a:p>
          <a:p>
            <a:pPr lvl="1"/>
            <a:r>
              <a:rPr lang="ko-KR" altLang="en-US" dirty="0"/>
              <a:t>두</a:t>
            </a:r>
            <a:r>
              <a:rPr lang="en-US" altLang="ko-KR" dirty="0"/>
              <a:t> </a:t>
            </a:r>
            <a:r>
              <a:rPr lang="ko-KR" altLang="en-US" dirty="0"/>
              <a:t>확률</a:t>
            </a:r>
            <a:r>
              <a:rPr lang="en-US" altLang="ko-KR" dirty="0"/>
              <a:t> </a:t>
            </a:r>
            <a:r>
              <a:rPr lang="ko-KR" altLang="en-US" dirty="0"/>
              <a:t>분포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가 다른 정도를 측정하는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(5.10))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예를</a:t>
            </a:r>
            <a:r>
              <a:rPr lang="en-US" altLang="ko-KR" dirty="0"/>
              <a:t> </a:t>
            </a:r>
            <a:r>
              <a:rPr lang="ko-KR" altLang="en-US" dirty="0"/>
              <a:t>들어</a:t>
            </a:r>
            <a:r>
              <a:rPr lang="en-US" altLang="ko-KR" dirty="0"/>
              <a:t>,</a:t>
            </a:r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의 교차 엔트로피</a:t>
            </a:r>
            <a:endParaRPr lang="en-US" altLang="ko-KR" dirty="0"/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찌그러진 주사위 </a:t>
            </a:r>
            <a:r>
              <a:rPr lang="en-US" altLang="ko-KR" dirty="0"/>
              <a:t>Q(1</a:t>
            </a:r>
            <a:r>
              <a:rPr lang="ko-KR" altLang="en-US" dirty="0"/>
              <a:t>이 </a:t>
            </a:r>
            <a:r>
              <a:rPr lang="en-US" altLang="ko-KR" dirty="0"/>
              <a:t>½, </a:t>
            </a:r>
            <a:r>
              <a:rPr lang="ko-KR" altLang="en-US" dirty="0"/>
              <a:t>나머지는 </a:t>
            </a:r>
            <a:r>
              <a:rPr lang="en-US" altLang="ko-KR" dirty="0"/>
              <a:t>1/10</a:t>
            </a:r>
            <a:r>
              <a:rPr lang="ko-KR" altLang="en-US" dirty="0"/>
              <a:t>확률</a:t>
            </a:r>
            <a:r>
              <a:rPr lang="en-US" altLang="ko-KR" dirty="0"/>
              <a:t>)</a:t>
            </a:r>
            <a:r>
              <a:rPr lang="ko-KR" altLang="en-US" dirty="0"/>
              <a:t>의 교차 엔트로피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276872"/>
            <a:ext cx="2952328" cy="4349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820339"/>
            <a:ext cx="3655515" cy="3864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8" y="2780928"/>
            <a:ext cx="3352800" cy="40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465" y="813835"/>
            <a:ext cx="7274023" cy="30123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69" y="4209158"/>
            <a:ext cx="3712840" cy="3917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3096" y="5027636"/>
            <a:ext cx="2383160" cy="4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0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교차 엔트로피 손실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(5.11))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교차 엔트로피는 평균제곱오차의 불공정성 문제를 해결해 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교차 엔트로피를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4904"/>
            <a:ext cx="5076825" cy="4667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247366"/>
            <a:ext cx="7057653" cy="33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6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함수의 성능 비교 실험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텐서플로는</a:t>
            </a:r>
            <a:r>
              <a:rPr lang="ko-KR" altLang="en-US" dirty="0"/>
              <a:t> </a:t>
            </a:r>
            <a:r>
              <a:rPr lang="en-US" altLang="ko-KR" dirty="0"/>
              <a:t>30</a:t>
            </a:r>
            <a:r>
              <a:rPr lang="ko-KR" altLang="en-US" dirty="0"/>
              <a:t>여종의 손실 함수 제공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>
                <a:hlinkClick r:id="rId2"/>
              </a:rPr>
              <a:t>http://keras.io./losses</a:t>
            </a:r>
            <a:endParaRPr lang="en-US" altLang="ko-KR" dirty="0"/>
          </a:p>
          <a:p>
            <a:r>
              <a:rPr lang="ko-KR" altLang="en-US" dirty="0"/>
              <a:t>손실 함수 지정하는 세 가지 코딩</a:t>
            </a:r>
            <a:r>
              <a:rPr lang="en-US" altLang="ko-KR" dirty="0"/>
              <a:t> </a:t>
            </a:r>
            <a:r>
              <a:rPr lang="ko-KR" altLang="en-US" dirty="0"/>
              <a:t>방식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855507"/>
            <a:ext cx="3384376" cy="581385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15" y="2564904"/>
            <a:ext cx="5280489" cy="2577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15" y="3038674"/>
            <a:ext cx="5280489" cy="6363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15" y="3936143"/>
            <a:ext cx="5280489" cy="5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65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함수의 성능 비교 실험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평균제곱오차와 교차 엔트로피를 비교하는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5-10]</a:t>
            </a:r>
          </a:p>
          <a:p>
            <a:pPr lvl="1"/>
            <a:r>
              <a:rPr lang="ko-KR" altLang="en-US" dirty="0"/>
              <a:t>공정한 비교를 위해 </a:t>
            </a:r>
            <a:r>
              <a:rPr lang="ko-KR" altLang="en-US" dirty="0" err="1"/>
              <a:t>하이퍼</a:t>
            </a:r>
            <a:r>
              <a:rPr lang="en-US" altLang="ko-KR" dirty="0"/>
              <a:t> </a:t>
            </a:r>
            <a:r>
              <a:rPr lang="ko-KR" altLang="en-US" dirty="0"/>
              <a:t>매개변수는 동일하게 설정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587595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0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함수의 성능 비교 실험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996157"/>
            <a:ext cx="6984775" cy="22531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5" y="1223795"/>
            <a:ext cx="6984775" cy="537802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347864" y="894929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26~33</a:t>
            </a:r>
            <a:r>
              <a:rPr lang="ko-KR" altLang="en-US" sz="1600" dirty="0">
                <a:solidFill>
                  <a:srgbClr val="0000FF"/>
                </a:solidFill>
              </a:rPr>
              <a:t>행</a:t>
            </a:r>
            <a:r>
              <a:rPr lang="en-US" altLang="ko-KR" sz="1600" dirty="0">
                <a:solidFill>
                  <a:srgbClr val="0000FF"/>
                </a:solidFill>
              </a:rPr>
              <a:t>: </a:t>
            </a:r>
            <a:r>
              <a:rPr lang="ko-KR" altLang="en-US" sz="1600" dirty="0">
                <a:solidFill>
                  <a:srgbClr val="0000FF"/>
                </a:solidFill>
              </a:rPr>
              <a:t>평균제곱오차를 사용하는 </a:t>
            </a:r>
            <a:endParaRPr lang="en-US" altLang="ko-KR" sz="1600" dirty="0">
              <a:solidFill>
                <a:srgbClr val="0000FF"/>
              </a:solidFill>
            </a:endParaRPr>
          </a:p>
          <a:p>
            <a:r>
              <a:rPr lang="en-US" altLang="ko-KR" sz="1600" dirty="0">
                <a:solidFill>
                  <a:srgbClr val="0000FF"/>
                </a:solidFill>
              </a:rPr>
              <a:t>             </a:t>
            </a:r>
            <a:r>
              <a:rPr lang="ko-KR" altLang="en-US" sz="1600" dirty="0">
                <a:solidFill>
                  <a:srgbClr val="0000FF"/>
                </a:solidFill>
              </a:rPr>
              <a:t>모델 </a:t>
            </a:r>
            <a:r>
              <a:rPr lang="en-US" altLang="ko-KR" sz="1600" dirty="0" err="1">
                <a:solidFill>
                  <a:srgbClr val="0000FF"/>
                </a:solidFill>
              </a:rPr>
              <a:t>dmlp_mse</a:t>
            </a:r>
            <a:r>
              <a:rPr lang="ko-KR" altLang="en-US" sz="1600" dirty="0">
                <a:solidFill>
                  <a:srgbClr val="0000FF"/>
                </a:solidFill>
              </a:rPr>
              <a:t>를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생성하고 학습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347864" y="3620420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36~43</a:t>
            </a:r>
            <a:r>
              <a:rPr lang="ko-KR" altLang="en-US" sz="1600" dirty="0">
                <a:solidFill>
                  <a:srgbClr val="0000FF"/>
                </a:solidFill>
              </a:rPr>
              <a:t>행</a:t>
            </a:r>
            <a:r>
              <a:rPr lang="en-US" altLang="ko-KR" sz="1600" dirty="0">
                <a:solidFill>
                  <a:srgbClr val="0000FF"/>
                </a:solidFill>
              </a:rPr>
              <a:t>: </a:t>
            </a:r>
            <a:r>
              <a:rPr lang="ko-KR" altLang="en-US" sz="1600" dirty="0">
                <a:solidFill>
                  <a:srgbClr val="0000FF"/>
                </a:solidFill>
              </a:rPr>
              <a:t>교차 엔트로피를 사용하는 </a:t>
            </a:r>
            <a:endParaRPr lang="en-US" altLang="ko-KR" sz="1600" dirty="0">
              <a:solidFill>
                <a:srgbClr val="0000FF"/>
              </a:solidFill>
            </a:endParaRPr>
          </a:p>
          <a:p>
            <a:r>
              <a:rPr lang="en-US" altLang="ko-KR" sz="1600" dirty="0">
                <a:solidFill>
                  <a:srgbClr val="0000FF"/>
                </a:solidFill>
              </a:rPr>
              <a:t>             </a:t>
            </a:r>
            <a:r>
              <a:rPr lang="ko-KR" altLang="en-US" sz="1600" dirty="0">
                <a:solidFill>
                  <a:srgbClr val="0000FF"/>
                </a:solidFill>
              </a:rPr>
              <a:t>모델 </a:t>
            </a:r>
            <a:r>
              <a:rPr lang="en-US" altLang="ko-KR" sz="1600" dirty="0" err="1">
                <a:solidFill>
                  <a:srgbClr val="0000FF"/>
                </a:solidFill>
              </a:rPr>
              <a:t>dmlp_ce</a:t>
            </a:r>
            <a:r>
              <a:rPr lang="ko-KR" altLang="en-US" sz="1600" dirty="0">
                <a:solidFill>
                  <a:srgbClr val="0000FF"/>
                </a:solidFill>
              </a:rPr>
              <a:t>를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생성하고 학습</a:t>
            </a:r>
          </a:p>
        </p:txBody>
      </p:sp>
    </p:spTree>
    <p:extLst>
      <p:ext uri="{BB962C8B-B14F-4D97-AF65-F5344CB8AC3E}">
        <p14:creationId xmlns:p14="http://schemas.microsoft.com/office/powerpoint/2010/main" val="5167790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함수의 성능 비교 실험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84296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67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9" y="908720"/>
            <a:ext cx="6886181" cy="532859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함수의 성능 비교 실험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3104964"/>
            <a:ext cx="2520280" cy="72008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교차 엔트로피가 </a:t>
            </a:r>
            <a:r>
              <a:rPr lang="en-US" altLang="ko-KR" sz="1400" dirty="0">
                <a:solidFill>
                  <a:srgbClr val="0000FF"/>
                </a:solidFill>
              </a:rPr>
              <a:t>0.15% </a:t>
            </a:r>
            <a:r>
              <a:rPr lang="ko-KR" altLang="en-US" sz="1400" dirty="0">
                <a:solidFill>
                  <a:srgbClr val="0000FF"/>
                </a:solidFill>
              </a:rPr>
              <a:t>우수</a:t>
            </a:r>
          </a:p>
        </p:txBody>
      </p:sp>
      <p:cxnSp>
        <p:nvCxnSpPr>
          <p:cNvPr id="6" name="직선 화살표 연결선 5"/>
          <p:cNvCxnSpPr/>
          <p:nvPr/>
        </p:nvCxnSpPr>
        <p:spPr>
          <a:xfrm flipH="1" flipV="1">
            <a:off x="4355976" y="3140968"/>
            <a:ext cx="1092148" cy="32011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79257" y="4452115"/>
            <a:ext cx="3305622" cy="43412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교차 엔트로피가 미세하게 우세한 경향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flipH="1" flipV="1">
            <a:off x="4452039" y="4092075"/>
            <a:ext cx="840042" cy="52713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48" y="6332651"/>
            <a:ext cx="6370879" cy="3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0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</a:t>
            </a:r>
            <a:r>
              <a:rPr lang="en-US" altLang="ko-KR" dirty="0"/>
              <a:t> </a:t>
            </a:r>
            <a:r>
              <a:rPr lang="ko-KR" altLang="en-US" dirty="0"/>
              <a:t>함수의 최저점을 찾아주는 </a:t>
            </a:r>
            <a:r>
              <a:rPr lang="ko-KR" altLang="en-US" dirty="0" err="1"/>
              <a:t>옵티마이저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표준에 해당하는 </a:t>
            </a:r>
            <a:r>
              <a:rPr lang="en-US" altLang="ko-KR" dirty="0"/>
              <a:t>SGD </a:t>
            </a:r>
            <a:r>
              <a:rPr lang="ko-KR" altLang="en-US" dirty="0" err="1"/>
              <a:t>옵티마이저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  <a:r>
              <a:rPr lang="ko-KR" altLang="en-US" dirty="0"/>
              <a:t>를 개선하는 두 가지 아이디어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모멘텀</a:t>
            </a:r>
            <a:r>
              <a:rPr lang="en-US" altLang="ko-KR" baseline="-25000" dirty="0"/>
              <a:t>momentum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r>
              <a:rPr lang="en-US" altLang="ko-KR" baseline="-25000" dirty="0"/>
              <a:t>adaptive learning rate</a:t>
            </a:r>
          </a:p>
        </p:txBody>
      </p:sp>
    </p:spTree>
    <p:extLst>
      <p:ext uri="{BB962C8B-B14F-4D97-AF65-F5344CB8AC3E}">
        <p14:creationId xmlns:p14="http://schemas.microsoft.com/office/powerpoint/2010/main" val="211529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넘파이의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호환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텐서플로의</a:t>
            </a:r>
            <a:r>
              <a:rPr lang="ko-KR" altLang="en-US" dirty="0"/>
              <a:t> 동작을 확인하는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5-1]</a:t>
            </a:r>
          </a:p>
          <a:p>
            <a:pPr lvl="1"/>
            <a:r>
              <a:rPr lang="en-US" altLang="ko-KR" dirty="0"/>
              <a:t>03</a:t>
            </a:r>
            <a:r>
              <a:rPr lang="ko-KR" altLang="en-US" dirty="0"/>
              <a:t>행은 버전 확인</a:t>
            </a:r>
            <a:endParaRPr lang="en-US" altLang="ko-KR" dirty="0"/>
          </a:p>
          <a:p>
            <a:pPr lvl="1"/>
            <a:r>
              <a:rPr lang="en-US" altLang="ko-KR" dirty="0"/>
              <a:t>04</a:t>
            </a:r>
            <a:r>
              <a:rPr lang="ko-KR" altLang="en-US" dirty="0"/>
              <a:t>행은 </a:t>
            </a:r>
            <a:r>
              <a:rPr lang="en-US" altLang="ko-KR" dirty="0" err="1"/>
              <a:t>tf</a:t>
            </a:r>
            <a:r>
              <a:rPr lang="ko-KR" altLang="en-US" dirty="0"/>
              <a:t>가 제공하는 </a:t>
            </a:r>
            <a:r>
              <a:rPr lang="en-US" altLang="ko-KR" dirty="0"/>
              <a:t>random </a:t>
            </a:r>
            <a:r>
              <a:rPr lang="ko-KR" altLang="en-US" dirty="0"/>
              <a:t>클래스의 </a:t>
            </a:r>
            <a:r>
              <a:rPr lang="en-US" altLang="ko-KR" dirty="0"/>
              <a:t>uniform </a:t>
            </a:r>
            <a:r>
              <a:rPr lang="ko-KR" altLang="en-US" dirty="0"/>
              <a:t>함수로 </a:t>
            </a:r>
            <a:r>
              <a:rPr lang="ko-KR" altLang="en-US" dirty="0" err="1"/>
              <a:t>난수</a:t>
            </a:r>
            <a:r>
              <a:rPr lang="ko-KR" altLang="en-US" dirty="0"/>
              <a:t> 생성</a:t>
            </a:r>
            <a:endParaRPr lang="en-US" altLang="ko-KR" dirty="0"/>
          </a:p>
          <a:p>
            <a:pPr lvl="2"/>
            <a:r>
              <a:rPr lang="en-US" altLang="ko-KR" dirty="0"/>
              <a:t>[0,1] </a:t>
            </a:r>
            <a:r>
              <a:rPr lang="ko-KR" altLang="en-US" dirty="0"/>
              <a:t>사이의</a:t>
            </a:r>
            <a:r>
              <a:rPr lang="en-US" altLang="ko-KR" dirty="0"/>
              <a:t> </a:t>
            </a:r>
            <a:r>
              <a:rPr lang="ko-KR" altLang="en-US" dirty="0" err="1"/>
              <a:t>난수를</a:t>
            </a:r>
            <a:r>
              <a:rPr lang="ko-KR" altLang="en-US" dirty="0"/>
              <a:t> </a:t>
            </a:r>
            <a:r>
              <a:rPr lang="en-US" altLang="ko-KR" dirty="0"/>
              <a:t>2*3 </a:t>
            </a:r>
            <a:r>
              <a:rPr lang="ko-KR" altLang="en-US" dirty="0"/>
              <a:t>행렬에 생성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2896"/>
            <a:ext cx="7135514" cy="42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0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물리에서 모멘텀</a:t>
            </a:r>
            <a:endParaRPr lang="en-US" altLang="ko-KR" dirty="0"/>
          </a:p>
          <a:p>
            <a:pPr lvl="1"/>
            <a:r>
              <a:rPr lang="ko-KR" altLang="en-US" dirty="0"/>
              <a:t>이전 운동량을 현재에 반영</a:t>
            </a:r>
            <a:r>
              <a:rPr lang="en-US" altLang="ko-KR" dirty="0"/>
              <a:t>(</a:t>
            </a:r>
            <a:r>
              <a:rPr lang="ko-KR" altLang="en-US" dirty="0"/>
              <a:t>관성과 관련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옵티마이저에</a:t>
            </a:r>
            <a:r>
              <a:rPr lang="ko-KR" altLang="en-US" dirty="0"/>
              <a:t> 적용하면 뚜렷한 성능 향상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모멘텀의 원리</a:t>
            </a:r>
            <a:endParaRPr lang="en-US" altLang="ko-KR" dirty="0"/>
          </a:p>
          <a:p>
            <a:pPr lvl="1"/>
            <a:r>
              <a:rPr lang="ko-KR" altLang="en-US" dirty="0"/>
              <a:t>모멘텀에서는 이전 방향 정보 </a:t>
            </a:r>
            <a:r>
              <a:rPr lang="en-US" altLang="ko-KR" b="1" dirty="0"/>
              <a:t>v</a:t>
            </a:r>
            <a:r>
              <a:rPr lang="ko-KR" altLang="en-US" dirty="0"/>
              <a:t>를 같이 고려</a:t>
            </a:r>
            <a:r>
              <a:rPr lang="en-US" altLang="ko-KR" dirty="0"/>
              <a:t>(</a:t>
            </a:r>
            <a:r>
              <a:rPr lang="el-GR" altLang="ko-KR" dirty="0"/>
              <a:t>α</a:t>
            </a:r>
            <a:r>
              <a:rPr lang="ko-KR" altLang="en-US" dirty="0"/>
              <a:t>는</a:t>
            </a:r>
            <a:r>
              <a:rPr lang="en-US" altLang="ko-KR" dirty="0"/>
              <a:t> [0,1]</a:t>
            </a:r>
            <a:r>
              <a:rPr lang="ko-KR" altLang="en-US" dirty="0"/>
              <a:t>사이에서 조절</a:t>
            </a:r>
            <a:r>
              <a:rPr lang="en-US" altLang="ko-KR" dirty="0"/>
              <a:t>)</a:t>
            </a:r>
          </a:p>
          <a:p>
            <a:pPr lvl="2"/>
            <a:r>
              <a:rPr lang="el-GR" altLang="ko-KR" dirty="0"/>
              <a:t>α</a:t>
            </a:r>
            <a:r>
              <a:rPr lang="en-US" altLang="ko-KR" dirty="0"/>
              <a:t>=0</a:t>
            </a:r>
            <a:r>
              <a:rPr lang="ko-KR" altLang="en-US" dirty="0"/>
              <a:t>는 고전적 </a:t>
            </a:r>
            <a:r>
              <a:rPr lang="en-US" altLang="ko-KR" dirty="0"/>
              <a:t>SGD, </a:t>
            </a:r>
            <a:r>
              <a:rPr lang="el-GR" altLang="ko-KR" dirty="0"/>
              <a:t>α</a:t>
            </a:r>
            <a:r>
              <a:rPr lang="ko-KR" altLang="en-US" dirty="0"/>
              <a:t>가 </a:t>
            </a:r>
            <a:r>
              <a:rPr lang="en-US" altLang="ko-KR" dirty="0"/>
              <a:t>1</a:t>
            </a:r>
            <a:r>
              <a:rPr lang="ko-KR" altLang="en-US" dirty="0"/>
              <a:t>에 가까울수록 이전 정보에 큰 가중치 부여</a:t>
            </a:r>
            <a:endParaRPr lang="en-US" altLang="ko-KR" dirty="0"/>
          </a:p>
          <a:p>
            <a:pPr lvl="2"/>
            <a:r>
              <a:rPr lang="ko-KR" altLang="en-US" dirty="0"/>
              <a:t>보통 </a:t>
            </a:r>
            <a:r>
              <a:rPr lang="el-GR" altLang="ko-KR" dirty="0"/>
              <a:t>α</a:t>
            </a:r>
            <a:r>
              <a:rPr lang="en-US" altLang="ko-KR" dirty="0"/>
              <a:t>=0.5, 0.9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84984"/>
            <a:ext cx="7241596" cy="9348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81" y="4187602"/>
            <a:ext cx="4221701" cy="24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1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/>
                  <a:t>네스테로프</a:t>
                </a:r>
                <a:r>
                  <a:rPr lang="ko-KR" altLang="en-US" dirty="0"/>
                  <a:t> 모멘텀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현재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점</a:t>
                </a:r>
                <a:r>
                  <a:rPr lang="en-US" altLang="ko-KR" dirty="0"/>
                  <a:t> </a:t>
                </a:r>
                <a:r>
                  <a:rPr lang="en-US" altLang="ko-KR" b="1" dirty="0"/>
                  <a:t>w</a:t>
                </a:r>
                <a:r>
                  <a:rPr lang="ko-KR" altLang="en-US" dirty="0"/>
                  <a:t>에서 미분하는 대신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이전 정보 </a:t>
                </a:r>
                <a:r>
                  <a:rPr lang="el-GR" altLang="ko-KR" dirty="0"/>
                  <a:t>α</a:t>
                </a:r>
                <a:r>
                  <a:rPr lang="en-US" altLang="ko-KR" b="1" dirty="0"/>
                  <a:t>v</a:t>
                </a:r>
                <a:r>
                  <a:rPr lang="ko-KR" altLang="en-US" dirty="0"/>
                  <a:t>를 이용하여 다음에 이동할 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예측하고 그곳에서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계산 </a:t>
                </a:r>
                <a:endParaRPr lang="en-US" altLang="ko-KR" dirty="0"/>
              </a:p>
              <a:p>
                <a:r>
                  <a:rPr lang="ko-KR" altLang="en-US" dirty="0"/>
                  <a:t>모멘텀 효과를 시각화하는 사이트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57" y="3621088"/>
            <a:ext cx="5635550" cy="28482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821802"/>
            <a:ext cx="7724488" cy="6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0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텐서플로에서</a:t>
            </a:r>
            <a:r>
              <a:rPr lang="ko-KR" altLang="en-US" dirty="0"/>
              <a:t> 모멘텀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기본값은 모멘텀 적용 않고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 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만일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n-US" altLang="ko-KR" dirty="0"/>
              <a:t>0.0001, </a:t>
            </a:r>
            <a:r>
              <a:rPr lang="ko-KR" altLang="en-US" dirty="0"/>
              <a:t>모멘텀 </a:t>
            </a:r>
            <a:r>
              <a:rPr lang="en-US" altLang="ko-KR" dirty="0"/>
              <a:t>0.9,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적용하려면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tensorflow.keras</a:t>
            </a:r>
            <a:r>
              <a:rPr lang="en-US" altLang="ko-KR" dirty="0"/>
              <a:t>. </a:t>
            </a:r>
            <a:r>
              <a:rPr lang="en-US" altLang="ko-KR" dirty="0" err="1"/>
              <a:t>optimizer.SGD</a:t>
            </a:r>
            <a:r>
              <a:rPr lang="en-US" altLang="ko-KR" dirty="0"/>
              <a:t>(</a:t>
            </a:r>
            <a:r>
              <a:rPr lang="en-US" altLang="ko-KR" dirty="0" err="1"/>
              <a:t>learning_rate</a:t>
            </a:r>
            <a:r>
              <a:rPr lang="en-US" altLang="ko-KR" dirty="0"/>
              <a:t>=0.0001, momentum=0.9, </a:t>
            </a:r>
            <a:r>
              <a:rPr lang="en-US" altLang="ko-KR" dirty="0" err="1"/>
              <a:t>nesterov</a:t>
            </a:r>
            <a:r>
              <a:rPr lang="en-US" altLang="ko-KR" dirty="0"/>
              <a:t>=True)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호출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6832"/>
            <a:ext cx="8045722" cy="12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5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학습률을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식 </a:t>
            </a:r>
            <a:r>
              <a:rPr lang="en-US" altLang="ko-KR" dirty="0"/>
              <a:t>(5.12)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 err="1"/>
              <a:t>그레이디언트는</a:t>
            </a:r>
            <a:r>
              <a:rPr lang="ko-KR" altLang="en-US" dirty="0"/>
              <a:t> 최저점의 방향은 알려주지만 </a:t>
            </a:r>
            <a:r>
              <a:rPr lang="ko-KR" altLang="en-US" dirty="0" err="1"/>
              <a:t>이동량에</a:t>
            </a:r>
            <a:r>
              <a:rPr lang="ko-KR" altLang="en-US" dirty="0"/>
              <a:t> 대한 정보는 없기 때문에 작은 </a:t>
            </a:r>
            <a:r>
              <a:rPr lang="ko-KR" altLang="en-US" dirty="0" err="1"/>
              <a:t>학습률을</a:t>
            </a:r>
            <a:r>
              <a:rPr lang="ko-KR" altLang="en-US" dirty="0"/>
              <a:t> 곱해 조금씩 보수적으로 이동</a:t>
            </a:r>
            <a:endParaRPr lang="en-US" altLang="ko-KR" dirty="0"/>
          </a:p>
          <a:p>
            <a:pPr lvl="1"/>
            <a:r>
              <a:rPr lang="ko-KR" altLang="en-US" dirty="0" err="1"/>
              <a:t>학습률이</a:t>
            </a:r>
            <a:r>
              <a:rPr lang="ko-KR" altLang="en-US" dirty="0"/>
              <a:t> 너무 작으면 학습에 많은 시간 소요</a:t>
            </a:r>
            <a:r>
              <a:rPr lang="en-US" altLang="ko-KR" dirty="0"/>
              <a:t>. </a:t>
            </a:r>
            <a:r>
              <a:rPr lang="ko-KR" altLang="en-US" dirty="0"/>
              <a:t>너무 크면 진동 가능성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/>
              <a:t>상황에 맞게 </a:t>
            </a:r>
            <a:r>
              <a:rPr lang="ko-KR" altLang="en-US" dirty="0" err="1"/>
              <a:t>학습률을</a:t>
            </a:r>
            <a:r>
              <a:rPr lang="ko-KR" altLang="en-US" dirty="0"/>
              <a:t> 조절하는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76872"/>
            <a:ext cx="4840608" cy="22322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57192"/>
            <a:ext cx="5676531" cy="15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69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55187"/>
            <a:ext cx="8449195" cy="250190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학습률을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옵티마이저의</a:t>
            </a:r>
            <a:r>
              <a:rPr lang="ko-KR" altLang="en-US" dirty="0"/>
              <a:t> </a:t>
            </a:r>
            <a:r>
              <a:rPr lang="en-US" altLang="ko-KR" dirty="0"/>
              <a:t>API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1269096"/>
            <a:ext cx="3024336" cy="72008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오래된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 err="1">
                <a:solidFill>
                  <a:srgbClr val="0000FF"/>
                </a:solidFill>
              </a:rPr>
              <a:t>그레이디언트의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영향을 줄임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값이 작을수록 영향력이 </a:t>
            </a:r>
            <a:r>
              <a:rPr lang="ko-KR" altLang="en-US" sz="1400" dirty="0" err="1">
                <a:solidFill>
                  <a:srgbClr val="0000FF"/>
                </a:solidFill>
              </a:rPr>
              <a:t>줄어듬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6552220" y="1915357"/>
            <a:ext cx="288032" cy="100811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40152" y="4365104"/>
            <a:ext cx="1152128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모멘텀 관련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V="1">
            <a:off x="6300192" y="3753036"/>
            <a:ext cx="72008" cy="61206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80312" y="4368726"/>
            <a:ext cx="1152128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RMS</a:t>
            </a:r>
            <a:r>
              <a:rPr lang="ko-KR" altLang="en-US" sz="1400" dirty="0">
                <a:solidFill>
                  <a:srgbClr val="0000FF"/>
                </a:solidFill>
              </a:rPr>
              <a:t>의 </a:t>
            </a:r>
            <a:r>
              <a:rPr lang="en-US" altLang="ko-KR" sz="1400" dirty="0">
                <a:solidFill>
                  <a:srgbClr val="0000FF"/>
                </a:solidFill>
              </a:rPr>
              <a:t>rho</a:t>
            </a:r>
          </a:p>
        </p:txBody>
      </p:sp>
      <p:cxnSp>
        <p:nvCxnSpPr>
          <p:cNvPr id="17" name="직선 화살표 연결선 16"/>
          <p:cNvCxnSpPr/>
          <p:nvPr/>
        </p:nvCxnSpPr>
        <p:spPr>
          <a:xfrm flipH="1" flipV="1">
            <a:off x="7596336" y="3789040"/>
            <a:ext cx="144016" cy="57968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39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학습률을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옵티마이저의</a:t>
            </a:r>
            <a:r>
              <a:rPr lang="ko-KR" altLang="en-US" dirty="0"/>
              <a:t> 수렴 특성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100392" cy="36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6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비교 실험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5-11]</a:t>
            </a:r>
            <a:r>
              <a:rPr lang="ko-KR" altLang="en-US" dirty="0"/>
              <a:t>은 네 가지 </a:t>
            </a:r>
            <a:r>
              <a:rPr lang="ko-KR" altLang="en-US" dirty="0" err="1"/>
              <a:t>옵티마이저의</a:t>
            </a:r>
            <a:r>
              <a:rPr lang="ko-KR" altLang="en-US" dirty="0"/>
              <a:t> 성능을 비교</a:t>
            </a:r>
            <a:endParaRPr lang="en-US" altLang="ko-KR" dirty="0"/>
          </a:p>
          <a:p>
            <a:pPr lvl="1"/>
            <a:r>
              <a:rPr lang="ko-KR" altLang="en-US" dirty="0"/>
              <a:t>손실 함수를 비교하는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5-10]</a:t>
            </a:r>
            <a:r>
              <a:rPr lang="ko-KR" altLang="en-US" dirty="0"/>
              <a:t>을 약간 개조하면 됨</a:t>
            </a:r>
            <a:endParaRPr lang="en-US" altLang="ko-KR" dirty="0"/>
          </a:p>
          <a:p>
            <a:pPr lvl="1"/>
            <a:r>
              <a:rPr lang="ko-KR" altLang="en-US" dirty="0"/>
              <a:t>같은 코드를 네 번 반복하므로</a:t>
            </a:r>
            <a:r>
              <a:rPr lang="en-US" altLang="ko-KR" dirty="0"/>
              <a:t> </a:t>
            </a:r>
            <a:r>
              <a:rPr lang="ko-KR" altLang="en-US" dirty="0"/>
              <a:t>함수를 사용하여 프로그램 품질 높임</a:t>
            </a:r>
            <a:endParaRPr lang="en-US" altLang="ko-KR" dirty="0"/>
          </a:p>
          <a:p>
            <a:pPr lvl="1"/>
            <a:r>
              <a:rPr lang="ko-KR" altLang="en-US" dirty="0"/>
              <a:t>공정한 비교를 위해 모든 </a:t>
            </a:r>
            <a:r>
              <a:rPr lang="ko-KR" altLang="en-US" dirty="0" err="1"/>
              <a:t>옵티마이저는</a:t>
            </a:r>
            <a:r>
              <a:rPr lang="ko-KR" altLang="en-US" dirty="0"/>
              <a:t> 기본값 사용</a:t>
            </a:r>
            <a:r>
              <a:rPr lang="en-US" altLang="ko-KR" dirty="0"/>
              <a:t>, </a:t>
            </a:r>
            <a:r>
              <a:rPr lang="en-US" altLang="ko-KR" dirty="0" err="1"/>
              <a:t>batch_size</a:t>
            </a:r>
            <a:r>
              <a:rPr lang="ko-KR" altLang="en-US" dirty="0"/>
              <a:t>와 </a:t>
            </a:r>
            <a:r>
              <a:rPr lang="en-US" altLang="ko-KR" dirty="0"/>
              <a:t>epochs</a:t>
            </a:r>
            <a:r>
              <a:rPr lang="ko-KR" altLang="en-US" dirty="0"/>
              <a:t>은 같은 값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50" y="2372469"/>
            <a:ext cx="7029598" cy="42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253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비교 실험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980728"/>
            <a:ext cx="7776864" cy="4411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8" y="5370331"/>
            <a:ext cx="7766207" cy="127759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491880" y="3140968"/>
            <a:ext cx="3942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ko-KR" altLang="en-US" sz="1600" dirty="0">
                <a:solidFill>
                  <a:srgbClr val="0000FF"/>
                </a:solidFill>
              </a:rPr>
              <a:t>같은 코드를 네 번 반복하므로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함수를 사용하여 프로그램 품질 높임</a:t>
            </a:r>
            <a:endParaRPr lang="en-US" altLang="ko-KR" sz="1600" dirty="0">
              <a:solidFill>
                <a:srgbClr val="0000FF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2843808" y="3501008"/>
            <a:ext cx="1080120" cy="100811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589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비교 실험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83" y="980728"/>
            <a:ext cx="6011898" cy="56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01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비교 실험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6768752" cy="19789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52" y="2954084"/>
            <a:ext cx="6768752" cy="375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1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넘파이의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호환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넘파이의</a:t>
            </a:r>
            <a:r>
              <a:rPr lang="ko-KR" altLang="en-US" dirty="0"/>
              <a:t> 호환을 확인하는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5-2]</a:t>
            </a:r>
          </a:p>
          <a:p>
            <a:pPr lvl="1"/>
            <a:r>
              <a:rPr lang="en-US" altLang="ko-KR" dirty="0"/>
              <a:t>03</a:t>
            </a:r>
            <a:r>
              <a:rPr lang="ko-KR" altLang="en-US" dirty="0"/>
              <a:t>행과 </a:t>
            </a:r>
            <a:r>
              <a:rPr lang="en-US" altLang="ko-KR" dirty="0"/>
              <a:t>04</a:t>
            </a:r>
            <a:r>
              <a:rPr lang="ko-KR" altLang="en-US" dirty="0"/>
              <a:t>행은 각각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넘파이로</a:t>
            </a:r>
            <a:r>
              <a:rPr lang="ko-KR" altLang="en-US" dirty="0"/>
              <a:t> </a:t>
            </a:r>
            <a:r>
              <a:rPr lang="en-US" altLang="ko-KR" dirty="0"/>
              <a:t>2*3 </a:t>
            </a:r>
            <a:r>
              <a:rPr lang="ko-KR" altLang="en-US" dirty="0" err="1"/>
              <a:t>난수</a:t>
            </a:r>
            <a:r>
              <a:rPr lang="ko-KR" altLang="en-US" dirty="0"/>
              <a:t> 행렬 생성</a:t>
            </a:r>
            <a:endParaRPr lang="en-US" altLang="ko-KR" dirty="0"/>
          </a:p>
          <a:p>
            <a:pPr lvl="1"/>
            <a:r>
              <a:rPr lang="en-US" altLang="ko-KR" dirty="0"/>
              <a:t>07</a:t>
            </a:r>
            <a:r>
              <a:rPr lang="ko-KR" altLang="en-US" dirty="0"/>
              <a:t>행은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넘파이</a:t>
            </a:r>
            <a:r>
              <a:rPr lang="ko-KR" altLang="en-US" dirty="0"/>
              <a:t> 배열을 덧셈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71" y="1988840"/>
            <a:ext cx="4680520" cy="20195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5F7D00F-3108-41E1-8FB0-EBFD2B151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08439"/>
            <a:ext cx="5512048" cy="26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837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6971878" cy="585670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5.8.3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비교 실험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1811" y="2509860"/>
            <a:ext cx="3305622" cy="6311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Adam</a:t>
            </a:r>
            <a:r>
              <a:rPr lang="ko-KR" altLang="en-US" sz="1400" dirty="0">
                <a:solidFill>
                  <a:srgbClr val="0000FF"/>
                </a:solidFill>
              </a:rPr>
              <a:t>과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en-US" altLang="ko-KR" sz="1400" dirty="0" err="1">
                <a:solidFill>
                  <a:srgbClr val="0000FF"/>
                </a:solidFill>
              </a:rPr>
              <a:t>RMSprop</a:t>
            </a:r>
            <a:r>
              <a:rPr lang="ko-KR" altLang="en-US" sz="1400" dirty="0">
                <a:solidFill>
                  <a:srgbClr val="0000FF"/>
                </a:solidFill>
              </a:rPr>
              <a:t>이 선두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 err="1">
                <a:solidFill>
                  <a:srgbClr val="0000FF"/>
                </a:solidFill>
              </a:rPr>
              <a:t>RMSprop</a:t>
            </a:r>
            <a:r>
              <a:rPr lang="ko-KR" altLang="en-US" sz="1400" dirty="0">
                <a:solidFill>
                  <a:srgbClr val="0000FF"/>
                </a:solidFill>
              </a:rPr>
              <a:t>이 </a:t>
            </a:r>
            <a:r>
              <a:rPr lang="en-US" altLang="ko-KR" sz="1400" dirty="0">
                <a:solidFill>
                  <a:srgbClr val="0000FF"/>
                </a:solidFill>
              </a:rPr>
              <a:t>0.07% </a:t>
            </a:r>
            <a:r>
              <a:rPr lang="ko-KR" altLang="en-US" sz="1400" dirty="0">
                <a:solidFill>
                  <a:srgbClr val="0000FF"/>
                </a:solidFill>
              </a:rPr>
              <a:t>우수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3851920" y="2852936"/>
            <a:ext cx="1319892" cy="43204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85617" y="3411431"/>
            <a:ext cx="2952328" cy="72008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 err="1">
                <a:solidFill>
                  <a:srgbClr val="0000FF"/>
                </a:solidFill>
              </a:rPr>
              <a:t>RMSprop</a:t>
            </a:r>
            <a:r>
              <a:rPr lang="ko-KR" altLang="en-US" sz="1400" dirty="0">
                <a:solidFill>
                  <a:srgbClr val="0000FF"/>
                </a:solidFill>
              </a:rPr>
              <a:t>은 훈련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집합과 검증 집합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차이가 작아 일반화 능력이 우수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4644008" y="3771471"/>
            <a:ext cx="720080" cy="72043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97626" y="5213350"/>
            <a:ext cx="3678829" cy="10973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- </a:t>
            </a:r>
            <a:r>
              <a:rPr lang="ko-KR" altLang="en-US" sz="1400" dirty="0">
                <a:solidFill>
                  <a:srgbClr val="0000FF"/>
                </a:solidFill>
              </a:rPr>
              <a:t>분석 결과는 </a:t>
            </a:r>
            <a:r>
              <a:rPr lang="en-US" altLang="ko-KR" sz="1400" dirty="0">
                <a:solidFill>
                  <a:srgbClr val="0000FF"/>
                </a:solidFill>
              </a:rPr>
              <a:t>fashion MNIST</a:t>
            </a:r>
            <a:r>
              <a:rPr lang="ko-KR" altLang="en-US" sz="1400" dirty="0">
                <a:solidFill>
                  <a:srgbClr val="0000FF"/>
                </a:solidFill>
              </a:rPr>
              <a:t>에 국한됨</a:t>
            </a:r>
            <a:r>
              <a:rPr lang="en-US" altLang="ko-KR" sz="1400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ko-KR" sz="1400" dirty="0">
                <a:solidFill>
                  <a:srgbClr val="0000FF"/>
                </a:solidFill>
              </a:rPr>
              <a:t>- </a:t>
            </a:r>
            <a:r>
              <a:rPr lang="ko-KR" altLang="en-US" sz="1400" dirty="0">
                <a:solidFill>
                  <a:srgbClr val="0000FF"/>
                </a:solidFill>
              </a:rPr>
              <a:t>다시 실행하면 결과가 달라짐 </a:t>
            </a:r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교차 검증을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사용하면 결과에 대한 신뢰도 높아짐</a:t>
            </a:r>
            <a:r>
              <a:rPr lang="en-US" altLang="ko-KR" sz="1400" dirty="0">
                <a:solidFill>
                  <a:srgbClr val="0000FF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634166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프로그래밍 스킬의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프로그래밍을 못하면 아무런 인공지능 프로그램도 만들 수 없음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프로그래밍이 미숙하면 좋은 아이디어보다 디버깅에 에너지 소진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프로그래밍은 인공지능에서 충분조건은 아니지만 핵심 필요조건</a:t>
            </a: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err="1"/>
              <a:t>모듈화하라</a:t>
            </a:r>
            <a:r>
              <a:rPr lang="en-US" altLang="ko-KR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 err="1"/>
              <a:t>build_model</a:t>
            </a:r>
            <a:r>
              <a:rPr lang="en-US" altLang="ko-KR" dirty="0"/>
              <a:t> </a:t>
            </a:r>
            <a:r>
              <a:rPr lang="ko-KR" altLang="en-US" dirty="0"/>
              <a:t>함수가 좋은 사례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26~27</a:t>
            </a:r>
            <a:r>
              <a:rPr lang="ko-KR" altLang="en-US" dirty="0"/>
              <a:t>행의 </a:t>
            </a:r>
            <a:r>
              <a:rPr lang="en-US" altLang="ko-KR" dirty="0" err="1"/>
              <a:t>batch_siz</a:t>
            </a:r>
            <a:r>
              <a:rPr lang="ko-KR" altLang="en-US" dirty="0"/>
              <a:t>와 </a:t>
            </a:r>
            <a:r>
              <a:rPr lang="en-US" altLang="ko-KR" dirty="0" err="1"/>
              <a:t>n_epoch</a:t>
            </a:r>
            <a:r>
              <a:rPr lang="en-US" altLang="ko-KR" dirty="0"/>
              <a:t> </a:t>
            </a:r>
            <a:r>
              <a:rPr lang="ko-KR" altLang="en-US" dirty="0"/>
              <a:t>상수</a:t>
            </a:r>
            <a:r>
              <a:rPr lang="en-US" altLang="ko-KR" dirty="0"/>
              <a:t>(</a:t>
            </a:r>
            <a:r>
              <a:rPr lang="ko-KR" altLang="en-US" dirty="0"/>
              <a:t>상수로 정의해 놓고 여러 군데에서 활용</a:t>
            </a:r>
            <a:r>
              <a:rPr lang="en-US" altLang="ko-K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ko-KR" altLang="en-US" dirty="0"/>
              <a:t>언어의 좋은 특성을 최대한 활용하라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/>
              <a:t>60</a:t>
            </a:r>
            <a:r>
              <a:rPr lang="ko-KR" altLang="en-US" dirty="0"/>
              <a:t>행 사례</a:t>
            </a:r>
            <a:r>
              <a:rPr lang="en-US" altLang="ko-KR" dirty="0"/>
              <a:t>(②</a:t>
            </a:r>
            <a:r>
              <a:rPr lang="ko-KR" altLang="en-US" dirty="0"/>
              <a:t>의 두 행을 간결하게 ①의 한 행으로 코딩</a:t>
            </a:r>
            <a:r>
              <a:rPr lang="en-US" altLang="ko-KR" dirty="0"/>
              <a:t>)</a:t>
            </a:r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157192"/>
            <a:ext cx="7296150" cy="3333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805264"/>
            <a:ext cx="5553075" cy="62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9718" y="508033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218" y="587604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998471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 err="1"/>
              <a:t>점증적으로</a:t>
            </a:r>
            <a:r>
              <a:rPr lang="ko-KR" altLang="en-US" dirty="0"/>
              <a:t> 코딩하라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한번에 한가지 기능을 추가하고 옳게 작동하는지 확인하는 일을 반복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그래프 그리는 </a:t>
            </a:r>
            <a:r>
              <a:rPr lang="en-US" altLang="ko-KR" dirty="0"/>
              <a:t>68~82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디자인 패턴을 몸에 배게 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다른 프로그램과 공유하는 디자인 패턴에 대한 눈썰미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도구에 한없이 익숙해져라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통합개발환경인 </a:t>
            </a:r>
            <a:r>
              <a:rPr lang="ko-KR" altLang="en-US" dirty="0" err="1"/>
              <a:t>스파이더</a:t>
            </a:r>
            <a:r>
              <a:rPr lang="ko-KR" altLang="en-US" dirty="0"/>
              <a:t> 사용법에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r>
              <a:rPr lang="ko-KR" altLang="en-US" dirty="0"/>
              <a:t>라이브러리 사용에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기초에 충실하라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 err="1"/>
              <a:t>파이썬의</a:t>
            </a:r>
            <a:r>
              <a:rPr lang="ko-KR" altLang="en-US" dirty="0"/>
              <a:t> 기초 </a:t>
            </a:r>
            <a:r>
              <a:rPr lang="ko-KR" altLang="en-US" dirty="0" err="1"/>
              <a:t>자료구조인</a:t>
            </a:r>
            <a:r>
              <a:rPr lang="ko-KR" altLang="en-US" dirty="0"/>
              <a:t> 리스트</a:t>
            </a:r>
            <a:r>
              <a:rPr lang="en-US" altLang="ko-KR" dirty="0"/>
              <a:t>, </a:t>
            </a:r>
            <a:r>
              <a:rPr lang="ko-KR" altLang="en-US" dirty="0" err="1"/>
              <a:t>튜플</a:t>
            </a:r>
            <a:r>
              <a:rPr lang="en-US" altLang="ko-KR" dirty="0"/>
              <a:t>, </a:t>
            </a:r>
            <a:r>
              <a:rPr lang="ko-KR" altLang="en-US" dirty="0" err="1"/>
              <a:t>딕셔너리</a:t>
            </a:r>
            <a:endParaRPr lang="en-US" altLang="ko-KR" dirty="0"/>
          </a:p>
          <a:p>
            <a:pPr lvl="1"/>
            <a:r>
              <a:rPr lang="ko-KR" altLang="en-US" dirty="0"/>
              <a:t>중요한 라이브러리인 </a:t>
            </a:r>
            <a:r>
              <a:rPr lang="en-US" altLang="ko-KR" dirty="0" err="1"/>
              <a:t>numpy</a:t>
            </a:r>
            <a:endParaRPr lang="en-US" altLang="ko-KR" dirty="0"/>
          </a:p>
          <a:p>
            <a:pPr lvl="1"/>
            <a:r>
              <a:rPr lang="ko-KR" altLang="en-US" dirty="0"/>
              <a:t>기계 학습의</a:t>
            </a:r>
            <a:r>
              <a:rPr lang="en-US" altLang="ko-KR" dirty="0"/>
              <a:t> </a:t>
            </a:r>
            <a:r>
              <a:rPr lang="ko-KR" altLang="en-US" dirty="0"/>
              <a:t>기초 이론 등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201805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5.10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검증을 이용한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5-11]</a:t>
            </a:r>
            <a:r>
              <a:rPr lang="ko-KR" altLang="en-US" dirty="0"/>
              <a:t>의 성능 측정에 대한 우려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성능 그래프를 보면 전반적으로 </a:t>
            </a:r>
            <a:r>
              <a:rPr lang="en-US" altLang="ko-KR" dirty="0"/>
              <a:t>Adam</a:t>
            </a:r>
            <a:r>
              <a:rPr lang="ko-KR" altLang="en-US" dirty="0"/>
              <a:t>이 우세한데 마지막 세대에서 </a:t>
            </a:r>
            <a:r>
              <a:rPr lang="en-US" altLang="ko-KR" dirty="0" err="1"/>
              <a:t>RMSprop</a:t>
            </a:r>
            <a:r>
              <a:rPr lang="ko-KR" altLang="en-US" dirty="0"/>
              <a:t>이 운이 좋게 우승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교차 검증은 우연을 배제하는데 효과적</a:t>
            </a:r>
            <a:r>
              <a:rPr lang="en-US" altLang="ko-KR" dirty="0"/>
              <a:t>(3.6.3</a:t>
            </a:r>
            <a:r>
              <a:rPr lang="ko-KR" altLang="en-US" dirty="0"/>
              <a:t>항</a:t>
            </a:r>
            <a:r>
              <a:rPr lang="en-US" altLang="ko-KR" dirty="0"/>
              <a:t>)</a:t>
            </a:r>
          </a:p>
          <a:p>
            <a:pPr marL="74295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450182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5.10.1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검증을 이용한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선택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5-12]</a:t>
            </a:r>
            <a:r>
              <a:rPr lang="ko-KR" altLang="en-US" dirty="0"/>
              <a:t>는 교차 검증으로 성능 측정의 신뢰도 높임</a:t>
            </a:r>
            <a:endParaRPr lang="en-US" altLang="ko-KR" dirty="0"/>
          </a:p>
          <a:p>
            <a:pPr lvl="1"/>
            <a:r>
              <a:rPr lang="ko-KR" altLang="en-US" dirty="0" err="1"/>
              <a:t>텐서플로는</a:t>
            </a:r>
            <a:r>
              <a:rPr lang="ko-KR" altLang="en-US" dirty="0"/>
              <a:t> 교차 검증을 지원하는 함수가 없어 직접 작성해야 함</a:t>
            </a:r>
            <a:r>
              <a:rPr lang="en-US" altLang="ko-KR" dirty="0"/>
              <a:t>(42~51</a:t>
            </a:r>
            <a:r>
              <a:rPr lang="ko-KR" altLang="en-US" dirty="0"/>
              <a:t>행의 </a:t>
            </a:r>
            <a:r>
              <a:rPr lang="en-US" altLang="ko-KR" dirty="0" err="1"/>
              <a:t>cross_validation</a:t>
            </a:r>
            <a:r>
              <a:rPr lang="en-US" altLang="ko-KR" dirty="0"/>
              <a:t> </a:t>
            </a:r>
            <a:r>
              <a:rPr lang="ko-KR" altLang="en-US" dirty="0"/>
              <a:t>함수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k</a:t>
            </a:r>
            <a:r>
              <a:rPr lang="ko-KR" altLang="en-US" dirty="0"/>
              <a:t>개로 분할하는 일은 </a:t>
            </a:r>
            <a:r>
              <a:rPr lang="en-US" altLang="ko-KR" dirty="0" err="1"/>
              <a:t>sklearn</a:t>
            </a:r>
            <a:r>
              <a:rPr lang="ko-KR" altLang="en-US" dirty="0"/>
              <a:t>의 </a:t>
            </a:r>
            <a:r>
              <a:rPr lang="en-US" altLang="ko-KR" dirty="0" err="1"/>
              <a:t>KFold</a:t>
            </a:r>
            <a:r>
              <a:rPr lang="en-US" altLang="ko-KR" dirty="0"/>
              <a:t> </a:t>
            </a:r>
            <a:r>
              <a:rPr lang="ko-KR" altLang="en-US" dirty="0"/>
              <a:t>함수 이용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76872"/>
            <a:ext cx="6989343" cy="14129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36" y="3689789"/>
            <a:ext cx="6989343" cy="29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83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5.10.1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검증을 이용한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선택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71" y="1052736"/>
            <a:ext cx="7092081" cy="54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82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8" y="2463088"/>
            <a:ext cx="6835291" cy="40783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21" y="1124745"/>
            <a:ext cx="6835291" cy="133769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5.10.1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검증을 이용한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선택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4008" y="3573016"/>
            <a:ext cx="2736304" cy="72008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옵티마이저를</a:t>
            </a:r>
            <a:r>
              <a:rPr lang="ko-KR" altLang="en-US" sz="1400" dirty="0">
                <a:solidFill>
                  <a:srgbClr val="0000FF"/>
                </a:solidFill>
              </a:rPr>
              <a:t> 매개변수로 넘겨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 err="1">
                <a:solidFill>
                  <a:srgbClr val="0000FF"/>
                </a:solidFill>
              </a:rPr>
              <a:t>옵티마이저</a:t>
            </a:r>
            <a:r>
              <a:rPr lang="ko-KR" altLang="en-US" sz="1400" dirty="0">
                <a:solidFill>
                  <a:srgbClr val="0000FF"/>
                </a:solidFill>
              </a:rPr>
              <a:t> 각각을 교차 검증함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3779912" y="4149080"/>
            <a:ext cx="864096" cy="43204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76056" y="697514"/>
            <a:ext cx="2426443" cy="72008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 err="1">
                <a:solidFill>
                  <a:srgbClr val="0000FF"/>
                </a:solidFill>
              </a:rPr>
              <a:t>Kfold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함수를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이용하여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ko-KR" altLang="en-US" sz="1400" dirty="0">
                <a:solidFill>
                  <a:srgbClr val="0000FF"/>
                </a:solidFill>
              </a:rPr>
              <a:t>훈련과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검증 집합으로 분할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139954" y="1268760"/>
            <a:ext cx="936102" cy="50770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166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6573738" cy="564586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5.10.1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검증을 이용한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선택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3132486"/>
            <a:ext cx="3669671" cy="5930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Adam</a:t>
            </a:r>
            <a:r>
              <a:rPr lang="ko-KR" altLang="en-US" sz="1400" dirty="0">
                <a:solidFill>
                  <a:srgbClr val="0000FF"/>
                </a:solidFill>
              </a:rPr>
              <a:t>이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en-US" altLang="ko-KR" sz="1400" dirty="0" err="1">
                <a:solidFill>
                  <a:srgbClr val="0000FF"/>
                </a:solidFill>
              </a:rPr>
              <a:t>RMSprop</a:t>
            </a:r>
            <a:r>
              <a:rPr lang="ko-KR" altLang="en-US" sz="1400" dirty="0">
                <a:solidFill>
                  <a:srgbClr val="0000FF"/>
                </a:solidFill>
              </a:rPr>
              <a:t>보다 </a:t>
            </a:r>
            <a:r>
              <a:rPr lang="en-US" altLang="ko-KR" sz="1400" dirty="0">
                <a:solidFill>
                  <a:srgbClr val="0000FF"/>
                </a:solidFill>
              </a:rPr>
              <a:t>1.74% </a:t>
            </a:r>
            <a:r>
              <a:rPr lang="ko-KR" altLang="en-US" sz="1400" dirty="0">
                <a:solidFill>
                  <a:srgbClr val="0000FF"/>
                </a:solidFill>
              </a:rPr>
              <a:t>우수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(</a:t>
            </a:r>
            <a:r>
              <a:rPr lang="ko-KR" altLang="en-US" sz="1400" dirty="0">
                <a:solidFill>
                  <a:srgbClr val="0000FF"/>
                </a:solidFill>
              </a:rPr>
              <a:t>교차 검증으로 얻었기 때문에 높은 신뢰도</a:t>
            </a:r>
            <a:r>
              <a:rPr lang="en-US" altLang="ko-KR" sz="1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6" name="직선 화살표 연결선 5"/>
          <p:cNvCxnSpPr/>
          <p:nvPr/>
        </p:nvCxnSpPr>
        <p:spPr>
          <a:xfrm flipH="1" flipV="1">
            <a:off x="2771801" y="3295185"/>
            <a:ext cx="720079" cy="1338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48064" y="4013546"/>
            <a:ext cx="3305622" cy="5930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박스 플롯은 </a:t>
            </a:r>
            <a:r>
              <a:rPr lang="ko-KR" altLang="en-US" sz="1400" dirty="0" err="1">
                <a:solidFill>
                  <a:srgbClr val="0000FF"/>
                </a:solidFill>
              </a:rPr>
              <a:t>아웃라이어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  <a:r>
              <a:rPr lang="ko-KR" altLang="en-US" sz="1400" dirty="0">
                <a:solidFill>
                  <a:srgbClr val="0000FF"/>
                </a:solidFill>
              </a:rPr>
              <a:t>최저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  <a:r>
              <a:rPr lang="ko-KR" altLang="en-US" sz="1400" dirty="0">
                <a:solidFill>
                  <a:srgbClr val="0000FF"/>
                </a:solidFill>
              </a:rPr>
              <a:t>최대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평균</a:t>
            </a:r>
            <a:r>
              <a:rPr lang="en-US" altLang="ko-KR" sz="1400" dirty="0">
                <a:solidFill>
                  <a:srgbClr val="0000FF"/>
                </a:solidFill>
              </a:rPr>
              <a:t>, 1/4, 3/4</a:t>
            </a:r>
            <a:r>
              <a:rPr lang="ko-KR" altLang="en-US" sz="1400" dirty="0">
                <a:solidFill>
                  <a:srgbClr val="0000FF"/>
                </a:solidFill>
              </a:rPr>
              <a:t>을 표시</a:t>
            </a:r>
            <a:endParaRPr lang="en-US" altLang="ko-KR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716016" y="4317534"/>
            <a:ext cx="432049" cy="26359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8575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과다한 계산 시간과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교차 검증은 많은 시간 소요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5-12] </a:t>
            </a:r>
            <a:r>
              <a:rPr lang="ko-KR" altLang="en-US" dirty="0"/>
              <a:t>계산 시간 분석</a:t>
            </a:r>
            <a:endParaRPr lang="en-US" altLang="ko-KR" dirty="0"/>
          </a:p>
          <a:p>
            <a:pPr lvl="2"/>
            <a:r>
              <a:rPr lang="en-US" altLang="ko-KR" dirty="0"/>
              <a:t>44~50</a:t>
            </a:r>
            <a:r>
              <a:rPr lang="ko-KR" altLang="en-US" dirty="0"/>
              <a:t>행의 </a:t>
            </a:r>
            <a:r>
              <a:rPr lang="en-US" altLang="ko-KR" dirty="0"/>
              <a:t>for</a:t>
            </a:r>
            <a:r>
              <a:rPr lang="ko-KR" altLang="en-US" dirty="0"/>
              <a:t>문은 </a:t>
            </a:r>
            <a:r>
              <a:rPr lang="en-US" altLang="ko-KR" dirty="0"/>
              <a:t>k</a:t>
            </a:r>
            <a:r>
              <a:rPr lang="ko-KR" altLang="en-US" dirty="0"/>
              <a:t>번 반복</a:t>
            </a:r>
            <a:r>
              <a:rPr lang="en-US" altLang="ko-KR" dirty="0"/>
              <a:t>. 49</a:t>
            </a:r>
            <a:r>
              <a:rPr lang="ko-KR" altLang="en-US" dirty="0"/>
              <a:t>행의 </a:t>
            </a:r>
            <a:r>
              <a:rPr lang="en-US" altLang="ko-KR" dirty="0"/>
              <a:t>fit </a:t>
            </a:r>
            <a:r>
              <a:rPr lang="ko-KR" altLang="en-US" dirty="0"/>
              <a:t>함수는 가장 많은 시간 소요</a:t>
            </a:r>
            <a:r>
              <a:rPr lang="en-US" altLang="ko-KR" dirty="0"/>
              <a:t>. fit</a:t>
            </a:r>
            <a:r>
              <a:rPr lang="ko-KR" altLang="en-US" dirty="0"/>
              <a:t>가 소요하는 시간을 </a:t>
            </a:r>
            <a:r>
              <a:rPr lang="en-US" altLang="ko-KR" dirty="0"/>
              <a:t>t</a:t>
            </a:r>
            <a:r>
              <a:rPr lang="ko-KR" altLang="en-US" dirty="0" err="1"/>
              <a:t>라하면</a:t>
            </a:r>
            <a:r>
              <a:rPr lang="ko-KR" altLang="en-US" dirty="0"/>
              <a:t> </a:t>
            </a:r>
            <a:r>
              <a:rPr lang="en-US" altLang="ko-KR" dirty="0"/>
              <a:t>k*t</a:t>
            </a:r>
            <a:r>
              <a:rPr lang="ko-KR" altLang="en-US" dirty="0"/>
              <a:t>만큼</a:t>
            </a:r>
            <a:r>
              <a:rPr lang="en-US" altLang="ko-KR" dirty="0"/>
              <a:t> </a:t>
            </a:r>
            <a:r>
              <a:rPr lang="ko-KR" altLang="en-US" dirty="0"/>
              <a:t>지나야</a:t>
            </a:r>
            <a:r>
              <a:rPr lang="en-US" altLang="ko-KR" dirty="0"/>
              <a:t> </a:t>
            </a:r>
            <a:r>
              <a:rPr lang="ko-KR" altLang="en-US" dirty="0" err="1"/>
              <a:t>옵티마이저</a:t>
            </a:r>
            <a:r>
              <a:rPr lang="ko-KR" altLang="en-US" dirty="0"/>
              <a:t> 하나 처리</a:t>
            </a:r>
            <a:endParaRPr lang="en-US" altLang="ko-KR" dirty="0"/>
          </a:p>
          <a:p>
            <a:pPr lvl="2"/>
            <a:r>
              <a:rPr lang="ko-KR" altLang="en-US" dirty="0" err="1"/>
              <a:t>옵티마이저가</a:t>
            </a:r>
            <a:r>
              <a:rPr lang="ko-KR" altLang="en-US" dirty="0"/>
              <a:t> </a:t>
            </a:r>
            <a:r>
              <a:rPr lang="en-US" altLang="ko-KR" dirty="0"/>
              <a:t>4</a:t>
            </a:r>
            <a:r>
              <a:rPr lang="ko-KR" altLang="en-US" dirty="0"/>
              <a:t>개이므로 </a:t>
            </a:r>
            <a:r>
              <a:rPr lang="en-US" altLang="ko-KR" dirty="0"/>
              <a:t>4kt </a:t>
            </a:r>
            <a:r>
              <a:rPr lang="ko-KR" altLang="en-US" dirty="0"/>
              <a:t>시간 소요</a:t>
            </a:r>
            <a:r>
              <a:rPr lang="en-US" altLang="ko-KR" dirty="0"/>
              <a:t>(t=5</a:t>
            </a:r>
            <a:r>
              <a:rPr lang="ko-KR" altLang="en-US" dirty="0"/>
              <a:t>분</a:t>
            </a:r>
            <a:r>
              <a:rPr lang="en-US" altLang="ko-KR" dirty="0"/>
              <a:t>,k=5</a:t>
            </a:r>
            <a:r>
              <a:rPr lang="ko-KR" altLang="en-US" dirty="0"/>
              <a:t>라면</a:t>
            </a:r>
            <a:r>
              <a:rPr lang="en-US" altLang="ko-KR" dirty="0"/>
              <a:t> 4*5*5=100</a:t>
            </a:r>
            <a:r>
              <a:rPr lang="ko-KR" altLang="en-US" dirty="0"/>
              <a:t>분 소요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k=10</a:t>
            </a:r>
            <a:r>
              <a:rPr lang="ko-KR" altLang="en-US" dirty="0"/>
              <a:t>으로 늘리고</a:t>
            </a:r>
            <a:r>
              <a:rPr lang="en-US" altLang="ko-KR" dirty="0"/>
              <a:t> </a:t>
            </a:r>
            <a:r>
              <a:rPr lang="en-US" altLang="ko-KR" dirty="0" err="1"/>
              <a:t>n_epoch</a:t>
            </a:r>
            <a:r>
              <a:rPr lang="ko-KR" altLang="en-US" dirty="0"/>
              <a:t>을 </a:t>
            </a:r>
            <a:r>
              <a:rPr lang="en-US" altLang="ko-KR" dirty="0"/>
              <a:t>20</a:t>
            </a:r>
            <a:r>
              <a:rPr lang="ko-KR" altLang="en-US" dirty="0"/>
              <a:t>에서 </a:t>
            </a:r>
            <a:r>
              <a:rPr lang="en-US" altLang="ko-KR" dirty="0"/>
              <a:t>100</a:t>
            </a:r>
            <a:r>
              <a:rPr lang="ko-KR" altLang="en-US" dirty="0"/>
              <a:t>으로 늘리면 </a:t>
            </a:r>
            <a:r>
              <a:rPr lang="en-US" altLang="ko-KR" dirty="0"/>
              <a:t>1000</a:t>
            </a:r>
            <a:r>
              <a:rPr lang="ko-KR" altLang="en-US" dirty="0"/>
              <a:t>분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16.6</a:t>
            </a:r>
            <a:r>
              <a:rPr lang="ko-KR" altLang="en-US" dirty="0"/>
              <a:t>시간</a:t>
            </a:r>
            <a:r>
              <a:rPr lang="en-US" altLang="ko-KR" dirty="0"/>
              <a:t>) </a:t>
            </a:r>
            <a:r>
              <a:rPr lang="ko-KR" altLang="en-US" dirty="0"/>
              <a:t>소요</a:t>
            </a:r>
            <a:endParaRPr lang="en-US" altLang="ko-KR" dirty="0"/>
          </a:p>
          <a:p>
            <a:pPr lvl="2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실제에서는</a:t>
            </a:r>
            <a:endParaRPr lang="en-US" altLang="ko-KR" dirty="0"/>
          </a:p>
          <a:p>
            <a:pPr lvl="1"/>
            <a:r>
              <a:rPr lang="ko-KR" altLang="en-US" dirty="0"/>
              <a:t>데이터 크기가 </a:t>
            </a:r>
            <a:r>
              <a:rPr lang="en-US" altLang="ko-KR" dirty="0"/>
              <a:t>MNIST</a:t>
            </a:r>
            <a:r>
              <a:rPr lang="ko-KR" altLang="en-US" dirty="0"/>
              <a:t>에 비해 수십</a:t>
            </a:r>
            <a:r>
              <a:rPr lang="en-US" altLang="ko-KR" dirty="0"/>
              <a:t>~</a:t>
            </a:r>
            <a:r>
              <a:rPr lang="ko-KR" altLang="en-US" dirty="0"/>
              <a:t>수백 배</a:t>
            </a:r>
            <a:endParaRPr lang="en-US" altLang="ko-KR" dirty="0"/>
          </a:p>
          <a:p>
            <a:pPr lvl="1"/>
            <a:r>
              <a:rPr lang="ko-KR" altLang="en-US" dirty="0"/>
              <a:t>더 많은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매개변수를 동시에 최적화</a:t>
            </a:r>
            <a:endParaRPr lang="en-US" altLang="ko-KR" dirty="0"/>
          </a:p>
          <a:p>
            <a:pPr lvl="2"/>
            <a:r>
              <a:rPr lang="ko-KR" altLang="en-US" dirty="0"/>
              <a:t>예를 들어</a:t>
            </a:r>
            <a:r>
              <a:rPr lang="en-US" altLang="ko-KR" dirty="0"/>
              <a:t>, </a:t>
            </a:r>
            <a:r>
              <a:rPr lang="ko-KR" altLang="en-US" dirty="0" err="1"/>
              <a:t>옵티마이저</a:t>
            </a:r>
            <a:r>
              <a:rPr lang="ko-KR" altLang="en-US" dirty="0"/>
              <a:t> </a:t>
            </a:r>
            <a:r>
              <a:rPr lang="en-US" altLang="ko-KR" dirty="0"/>
              <a:t>4</a:t>
            </a:r>
            <a:r>
              <a:rPr lang="ko-KR" altLang="en-US" dirty="0"/>
              <a:t>개</a:t>
            </a:r>
            <a:r>
              <a:rPr lang="en-US" altLang="ko-KR" dirty="0"/>
              <a:t>,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n-US" altLang="ko-KR" dirty="0"/>
              <a:t>7</a:t>
            </a:r>
            <a:r>
              <a:rPr lang="ko-KR" altLang="en-US" dirty="0"/>
              <a:t>개</a:t>
            </a:r>
            <a:r>
              <a:rPr lang="en-US" altLang="ko-KR" dirty="0"/>
              <a:t>, </a:t>
            </a:r>
            <a:r>
              <a:rPr lang="ko-KR" altLang="en-US" dirty="0" err="1"/>
              <a:t>미니배치</a:t>
            </a:r>
            <a:r>
              <a:rPr lang="ko-KR" altLang="en-US" dirty="0"/>
              <a:t> 크기 </a:t>
            </a:r>
            <a:r>
              <a:rPr lang="en-US" altLang="ko-KR" dirty="0"/>
              <a:t>6</a:t>
            </a:r>
            <a:r>
              <a:rPr lang="ko-KR" altLang="en-US" dirty="0"/>
              <a:t>개라면 총 </a:t>
            </a:r>
            <a:r>
              <a:rPr lang="en-US" altLang="ko-KR" dirty="0"/>
              <a:t>168</a:t>
            </a:r>
            <a:r>
              <a:rPr lang="ko-KR" altLang="en-US" dirty="0"/>
              <a:t>개의 조합</a:t>
            </a:r>
            <a:endParaRPr lang="en-US" altLang="ko-KR" dirty="0"/>
          </a:p>
          <a:p>
            <a:pPr lvl="2"/>
            <a:endParaRPr lang="en-US" altLang="ko-KR" dirty="0"/>
          </a:p>
          <a:p>
            <a:r>
              <a:rPr lang="ko-KR" altLang="en-US" dirty="0"/>
              <a:t>해결책</a:t>
            </a:r>
            <a:endParaRPr lang="en-US" altLang="ko-KR" dirty="0"/>
          </a:p>
          <a:p>
            <a:pPr lvl="1"/>
            <a:r>
              <a:rPr lang="en-US" altLang="ko-KR" dirty="0"/>
              <a:t>GPU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/>
            <a:r>
              <a:rPr lang="ko-KR" altLang="en-US"/>
              <a:t>욕심을 버림</a:t>
            </a:r>
            <a:r>
              <a:rPr lang="en-US" altLang="ko-KR"/>
              <a:t>(</a:t>
            </a:r>
            <a:r>
              <a:rPr lang="ko-KR" altLang="en-US" dirty="0"/>
              <a:t>경험을 통해 조합의 수를 축소</a:t>
            </a:r>
            <a:r>
              <a:rPr lang="en-US" altLang="ko-K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517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텐서플로와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넘파이의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호환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7829664" cy="3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1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딥러닝에서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다차원 배열을 </a:t>
            </a:r>
            <a:r>
              <a:rPr lang="ko-KR" altLang="en-US" dirty="0" err="1"/>
              <a:t>텐서라</a:t>
            </a:r>
            <a:r>
              <a:rPr lang="ko-KR" altLang="en-US" dirty="0"/>
              <a:t> 부름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  <a:r>
              <a:rPr lang="ko-KR" altLang="en-US" dirty="0"/>
              <a:t>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넘파이는</a:t>
            </a:r>
            <a:r>
              <a:rPr lang="ko-KR" altLang="en-US" dirty="0"/>
              <a:t> </a:t>
            </a:r>
            <a:r>
              <a:rPr lang="en-US" altLang="ko-KR" dirty="0" err="1"/>
              <a:t>ndarray</a:t>
            </a:r>
            <a:r>
              <a:rPr lang="en-US" altLang="ko-KR" dirty="0"/>
              <a:t> </a:t>
            </a:r>
            <a:r>
              <a:rPr lang="ko-KR" altLang="en-US" dirty="0"/>
              <a:t>클래스</a:t>
            </a:r>
            <a:r>
              <a:rPr lang="en-US" altLang="ko-KR" dirty="0"/>
              <a:t>, </a:t>
            </a:r>
            <a:r>
              <a:rPr lang="ko-KR" altLang="en-US" dirty="0" err="1"/>
              <a:t>텐서플로는</a:t>
            </a:r>
            <a:r>
              <a:rPr lang="ko-KR" altLang="en-US" dirty="0"/>
              <a:t> </a:t>
            </a:r>
            <a:r>
              <a:rPr lang="en-US" altLang="ko-KR" dirty="0"/>
              <a:t>Tensor </a:t>
            </a:r>
            <a:r>
              <a:rPr lang="ko-KR" altLang="en-US" dirty="0"/>
              <a:t>클래스로 표현</a:t>
            </a:r>
            <a:r>
              <a:rPr lang="en-US" altLang="ko-KR" dirty="0"/>
              <a:t>. </a:t>
            </a:r>
            <a:r>
              <a:rPr lang="ko-KR" altLang="en-US" dirty="0"/>
              <a:t>둘은 호환됨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221088"/>
            <a:ext cx="79343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917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2768</Words>
  <Application>Microsoft Office PowerPoint</Application>
  <PresentationFormat>화면 슬라이드 쇼(4:3)</PresentationFormat>
  <Paragraphs>451</Paragraphs>
  <Slides>78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85" baseType="lpstr">
      <vt:lpstr>Wingdings</vt:lpstr>
      <vt:lpstr>나눔손글씨 펜</vt:lpstr>
      <vt:lpstr>Arial</vt:lpstr>
      <vt:lpstr>HY견고딕</vt:lpstr>
      <vt:lpstr>맑은 고딕</vt:lpstr>
      <vt:lpstr>Cambria Math</vt:lpstr>
      <vt:lpstr>1_Office 테마</vt:lpstr>
      <vt:lpstr>5장</vt:lpstr>
      <vt:lpstr>Preview</vt:lpstr>
      <vt:lpstr>5.1.1 딥러닝의 기술 혁신</vt:lpstr>
      <vt:lpstr>5.1.2 딥러닝 소프트웨어</vt:lpstr>
      <vt:lpstr>5.2 텐서플로 개념 익히기</vt:lpstr>
      <vt:lpstr>5.2.1 텐서플로와 넘파이의 호환</vt:lpstr>
      <vt:lpstr>5.2.1 텐서플로와 넘파이의 호환</vt:lpstr>
      <vt:lpstr>5.2.1 텐서플로와 넘파이의 호환</vt:lpstr>
      <vt:lpstr>5.2.2 텐서 이해하기</vt:lpstr>
      <vt:lpstr>5.2.2 텐서 이해하기</vt:lpstr>
      <vt:lpstr>5.2.2 텐서 이해하기</vt:lpstr>
      <vt:lpstr>5.2.2 텐서 이해하기</vt:lpstr>
      <vt:lpstr>5.2.2 텐서 이해하기</vt:lpstr>
      <vt:lpstr>5.3.1 sklearn의 표현력 한계</vt:lpstr>
      <vt:lpstr>5.3.2 텐서플로로 퍼셉트론 프로그래밍</vt:lpstr>
      <vt:lpstr>5.3.2 텐서플로로 퍼셉트론 프로그래밍</vt:lpstr>
      <vt:lpstr>5.3.2 텐서플로로 퍼셉트론 프로그래밍</vt:lpstr>
      <vt:lpstr>5.3.3 케라스 프로그래밍</vt:lpstr>
      <vt:lpstr>5.3.3 케라스 프로그래밍</vt:lpstr>
      <vt:lpstr>5.3.3 케라스 프로그래밍</vt:lpstr>
      <vt:lpstr>5.3.3 케라스 프로그래밍</vt:lpstr>
      <vt:lpstr>5.3.3 케라스 프로그래밍</vt:lpstr>
      <vt:lpstr>5.3.3 케라스 프로그래밍</vt:lpstr>
      <vt:lpstr>5.4 텐서플로로 다층 퍼셉트론 프로그래밍</vt:lpstr>
      <vt:lpstr>5.4.1 MNIST 인식</vt:lpstr>
      <vt:lpstr>5.4.1 MNIST 인식</vt:lpstr>
      <vt:lpstr>5.4.1 MNIST 인식</vt:lpstr>
      <vt:lpstr>5.4.1 MNIST 인식</vt:lpstr>
      <vt:lpstr>5.4.2 학습 곡선 시각화</vt:lpstr>
      <vt:lpstr>5.4.2 학습 곡선 시각화</vt:lpstr>
      <vt:lpstr>5.4.1 MNIST 인식</vt:lpstr>
      <vt:lpstr>5.4.1 MNIST 인식</vt:lpstr>
      <vt:lpstr>5.4.3 fashion MNIST 인식</vt:lpstr>
      <vt:lpstr>5.4.3 fashion MNIST 인식</vt:lpstr>
      <vt:lpstr>5.4.3 fashion MNIST 인식</vt:lpstr>
      <vt:lpstr>5.4.3 fashion MNIST 인식</vt:lpstr>
      <vt:lpstr>5.5 깊은 다층 퍼셉트론</vt:lpstr>
      <vt:lpstr>5.5.1 구조와 동작</vt:lpstr>
      <vt:lpstr>5.5.3 깊은 다층 퍼셉트론 프로그래밍</vt:lpstr>
      <vt:lpstr>5.5.3 깊은 다층 퍼셉트론 프로그래밍</vt:lpstr>
      <vt:lpstr>5.5.3 깊은 다층 퍼셉트론 프로그래밍</vt:lpstr>
      <vt:lpstr>5.5.3 깊은 다층 퍼셉트론 프로그래밍</vt:lpstr>
      <vt:lpstr>5.5.4 가중치 초기화 방법</vt:lpstr>
      <vt:lpstr>5.5.4 가중치 초기화 방법</vt:lpstr>
      <vt:lpstr>5.6 딥러닝의 학습 전략</vt:lpstr>
      <vt:lpstr>5.6.1 그레이디언트 소멸 문제와 해결책</vt:lpstr>
      <vt:lpstr>5.6.1 그레이디언트 소멸 문제와 해결책</vt:lpstr>
      <vt:lpstr>5.6.1 그레이디언트 소멸 문제와 해결책</vt:lpstr>
      <vt:lpstr>5.6.2 과잉 적합과 과잉 적합 회피 전략</vt:lpstr>
      <vt:lpstr>5.6.2 과잉 적합과 과잉 적합 회피 전략</vt:lpstr>
      <vt:lpstr>5.7.1 평균제곱오차</vt:lpstr>
      <vt:lpstr>5.7.2 교차 엔트로피</vt:lpstr>
      <vt:lpstr>5.7.2 교차 엔트로피</vt:lpstr>
      <vt:lpstr>5.7.3 손실 함수의 성능 비교 실험</vt:lpstr>
      <vt:lpstr>5.7.3 손실 함수의 성능 비교 실험</vt:lpstr>
      <vt:lpstr>5.7.3 손실 함수의 성능 비교 실험</vt:lpstr>
      <vt:lpstr>5.7.3 손실 함수의 성능 비교 실험</vt:lpstr>
      <vt:lpstr>5.7.3 손실 함수의 성능 비교 실험</vt:lpstr>
      <vt:lpstr>5.8 딥러닝이 사용하는 옵티마이저</vt:lpstr>
      <vt:lpstr>5.8.1 모멘텀을 적용한 옵티마이저</vt:lpstr>
      <vt:lpstr>5.8.1 모멘텀을 적용한 옵티마이저</vt:lpstr>
      <vt:lpstr>5.8.1 모멘텀을 적용한 옵티마이저</vt:lpstr>
      <vt:lpstr>5.8.2 적응적 학습률을 적용한 옵티마이저</vt:lpstr>
      <vt:lpstr>5.8.2 적응적 학습률을 적용한 옵티마이저</vt:lpstr>
      <vt:lpstr>5.8.2 적응적 학습률을 적용한 옵티마이저</vt:lpstr>
      <vt:lpstr>5.8.3 옵티마이저의 성능 비교 실험</vt:lpstr>
      <vt:lpstr>5.8.3 옵티마이저의 성능 비교 실험</vt:lpstr>
      <vt:lpstr>5.8.3 옵티마이저의 성능 비교 실험</vt:lpstr>
      <vt:lpstr>5.8.3 옵티마이저의 성능 비교 실험</vt:lpstr>
      <vt:lpstr>5.8.3 옵티마이저의 성능 비교 실험</vt:lpstr>
      <vt:lpstr>5.9 좋은 프로그래밍 스킬</vt:lpstr>
      <vt:lpstr>5.9 좋은 프로그래밍 스킬</vt:lpstr>
      <vt:lpstr>5.10 교차 검증을 이용한 하이퍼 매개변수 최적화</vt:lpstr>
      <vt:lpstr>5.10.1 교차 검증을 이용한 옵티마이저 선택</vt:lpstr>
      <vt:lpstr>5.10.1 교차 검증을 이용한 옵티마이저 선택</vt:lpstr>
      <vt:lpstr>5.10.1 교차 검증을 이용한 옵티마이저 선택</vt:lpstr>
      <vt:lpstr>5.10.1 교차 검증을 이용한 옵티마이저 선택</vt:lpstr>
      <vt:lpstr>5.10.2 과다한 계산 시간과 해결책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오일석</dc:creator>
  <cp:lastModifiedBy>오상훈</cp:lastModifiedBy>
  <cp:revision>423</cp:revision>
  <cp:lastPrinted>2021-04-29T05:57:22Z</cp:lastPrinted>
  <dcterms:created xsi:type="dcterms:W3CDTF">2006-10-05T04:04:58Z</dcterms:created>
  <dcterms:modified xsi:type="dcterms:W3CDTF">2021-04-29T06:01:06Z</dcterms:modified>
</cp:coreProperties>
</file>