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sldIdLst>
    <p:sldId id="256" r:id="rId2"/>
    <p:sldId id="277" r:id="rId3"/>
    <p:sldId id="278" r:id="rId4"/>
    <p:sldId id="280" r:id="rId5"/>
    <p:sldId id="257" r:id="rId6"/>
    <p:sldId id="282" r:id="rId7"/>
    <p:sldId id="283" r:id="rId8"/>
    <p:sldId id="284" r:id="rId9"/>
    <p:sldId id="281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29" autoAdjust="0"/>
    <p:restoredTop sz="94660"/>
  </p:normalViewPr>
  <p:slideViewPr>
    <p:cSldViewPr snapToGrid="0">
      <p:cViewPr varScale="1">
        <p:scale>
          <a:sx n="95" d="100"/>
          <a:sy n="95" d="100"/>
        </p:scale>
        <p:origin x="82" y="1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BCE4D-66A0-45B0-A91B-C1E983704715}" type="datetimeFigureOut">
              <a:rPr lang="ko-KR" altLang="en-US" smtClean="0"/>
              <a:t>2021-04-27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28625-1D4C-42F6-88E1-7CC11F2D317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6891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63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9361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8936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0;p2">
            <a:extLst>
              <a:ext uri="{FF2B5EF4-FFF2-40B4-BE49-F238E27FC236}">
                <a16:creationId xmlns:a16="http://schemas.microsoft.com/office/drawing/2014/main" id="{915EBAC6-B986-0141-9A3D-A1153FD2C8C9}"/>
              </a:ext>
            </a:extLst>
          </p:cNvPr>
          <p:cNvSpPr/>
          <p:nvPr userDrawn="1"/>
        </p:nvSpPr>
        <p:spPr>
          <a:xfrm rot="10800000">
            <a:off x="-3" y="-3"/>
            <a:ext cx="8697688" cy="5529945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2DFD919-D29D-FC47-AD9F-0D1B2F5A8862}"/>
              </a:ext>
            </a:extLst>
          </p:cNvPr>
          <p:cNvSpPr/>
          <p:nvPr userDrawn="1"/>
        </p:nvSpPr>
        <p:spPr>
          <a:xfrm rot="10800000">
            <a:off x="3799114" y="2286000"/>
            <a:ext cx="8392886" cy="4572000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3;p2">
            <a:extLst>
              <a:ext uri="{FF2B5EF4-FFF2-40B4-BE49-F238E27FC236}">
                <a16:creationId xmlns:a16="http://schemas.microsoft.com/office/drawing/2014/main" id="{42C43ECF-BBCB-1C42-93A8-68CF3572DDB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03254" y="1780334"/>
            <a:ext cx="7009510" cy="3591827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9" name="Google Shape;14;p2">
            <a:extLst>
              <a:ext uri="{FF2B5EF4-FFF2-40B4-BE49-F238E27FC236}">
                <a16:creationId xmlns:a16="http://schemas.microsoft.com/office/drawing/2014/main" id="{5AF3B145-1035-874A-A46A-1DC2137AFDAB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202127" y="5077666"/>
            <a:ext cx="3268457" cy="1072418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cxnSp>
        <p:nvCxnSpPr>
          <p:cNvPr id="10" name="Google Shape;183;p28">
            <a:extLst>
              <a:ext uri="{FF2B5EF4-FFF2-40B4-BE49-F238E27FC236}">
                <a16:creationId xmlns:a16="http://schemas.microsoft.com/office/drawing/2014/main" id="{FF7B25AF-63DA-4A4A-BE7C-3EEF77663F0C}"/>
              </a:ext>
            </a:extLst>
          </p:cNvPr>
          <p:cNvCxnSpPr/>
          <p:nvPr userDrawn="1"/>
        </p:nvCxnSpPr>
        <p:spPr>
          <a:xfrm>
            <a:off x="708848" y="662121"/>
            <a:ext cx="0" cy="8721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88986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3DCB54EF-6F8F-C14C-AEAB-339A6ADFE95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4632325" y="3242853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3" name="텍스트 개체 틀 2"/>
          <p:cNvSpPr>
            <a:spLocks noGrp="1"/>
          </p:cNvSpPr>
          <p:nvPr>
            <p:ph type="body" sz="quarter" idx="11" hasCustomPrompt="1"/>
          </p:nvPr>
        </p:nvSpPr>
        <p:spPr>
          <a:xfrm>
            <a:off x="4632324" y="4074122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/>
              <a:t>목차 내용 입력하세요</a:t>
            </a:r>
            <a:r>
              <a:rPr lang="en-US" altLang="ko-KR"/>
              <a:t>.</a:t>
            </a:r>
            <a:endParaRPr lang="ko-KR" altLang="en-US"/>
          </a:p>
        </p:txBody>
      </p:sp>
      <p:sp>
        <p:nvSpPr>
          <p:cNvPr id="14" name="텍스트 개체 틀 2"/>
          <p:cNvSpPr>
            <a:spLocks noGrp="1"/>
          </p:cNvSpPr>
          <p:nvPr>
            <p:ph type="body" sz="quarter" idx="12" hasCustomPrompt="1"/>
          </p:nvPr>
        </p:nvSpPr>
        <p:spPr>
          <a:xfrm>
            <a:off x="4632323" y="4910800"/>
            <a:ext cx="7559675" cy="703262"/>
          </a:xfr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457200" indent="0">
              <a:buNone/>
              <a:defRPr sz="3600"/>
            </a:lvl2pPr>
            <a:lvl3pPr marL="914400" indent="0">
              <a:buNone/>
              <a:defRPr sz="3600"/>
            </a:lvl3pPr>
            <a:lvl4pPr marL="1371600" indent="0">
              <a:buNone/>
              <a:defRPr sz="3600"/>
            </a:lvl4pPr>
            <a:lvl5pPr marL="1828800" indent="0">
              <a:buNone/>
              <a:defRPr sz="3600"/>
            </a:lvl5pPr>
          </a:lstStyle>
          <a:p>
            <a:pPr lvl="0"/>
            <a:r>
              <a:rPr lang="ko-KR" altLang="en-US" dirty="0"/>
              <a:t>목차 내용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5" name="Google Shape;10;p2">
            <a:extLst>
              <a:ext uri="{FF2B5EF4-FFF2-40B4-BE49-F238E27FC236}">
                <a16:creationId xmlns:a16="http://schemas.microsoft.com/office/drawing/2014/main" id="{9C20880E-B3DE-A94F-9214-F288AB8F2288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1530;p73">
            <a:extLst>
              <a:ext uri="{FF2B5EF4-FFF2-40B4-BE49-F238E27FC236}">
                <a16:creationId xmlns:a16="http://schemas.microsoft.com/office/drawing/2014/main" id="{C53AD8B5-FE39-6A42-9005-EC4F1FB81112}"/>
              </a:ext>
            </a:extLst>
          </p:cNvPr>
          <p:cNvGrpSpPr/>
          <p:nvPr userDrawn="1"/>
        </p:nvGrpSpPr>
        <p:grpSpPr>
          <a:xfrm>
            <a:off x="11568567" y="267121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7" name="Google Shape;11531;p73">
              <a:extLst>
                <a:ext uri="{FF2B5EF4-FFF2-40B4-BE49-F238E27FC236}">
                  <a16:creationId xmlns:a16="http://schemas.microsoft.com/office/drawing/2014/main" id="{0F0D93FF-7196-E64A-BC21-F016A3016471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1532;p73">
              <a:extLst>
                <a:ext uri="{FF2B5EF4-FFF2-40B4-BE49-F238E27FC236}">
                  <a16:creationId xmlns:a16="http://schemas.microsoft.com/office/drawing/2014/main" id="{10A6EBD0-21AA-BE4F-B25E-B9EBF7C939C3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533;p73">
              <a:extLst>
                <a:ext uri="{FF2B5EF4-FFF2-40B4-BE49-F238E27FC236}">
                  <a16:creationId xmlns:a16="http://schemas.microsoft.com/office/drawing/2014/main" id="{E593C3FB-9816-9C4E-A8CE-F5E3D23AAB7D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534;p73">
              <a:extLst>
                <a:ext uri="{FF2B5EF4-FFF2-40B4-BE49-F238E27FC236}">
                  <a16:creationId xmlns:a16="http://schemas.microsoft.com/office/drawing/2014/main" id="{751E997F-17D4-3240-BBFB-AD0DA992726B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1535;p73">
              <a:extLst>
                <a:ext uri="{FF2B5EF4-FFF2-40B4-BE49-F238E27FC236}">
                  <a16:creationId xmlns:a16="http://schemas.microsoft.com/office/drawing/2014/main" id="{70D7634B-5347-1147-9507-F00A80D6AF28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1536;p73">
              <a:extLst>
                <a:ext uri="{FF2B5EF4-FFF2-40B4-BE49-F238E27FC236}">
                  <a16:creationId xmlns:a16="http://schemas.microsoft.com/office/drawing/2014/main" id="{C9854E3F-9BBE-614D-B3B5-7F73F17A13CD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" name="제목 24">
            <a:extLst>
              <a:ext uri="{FF2B5EF4-FFF2-40B4-BE49-F238E27FC236}">
                <a16:creationId xmlns:a16="http://schemas.microsoft.com/office/drawing/2014/main" id="{3A2259E1-D3D4-A445-8D39-5015AB03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24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5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4531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18440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7922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31C819E8-8DB3-D241-86AD-39FA357B79F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4CA2C0CC-49CB-CE45-A055-1E87B9A38FE4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677C8BD8-495D-D94A-A820-9FD4BA20C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1669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0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445952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9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0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11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274198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7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10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7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9717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2;p2">
            <a:extLst>
              <a:ext uri="{FF2B5EF4-FFF2-40B4-BE49-F238E27FC236}">
                <a16:creationId xmlns:a16="http://schemas.microsoft.com/office/drawing/2014/main" id="{AE169226-6326-4B42-BA01-A07503F9BF41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" name="Google Shape;10;p2">
            <a:extLst>
              <a:ext uri="{FF2B5EF4-FFF2-40B4-BE49-F238E27FC236}">
                <a16:creationId xmlns:a16="http://schemas.microsoft.com/office/drawing/2014/main" id="{F2128D78-98D0-1946-ABC0-DD3E32D4D519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제목 24">
            <a:extLst>
              <a:ext uri="{FF2B5EF4-FFF2-40B4-BE49-F238E27FC236}">
                <a16:creationId xmlns:a16="http://schemas.microsoft.com/office/drawing/2014/main" id="{18E4D7E8-082F-3947-ACDC-CCB90F658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15" y="107957"/>
            <a:ext cx="11281052" cy="671349"/>
          </a:xfrm>
        </p:spPr>
        <p:txBody>
          <a:bodyPr>
            <a:normAutofit/>
          </a:bodyPr>
          <a:lstStyle>
            <a:lvl1pPr>
              <a:defRPr sz="3000" b="1">
                <a:solidFill>
                  <a:srgbClr val="F06436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x-none" dirty="0"/>
          </a:p>
        </p:txBody>
      </p:sp>
      <p:sp>
        <p:nvSpPr>
          <p:cNvPr id="35" name="텍스트 개체 틀 34">
            <a:extLst>
              <a:ext uri="{FF2B5EF4-FFF2-40B4-BE49-F238E27FC236}">
                <a16:creationId xmlns:a16="http://schemas.microsoft.com/office/drawing/2014/main" id="{7706D100-A296-AA47-8D59-127D7B2E0C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7015" y="815008"/>
            <a:ext cx="11281052" cy="2186609"/>
          </a:xfrm>
        </p:spPr>
        <p:txBody>
          <a:bodyPr/>
          <a:lstStyle>
            <a:lvl1pPr marL="228600" indent="-228600">
              <a:lnSpc>
                <a:spcPct val="120000"/>
              </a:lnSpc>
              <a:buClr>
                <a:srgbClr val="4BB0A0"/>
              </a:buClr>
              <a:buFont typeface="시스템 서체"/>
              <a:buChar char="◦"/>
              <a:defRPr sz="2400"/>
            </a:lvl1pPr>
            <a:lvl2pPr marL="685800" indent="-228600">
              <a:lnSpc>
                <a:spcPct val="120000"/>
              </a:lnSpc>
              <a:buFont typeface="시스템 서체"/>
              <a:buChar char="⁃"/>
              <a:defRPr sz="1800"/>
            </a:lvl2pPr>
            <a:lvl3pPr>
              <a:lnSpc>
                <a:spcPct val="120000"/>
              </a:lnSpc>
              <a:defRPr sz="1800"/>
            </a:lvl3pPr>
            <a:lvl4pPr>
              <a:lnSpc>
                <a:spcPct val="120000"/>
              </a:lnSpc>
              <a:defRPr sz="1800"/>
            </a:lvl4pPr>
            <a:lvl5pPr>
              <a:lnSpc>
                <a:spcPct val="120000"/>
              </a:lnSpc>
              <a:defRPr sz="1800"/>
            </a:lvl5pPr>
          </a:lstStyle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x-none" dirty="0"/>
          </a:p>
        </p:txBody>
      </p:sp>
      <p:sp>
        <p:nvSpPr>
          <p:cNvPr id="8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9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7275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sz="quarter" idx="10" hasCustomPrompt="1"/>
          </p:nvPr>
        </p:nvSpPr>
        <p:spPr>
          <a:xfrm>
            <a:off x="691375" y="2932204"/>
            <a:ext cx="10267121" cy="993592"/>
          </a:xfrm>
          <a:noFill/>
        </p:spPr>
        <p:txBody>
          <a:bodyPr wrap="none" lIns="0" tIns="0" rIns="0" bIns="0" anchor="ctr" anchorCtr="0">
            <a:noAutofit/>
          </a:bodyPr>
          <a:lstStyle>
            <a:lvl1pPr marL="0" indent="0">
              <a:buNone/>
              <a:defRPr sz="4800">
                <a:solidFill>
                  <a:srgbClr val="F06436"/>
                </a:solidFill>
              </a:defRPr>
            </a:lvl1pPr>
            <a:lvl2pPr marL="457200" indent="0">
              <a:buNone/>
              <a:defRPr sz="4000"/>
            </a:lvl2pPr>
            <a:lvl3pPr marL="914400" indent="0">
              <a:buNone/>
              <a:defRPr sz="4000"/>
            </a:lvl3pPr>
            <a:lvl4pPr marL="1371600" indent="0">
              <a:buNone/>
              <a:defRPr sz="4000"/>
            </a:lvl4pPr>
            <a:lvl5pPr marL="1828800" indent="0">
              <a:buNone/>
              <a:defRPr sz="4000"/>
            </a:lvl5pPr>
          </a:lstStyle>
          <a:p>
            <a:pPr lvl="0"/>
            <a:r>
              <a:rPr lang="ko-KR" altLang="en-US" dirty="0"/>
              <a:t>목차 내용을 입력하세요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6" name="Google Shape;12;p2">
            <a:extLst>
              <a:ext uri="{FF2B5EF4-FFF2-40B4-BE49-F238E27FC236}">
                <a16:creationId xmlns:a16="http://schemas.microsoft.com/office/drawing/2014/main" id="{C0ABDC55-C9AE-1C41-A2A0-AA873EDB6BD8}"/>
              </a:ext>
            </a:extLst>
          </p:cNvPr>
          <p:cNvSpPr/>
          <p:nvPr userDrawn="1"/>
        </p:nvSpPr>
        <p:spPr>
          <a:xfrm>
            <a:off x="-9939" y="-19878"/>
            <a:ext cx="1402629" cy="671349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52AEE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10;p2">
            <a:extLst>
              <a:ext uri="{FF2B5EF4-FFF2-40B4-BE49-F238E27FC236}">
                <a16:creationId xmlns:a16="http://schemas.microsoft.com/office/drawing/2014/main" id="{28B67903-E1CF-534B-A2D3-E7597F24B72F}"/>
              </a:ext>
            </a:extLst>
          </p:cNvPr>
          <p:cNvSpPr/>
          <p:nvPr userDrawn="1"/>
        </p:nvSpPr>
        <p:spPr>
          <a:xfrm>
            <a:off x="10555357" y="5655364"/>
            <a:ext cx="1648441" cy="1209683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rgbClr val="4BB0A0"/>
              </a:gs>
              <a:gs pos="100000">
                <a:srgbClr val="4BB0A0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1530;p73">
            <a:extLst>
              <a:ext uri="{FF2B5EF4-FFF2-40B4-BE49-F238E27FC236}">
                <a16:creationId xmlns:a16="http://schemas.microsoft.com/office/drawing/2014/main" id="{A10FFA0E-16C5-4244-887B-59CEA3799C19}"/>
              </a:ext>
            </a:extLst>
          </p:cNvPr>
          <p:cNvGrpSpPr/>
          <p:nvPr userDrawn="1"/>
        </p:nvGrpSpPr>
        <p:grpSpPr>
          <a:xfrm>
            <a:off x="11379724" y="208758"/>
            <a:ext cx="320022" cy="359778"/>
            <a:chOff x="3567553" y="1499912"/>
            <a:chExt cx="320022" cy="359778"/>
          </a:xfrm>
          <a:solidFill>
            <a:srgbClr val="4BB0A0"/>
          </a:solidFill>
        </p:grpSpPr>
        <p:sp>
          <p:nvSpPr>
            <p:cNvPr id="9" name="Google Shape;11531;p73">
              <a:extLst>
                <a:ext uri="{FF2B5EF4-FFF2-40B4-BE49-F238E27FC236}">
                  <a16:creationId xmlns:a16="http://schemas.microsoft.com/office/drawing/2014/main" id="{3BC7373A-BF17-5949-8F1D-CB2BBEEEEEA6}"/>
                </a:ext>
              </a:extLst>
            </p:cNvPr>
            <p:cNvSpPr/>
            <p:nvPr/>
          </p:nvSpPr>
          <p:spPr>
            <a:xfrm>
              <a:off x="3567553" y="1502933"/>
              <a:ext cx="263218" cy="356757"/>
            </a:xfrm>
            <a:custGeom>
              <a:avLst/>
              <a:gdLst/>
              <a:ahLst/>
              <a:cxnLst/>
              <a:rect l="l" t="t" r="r" b="b"/>
              <a:pathLst>
                <a:path w="8276" h="11217" extrusionOk="0">
                  <a:moveTo>
                    <a:pt x="1738" y="0"/>
                  </a:moveTo>
                  <a:cubicBezTo>
                    <a:pt x="1718" y="0"/>
                    <a:pt x="1698" y="4"/>
                    <a:pt x="1679" y="12"/>
                  </a:cubicBezTo>
                  <a:cubicBezTo>
                    <a:pt x="1227" y="179"/>
                    <a:pt x="905" y="632"/>
                    <a:pt x="905" y="1120"/>
                  </a:cubicBezTo>
                  <a:lnTo>
                    <a:pt x="905" y="8275"/>
                  </a:lnTo>
                  <a:lnTo>
                    <a:pt x="167" y="8275"/>
                  </a:lnTo>
                  <a:cubicBezTo>
                    <a:pt x="72" y="8275"/>
                    <a:pt x="1" y="8359"/>
                    <a:pt x="1" y="8442"/>
                  </a:cubicBezTo>
                  <a:lnTo>
                    <a:pt x="1" y="10145"/>
                  </a:lnTo>
                  <a:cubicBezTo>
                    <a:pt x="1" y="10716"/>
                    <a:pt x="477" y="11216"/>
                    <a:pt x="1072" y="11216"/>
                  </a:cubicBezTo>
                  <a:lnTo>
                    <a:pt x="7156" y="11216"/>
                  </a:lnTo>
                  <a:cubicBezTo>
                    <a:pt x="7775" y="11216"/>
                    <a:pt x="8275" y="10716"/>
                    <a:pt x="8275" y="10097"/>
                  </a:cubicBezTo>
                  <a:lnTo>
                    <a:pt x="8275" y="4930"/>
                  </a:lnTo>
                  <a:cubicBezTo>
                    <a:pt x="8252" y="4835"/>
                    <a:pt x="8168" y="4751"/>
                    <a:pt x="8073" y="4751"/>
                  </a:cubicBezTo>
                  <a:cubicBezTo>
                    <a:pt x="7978" y="4751"/>
                    <a:pt x="7906" y="4835"/>
                    <a:pt x="7906" y="4918"/>
                  </a:cubicBezTo>
                  <a:lnTo>
                    <a:pt x="7906" y="10085"/>
                  </a:lnTo>
                  <a:cubicBezTo>
                    <a:pt x="7906" y="10514"/>
                    <a:pt x="7561" y="10859"/>
                    <a:pt x="7132" y="10859"/>
                  </a:cubicBezTo>
                  <a:lnTo>
                    <a:pt x="7061" y="10859"/>
                  </a:lnTo>
                  <a:cubicBezTo>
                    <a:pt x="6680" y="10811"/>
                    <a:pt x="6406" y="10502"/>
                    <a:pt x="6406" y="10133"/>
                  </a:cubicBezTo>
                  <a:lnTo>
                    <a:pt x="6406" y="9609"/>
                  </a:lnTo>
                  <a:cubicBezTo>
                    <a:pt x="6406" y="9514"/>
                    <a:pt x="6323" y="9442"/>
                    <a:pt x="6239" y="9442"/>
                  </a:cubicBezTo>
                  <a:cubicBezTo>
                    <a:pt x="6144" y="9442"/>
                    <a:pt x="6073" y="9514"/>
                    <a:pt x="6073" y="9609"/>
                  </a:cubicBezTo>
                  <a:lnTo>
                    <a:pt x="6073" y="10133"/>
                  </a:lnTo>
                  <a:cubicBezTo>
                    <a:pt x="6073" y="10407"/>
                    <a:pt x="6180" y="10680"/>
                    <a:pt x="6370" y="10871"/>
                  </a:cubicBezTo>
                  <a:cubicBezTo>
                    <a:pt x="3459" y="10871"/>
                    <a:pt x="2120" y="10874"/>
                    <a:pt x="1492" y="10874"/>
                  </a:cubicBezTo>
                  <a:cubicBezTo>
                    <a:pt x="864" y="10874"/>
                    <a:pt x="947" y="10871"/>
                    <a:pt x="882" y="10859"/>
                  </a:cubicBezTo>
                  <a:cubicBezTo>
                    <a:pt x="548" y="10788"/>
                    <a:pt x="298" y="10490"/>
                    <a:pt x="298" y="10145"/>
                  </a:cubicBezTo>
                  <a:lnTo>
                    <a:pt x="298" y="8609"/>
                  </a:lnTo>
                  <a:lnTo>
                    <a:pt x="6073" y="8609"/>
                  </a:lnTo>
                  <a:lnTo>
                    <a:pt x="6073" y="8954"/>
                  </a:lnTo>
                  <a:cubicBezTo>
                    <a:pt x="6073" y="9037"/>
                    <a:pt x="6144" y="9121"/>
                    <a:pt x="6239" y="9121"/>
                  </a:cubicBezTo>
                  <a:cubicBezTo>
                    <a:pt x="6323" y="9121"/>
                    <a:pt x="6406" y="9037"/>
                    <a:pt x="6406" y="8954"/>
                  </a:cubicBezTo>
                  <a:lnTo>
                    <a:pt x="6406" y="8442"/>
                  </a:lnTo>
                  <a:cubicBezTo>
                    <a:pt x="6406" y="8359"/>
                    <a:pt x="6323" y="8275"/>
                    <a:pt x="6239" y="8275"/>
                  </a:cubicBezTo>
                  <a:lnTo>
                    <a:pt x="1227" y="8275"/>
                  </a:lnTo>
                  <a:lnTo>
                    <a:pt x="1227" y="1120"/>
                  </a:lnTo>
                  <a:cubicBezTo>
                    <a:pt x="1227" y="763"/>
                    <a:pt x="1441" y="441"/>
                    <a:pt x="1786" y="322"/>
                  </a:cubicBezTo>
                  <a:cubicBezTo>
                    <a:pt x="1882" y="286"/>
                    <a:pt x="1917" y="179"/>
                    <a:pt x="1894" y="108"/>
                  </a:cubicBezTo>
                  <a:cubicBezTo>
                    <a:pt x="1866" y="44"/>
                    <a:pt x="1803" y="0"/>
                    <a:pt x="173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1532;p73">
              <a:extLst>
                <a:ext uri="{FF2B5EF4-FFF2-40B4-BE49-F238E27FC236}">
                  <a16:creationId xmlns:a16="http://schemas.microsoft.com/office/drawing/2014/main" id="{CC6EA4CC-1703-7449-B7BC-4483CFF9F966}"/>
                </a:ext>
              </a:extLst>
            </p:cNvPr>
            <p:cNvSpPr/>
            <p:nvPr/>
          </p:nvSpPr>
          <p:spPr>
            <a:xfrm>
              <a:off x="3638001" y="1499912"/>
              <a:ext cx="249574" cy="142773"/>
            </a:xfrm>
            <a:custGeom>
              <a:avLst/>
              <a:gdLst/>
              <a:ahLst/>
              <a:cxnLst/>
              <a:rect l="l" t="t" r="r" b="b"/>
              <a:pathLst>
                <a:path w="7847" h="4489" extrusionOk="0">
                  <a:moveTo>
                    <a:pt x="6787" y="322"/>
                  </a:moveTo>
                  <a:cubicBezTo>
                    <a:pt x="7191" y="322"/>
                    <a:pt x="7537" y="655"/>
                    <a:pt x="7537" y="1072"/>
                  </a:cubicBezTo>
                  <a:lnTo>
                    <a:pt x="7525" y="2608"/>
                  </a:lnTo>
                  <a:lnTo>
                    <a:pt x="6037" y="2608"/>
                  </a:lnTo>
                  <a:lnTo>
                    <a:pt x="6037" y="1417"/>
                  </a:lnTo>
                  <a:lnTo>
                    <a:pt x="6037" y="1072"/>
                  </a:lnTo>
                  <a:cubicBezTo>
                    <a:pt x="6037" y="643"/>
                    <a:pt x="6370" y="322"/>
                    <a:pt x="6775" y="322"/>
                  </a:cubicBezTo>
                  <a:close/>
                  <a:moveTo>
                    <a:pt x="167" y="0"/>
                  </a:moveTo>
                  <a:cubicBezTo>
                    <a:pt x="83" y="0"/>
                    <a:pt x="0" y="72"/>
                    <a:pt x="0" y="167"/>
                  </a:cubicBezTo>
                  <a:cubicBezTo>
                    <a:pt x="0" y="250"/>
                    <a:pt x="83" y="322"/>
                    <a:pt x="167" y="322"/>
                  </a:cubicBezTo>
                  <a:lnTo>
                    <a:pt x="5989" y="322"/>
                  </a:lnTo>
                  <a:cubicBezTo>
                    <a:pt x="5894" y="417"/>
                    <a:pt x="5810" y="548"/>
                    <a:pt x="5763" y="667"/>
                  </a:cubicBezTo>
                  <a:cubicBezTo>
                    <a:pt x="5715" y="798"/>
                    <a:pt x="5691" y="917"/>
                    <a:pt x="5691" y="1060"/>
                  </a:cubicBezTo>
                  <a:lnTo>
                    <a:pt x="5691" y="1393"/>
                  </a:lnTo>
                  <a:lnTo>
                    <a:pt x="5691" y="4334"/>
                  </a:lnTo>
                  <a:cubicBezTo>
                    <a:pt x="5691" y="4418"/>
                    <a:pt x="5763" y="4489"/>
                    <a:pt x="5858" y="4489"/>
                  </a:cubicBezTo>
                  <a:cubicBezTo>
                    <a:pt x="5941" y="4489"/>
                    <a:pt x="6013" y="4418"/>
                    <a:pt x="6013" y="4334"/>
                  </a:cubicBezTo>
                  <a:lnTo>
                    <a:pt x="6013" y="2929"/>
                  </a:lnTo>
                  <a:lnTo>
                    <a:pt x="7668" y="2929"/>
                  </a:lnTo>
                  <a:cubicBezTo>
                    <a:pt x="7763" y="2929"/>
                    <a:pt x="7834" y="2858"/>
                    <a:pt x="7834" y="2763"/>
                  </a:cubicBezTo>
                  <a:lnTo>
                    <a:pt x="7834" y="1072"/>
                  </a:lnTo>
                  <a:cubicBezTo>
                    <a:pt x="7846" y="488"/>
                    <a:pt x="7370" y="0"/>
                    <a:pt x="677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533;p73">
              <a:extLst>
                <a:ext uri="{FF2B5EF4-FFF2-40B4-BE49-F238E27FC236}">
                  <a16:creationId xmlns:a16="http://schemas.microsoft.com/office/drawing/2014/main" id="{B5E6808C-1FA3-4B4B-B0FE-9EE183DD349C}"/>
                </a:ext>
              </a:extLst>
            </p:cNvPr>
            <p:cNvSpPr/>
            <p:nvPr/>
          </p:nvSpPr>
          <p:spPr>
            <a:xfrm>
              <a:off x="3641786" y="1594563"/>
              <a:ext cx="141659" cy="10273"/>
            </a:xfrm>
            <a:custGeom>
              <a:avLst/>
              <a:gdLst/>
              <a:ahLst/>
              <a:cxnLst/>
              <a:rect l="l" t="t" r="r" b="b"/>
              <a:pathLst>
                <a:path w="4454" h="323" extrusionOk="0">
                  <a:moveTo>
                    <a:pt x="167" y="1"/>
                  </a:moveTo>
                  <a:cubicBezTo>
                    <a:pt x="72" y="1"/>
                    <a:pt x="0" y="72"/>
                    <a:pt x="0" y="168"/>
                  </a:cubicBezTo>
                  <a:cubicBezTo>
                    <a:pt x="0" y="251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1"/>
                    <a:pt x="4453" y="168"/>
                  </a:cubicBezTo>
                  <a:cubicBezTo>
                    <a:pt x="4453" y="72"/>
                    <a:pt x="4382" y="1"/>
                    <a:pt x="428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534;p73">
              <a:extLst>
                <a:ext uri="{FF2B5EF4-FFF2-40B4-BE49-F238E27FC236}">
                  <a16:creationId xmlns:a16="http://schemas.microsoft.com/office/drawing/2014/main" id="{69AF36EF-ECD4-AC48-816B-145DAB86BB7E}"/>
                </a:ext>
              </a:extLst>
            </p:cNvPr>
            <p:cNvSpPr/>
            <p:nvPr/>
          </p:nvSpPr>
          <p:spPr>
            <a:xfrm>
              <a:off x="3641786" y="1638136"/>
              <a:ext cx="141659" cy="10241"/>
            </a:xfrm>
            <a:custGeom>
              <a:avLst/>
              <a:gdLst/>
              <a:ahLst/>
              <a:cxnLst/>
              <a:rect l="l" t="t" r="r" b="b"/>
              <a:pathLst>
                <a:path w="4454" h="322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22"/>
                    <a:pt x="167" y="322"/>
                  </a:cubicBezTo>
                  <a:lnTo>
                    <a:pt x="4286" y="322"/>
                  </a:lnTo>
                  <a:cubicBezTo>
                    <a:pt x="4382" y="322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1535;p73">
              <a:extLst>
                <a:ext uri="{FF2B5EF4-FFF2-40B4-BE49-F238E27FC236}">
                  <a16:creationId xmlns:a16="http://schemas.microsoft.com/office/drawing/2014/main" id="{36271C18-068C-3049-B5A3-CC3DE160731F}"/>
                </a:ext>
              </a:extLst>
            </p:cNvPr>
            <p:cNvSpPr/>
            <p:nvPr/>
          </p:nvSpPr>
          <p:spPr>
            <a:xfrm>
              <a:off x="3641786" y="1682059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1536;p73">
              <a:extLst>
                <a:ext uri="{FF2B5EF4-FFF2-40B4-BE49-F238E27FC236}">
                  <a16:creationId xmlns:a16="http://schemas.microsoft.com/office/drawing/2014/main" id="{3BA77610-2275-C74C-A5B8-D24FF49A3670}"/>
                </a:ext>
              </a:extLst>
            </p:cNvPr>
            <p:cNvSpPr/>
            <p:nvPr/>
          </p:nvSpPr>
          <p:spPr>
            <a:xfrm>
              <a:off x="3641786" y="1725600"/>
              <a:ext cx="141659" cy="10623"/>
            </a:xfrm>
            <a:custGeom>
              <a:avLst/>
              <a:gdLst/>
              <a:ahLst/>
              <a:cxnLst/>
              <a:rect l="l" t="t" r="r" b="b"/>
              <a:pathLst>
                <a:path w="4454" h="334" extrusionOk="0">
                  <a:moveTo>
                    <a:pt x="167" y="0"/>
                  </a:moveTo>
                  <a:cubicBezTo>
                    <a:pt x="72" y="0"/>
                    <a:pt x="0" y="72"/>
                    <a:pt x="0" y="167"/>
                  </a:cubicBezTo>
                  <a:cubicBezTo>
                    <a:pt x="0" y="250"/>
                    <a:pt x="72" y="334"/>
                    <a:pt x="167" y="334"/>
                  </a:cubicBezTo>
                  <a:lnTo>
                    <a:pt x="4286" y="334"/>
                  </a:lnTo>
                  <a:cubicBezTo>
                    <a:pt x="4382" y="334"/>
                    <a:pt x="4453" y="250"/>
                    <a:pt x="4453" y="167"/>
                  </a:cubicBezTo>
                  <a:cubicBezTo>
                    <a:pt x="4453" y="72"/>
                    <a:pt x="4382" y="0"/>
                    <a:pt x="42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" name="슬라이드 번호 개체 틀 20">
            <a:extLst>
              <a:ext uri="{FF2B5EF4-FFF2-40B4-BE49-F238E27FC236}">
                <a16:creationId xmlns:a16="http://schemas.microsoft.com/office/drawing/2014/main" id="{5D8DE216-E2D2-0946-B519-359B6A0D0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835A-5E09-4503-B599-6DF340CA3988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바닥글 개체 틀 36">
            <a:extLst>
              <a:ext uri="{FF2B5EF4-FFF2-40B4-BE49-F238E27FC236}">
                <a16:creationId xmlns:a16="http://schemas.microsoft.com/office/drawing/2014/main" id="{55CC57BC-A88F-F246-9E0B-72F85C1B176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>
            <a:lvl1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b="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5977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504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77543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6543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0969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150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6597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1901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6ED2E-08C7-4267-A1D8-7E48472C52F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713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9" r:id="rId20"/>
    <p:sldLayoutId id="2147483670" r:id="rId2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4">
            <a:extLst>
              <a:ext uri="{FF2B5EF4-FFF2-40B4-BE49-F238E27FC236}">
                <a16:creationId xmlns:a16="http://schemas.microsoft.com/office/drawing/2014/main" id="{21B375EC-8E0D-AF4C-8EB4-CA7CFBEAC6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253" y="1780334"/>
            <a:ext cx="7330403" cy="3591827"/>
          </a:xfrm>
        </p:spPr>
        <p:txBody>
          <a:bodyPr/>
          <a:lstStyle/>
          <a:p>
            <a:r>
              <a:rPr lang="ko-KR" altLang="en-US" b="1" dirty="0"/>
              <a:t>밑바닥부터 시작하는</a:t>
            </a:r>
            <a:br>
              <a:rPr lang="en-US" altLang="ko-KR" b="1" dirty="0"/>
            </a:br>
            <a:r>
              <a:rPr lang="ko-KR" altLang="en-US" dirty="0" err="1"/>
              <a:t>딥러닝</a:t>
            </a:r>
            <a:endParaRPr lang="x-none" b="1" dirty="0"/>
          </a:p>
        </p:txBody>
      </p:sp>
      <p:sp>
        <p:nvSpPr>
          <p:cNvPr id="5" name="Google Shape;1312;p63">
            <a:extLst>
              <a:ext uri="{FF2B5EF4-FFF2-40B4-BE49-F238E27FC236}">
                <a16:creationId xmlns:a16="http://schemas.microsoft.com/office/drawing/2014/main" id="{0A78F3EB-266D-144F-9E96-77FD19D36541}"/>
              </a:ext>
            </a:extLst>
          </p:cNvPr>
          <p:cNvSpPr/>
          <p:nvPr/>
        </p:nvSpPr>
        <p:spPr>
          <a:xfrm>
            <a:off x="917697" y="973492"/>
            <a:ext cx="86159" cy="130781"/>
          </a:xfrm>
          <a:custGeom>
            <a:avLst/>
            <a:gdLst/>
            <a:ahLst/>
            <a:cxnLst/>
            <a:rect l="l" t="t" r="r" b="b"/>
            <a:pathLst>
              <a:path w="1415" h="2148" extrusionOk="0">
                <a:moveTo>
                  <a:pt x="308" y="0"/>
                </a:moveTo>
                <a:cubicBezTo>
                  <a:pt x="152" y="0"/>
                  <a:pt x="1" y="123"/>
                  <a:pt x="1" y="308"/>
                </a:cubicBezTo>
                <a:lnTo>
                  <a:pt x="8" y="1844"/>
                </a:lnTo>
                <a:cubicBezTo>
                  <a:pt x="8" y="2026"/>
                  <a:pt x="158" y="2148"/>
                  <a:pt x="316" y="2148"/>
                </a:cubicBezTo>
                <a:cubicBezTo>
                  <a:pt x="390" y="2148"/>
                  <a:pt x="465" y="2121"/>
                  <a:pt x="527" y="2061"/>
                </a:cubicBezTo>
                <a:lnTo>
                  <a:pt x="1292" y="1296"/>
                </a:lnTo>
                <a:cubicBezTo>
                  <a:pt x="1414" y="1181"/>
                  <a:pt x="1414" y="986"/>
                  <a:pt x="1292" y="864"/>
                </a:cubicBezTo>
                <a:lnTo>
                  <a:pt x="520" y="92"/>
                </a:lnTo>
                <a:cubicBezTo>
                  <a:pt x="459" y="29"/>
                  <a:pt x="383" y="0"/>
                  <a:pt x="3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9525" cap="flat" cmpd="sng">
            <a:solidFill>
              <a:srgbClr val="869FB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241BC3-2D2C-354F-BE20-6B615EF877A6}"/>
              </a:ext>
            </a:extLst>
          </p:cNvPr>
          <p:cNvSpPr txBox="1"/>
          <p:nvPr/>
        </p:nvSpPr>
        <p:spPr>
          <a:xfrm>
            <a:off x="1003855" y="843918"/>
            <a:ext cx="8816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CHAPTER 8 </a:t>
            </a:r>
            <a:r>
              <a:rPr lang="ko-KR" altLang="en-US" dirty="0" err="1"/>
              <a:t>딥러닝</a:t>
            </a:r>
            <a:endParaRPr lang="x-none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64" y="1038883"/>
            <a:ext cx="2914991" cy="374112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8530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59" y="1459308"/>
            <a:ext cx="5132657" cy="4458816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705489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8.1.2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정확도를 더 높이려면</a:t>
            </a:r>
            <a:endParaRPr lang="ko-KR" altLang="en-US" dirty="0"/>
          </a:p>
        </p:txBody>
      </p:sp>
      <p:sp>
        <p:nvSpPr>
          <p:cNvPr id="7" name="직사각형 6"/>
          <p:cNvSpPr/>
          <p:nvPr/>
        </p:nvSpPr>
        <p:spPr>
          <a:xfrm>
            <a:off x="6388273" y="1459308"/>
            <a:ext cx="53360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400" dirty="0">
                <a:latin typeface="YDVYGOStd14"/>
              </a:rPr>
              <a:t>데이터 확장</a:t>
            </a:r>
            <a:r>
              <a:rPr lang="en-US" altLang="ko-KR" sz="700" dirty="0">
                <a:latin typeface="ITCGaramondStd-Lt"/>
              </a:rPr>
              <a:t>data augmentation</a:t>
            </a:r>
            <a:r>
              <a:rPr lang="ko-KR" altLang="en-US" sz="1600" dirty="0">
                <a:latin typeface="YDVYMjOStd12"/>
              </a:rPr>
              <a:t>은 입력 이미지</a:t>
            </a:r>
            <a:r>
              <a:rPr lang="en-US" altLang="ko-KR" sz="1600" dirty="0">
                <a:latin typeface="YDVYMjOStd12"/>
              </a:rPr>
              <a:t>(</a:t>
            </a:r>
            <a:r>
              <a:rPr lang="ko-KR" altLang="en-US" sz="1600" dirty="0">
                <a:latin typeface="YDVYMjOStd12"/>
              </a:rPr>
              <a:t>훈련 이미지</a:t>
            </a:r>
            <a:r>
              <a:rPr lang="en-US" altLang="ko-KR" sz="1600" dirty="0">
                <a:latin typeface="YDVYMjOStd12"/>
              </a:rPr>
              <a:t>)</a:t>
            </a:r>
            <a:r>
              <a:rPr lang="ko-KR" altLang="en-US" sz="1600" dirty="0">
                <a:latin typeface="YDVYMjOStd12"/>
              </a:rPr>
              <a:t>를 알고리즘을 동원해 ‘</a:t>
            </a:r>
            <a:r>
              <a:rPr lang="ko-KR" altLang="en-US" sz="1600" dirty="0" err="1">
                <a:latin typeface="YDVYMjOStd12"/>
              </a:rPr>
              <a:t>인위적’으로</a:t>
            </a:r>
            <a:r>
              <a:rPr lang="ko-KR" altLang="en-US" sz="1600" dirty="0">
                <a:latin typeface="YDVYMjOStd12"/>
              </a:rPr>
              <a:t> 확장한다</a:t>
            </a:r>
            <a:r>
              <a:rPr lang="en-US" altLang="ko-KR" sz="1600" dirty="0">
                <a:latin typeface="YDVYMjOStd12"/>
              </a:rPr>
              <a:t>.</a:t>
            </a:r>
            <a:endParaRPr lang="ko-KR" altLang="en-US" sz="160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988" y="2275890"/>
            <a:ext cx="5132657" cy="1677432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10</a:t>
            </a:fld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8FE550-C74E-427F-AA26-88C3BC714817}"/>
              </a:ext>
            </a:extLst>
          </p:cNvPr>
          <p:cNvSpPr txBox="1"/>
          <p:nvPr/>
        </p:nvSpPr>
        <p:spPr>
          <a:xfrm>
            <a:off x="6489988" y="4563979"/>
            <a:ext cx="41860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/>
              <a:t>Data Augmentation</a:t>
            </a:r>
          </a:p>
          <a:p>
            <a:r>
              <a:rPr lang="ko-KR" altLang="en-US" sz="1400" dirty="0"/>
              <a:t>데이터가 부족할 때 효과적인 수단</a:t>
            </a:r>
            <a:endParaRPr lang="en-US" altLang="ko-KR" sz="1400" dirty="0"/>
          </a:p>
          <a:p>
            <a:r>
              <a:rPr lang="en-US" altLang="ko-KR" sz="1400" dirty="0"/>
              <a:t>Crop:</a:t>
            </a:r>
            <a:r>
              <a:rPr lang="ko-KR" altLang="en-US" sz="1400" dirty="0"/>
              <a:t> 이미지 일부 </a:t>
            </a:r>
            <a:r>
              <a:rPr lang="ko-KR" altLang="en-US" sz="1400" dirty="0" err="1"/>
              <a:t>잘라냄</a:t>
            </a:r>
            <a:endParaRPr lang="en-US" altLang="ko-KR" sz="1400" dirty="0"/>
          </a:p>
          <a:p>
            <a:r>
              <a:rPr lang="en-US" altLang="ko-KR" sz="1400" dirty="0"/>
              <a:t>Flip: </a:t>
            </a:r>
            <a:r>
              <a:rPr lang="ko-KR" altLang="en-US" sz="1400" dirty="0"/>
              <a:t>좌우 뒤집기</a:t>
            </a:r>
            <a:endParaRPr lang="en-US" altLang="ko-KR" sz="1400" dirty="0"/>
          </a:p>
          <a:p>
            <a:r>
              <a:rPr lang="en-US" altLang="ko-KR" sz="1400" dirty="0"/>
              <a:t>* </a:t>
            </a:r>
            <a:r>
              <a:rPr lang="ko-KR" altLang="en-US" sz="1400" dirty="0"/>
              <a:t>쉬운 트릭 멋진 결과</a:t>
            </a:r>
            <a:endParaRPr lang="en-US" altLang="ko-KR" sz="1400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6853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7" y="1741032"/>
            <a:ext cx="4942956" cy="2321496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680436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8.1.3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깊게 하는 이유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880997" y="1246363"/>
            <a:ext cx="9490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>
                <a:latin typeface="YDVYGOStd14"/>
              </a:rPr>
              <a:t>‘층을 깊게 하는 </a:t>
            </a:r>
            <a:r>
              <a:rPr lang="ko-KR" altLang="en-US" sz="1600" dirty="0" err="1">
                <a:latin typeface="YDVYGOStd14"/>
              </a:rPr>
              <a:t>것’의</a:t>
            </a:r>
            <a:r>
              <a:rPr lang="ko-KR" altLang="en-US" sz="1600" dirty="0">
                <a:latin typeface="YDVYGOStd14"/>
              </a:rPr>
              <a:t> 중요성</a:t>
            </a:r>
            <a:r>
              <a:rPr lang="ko-KR" altLang="en-US" dirty="0">
                <a:latin typeface="YDVYMjOStd12"/>
              </a:rPr>
              <a:t>에 대해서</a:t>
            </a:r>
            <a:r>
              <a:rPr lang="en-US" altLang="ko-KR" dirty="0">
                <a:latin typeface="YDVYMjOStd12"/>
              </a:rPr>
              <a:t>, </a:t>
            </a:r>
            <a:r>
              <a:rPr lang="ko-KR" altLang="en-US" dirty="0">
                <a:latin typeface="YDVYMjOStd12"/>
              </a:rPr>
              <a:t>이를 뒷받침하는 데이터와 설명을 몇 가지 소개하겠다</a:t>
            </a:r>
            <a:r>
              <a:rPr lang="en-US" altLang="ko-KR" dirty="0"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997" y="4187865"/>
            <a:ext cx="6277990" cy="2284443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11</a:t>
            </a:fld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FA82B-3FBF-4BA8-886B-6D1F610C15CF}"/>
              </a:ext>
            </a:extLst>
          </p:cNvPr>
          <p:cNvSpPr txBox="1"/>
          <p:nvPr/>
        </p:nvSpPr>
        <p:spPr>
          <a:xfrm>
            <a:off x="7364283" y="1836821"/>
            <a:ext cx="418603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/>
              <a:t>층을 깊게 할 때의 이점</a:t>
            </a:r>
            <a:endParaRPr lang="en-US" altLang="ko-KR" sz="1400" b="1" dirty="0"/>
          </a:p>
          <a:p>
            <a:pPr marL="342900" indent="-342900">
              <a:buAutoNum type="arabicPeriod"/>
            </a:pPr>
            <a:r>
              <a:rPr lang="ko-KR" altLang="en-US" sz="1400" dirty="0"/>
              <a:t>매개변수 수의 감소</a:t>
            </a:r>
            <a:endParaRPr lang="en-US" altLang="ko-KR" sz="1400" dirty="0"/>
          </a:p>
          <a:p>
            <a:pPr lvl="1"/>
            <a:r>
              <a:rPr lang="en-US" altLang="ko-KR" sz="1400" dirty="0"/>
              <a:t>5x5</a:t>
            </a:r>
            <a:r>
              <a:rPr lang="ko-KR" altLang="en-US" sz="1400" dirty="0"/>
              <a:t>에 대한 </a:t>
            </a:r>
            <a:r>
              <a:rPr lang="ko-KR" altLang="en-US" sz="1400" dirty="0" err="1"/>
              <a:t>컨볼루션</a:t>
            </a:r>
            <a:r>
              <a:rPr lang="ko-KR" altLang="en-US" sz="1400" dirty="0"/>
              <a:t> 기준으로 보면</a:t>
            </a:r>
            <a:endParaRPr lang="en-US" altLang="ko-KR" sz="1400" dirty="0"/>
          </a:p>
          <a:p>
            <a:pPr lvl="1"/>
            <a:r>
              <a:rPr lang="ko-KR" altLang="en-US" sz="1400" dirty="0"/>
              <a:t>그림 </a:t>
            </a:r>
            <a:r>
              <a:rPr lang="en-US" altLang="ko-KR" sz="1400" dirty="0"/>
              <a:t>8-5(25</a:t>
            </a:r>
            <a:r>
              <a:rPr lang="ko-KR" altLang="en-US" sz="1400" dirty="0"/>
              <a:t>개</a:t>
            </a:r>
            <a:r>
              <a:rPr lang="en-US" altLang="ko-KR" sz="1400" dirty="0"/>
              <a:t>:5x5) </a:t>
            </a:r>
            <a:r>
              <a:rPr lang="ko-KR" altLang="en-US" sz="1400" dirty="0"/>
              <a:t>그림 </a:t>
            </a:r>
            <a:r>
              <a:rPr lang="en-US" altLang="ko-KR" sz="1400" dirty="0"/>
              <a:t>8-6(18</a:t>
            </a:r>
            <a:r>
              <a:rPr lang="ko-KR" altLang="en-US" sz="1400" dirty="0"/>
              <a:t>개</a:t>
            </a:r>
            <a:r>
              <a:rPr lang="en-US" altLang="ko-KR" sz="1400" dirty="0"/>
              <a:t>:2x3x3)</a:t>
            </a:r>
          </a:p>
          <a:p>
            <a:pPr marL="342900" indent="-342900">
              <a:buAutoNum type="arabicPeriod"/>
            </a:pPr>
            <a:endParaRPr lang="en-US" altLang="ko-KR" sz="1400" dirty="0"/>
          </a:p>
          <a:p>
            <a:pPr marL="342900" indent="-342900">
              <a:buAutoNum type="arabicPeriod"/>
            </a:pPr>
            <a:r>
              <a:rPr lang="ko-KR" altLang="en-US" sz="1400" dirty="0"/>
              <a:t>학습의 효율성</a:t>
            </a:r>
            <a:endParaRPr lang="en-US" altLang="ko-KR" sz="1400" dirty="0"/>
          </a:p>
          <a:p>
            <a:pPr lvl="1"/>
            <a:r>
              <a:rPr lang="ko-KR" altLang="en-US" sz="1400" dirty="0"/>
              <a:t>전단</a:t>
            </a:r>
            <a:r>
              <a:rPr lang="en-US" altLang="ko-KR" sz="1400" dirty="0"/>
              <a:t>: </a:t>
            </a:r>
            <a:r>
              <a:rPr lang="ko-KR" altLang="en-US" sz="1400" dirty="0"/>
              <a:t>단순한 특징</a:t>
            </a:r>
            <a:r>
              <a:rPr lang="en-US" altLang="ko-KR" sz="1400" dirty="0"/>
              <a:t>…</a:t>
            </a:r>
            <a:r>
              <a:rPr lang="ko-KR" altLang="en-US" sz="1400" dirty="0"/>
              <a:t>후단</a:t>
            </a:r>
            <a:r>
              <a:rPr lang="en-US" altLang="ko-KR" sz="1400" dirty="0"/>
              <a:t>: </a:t>
            </a:r>
            <a:r>
              <a:rPr lang="ko-KR" altLang="en-US" sz="1400" dirty="0"/>
              <a:t>복잡한 특징 반응</a:t>
            </a:r>
            <a:endParaRPr lang="en-US" altLang="ko-KR" sz="1400" dirty="0"/>
          </a:p>
          <a:p>
            <a:pPr marL="342900" indent="-342900">
              <a:buAutoNum type="arabicPeriod"/>
            </a:pPr>
            <a:r>
              <a:rPr lang="ko-KR" altLang="en-US" sz="1400" dirty="0"/>
              <a:t>정보의 계층적 전달</a:t>
            </a:r>
            <a:endParaRPr lang="en-US" altLang="ko-KR" sz="1400" dirty="0"/>
          </a:p>
          <a:p>
            <a:pPr lvl="1"/>
            <a:r>
              <a:rPr lang="ko-KR" altLang="en-US" sz="1400" dirty="0"/>
              <a:t>학습해야 할 문제의 계층적 분해</a:t>
            </a:r>
            <a:endParaRPr lang="en-US" altLang="ko-KR" sz="1400" dirty="0"/>
          </a:p>
          <a:p>
            <a:pPr lvl="1"/>
            <a:r>
              <a:rPr lang="ko-KR" altLang="en-US" sz="1400" dirty="0"/>
              <a:t>정보의 계층적 전달</a:t>
            </a:r>
            <a:r>
              <a:rPr lang="en-US" altLang="ko-KR" sz="1400" dirty="0"/>
              <a:t>(</a:t>
            </a:r>
            <a:r>
              <a:rPr lang="ko-KR" altLang="en-US" sz="1400" dirty="0"/>
              <a:t>에지</a:t>
            </a:r>
            <a:r>
              <a:rPr lang="en-US" altLang="ko-KR" sz="1400" dirty="0">
                <a:latin typeface="바탕" panose="02030600000101010101" pitchFamily="18" charset="-127"/>
                <a:ea typeface="바탕" panose="02030600000101010101" pitchFamily="18" charset="-127"/>
              </a:rPr>
              <a:t>→</a:t>
            </a:r>
            <a:r>
              <a:rPr lang="ko-KR" altLang="en-US" sz="1400" dirty="0"/>
              <a:t> 고도의 패턴</a:t>
            </a:r>
            <a:r>
              <a:rPr lang="en-US" altLang="ko-KR" sz="1400" dirty="0"/>
              <a:t>)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46903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7" y="1342866"/>
            <a:ext cx="6474501" cy="2617722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991177" y="934977"/>
            <a:ext cx="15135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8.2.1 </a:t>
            </a:r>
            <a:r>
              <a:rPr lang="ko-KR" altLang="en-US" sz="1400" dirty="0" err="1">
                <a:solidFill>
                  <a:srgbClr val="474646"/>
                </a:solidFill>
                <a:latin typeface="YDVYGOStd14"/>
              </a:rPr>
              <a:t>이미지넷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090" y="3993318"/>
            <a:ext cx="6838882" cy="2765046"/>
          </a:xfrm>
          <a:prstGeom prst="rect">
            <a:avLst/>
          </a:prstGeom>
        </p:spPr>
      </p:pic>
      <p:sp>
        <p:nvSpPr>
          <p:cNvPr id="3" name="바닥글 개체 틀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12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E5C27873-F3B5-40D1-9824-833F2E62F227}"/>
              </a:ext>
            </a:extLst>
          </p:cNvPr>
          <p:cNvSpPr/>
          <p:nvPr/>
        </p:nvSpPr>
        <p:spPr>
          <a:xfrm>
            <a:off x="991177" y="552648"/>
            <a:ext cx="2085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8.2 </a:t>
            </a:r>
            <a:r>
              <a:rPr lang="ko-KR" altLang="en-US" sz="1400" b="1" dirty="0" err="1">
                <a:solidFill>
                  <a:srgbClr val="474646"/>
                </a:solidFill>
                <a:latin typeface="YDVYGOStd14"/>
              </a:rPr>
              <a:t>딥러닝의</a:t>
            </a:r>
            <a:r>
              <a:rPr lang="ko-KR" altLang="en-US" sz="1400" b="1" dirty="0">
                <a:solidFill>
                  <a:srgbClr val="474646"/>
                </a:solidFill>
                <a:latin typeface="YDVYGOStd14"/>
              </a:rPr>
              <a:t> 초기 역사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3C62D-1633-49E7-9857-C58755EC0DD7}"/>
              </a:ext>
            </a:extLst>
          </p:cNvPr>
          <p:cNvSpPr txBox="1"/>
          <p:nvPr/>
        </p:nvSpPr>
        <p:spPr>
          <a:xfrm>
            <a:off x="6806611" y="1616766"/>
            <a:ext cx="50855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ImageNet:100</a:t>
            </a:r>
            <a:r>
              <a:rPr lang="ko-KR" altLang="en-US" sz="1400" dirty="0"/>
              <a:t>만장이 넘는 이미지 데이터셋</a:t>
            </a:r>
            <a:endParaRPr lang="en-US" altLang="ko-KR" sz="1400" dirty="0"/>
          </a:p>
          <a:p>
            <a:r>
              <a:rPr lang="en-US" altLang="ko-KR" sz="1400" dirty="0"/>
              <a:t>ILSVRC(ImageNet</a:t>
            </a:r>
            <a:r>
              <a:rPr lang="ko-KR" altLang="en-US" sz="1400" dirty="0"/>
              <a:t> </a:t>
            </a:r>
            <a:r>
              <a:rPr lang="en-US" altLang="ko-KR" sz="1400" dirty="0"/>
              <a:t>Large</a:t>
            </a:r>
            <a:r>
              <a:rPr lang="ko-KR" altLang="en-US" sz="1400" dirty="0"/>
              <a:t> </a:t>
            </a:r>
            <a:r>
              <a:rPr lang="en-US" altLang="ko-KR" sz="1400" dirty="0"/>
              <a:t>Scale</a:t>
            </a:r>
            <a:r>
              <a:rPr lang="ko-KR" altLang="en-US" sz="1400" dirty="0"/>
              <a:t> </a:t>
            </a:r>
            <a:r>
              <a:rPr lang="en-US" altLang="ko-KR" sz="1400" dirty="0"/>
              <a:t>Visual</a:t>
            </a:r>
            <a:r>
              <a:rPr lang="ko-KR" altLang="en-US" sz="1400" dirty="0"/>
              <a:t> </a:t>
            </a:r>
            <a:r>
              <a:rPr lang="en-US" altLang="ko-KR" sz="1400" dirty="0"/>
              <a:t>Recognition</a:t>
            </a:r>
            <a:r>
              <a:rPr lang="ko-KR" altLang="en-US" sz="1400" dirty="0"/>
              <a:t> </a:t>
            </a:r>
            <a:r>
              <a:rPr lang="en-US" altLang="ko-KR" sz="1400" dirty="0"/>
              <a:t>Challenge)</a:t>
            </a:r>
          </a:p>
          <a:p>
            <a:endParaRPr lang="en-US" altLang="ko-KR" sz="1400" dirty="0"/>
          </a:p>
          <a:p>
            <a:r>
              <a:rPr lang="en-US" altLang="ko-KR" sz="1400" dirty="0"/>
              <a:t>Classification: 1000</a:t>
            </a:r>
            <a:r>
              <a:rPr lang="ko-KR" altLang="en-US" sz="1400" dirty="0"/>
              <a:t>개의 </a:t>
            </a:r>
            <a:r>
              <a:rPr lang="en-US" altLang="ko-KR" sz="1400" dirty="0"/>
              <a:t>class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0984448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717" y="2085491"/>
            <a:ext cx="6165446" cy="2759122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689025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8.2.2 </a:t>
            </a:r>
            <a:r>
              <a:rPr lang="en-US" altLang="ko-KR" sz="1600" dirty="0">
                <a:solidFill>
                  <a:srgbClr val="474646"/>
                </a:solidFill>
                <a:latin typeface="HelveticaNeue-Medium"/>
              </a:rPr>
              <a:t>VGG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2960318" y="514686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ITCGaramondStd-Lt"/>
              </a:rPr>
              <a:t>VGG</a:t>
            </a:r>
            <a:r>
              <a:rPr lang="ko-KR" altLang="en-US" dirty="0">
                <a:latin typeface="YDVYMjOStd12"/>
              </a:rPr>
              <a:t>에서 주목할 점은 </a:t>
            </a:r>
            <a:r>
              <a:rPr lang="en-US" altLang="ko-KR" dirty="0">
                <a:latin typeface="ITCGaramondStd-Lt"/>
              </a:rPr>
              <a:t>3</a:t>
            </a:r>
            <a:r>
              <a:rPr lang="en-US" altLang="ko-KR" dirty="0">
                <a:latin typeface="YDVYMjOStd12"/>
              </a:rPr>
              <a:t>×</a:t>
            </a:r>
            <a:r>
              <a:rPr lang="en-US" altLang="ko-KR" dirty="0">
                <a:latin typeface="ITCGaramondStd-Lt"/>
              </a:rPr>
              <a:t>3</a:t>
            </a:r>
            <a:r>
              <a:rPr lang="ko-KR" altLang="en-US" dirty="0">
                <a:latin typeface="YDVYMjOStd12"/>
              </a:rPr>
              <a:t>의 작은 필터를 사용한 </a:t>
            </a:r>
            <a:r>
              <a:rPr lang="ko-KR" altLang="en-US" dirty="0" err="1">
                <a:latin typeface="YDVYMjOStd12"/>
              </a:rPr>
              <a:t>합성곱</a:t>
            </a:r>
            <a:r>
              <a:rPr lang="ko-KR" altLang="en-US" dirty="0">
                <a:latin typeface="YDVYMjOStd12"/>
              </a:rPr>
              <a:t> 계층을 연속으로 거친다는 것이다</a:t>
            </a:r>
            <a:r>
              <a:rPr lang="en-US" altLang="ko-KR" dirty="0"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9795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07" y="1592562"/>
            <a:ext cx="6352932" cy="1687497"/>
          </a:xfrm>
          <a:prstGeom prst="rect">
            <a:avLst/>
          </a:prstGeom>
        </p:spPr>
      </p:pic>
      <p:sp>
        <p:nvSpPr>
          <p:cNvPr id="7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38379"/>
            <a:ext cx="20858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8.2.3 </a:t>
            </a:r>
            <a:r>
              <a:rPr lang="en-US" altLang="ko-KR" dirty="0" err="1">
                <a:solidFill>
                  <a:srgbClr val="474646"/>
                </a:solidFill>
                <a:latin typeface="HelveticaNeue-Medium"/>
              </a:rPr>
              <a:t>GoogLeNet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607" y="3734132"/>
            <a:ext cx="6352932" cy="1687497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67246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798845"/>
            <a:ext cx="1481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8.2.4 </a:t>
            </a:r>
            <a:r>
              <a:rPr lang="en-US" altLang="ko-KR" sz="1600" dirty="0" err="1">
                <a:solidFill>
                  <a:srgbClr val="474646"/>
                </a:solidFill>
                <a:latin typeface="HelveticaNeue-Medium"/>
              </a:rPr>
              <a:t>ResNet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77" y="1603283"/>
            <a:ext cx="3237116" cy="1797484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454491" y="132743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100" b="1" dirty="0">
                <a:solidFill>
                  <a:srgbClr val="5F5E5E"/>
                </a:solidFill>
                <a:latin typeface="HelveticaNeue-Bold"/>
              </a:rPr>
              <a:t>8-12 </a:t>
            </a:r>
            <a:r>
              <a:rPr lang="en-US" altLang="ko-KR" sz="1100" dirty="0" err="1">
                <a:solidFill>
                  <a:srgbClr val="000000"/>
                </a:solidFill>
                <a:latin typeface="HelveticaNeue-Roman"/>
              </a:rPr>
              <a:t>ResNet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의 구성요소</a:t>
            </a:r>
            <a:r>
              <a:rPr lang="en-US" altLang="ko-KR" sz="400" dirty="0">
                <a:solidFill>
                  <a:srgbClr val="5F5E5E"/>
                </a:solidFill>
                <a:latin typeface="HelveticaNeue-Medium"/>
              </a:rPr>
              <a:t>[24] </a:t>
            </a:r>
            <a:r>
              <a:rPr lang="en-US" altLang="ko-KR" sz="1100" dirty="0">
                <a:solidFill>
                  <a:srgbClr val="000000"/>
                </a:solidFill>
                <a:latin typeface="YDVYGOStd12"/>
              </a:rPr>
              <a:t>: ‘</a:t>
            </a:r>
            <a:r>
              <a:rPr lang="en-US" altLang="ko-KR" sz="1100" dirty="0">
                <a:solidFill>
                  <a:srgbClr val="000000"/>
                </a:solidFill>
                <a:latin typeface="HelveticaNeue-Roman"/>
              </a:rPr>
              <a:t>weight layer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’는 </a:t>
            </a:r>
            <a:r>
              <a:rPr lang="ko-KR" altLang="en-US" sz="1100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 계층을 말한다</a:t>
            </a:r>
            <a:endParaRPr lang="ko-KR" altLang="en-US" sz="1100" dirty="0"/>
          </a:p>
        </p:txBody>
      </p:sp>
      <p:pic>
        <p:nvPicPr>
          <p:cNvPr id="12" name="그림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91" y="4171167"/>
            <a:ext cx="8777859" cy="1212465"/>
          </a:xfrm>
          <a:prstGeom prst="rect">
            <a:avLst/>
          </a:prstGeom>
        </p:spPr>
      </p:pic>
      <p:sp>
        <p:nvSpPr>
          <p:cNvPr id="13" name="직사각형 12"/>
          <p:cNvSpPr/>
          <p:nvPr/>
        </p:nvSpPr>
        <p:spPr>
          <a:xfrm>
            <a:off x="454491" y="3736061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1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100" b="1" dirty="0">
                <a:solidFill>
                  <a:srgbClr val="5F5E5E"/>
                </a:solidFill>
                <a:latin typeface="HelveticaNeue-Bold"/>
              </a:rPr>
              <a:t>8-13 </a:t>
            </a:r>
            <a:r>
              <a:rPr lang="en-US" altLang="ko-KR" sz="1100" dirty="0" err="1">
                <a:solidFill>
                  <a:srgbClr val="000000"/>
                </a:solidFill>
                <a:latin typeface="HelveticaNeue-Roman"/>
              </a:rPr>
              <a:t>ResNet</a:t>
            </a:r>
            <a:r>
              <a:rPr lang="en-US" altLang="ko-KR" sz="400" dirty="0">
                <a:solidFill>
                  <a:srgbClr val="5F5E5E"/>
                </a:solidFill>
                <a:latin typeface="HelveticaNeue-Medium"/>
              </a:rPr>
              <a:t>[24] </a:t>
            </a:r>
            <a:r>
              <a:rPr lang="en-US" altLang="ko-KR" sz="1100" dirty="0">
                <a:solidFill>
                  <a:srgbClr val="000000"/>
                </a:solidFill>
                <a:latin typeface="YDVYGOStd12"/>
              </a:rPr>
              <a:t>: 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블록이 </a:t>
            </a:r>
            <a:r>
              <a:rPr lang="en-US" altLang="ko-KR" sz="1100" dirty="0">
                <a:solidFill>
                  <a:srgbClr val="000000"/>
                </a:solidFill>
                <a:latin typeface="HelveticaNeue-Roman"/>
              </a:rPr>
              <a:t>3</a:t>
            </a:r>
            <a:r>
              <a:rPr lang="en-US" altLang="ko-KR" sz="1100" dirty="0">
                <a:solidFill>
                  <a:srgbClr val="000000"/>
                </a:solidFill>
                <a:latin typeface="YDVYGOStd12"/>
              </a:rPr>
              <a:t>×</a:t>
            </a:r>
            <a:r>
              <a:rPr lang="en-US" altLang="ko-KR" sz="1100" dirty="0">
                <a:solidFill>
                  <a:srgbClr val="000000"/>
                </a:solidFill>
                <a:latin typeface="HelveticaNeue-Roman"/>
              </a:rPr>
              <a:t>3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인 </a:t>
            </a:r>
            <a:r>
              <a:rPr lang="ko-KR" altLang="en-US" sz="1100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 계층에 대응</a:t>
            </a:r>
            <a:r>
              <a:rPr lang="en-US" altLang="ko-KR" sz="1100" dirty="0">
                <a:solidFill>
                  <a:srgbClr val="000000"/>
                </a:solidFill>
                <a:latin typeface="YDVYGOStd12"/>
              </a:rPr>
              <a:t>. 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층을 건너뛰는 </a:t>
            </a:r>
            <a:r>
              <a:rPr lang="ko-KR" altLang="en-US" sz="1100" dirty="0" err="1">
                <a:solidFill>
                  <a:srgbClr val="000000"/>
                </a:solidFill>
                <a:latin typeface="YDVYGOStd12"/>
              </a:rPr>
              <a:t>스킵</a:t>
            </a:r>
            <a:r>
              <a:rPr lang="ko-KR" altLang="en-US" sz="1100" dirty="0">
                <a:solidFill>
                  <a:srgbClr val="000000"/>
                </a:solidFill>
                <a:latin typeface="YDVYGOStd12"/>
              </a:rPr>
              <a:t> 연결이 특징이다</a:t>
            </a:r>
            <a:r>
              <a:rPr lang="en-US" altLang="ko-KR" sz="1100" dirty="0">
                <a:solidFill>
                  <a:srgbClr val="000000"/>
                </a:solidFill>
                <a:latin typeface="YDVYGOStd12"/>
              </a:rPr>
              <a:t>.</a:t>
            </a:r>
            <a:endParaRPr lang="ko-KR" altLang="en-US" sz="11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593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936320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8.3.1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풀어야 할 숙제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785" y="2780779"/>
            <a:ext cx="7565018" cy="260054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518774" y="1435357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600" b="1" dirty="0">
                <a:solidFill>
                  <a:srgbClr val="5F5E5E"/>
                </a:solidFill>
                <a:latin typeface="HelveticaNeue-Bold"/>
              </a:rPr>
              <a:t>8-14 </a:t>
            </a:r>
            <a:r>
              <a:rPr lang="en-US" altLang="ko-KR" sz="1600" dirty="0" err="1">
                <a:solidFill>
                  <a:srgbClr val="000000"/>
                </a:solidFill>
                <a:latin typeface="HelveticaNeue-Roman"/>
              </a:rPr>
              <a:t>AlexNet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의 </a:t>
            </a:r>
            <a:r>
              <a:rPr lang="en-US" altLang="ko-KR" sz="1600" dirty="0">
                <a:solidFill>
                  <a:srgbClr val="000000"/>
                </a:solidFill>
                <a:latin typeface="HelveticaNeue-Roman"/>
              </a:rPr>
              <a:t>forward 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처리 시 각 층의 시간 비율 </a:t>
            </a:r>
            <a:r>
              <a:rPr lang="en-US" altLang="ko-KR" sz="1600" dirty="0">
                <a:solidFill>
                  <a:srgbClr val="000000"/>
                </a:solidFill>
                <a:latin typeface="YDVYGOStd12"/>
              </a:rPr>
              <a:t>: 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왼쪽이 </a:t>
            </a:r>
            <a:r>
              <a:rPr lang="en-US" altLang="ko-KR" sz="1600" dirty="0">
                <a:solidFill>
                  <a:srgbClr val="000000"/>
                </a:solidFill>
                <a:latin typeface="HelveticaNeue-Roman"/>
              </a:rPr>
              <a:t>GPU</a:t>
            </a:r>
            <a:r>
              <a:rPr lang="en-US" altLang="ko-KR" sz="16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오른쪽이 </a:t>
            </a:r>
            <a:r>
              <a:rPr lang="en-US" altLang="ko-KR" sz="1600" dirty="0">
                <a:solidFill>
                  <a:srgbClr val="000000"/>
                </a:solidFill>
                <a:latin typeface="HelveticaNeue-Roman"/>
              </a:rPr>
              <a:t>CPU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를 사용한 경우</a:t>
            </a:r>
            <a:r>
              <a:rPr lang="en-US" altLang="ko-KR" sz="1600" dirty="0">
                <a:solidFill>
                  <a:srgbClr val="000000"/>
                </a:solidFill>
                <a:latin typeface="YDVYGOStd12"/>
              </a:rPr>
              <a:t>. ‘</a:t>
            </a:r>
            <a:r>
              <a:rPr lang="en-US" altLang="ko-KR" sz="1600" dirty="0" err="1">
                <a:solidFill>
                  <a:srgbClr val="000000"/>
                </a:solidFill>
                <a:latin typeface="HelveticaNeue-Roman"/>
              </a:rPr>
              <a:t>conv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’</a:t>
            </a:r>
            <a:r>
              <a:rPr lang="ko-KR" altLang="en-US" sz="1600" dirty="0" err="1">
                <a:solidFill>
                  <a:srgbClr val="000000"/>
                </a:solidFill>
                <a:latin typeface="YDVYGOStd12"/>
              </a:rPr>
              <a:t>는합성곱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 계층</a:t>
            </a:r>
            <a:r>
              <a:rPr lang="en-US" altLang="ko-KR" sz="1600" dirty="0">
                <a:solidFill>
                  <a:srgbClr val="000000"/>
                </a:solidFill>
                <a:latin typeface="YDVYGOStd12"/>
              </a:rPr>
              <a:t>, ‘</a:t>
            </a:r>
            <a:r>
              <a:rPr lang="en-US" altLang="ko-KR" sz="1600" dirty="0">
                <a:solidFill>
                  <a:srgbClr val="000000"/>
                </a:solidFill>
                <a:latin typeface="HelveticaNeue-Roman"/>
              </a:rPr>
              <a:t>pool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’은 </a:t>
            </a:r>
            <a:r>
              <a:rPr lang="ko-KR" altLang="en-US" sz="1600" dirty="0" err="1">
                <a:solidFill>
                  <a:srgbClr val="000000"/>
                </a:solidFill>
                <a:latin typeface="YDVYGOStd12"/>
              </a:rPr>
              <a:t>풀링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 계층</a:t>
            </a:r>
            <a:r>
              <a:rPr lang="en-US" altLang="ko-KR" sz="1600" dirty="0">
                <a:solidFill>
                  <a:srgbClr val="000000"/>
                </a:solidFill>
                <a:latin typeface="YDVYGOStd12"/>
              </a:rPr>
              <a:t>, ‘</a:t>
            </a:r>
            <a:r>
              <a:rPr lang="en-US" altLang="ko-KR" sz="1600" dirty="0">
                <a:solidFill>
                  <a:srgbClr val="000000"/>
                </a:solidFill>
                <a:latin typeface="HelveticaNeue-Roman"/>
              </a:rPr>
              <a:t>fc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’는 </a:t>
            </a:r>
            <a:r>
              <a:rPr lang="ko-KR" altLang="en-US" sz="1600" dirty="0" err="1">
                <a:solidFill>
                  <a:srgbClr val="000000"/>
                </a:solidFill>
                <a:latin typeface="YDVYGOStd12"/>
              </a:rPr>
              <a:t>완전연결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 계층</a:t>
            </a:r>
            <a:r>
              <a:rPr lang="en-US" altLang="ko-KR" sz="1600" dirty="0">
                <a:solidFill>
                  <a:srgbClr val="000000"/>
                </a:solidFill>
                <a:latin typeface="YDVYGOStd12"/>
              </a:rPr>
              <a:t>, ‘</a:t>
            </a:r>
            <a:r>
              <a:rPr lang="en-US" altLang="ko-KR" sz="1600" dirty="0">
                <a:solidFill>
                  <a:srgbClr val="000000"/>
                </a:solidFill>
                <a:latin typeface="HelveticaNeue-Roman"/>
              </a:rPr>
              <a:t>norm</a:t>
            </a:r>
            <a:r>
              <a:rPr lang="ko-KR" altLang="en-US" sz="1600" dirty="0">
                <a:solidFill>
                  <a:srgbClr val="000000"/>
                </a:solidFill>
                <a:latin typeface="YDVYGOStd12"/>
              </a:rPr>
              <a:t>’은 정규화 계층이다</a:t>
            </a:r>
            <a:r>
              <a:rPr lang="en-US" altLang="ko-KR" sz="1600" dirty="0">
                <a:solidFill>
                  <a:srgbClr val="000000"/>
                </a:solidFill>
                <a:latin typeface="YDVYGOStd12"/>
              </a:rPr>
              <a:t>.</a:t>
            </a:r>
            <a:r>
              <a:rPr lang="en-US" altLang="ko-KR" sz="700" dirty="0">
                <a:solidFill>
                  <a:srgbClr val="5F5E5E"/>
                </a:solidFill>
                <a:latin typeface="HelveticaNeue-Medium"/>
              </a:rPr>
              <a:t>[26</a:t>
            </a:r>
            <a:endParaRPr lang="ko-KR" altLang="en-US" sz="16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16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F03B1A08-B796-4C2A-B8F2-8F5E04FC9834}"/>
              </a:ext>
            </a:extLst>
          </p:cNvPr>
          <p:cNvSpPr/>
          <p:nvPr/>
        </p:nvSpPr>
        <p:spPr>
          <a:xfrm>
            <a:off x="991177" y="550270"/>
            <a:ext cx="34836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더 빠르게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(</a:t>
            </a:r>
            <a:r>
              <a:rPr lang="ko-KR" altLang="en-US" dirty="0" err="1">
                <a:solidFill>
                  <a:srgbClr val="474646"/>
                </a:solidFill>
                <a:latin typeface="YDVYGOStd14"/>
              </a:rPr>
              <a:t>딥러닝의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 고속화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3187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991177" y="667910"/>
            <a:ext cx="3313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8.3.2 </a:t>
            </a:r>
            <a:r>
              <a:rPr lang="en-US" altLang="ko-KR" sz="2000" dirty="0">
                <a:solidFill>
                  <a:srgbClr val="474646"/>
                </a:solidFill>
                <a:latin typeface="HelveticaNeue-Medium"/>
              </a:rPr>
              <a:t>GPU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를 활용한 고속화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6143" y="1919627"/>
            <a:ext cx="4697260" cy="3099552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>
          <a:xfrm>
            <a:off x="2256773" y="129376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8-15 </a:t>
            </a:r>
            <a:r>
              <a:rPr lang="en-US" altLang="ko-KR" sz="1200" dirty="0" err="1">
                <a:solidFill>
                  <a:srgbClr val="000000"/>
                </a:solidFill>
                <a:latin typeface="HelveticaNeue-Roman"/>
              </a:rPr>
              <a:t>AlexNet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의 학습 시간을 ‘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16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코어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제온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CPU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’와 엔비디아 ‘타이탄 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GPU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’에서 비교한 결과</a:t>
            </a:r>
            <a:r>
              <a:rPr lang="en-US" altLang="ko-KR" sz="500" dirty="0">
                <a:solidFill>
                  <a:srgbClr val="5F5E5E"/>
                </a:solidFill>
                <a:latin typeface="HelveticaNeue-Medium"/>
              </a:rPr>
              <a:t>[27</a:t>
            </a:r>
            <a:endParaRPr lang="ko-KR" altLang="en-US" sz="1200" dirty="0"/>
          </a:p>
        </p:txBody>
      </p:sp>
      <p:sp>
        <p:nvSpPr>
          <p:cNvPr id="12" name="직사각형 11"/>
          <p:cNvSpPr/>
          <p:nvPr/>
        </p:nvSpPr>
        <p:spPr>
          <a:xfrm>
            <a:off x="2648041" y="5019179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엔비디아의 </a:t>
            </a:r>
            <a:r>
              <a:rPr lang="en-US" altLang="ko-KR" sz="1600" dirty="0">
                <a:latin typeface="ITCGaramondStd-Lt"/>
              </a:rPr>
              <a:t>GPU </a:t>
            </a:r>
            <a:r>
              <a:rPr lang="ko-KR" altLang="en-US" sz="1600" dirty="0" err="1">
                <a:latin typeface="YDVYMjOStd12"/>
              </a:rPr>
              <a:t>컴퓨팅용</a:t>
            </a:r>
            <a:r>
              <a:rPr lang="ko-KR" altLang="en-US" sz="1600" dirty="0">
                <a:latin typeface="YDVYMjOStd12"/>
              </a:rPr>
              <a:t> 통합 개발 환경인 </a:t>
            </a:r>
            <a:r>
              <a:rPr lang="en-US" altLang="ko-KR" sz="1400" b="1" dirty="0">
                <a:latin typeface="HelveticaNeue-Bold"/>
              </a:rPr>
              <a:t>CUDA</a:t>
            </a:r>
            <a:r>
              <a:rPr lang="ko-KR" altLang="en-US" sz="1600" dirty="0">
                <a:latin typeface="YDVYMjOStd12"/>
              </a:rPr>
              <a:t>를 사용하기 때문</a:t>
            </a:r>
            <a:r>
              <a:rPr lang="en-US" altLang="ko-KR" sz="1600" dirty="0">
                <a:latin typeface="YDVYMjOStd12"/>
              </a:rPr>
              <a:t>. </a:t>
            </a:r>
          </a:p>
          <a:p>
            <a:r>
              <a:rPr lang="en-US" altLang="ko-KR" sz="1600" dirty="0">
                <a:latin typeface="YDVYMjOStd12"/>
              </a:rPr>
              <a:t>[</a:t>
            </a:r>
            <a:r>
              <a:rPr lang="ko-KR" altLang="en-US" sz="1600" dirty="0">
                <a:latin typeface="YDVYMjOStd12"/>
              </a:rPr>
              <a:t>그림 </a:t>
            </a:r>
            <a:r>
              <a:rPr lang="en-US" altLang="ko-KR" sz="1600" dirty="0">
                <a:latin typeface="ITCGaramondStd-Lt"/>
              </a:rPr>
              <a:t>8</a:t>
            </a:r>
            <a:r>
              <a:rPr lang="en-US" altLang="ko-KR" sz="1600" dirty="0">
                <a:latin typeface="YDVYMjOStd12"/>
              </a:rPr>
              <a:t>-</a:t>
            </a:r>
            <a:r>
              <a:rPr lang="en-US" altLang="ko-KR" sz="1600" dirty="0">
                <a:latin typeface="ITCGaramondStd-Lt"/>
              </a:rPr>
              <a:t>15</a:t>
            </a:r>
            <a:r>
              <a:rPr lang="en-US" altLang="ko-KR" sz="1600" dirty="0">
                <a:latin typeface="YDVYMjOStd12"/>
              </a:rPr>
              <a:t>]</a:t>
            </a:r>
            <a:r>
              <a:rPr lang="ko-KR" altLang="en-US" sz="1600" dirty="0">
                <a:latin typeface="YDVYMjOStd12"/>
              </a:rPr>
              <a:t>에 등장하는 </a:t>
            </a:r>
            <a:r>
              <a:rPr lang="en-US" altLang="ko-KR" sz="1400" b="1" dirty="0" err="1">
                <a:latin typeface="HelveticaNeue-Bold"/>
              </a:rPr>
              <a:t>cuDNN</a:t>
            </a:r>
            <a:r>
              <a:rPr lang="ko-KR" altLang="en-US" sz="1600" dirty="0">
                <a:latin typeface="YDVYMjOStd12"/>
              </a:rPr>
              <a:t>은</a:t>
            </a:r>
            <a:r>
              <a:rPr lang="en-US" altLang="ko-KR" sz="1600" dirty="0">
                <a:latin typeface="ITCGaramondStd-Lt"/>
              </a:rPr>
              <a:t>CUDA </a:t>
            </a:r>
            <a:r>
              <a:rPr lang="ko-KR" altLang="en-US" sz="1600" dirty="0">
                <a:latin typeface="YDVYMjOStd12"/>
              </a:rPr>
              <a:t>위에서 동작하는 라이브러리로</a:t>
            </a:r>
            <a:r>
              <a:rPr lang="en-US" altLang="ko-KR" sz="1600" dirty="0">
                <a:latin typeface="YDVYMjOStd12"/>
              </a:rPr>
              <a:t>, </a:t>
            </a:r>
            <a:r>
              <a:rPr lang="ko-KR" altLang="en-US" sz="1600" dirty="0" err="1">
                <a:latin typeface="YDVYMjOStd12"/>
              </a:rPr>
              <a:t>딥러닝에</a:t>
            </a:r>
            <a:r>
              <a:rPr lang="ko-KR" altLang="en-US" sz="1600" dirty="0">
                <a:latin typeface="YDVYMjOStd12"/>
              </a:rPr>
              <a:t> 최적화된 함수 등이 구현되어 있다</a:t>
            </a:r>
            <a:endParaRPr lang="ko-KR" altLang="en-US" sz="16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7897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26602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8.3.3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분산 학습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610" y="1772455"/>
            <a:ext cx="5879544" cy="25239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777610" y="419621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dirty="0">
                <a:latin typeface="YDVYMjOStd12"/>
              </a:rPr>
              <a:t>[</a:t>
            </a:r>
            <a:r>
              <a:rPr lang="ko-KR" altLang="en-US" dirty="0">
                <a:latin typeface="YDVYMjOStd12"/>
              </a:rPr>
              <a:t>그림 </a:t>
            </a:r>
            <a:r>
              <a:rPr lang="en-US" altLang="ko-KR" dirty="0">
                <a:latin typeface="ITCGaramondStd-Lt"/>
              </a:rPr>
              <a:t>8</a:t>
            </a:r>
            <a:r>
              <a:rPr lang="en-US" altLang="ko-KR" dirty="0">
                <a:latin typeface="YDVYMjOStd12"/>
              </a:rPr>
              <a:t>-</a:t>
            </a:r>
            <a:r>
              <a:rPr lang="en-US" altLang="ko-KR" dirty="0">
                <a:latin typeface="ITCGaramondStd-Lt"/>
              </a:rPr>
              <a:t>16</a:t>
            </a:r>
            <a:r>
              <a:rPr lang="en-US" altLang="ko-KR" dirty="0">
                <a:latin typeface="YDVYMjOStd12"/>
              </a:rPr>
              <a:t>]</a:t>
            </a:r>
            <a:r>
              <a:rPr lang="ko-KR" altLang="en-US" dirty="0">
                <a:latin typeface="YDVYMjOStd12"/>
              </a:rPr>
              <a:t>에서 보듯 </a:t>
            </a:r>
            <a:r>
              <a:rPr lang="en-US" altLang="ko-KR" dirty="0">
                <a:latin typeface="ITCGaramondStd-Lt"/>
              </a:rPr>
              <a:t>GPU </a:t>
            </a:r>
            <a:r>
              <a:rPr lang="ko-KR" altLang="en-US" dirty="0">
                <a:latin typeface="YDVYMjOStd12"/>
              </a:rPr>
              <a:t>수가 늘어남에 따라 학습도 빨라진다</a:t>
            </a:r>
            <a:r>
              <a:rPr lang="en-US" altLang="ko-KR" dirty="0">
                <a:latin typeface="YDVYMjOStd12"/>
              </a:rPr>
              <a:t>.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646686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55593"/>
            <a:ext cx="3770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8.3.4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연산 정밀도와 비트 줄이기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446750" y="154008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계산 능력 외에도 메모리 용량과 버스 대역폭 등이 </a:t>
            </a:r>
            <a:r>
              <a:rPr lang="ko-KR" altLang="en-US" sz="1600" dirty="0" err="1">
                <a:latin typeface="YDVYMjOStd12"/>
              </a:rPr>
              <a:t>딥러닝</a:t>
            </a:r>
            <a:r>
              <a:rPr lang="ko-KR" altLang="en-US" sz="1600" dirty="0">
                <a:latin typeface="YDVYMjOStd12"/>
              </a:rPr>
              <a:t> 고속화에 병목이 될 수 있다</a:t>
            </a:r>
            <a:endParaRPr lang="ko-KR" altLang="en-US" sz="1600" dirty="0"/>
          </a:p>
        </p:txBody>
      </p:sp>
      <p:sp>
        <p:nvSpPr>
          <p:cNvPr id="6" name="직사각형 5"/>
          <p:cNvSpPr/>
          <p:nvPr/>
        </p:nvSpPr>
        <p:spPr>
          <a:xfrm>
            <a:off x="2446750" y="218116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버스 대역폭 면에서는 </a:t>
            </a:r>
            <a:r>
              <a:rPr lang="en-US" altLang="ko-KR" sz="1600" dirty="0">
                <a:latin typeface="ITCGaramondStd-Lt"/>
              </a:rPr>
              <a:t>GPU</a:t>
            </a:r>
            <a:r>
              <a:rPr lang="en-US" altLang="ko-KR" sz="1600" dirty="0">
                <a:latin typeface="YDVYMjOStd12"/>
              </a:rPr>
              <a:t>(</a:t>
            </a:r>
            <a:r>
              <a:rPr lang="ko-KR" altLang="en-US" sz="1600" dirty="0">
                <a:latin typeface="YDVYMjOStd12"/>
              </a:rPr>
              <a:t>혹은 </a:t>
            </a:r>
            <a:r>
              <a:rPr lang="en-US" altLang="ko-KR" sz="1600" dirty="0">
                <a:latin typeface="ITCGaramondStd-Lt"/>
              </a:rPr>
              <a:t>CPU</a:t>
            </a:r>
            <a:r>
              <a:rPr lang="en-US" altLang="ko-KR" sz="1600" dirty="0">
                <a:latin typeface="YDVYMjOStd12"/>
              </a:rPr>
              <a:t>)</a:t>
            </a:r>
            <a:r>
              <a:rPr lang="ko-KR" altLang="en-US" sz="1600" dirty="0">
                <a:latin typeface="YDVYMjOStd12"/>
              </a:rPr>
              <a:t>의 버스를 흐르는 데이터가 많아져 한계를 넘어서면 병목이 된다</a:t>
            </a:r>
            <a:r>
              <a:rPr lang="en-US" altLang="ko-KR" sz="1600" dirty="0">
                <a:latin typeface="YDVYMjOStd12"/>
              </a:rPr>
              <a:t>. </a:t>
            </a:r>
            <a:r>
              <a:rPr lang="ko-KR" altLang="en-US" sz="1600" dirty="0">
                <a:latin typeface="YDVYMjOStd12"/>
              </a:rPr>
              <a:t>이러한 경우를 고려하면 네트워크로 주고받는 데이터의 비트</a:t>
            </a:r>
          </a:p>
          <a:p>
            <a:r>
              <a:rPr lang="ko-KR" altLang="en-US" sz="1600" dirty="0">
                <a:latin typeface="YDVYMjOStd12"/>
              </a:rPr>
              <a:t>수는 최소로 만드는 것이 바람직하다</a:t>
            </a:r>
            <a:endParaRPr lang="ko-KR" altLang="en-US" sz="1600" dirty="0"/>
          </a:p>
        </p:txBody>
      </p:sp>
      <p:sp>
        <p:nvSpPr>
          <p:cNvPr id="7" name="직사각형 6"/>
          <p:cNvSpPr/>
          <p:nvPr/>
        </p:nvSpPr>
        <p:spPr>
          <a:xfrm>
            <a:off x="2446750" y="347805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600" dirty="0">
                <a:latin typeface="YDVYMjOStd12"/>
              </a:rPr>
              <a:t>다행히 </a:t>
            </a:r>
            <a:r>
              <a:rPr lang="ko-KR" altLang="en-US" sz="1600" dirty="0" err="1">
                <a:latin typeface="YDVYMjOStd12"/>
              </a:rPr>
              <a:t>딥러닝은</a:t>
            </a:r>
            <a:r>
              <a:rPr lang="ko-KR" altLang="en-US" sz="1600" dirty="0">
                <a:latin typeface="YDVYMjOStd12"/>
              </a:rPr>
              <a:t> 높은 수치 정밀도</a:t>
            </a:r>
            <a:r>
              <a:rPr lang="en-US" altLang="ko-KR" sz="1600" dirty="0">
                <a:latin typeface="YDVYMjOStd12"/>
              </a:rPr>
              <a:t>(</a:t>
            </a:r>
            <a:r>
              <a:rPr lang="ko-KR" altLang="en-US" sz="1600" dirty="0">
                <a:latin typeface="YDVYMjOStd12"/>
              </a:rPr>
              <a:t>수치를 몇 비트로 표현하느냐</a:t>
            </a:r>
            <a:r>
              <a:rPr lang="en-US" altLang="ko-KR" sz="1600" dirty="0">
                <a:latin typeface="YDVYMjOStd12"/>
              </a:rPr>
              <a:t>)</a:t>
            </a:r>
            <a:r>
              <a:rPr lang="ko-KR" altLang="en-US" sz="1600" dirty="0">
                <a:latin typeface="YDVYMjOStd12"/>
              </a:rPr>
              <a:t>를 요구하지 않는다</a:t>
            </a:r>
            <a:r>
              <a:rPr lang="en-US" altLang="ko-KR" sz="1600" dirty="0">
                <a:latin typeface="YDVYMjOStd12"/>
              </a:rPr>
              <a:t>. </a:t>
            </a:r>
            <a:r>
              <a:rPr lang="ko-KR" altLang="en-US" sz="1600" dirty="0">
                <a:latin typeface="YDVYMjOStd12"/>
              </a:rPr>
              <a:t>이는 신경망의 중요한 성질 중 하나로</a:t>
            </a:r>
            <a:r>
              <a:rPr lang="en-US" altLang="ko-KR" sz="1600" dirty="0">
                <a:latin typeface="YDVYMjOStd12"/>
              </a:rPr>
              <a:t>, </a:t>
            </a:r>
            <a:r>
              <a:rPr lang="ko-KR" altLang="en-US" sz="1600" dirty="0">
                <a:latin typeface="YDVYMjOStd12"/>
              </a:rPr>
              <a:t>신경망의 견고성에 따른 특성이다</a:t>
            </a:r>
            <a:r>
              <a:rPr lang="en-US" altLang="ko-KR" sz="1600" dirty="0">
                <a:latin typeface="YDVYMjOStd12"/>
              </a:rPr>
              <a:t>. </a:t>
            </a:r>
          </a:p>
          <a:p>
            <a:r>
              <a:rPr lang="ko-KR" altLang="en-US" sz="1600" dirty="0">
                <a:latin typeface="YDVYMjOStd12"/>
              </a:rPr>
              <a:t>예를 들어 신경망은 입력 이미지에 노이즈가 조금 섞여 있어도 출력 결과가 잘 달라지지 않는 강건함을 보여</a:t>
            </a:r>
            <a:r>
              <a:rPr lang="ko-KR" altLang="en-US" sz="1600" dirty="0"/>
              <a:t>준다</a:t>
            </a:r>
            <a:endParaRPr lang="ko-KR" altLang="en-US" sz="1600" dirty="0">
              <a:latin typeface="YDVYMjOStd12"/>
            </a:endParaRPr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8391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>
            <a:extLst>
              <a:ext uri="{FF2B5EF4-FFF2-40B4-BE49-F238E27FC236}">
                <a16:creationId xmlns:a16="http://schemas.microsoft.com/office/drawing/2014/main" id="{3131C8B5-353C-DD47-B91A-E4E0FEE22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이 책의 학습 목표</a:t>
            </a:r>
            <a:endParaRPr lang="x-none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F0E333E-71DD-7049-8195-206402707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91731" y="6472308"/>
            <a:ext cx="400878" cy="365125"/>
          </a:xfrm>
        </p:spPr>
        <p:txBody>
          <a:bodyPr/>
          <a:lstStyle/>
          <a:p>
            <a:fld id="{6353835A-5E09-4503-B599-6DF340CA3988}" type="slidenum">
              <a:rPr lang="ko-KR" altLang="en-US" smtClean="0"/>
              <a:pPr/>
              <a:t>2</a:t>
            </a:fld>
            <a:endParaRPr lang="ko-KR" altLang="en-US"/>
          </a:p>
        </p:txBody>
      </p:sp>
      <p:sp>
        <p:nvSpPr>
          <p:cNvPr id="6" name="텍스트 개체 틀 5">
            <a:extLst>
              <a:ext uri="{FF2B5EF4-FFF2-40B4-BE49-F238E27FC236}">
                <a16:creationId xmlns:a16="http://schemas.microsoft.com/office/drawing/2014/main" id="{545AC3E0-CE34-1C49-9C60-9D85619F3E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2" y="765313"/>
            <a:ext cx="11479697" cy="5630793"/>
          </a:xfrm>
        </p:spPr>
        <p:txBody>
          <a:bodyPr>
            <a:normAutofit lnSpcReduction="10000"/>
          </a:bodyPr>
          <a:lstStyle/>
          <a:p>
            <a:r>
              <a:rPr lang="en-US" altLang="ko-KR" dirty="0"/>
              <a:t>CHAPTER 1 </a:t>
            </a:r>
            <a:r>
              <a:rPr lang="ko-KR" altLang="en-US" dirty="0" err="1"/>
              <a:t>파이썬에</a:t>
            </a:r>
            <a:r>
              <a:rPr lang="ko-KR" altLang="en-US" dirty="0"/>
              <a:t> 대해 간략하게 살펴보고 사용법 익히기</a:t>
            </a:r>
          </a:p>
          <a:p>
            <a:r>
              <a:rPr lang="en-US" altLang="ko-KR" dirty="0"/>
              <a:t>CHAPTER 2 </a:t>
            </a:r>
            <a:r>
              <a:rPr lang="ko-KR" altLang="en-US" dirty="0" err="1"/>
              <a:t>퍼셉트론에</a:t>
            </a:r>
            <a:r>
              <a:rPr lang="ko-KR" altLang="en-US" dirty="0"/>
              <a:t> 대해 알아보고 </a:t>
            </a:r>
            <a:r>
              <a:rPr lang="ko-KR" altLang="en-US" dirty="0" err="1"/>
              <a:t>퍼셉트론을</a:t>
            </a:r>
            <a:r>
              <a:rPr lang="ko-KR" altLang="en-US" dirty="0"/>
              <a:t> 써서 간단한 문제를 풀어보기</a:t>
            </a:r>
          </a:p>
          <a:p>
            <a:r>
              <a:rPr lang="en-US" altLang="ko-KR" dirty="0"/>
              <a:t>CHAPTER 3 </a:t>
            </a:r>
            <a:r>
              <a:rPr lang="ko-KR" altLang="en-US" dirty="0"/>
              <a:t>신경망의 개요</a:t>
            </a:r>
            <a:r>
              <a:rPr lang="en-US" altLang="ko-KR" dirty="0"/>
              <a:t>, </a:t>
            </a:r>
            <a:r>
              <a:rPr lang="ko-KR" altLang="en-US" dirty="0"/>
              <a:t>입력 데이터가 무엇인지 신경망이 식별하는 처리 과정 알아보기</a:t>
            </a:r>
          </a:p>
          <a:p>
            <a:r>
              <a:rPr lang="en-US" altLang="ko-KR" dirty="0"/>
              <a:t>CHAPTER 4 </a:t>
            </a:r>
            <a:r>
              <a:rPr lang="ko-KR" altLang="en-US" dirty="0"/>
              <a:t>손실 함수의 값을 가급적 작게 만드는 </a:t>
            </a:r>
            <a:r>
              <a:rPr lang="ko-KR" altLang="en-US" dirty="0" err="1"/>
              <a:t>경사법에</a:t>
            </a:r>
            <a:r>
              <a:rPr lang="ko-KR" altLang="en-US" dirty="0"/>
              <a:t> 대해 알아보기</a:t>
            </a:r>
          </a:p>
          <a:p>
            <a:r>
              <a:rPr lang="en-US" altLang="ko-KR" dirty="0"/>
              <a:t>CHAPTER 5 </a:t>
            </a:r>
            <a:r>
              <a:rPr lang="ko-KR" altLang="en-US" dirty="0"/>
              <a:t>가중치 매개변수의 기울기를 효율적으로 계산하는 </a:t>
            </a:r>
            <a:r>
              <a:rPr lang="ko-KR" altLang="en-US" dirty="0" err="1"/>
              <a:t>오차역전파법</a:t>
            </a:r>
            <a:r>
              <a:rPr lang="ko-KR" altLang="en-US" dirty="0"/>
              <a:t> 배우기</a:t>
            </a:r>
          </a:p>
          <a:p>
            <a:r>
              <a:rPr lang="en-US" altLang="ko-KR" dirty="0"/>
              <a:t>CHAPTER 6 </a:t>
            </a:r>
            <a:r>
              <a:rPr lang="ko-KR" altLang="en-US" dirty="0"/>
              <a:t>신경망</a:t>
            </a:r>
            <a:r>
              <a:rPr lang="en-US" altLang="ko-KR" dirty="0"/>
              <a:t>(</a:t>
            </a:r>
            <a:r>
              <a:rPr lang="ko-KR" altLang="en-US" dirty="0" err="1"/>
              <a:t>딥러닝</a:t>
            </a:r>
            <a:r>
              <a:rPr lang="en-US" altLang="ko-KR" dirty="0"/>
              <a:t>) </a:t>
            </a:r>
            <a:r>
              <a:rPr lang="ko-KR" altLang="en-US" dirty="0"/>
              <a:t>학습의 효율과 정확도를 높이기</a:t>
            </a:r>
          </a:p>
          <a:p>
            <a:r>
              <a:rPr lang="en-US" altLang="ko-KR" dirty="0"/>
              <a:t>CHAPTER 7 CNN</a:t>
            </a:r>
            <a:r>
              <a:rPr lang="ko-KR" altLang="en-US" dirty="0"/>
              <a:t>의 메커니즘을 자세히 설명하고 </a:t>
            </a:r>
            <a:r>
              <a:rPr lang="ko-KR" altLang="en-US" dirty="0" err="1"/>
              <a:t>파이썬으로</a:t>
            </a:r>
            <a:r>
              <a:rPr lang="ko-KR" altLang="en-US" dirty="0"/>
              <a:t> 구현하기</a:t>
            </a:r>
          </a:p>
          <a:p>
            <a:r>
              <a:rPr lang="en-US" altLang="ko-KR" b="1" dirty="0"/>
              <a:t>CHAPTER 8 </a:t>
            </a:r>
            <a:r>
              <a:rPr lang="ko-KR" altLang="en-US" b="1" dirty="0" err="1"/>
              <a:t>딥러닝의</a:t>
            </a:r>
            <a:r>
              <a:rPr lang="ko-KR" altLang="en-US" b="1" dirty="0"/>
              <a:t> 특징과 과제</a:t>
            </a:r>
            <a:r>
              <a:rPr lang="en-US" altLang="ko-KR" b="1" dirty="0"/>
              <a:t>, </a:t>
            </a:r>
            <a:r>
              <a:rPr lang="ko-KR" altLang="en-US" b="1" dirty="0"/>
              <a:t>가능성</a:t>
            </a:r>
            <a:r>
              <a:rPr lang="en-US" altLang="ko-KR" b="1" dirty="0"/>
              <a:t>, </a:t>
            </a:r>
            <a:r>
              <a:rPr lang="ko-KR" altLang="en-US" b="1" dirty="0"/>
              <a:t>오늘날의 첨단 </a:t>
            </a:r>
            <a:r>
              <a:rPr lang="ko-KR" altLang="en-US" b="1" dirty="0" err="1"/>
              <a:t>딥러닝에</a:t>
            </a:r>
            <a:r>
              <a:rPr lang="ko-KR" altLang="en-US" b="1" dirty="0"/>
              <a:t> 대해 알아보기</a:t>
            </a:r>
            <a:endParaRPr lang="en-US" altLang="ko-KR" b="1" dirty="0"/>
          </a:p>
        </p:txBody>
      </p:sp>
      <p:sp>
        <p:nvSpPr>
          <p:cNvPr id="7" name="바닥글 개체 틀 6">
            <a:extLst>
              <a:ext uri="{FF2B5EF4-FFF2-40B4-BE49-F238E27FC236}">
                <a16:creationId xmlns:a16="http://schemas.microsoft.com/office/drawing/2014/main" id="{B8D76C13-75C6-5B47-80B2-5C1BF78607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84180" y="6616867"/>
            <a:ext cx="4114800" cy="141497"/>
          </a:xfrm>
        </p:spPr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922575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1138500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8.4.1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사물 검출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459" y="1954062"/>
            <a:ext cx="8546258" cy="413967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318459" y="1584730"/>
            <a:ext cx="30524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8-17 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사물 검출의 예</a:t>
            </a:r>
            <a:r>
              <a:rPr lang="en-US" altLang="ko-KR" sz="800" dirty="0">
                <a:solidFill>
                  <a:srgbClr val="5F5E5E"/>
                </a:solidFill>
                <a:latin typeface="HelveticaNeue-Medium"/>
              </a:rPr>
              <a:t>[34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20</a:t>
            </a:fld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3C1B242-85F1-448C-8118-5EA7C6816C2D}"/>
              </a:ext>
            </a:extLst>
          </p:cNvPr>
          <p:cNvSpPr/>
          <p:nvPr/>
        </p:nvSpPr>
        <p:spPr>
          <a:xfrm>
            <a:off x="991177" y="711120"/>
            <a:ext cx="16866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8.4 </a:t>
            </a:r>
            <a:r>
              <a:rPr lang="ko-KR" altLang="en-US" sz="1400" b="1" dirty="0" err="1">
                <a:solidFill>
                  <a:srgbClr val="474646"/>
                </a:solidFill>
                <a:latin typeface="YDVYGOStd14"/>
              </a:rPr>
              <a:t>딥러닝의</a:t>
            </a:r>
            <a:r>
              <a:rPr lang="ko-KR" altLang="en-US" sz="1400" b="1" dirty="0">
                <a:solidFill>
                  <a:srgbClr val="474646"/>
                </a:solidFill>
                <a:latin typeface="YDVYGOStd14"/>
              </a:rPr>
              <a:t> 활용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60726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839337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8.4.1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사물 검출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672219" y="166320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dirty="0">
                <a:solidFill>
                  <a:srgbClr val="000000"/>
                </a:solidFill>
                <a:latin typeface="ITCGaramondStd-Lt"/>
              </a:rPr>
              <a:t>CNN</a:t>
            </a:r>
            <a:r>
              <a:rPr lang="ko-KR" altLang="en-US" sz="1600" dirty="0">
                <a:solidFill>
                  <a:srgbClr val="000000"/>
                </a:solidFill>
                <a:latin typeface="YDVYMjOStd12"/>
              </a:rPr>
              <a:t>을 이용하여 사물 검출을 수행하는 방식은 몇 가지가 있는데</a:t>
            </a:r>
            <a:r>
              <a:rPr lang="en-US" altLang="ko-KR" sz="1600" dirty="0">
                <a:solidFill>
                  <a:srgbClr val="000000"/>
                </a:solidFill>
                <a:latin typeface="YDVYMjOStd12"/>
              </a:rPr>
              <a:t>, </a:t>
            </a:r>
            <a:r>
              <a:rPr lang="ko-KR" altLang="en-US" sz="1600" dirty="0" err="1">
                <a:solidFill>
                  <a:srgbClr val="000000"/>
                </a:solidFill>
                <a:latin typeface="YDVYMjOStd12"/>
              </a:rPr>
              <a:t>그중에서도</a:t>
            </a:r>
            <a:r>
              <a:rPr lang="en-US" altLang="ko-KR" sz="1400" b="1" dirty="0">
                <a:solidFill>
                  <a:srgbClr val="000000"/>
                </a:solidFill>
                <a:latin typeface="HelveticaNeue-Bold"/>
              </a:rPr>
              <a:t>R-</a:t>
            </a:r>
            <a:r>
              <a:rPr lang="en-US" altLang="ko-KR" sz="1400" b="1" dirty="0" err="1">
                <a:solidFill>
                  <a:srgbClr val="000000"/>
                </a:solidFill>
                <a:latin typeface="HelveticaNeue-Bold"/>
              </a:rPr>
              <a:t>CNN</a:t>
            </a:r>
            <a:r>
              <a:rPr lang="en-US" altLang="ko-KR" sz="700" dirty="0" err="1">
                <a:solidFill>
                  <a:srgbClr val="000000"/>
                </a:solidFill>
                <a:latin typeface="ITCGaramondStd-Lt"/>
              </a:rPr>
              <a:t>Regions</a:t>
            </a:r>
            <a:r>
              <a:rPr lang="en-US" altLang="ko-KR" sz="700" dirty="0">
                <a:solidFill>
                  <a:srgbClr val="000000"/>
                </a:solidFill>
                <a:latin typeface="ITCGaramondStd-Lt"/>
              </a:rPr>
              <a:t> with Convolutional Neural Network</a:t>
            </a:r>
            <a:r>
              <a:rPr lang="en-US" altLang="ko-KR" sz="700" dirty="0">
                <a:solidFill>
                  <a:srgbClr val="5F5E5E"/>
                </a:solidFill>
                <a:latin typeface="HelveticaNeue-Medium"/>
              </a:rPr>
              <a:t>[35]</a:t>
            </a:r>
            <a:r>
              <a:rPr lang="ko-KR" altLang="en-US" sz="1600" dirty="0">
                <a:solidFill>
                  <a:srgbClr val="000000"/>
                </a:solidFill>
                <a:latin typeface="YDVYMjOStd12"/>
              </a:rPr>
              <a:t>이 유명하다</a:t>
            </a:r>
            <a:r>
              <a:rPr lang="en-US" altLang="ko-KR" sz="1600" dirty="0">
                <a:solidFill>
                  <a:srgbClr val="000000"/>
                </a:solidFill>
                <a:latin typeface="YDVYMjOStd12"/>
              </a:rPr>
              <a:t>. </a:t>
            </a:r>
          </a:p>
          <a:p>
            <a:r>
              <a:rPr lang="en-US" altLang="ko-KR" sz="1600" dirty="0">
                <a:solidFill>
                  <a:srgbClr val="000000"/>
                </a:solidFill>
                <a:latin typeface="YDVYMjOStd12"/>
              </a:rPr>
              <a:t>[</a:t>
            </a:r>
            <a:r>
              <a:rPr lang="ko-KR" altLang="en-US" sz="1600" dirty="0">
                <a:solidFill>
                  <a:srgbClr val="000000"/>
                </a:solidFill>
                <a:latin typeface="YDVYMjOStd12"/>
              </a:rPr>
              <a:t>그림 </a:t>
            </a:r>
            <a:r>
              <a:rPr lang="en-US" altLang="ko-KR" sz="1600" dirty="0">
                <a:solidFill>
                  <a:srgbClr val="000000"/>
                </a:solidFill>
                <a:latin typeface="ITCGaramondStd-Lt"/>
              </a:rPr>
              <a:t>8</a:t>
            </a:r>
            <a:r>
              <a:rPr lang="en-US" altLang="ko-KR" sz="1600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sz="1600" dirty="0">
                <a:solidFill>
                  <a:srgbClr val="000000"/>
                </a:solidFill>
                <a:latin typeface="ITCGaramondStd-Lt"/>
              </a:rPr>
              <a:t>18</a:t>
            </a:r>
            <a:r>
              <a:rPr lang="en-US" altLang="ko-KR" sz="1600" dirty="0">
                <a:solidFill>
                  <a:srgbClr val="000000"/>
                </a:solidFill>
                <a:latin typeface="YDVYMjOStd12"/>
              </a:rPr>
              <a:t>]</a:t>
            </a:r>
            <a:r>
              <a:rPr lang="ko-KR" altLang="en-US" sz="1600" dirty="0">
                <a:solidFill>
                  <a:srgbClr val="000000"/>
                </a:solidFill>
                <a:latin typeface="YDVYMjOStd12"/>
              </a:rPr>
              <a:t>은 </a:t>
            </a:r>
            <a:r>
              <a:rPr lang="en-US" altLang="ko-KR" sz="1600" dirty="0">
                <a:solidFill>
                  <a:srgbClr val="000000"/>
                </a:solidFill>
                <a:latin typeface="ITCGaramondStd-Lt"/>
              </a:rPr>
              <a:t>R</a:t>
            </a:r>
            <a:r>
              <a:rPr lang="en-US" altLang="ko-KR" sz="1600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sz="1600" dirty="0">
                <a:solidFill>
                  <a:srgbClr val="000000"/>
                </a:solidFill>
                <a:latin typeface="ITCGaramondStd-Lt"/>
              </a:rPr>
              <a:t>CNN</a:t>
            </a:r>
            <a:r>
              <a:rPr lang="ko-KR" altLang="en-US" sz="1600" dirty="0">
                <a:solidFill>
                  <a:srgbClr val="000000"/>
                </a:solidFill>
                <a:latin typeface="YDVYMjOStd12"/>
              </a:rPr>
              <a:t>의 처리 흐름이다</a:t>
            </a:r>
            <a:r>
              <a:rPr lang="en-US" altLang="ko-KR" sz="1600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575" y="3297829"/>
            <a:ext cx="6382478" cy="1852976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9129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14077"/>
            <a:ext cx="1154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8.4.2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분할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22131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latin typeface="YDVYGOStd14"/>
              </a:rPr>
              <a:t>분할</a:t>
            </a:r>
            <a:r>
              <a:rPr lang="en-US" altLang="ko-KR" sz="700" dirty="0">
                <a:latin typeface="ITCGaramondStd-Lt"/>
              </a:rPr>
              <a:t>segmentation</a:t>
            </a:r>
            <a:r>
              <a:rPr lang="ko-KR" altLang="en-US" sz="1600" dirty="0">
                <a:latin typeface="YDVYMjOStd12"/>
              </a:rPr>
              <a:t>이란 이미지를 픽셀 수준에서 분류하는 문제이다</a:t>
            </a:r>
            <a:endParaRPr lang="ko-KR" altLang="en-US" sz="16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177" y="1968894"/>
            <a:ext cx="5998347" cy="2272769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893524" y="1728547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8-19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분할의 예 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: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왼쪽이 입력 이미지</a:t>
            </a:r>
            <a:r>
              <a:rPr lang="en-US" altLang="ko-KR" sz="1200" dirty="0">
                <a:solidFill>
                  <a:srgbClr val="000000"/>
                </a:solidFill>
                <a:latin typeface="YDVYGOStd12"/>
              </a:rPr>
              <a:t>, 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오른쪽이 </a:t>
            </a:r>
            <a:r>
              <a:rPr lang="ko-KR" altLang="en-US" sz="1200" dirty="0" err="1">
                <a:solidFill>
                  <a:srgbClr val="000000"/>
                </a:solidFill>
                <a:latin typeface="YDVYGOStd12"/>
              </a:rPr>
              <a:t>지도용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 이미지</a:t>
            </a:r>
            <a:endParaRPr lang="ko-KR" altLang="en-US" sz="1200" dirty="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177" y="4759009"/>
            <a:ext cx="5998347" cy="1828980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>
          <a:xfrm>
            <a:off x="992940" y="4482010"/>
            <a:ext cx="230543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200" b="1" dirty="0">
                <a:solidFill>
                  <a:srgbClr val="5F5E5E"/>
                </a:solidFill>
                <a:latin typeface="HelveticaNeue-Bold"/>
              </a:rPr>
              <a:t>8-20 </a:t>
            </a:r>
            <a:r>
              <a:rPr lang="en-US" altLang="ko-KR" sz="1200" dirty="0">
                <a:solidFill>
                  <a:srgbClr val="000000"/>
                </a:solidFill>
                <a:latin typeface="HelveticaNeue-Roman"/>
              </a:rPr>
              <a:t>FCN</a:t>
            </a:r>
            <a:r>
              <a:rPr lang="ko-KR" altLang="en-US" sz="1200" dirty="0">
                <a:solidFill>
                  <a:srgbClr val="000000"/>
                </a:solidFill>
                <a:latin typeface="YDVYGOStd12"/>
              </a:rPr>
              <a:t>의 전체 그림</a:t>
            </a:r>
            <a:r>
              <a:rPr lang="en-US" altLang="ko-KR" sz="500" dirty="0">
                <a:solidFill>
                  <a:srgbClr val="5F5E5E"/>
                </a:solidFill>
                <a:latin typeface="HelveticaNeue-Medium"/>
              </a:rPr>
              <a:t>[37]</a:t>
            </a:r>
            <a:endParaRPr lang="ko-KR" altLang="en-US" sz="12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5543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30541"/>
            <a:ext cx="2539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8.4.3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사진 캡션 생성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92" y="1346573"/>
            <a:ext cx="4878048" cy="3363213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096000" y="134657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[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그림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8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22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]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와 같이 심층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CNN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과 자연어를 다루는 </a:t>
            </a:r>
            <a:r>
              <a:rPr lang="ko-KR" altLang="en-US" sz="1200" dirty="0">
                <a:solidFill>
                  <a:srgbClr val="000000"/>
                </a:solidFill>
                <a:latin typeface="YDVYGOStd14"/>
              </a:rPr>
              <a:t>순환 신경망</a:t>
            </a:r>
            <a:r>
              <a:rPr lang="en-US" altLang="ko-KR" sz="600" dirty="0">
                <a:solidFill>
                  <a:srgbClr val="000000"/>
                </a:solidFill>
                <a:latin typeface="ITCGaramondStd-Lt"/>
              </a:rPr>
              <a:t>Recurrent Neural Network</a:t>
            </a:r>
            <a:r>
              <a:rPr lang="en-US" altLang="ko-KR" sz="600" dirty="0">
                <a:solidFill>
                  <a:srgbClr val="000000"/>
                </a:solidFill>
                <a:latin typeface="YDVYMjOStd12"/>
              </a:rPr>
              <a:t>, </a:t>
            </a:r>
            <a:r>
              <a:rPr lang="en-US" altLang="ko-KR" sz="600" dirty="0">
                <a:solidFill>
                  <a:srgbClr val="000000"/>
                </a:solidFill>
                <a:latin typeface="ITCGaramondStd-Lt"/>
              </a:rPr>
              <a:t>RNN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으로구성된다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RNN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은 순환적 관계를 갖는 신경망으로 자연어나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시계열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데이터 등의 연속된 데이터를 다룰 때 많이 활용한다</a:t>
            </a:r>
            <a:endParaRPr lang="ko-KR" altLang="en-US" sz="1400" dirty="0"/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44797"/>
            <a:ext cx="5845478" cy="227027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6096000" y="5015075"/>
            <a:ext cx="24529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400" dirty="0">
                <a:solidFill>
                  <a:srgbClr val="5F5E5E"/>
                </a:solidFill>
                <a:latin typeface="YDVYGOStd15"/>
              </a:rPr>
              <a:t>그림 </a:t>
            </a:r>
            <a:r>
              <a:rPr lang="en-US" altLang="ko-KR" sz="1400" b="1" dirty="0">
                <a:solidFill>
                  <a:srgbClr val="5F5E5E"/>
                </a:solidFill>
                <a:latin typeface="HelveticaNeue-Bold"/>
              </a:rPr>
              <a:t>8-22 </a:t>
            </a:r>
            <a:r>
              <a:rPr lang="en-US" altLang="ko-KR" sz="1400" dirty="0">
                <a:solidFill>
                  <a:srgbClr val="000000"/>
                </a:solidFill>
                <a:latin typeface="HelveticaNeue-Roman"/>
              </a:rPr>
              <a:t>NIC</a:t>
            </a:r>
            <a:r>
              <a:rPr lang="ko-KR" altLang="en-US" sz="1400" dirty="0">
                <a:solidFill>
                  <a:srgbClr val="000000"/>
                </a:solidFill>
                <a:latin typeface="YDVYGOStd12"/>
              </a:rPr>
              <a:t>의 전체 구성</a:t>
            </a:r>
            <a:r>
              <a:rPr lang="en-US" altLang="ko-KR" sz="600" dirty="0">
                <a:solidFill>
                  <a:srgbClr val="5F5E5E"/>
                </a:solidFill>
                <a:latin typeface="HelveticaNeue-Medium"/>
              </a:rPr>
              <a:t>[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6613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1004003"/>
            <a:ext cx="3635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8.5.1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이미지 스타일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(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화풍</a:t>
            </a:r>
            <a:r>
              <a:rPr lang="en-US" altLang="ko-KR" dirty="0">
                <a:solidFill>
                  <a:srgbClr val="474646"/>
                </a:solidFill>
                <a:latin typeface="YDVYGOStd14"/>
              </a:rPr>
              <a:t>)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변환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444" y="1546989"/>
            <a:ext cx="5766046" cy="4180384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24</a:t>
            </a:fld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1E81A234-3906-4B89-9AE9-F60F1C9D0BF0}"/>
              </a:ext>
            </a:extLst>
          </p:cNvPr>
          <p:cNvSpPr/>
          <p:nvPr/>
        </p:nvSpPr>
        <p:spPr>
          <a:xfrm>
            <a:off x="991177" y="550894"/>
            <a:ext cx="22076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8.5 </a:t>
            </a:r>
            <a:r>
              <a:rPr lang="ko-KR" altLang="en-US" sz="2000" b="1" dirty="0" err="1">
                <a:solidFill>
                  <a:srgbClr val="474646"/>
                </a:solidFill>
                <a:latin typeface="YDVYGOStd14"/>
              </a:rPr>
              <a:t>딥러닝의</a:t>
            </a:r>
            <a:r>
              <a:rPr lang="ko-KR" altLang="en-US" sz="2000" b="1" dirty="0">
                <a:solidFill>
                  <a:srgbClr val="474646"/>
                </a:solidFill>
                <a:latin typeface="YDVYGOStd14"/>
              </a:rPr>
              <a:t> 미래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042761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76707"/>
            <a:ext cx="17524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>
                <a:solidFill>
                  <a:srgbClr val="5F5E5E"/>
                </a:solidFill>
                <a:latin typeface="HelveticaNeue-Bold"/>
              </a:rPr>
              <a:t>8.5.2 </a:t>
            </a:r>
            <a:r>
              <a:rPr lang="ko-KR" altLang="en-US" sz="1400">
                <a:solidFill>
                  <a:srgbClr val="474646"/>
                </a:solidFill>
                <a:latin typeface="YDVYGOStd14"/>
              </a:rPr>
              <a:t>이미지 생성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249843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딥러닝으로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‘침실’ 이미지를 무</a:t>
            </a:r>
            <a:r>
              <a:rPr lang="ko-KR" altLang="en-US" sz="600" dirty="0">
                <a:solidFill>
                  <a:srgbClr val="000000"/>
                </a:solidFill>
                <a:latin typeface="YDVYMjOStd12"/>
              </a:rPr>
              <a:t>無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로부터 생성하는 게 가능하다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 </a:t>
            </a:r>
          </a:p>
          <a:p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[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그림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8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24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]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의 이미지는 </a:t>
            </a:r>
            <a:r>
              <a:rPr lang="en-US" altLang="ko-KR" sz="1200" b="1" dirty="0" err="1">
                <a:solidFill>
                  <a:srgbClr val="000000"/>
                </a:solidFill>
                <a:latin typeface="HelveticaNeue-Bold"/>
              </a:rPr>
              <a:t>DCGAN</a:t>
            </a:r>
            <a:r>
              <a:rPr lang="en-US" altLang="ko-KR" sz="600" dirty="0" err="1">
                <a:solidFill>
                  <a:srgbClr val="000000"/>
                </a:solidFill>
                <a:latin typeface="ITCGaramondStd-Lt"/>
              </a:rPr>
              <a:t>Deep</a:t>
            </a:r>
            <a:r>
              <a:rPr lang="en-US" altLang="ko-KR" sz="600" dirty="0">
                <a:solidFill>
                  <a:srgbClr val="000000"/>
                </a:solidFill>
                <a:latin typeface="ITCGaramondStd-Lt"/>
              </a:rPr>
              <a:t> Convolutional Generative Adversarial Network 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기법</a:t>
            </a:r>
            <a:r>
              <a:rPr lang="en-US" altLang="ko-KR" sz="600" dirty="0">
                <a:solidFill>
                  <a:srgbClr val="5F5E5E"/>
                </a:solidFill>
                <a:latin typeface="HelveticaNeue-Medium"/>
              </a:rPr>
              <a:t>[41]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으로 생성한</a:t>
            </a:r>
          </a:p>
          <a:p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침실 이미지들이다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2353368"/>
            <a:ext cx="5766046" cy="3168875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245181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64181"/>
            <a:ext cx="1572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>
                <a:solidFill>
                  <a:srgbClr val="5F5E5E"/>
                </a:solidFill>
                <a:latin typeface="HelveticaNeue-Bold"/>
              </a:rPr>
              <a:t>8.5.3 </a:t>
            </a:r>
            <a:r>
              <a:rPr lang="ko-KR" altLang="en-US" sz="1400" dirty="0">
                <a:solidFill>
                  <a:srgbClr val="474646"/>
                </a:solidFill>
                <a:latin typeface="YDVYGOStd14"/>
              </a:rPr>
              <a:t>자율 주행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42734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1600" b="1" dirty="0" err="1">
                <a:solidFill>
                  <a:srgbClr val="000000"/>
                </a:solidFill>
                <a:latin typeface="HelveticaNeue-Bold"/>
              </a:rPr>
              <a:t>SegNet</a:t>
            </a:r>
            <a:r>
              <a:rPr lang="en-US" altLang="ko-KR" sz="800" dirty="0">
                <a:solidFill>
                  <a:srgbClr val="5F5E5E"/>
                </a:solidFill>
                <a:latin typeface="HelveticaNeue-Medium"/>
              </a:rPr>
              <a:t>[42]</a:t>
            </a:r>
            <a:r>
              <a:rPr lang="ko-KR" altLang="en-US" dirty="0">
                <a:solidFill>
                  <a:srgbClr val="000000"/>
                </a:solidFill>
                <a:latin typeface="YDVYMjOStd12"/>
              </a:rPr>
              <a:t>이라는 </a:t>
            </a:r>
            <a:r>
              <a:rPr lang="en-US" altLang="ko-KR" dirty="0">
                <a:solidFill>
                  <a:srgbClr val="000000"/>
                </a:solidFill>
                <a:latin typeface="ITCGaramondStd-Lt"/>
              </a:rPr>
              <a:t>CNN </a:t>
            </a:r>
            <a:r>
              <a:rPr lang="ko-KR" altLang="en-US" dirty="0">
                <a:solidFill>
                  <a:srgbClr val="000000"/>
                </a:solidFill>
                <a:latin typeface="YDVYMjOStd12"/>
              </a:rPr>
              <a:t>기반 신경망은 </a:t>
            </a:r>
            <a:r>
              <a:rPr lang="en-US" altLang="ko-KR" dirty="0">
                <a:solidFill>
                  <a:srgbClr val="000000"/>
                </a:solidFill>
                <a:latin typeface="YDVYMjOStd12"/>
              </a:rPr>
              <a:t>[</a:t>
            </a:r>
            <a:r>
              <a:rPr lang="ko-KR" altLang="en-US" dirty="0">
                <a:solidFill>
                  <a:srgbClr val="000000"/>
                </a:solidFill>
                <a:latin typeface="YDVYMjOStd12"/>
              </a:rPr>
              <a:t>그림 </a:t>
            </a:r>
            <a:r>
              <a:rPr lang="en-US" altLang="ko-KR" dirty="0">
                <a:solidFill>
                  <a:srgbClr val="000000"/>
                </a:solidFill>
                <a:latin typeface="ITCGaramondStd-Lt"/>
              </a:rPr>
              <a:t>8</a:t>
            </a:r>
            <a:r>
              <a:rPr lang="en-US" altLang="ko-KR" dirty="0">
                <a:solidFill>
                  <a:srgbClr val="000000"/>
                </a:solidFill>
                <a:latin typeface="YDVYMjOStd12"/>
              </a:rPr>
              <a:t>-</a:t>
            </a:r>
            <a:r>
              <a:rPr lang="en-US" altLang="ko-KR" dirty="0">
                <a:solidFill>
                  <a:srgbClr val="000000"/>
                </a:solidFill>
                <a:latin typeface="ITCGaramondStd-Lt"/>
              </a:rPr>
              <a:t>25</a:t>
            </a:r>
            <a:r>
              <a:rPr lang="en-US" altLang="ko-KR" dirty="0">
                <a:solidFill>
                  <a:srgbClr val="000000"/>
                </a:solidFill>
                <a:latin typeface="YDVYMjOStd12"/>
              </a:rPr>
              <a:t>]</a:t>
            </a:r>
            <a:r>
              <a:rPr lang="ko-KR" altLang="en-US" dirty="0">
                <a:solidFill>
                  <a:srgbClr val="000000"/>
                </a:solidFill>
                <a:latin typeface="YDVYMjOStd12"/>
              </a:rPr>
              <a:t>와</a:t>
            </a:r>
          </a:p>
          <a:p>
            <a:r>
              <a:rPr lang="ko-KR" altLang="en-US" dirty="0">
                <a:solidFill>
                  <a:srgbClr val="000000"/>
                </a:solidFill>
                <a:latin typeface="YDVYMjOStd12"/>
              </a:rPr>
              <a:t>같이 주변 환경을 정확하게 인식해낸다</a:t>
            </a:r>
            <a:r>
              <a:rPr lang="en-US" altLang="ko-KR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2408688"/>
            <a:ext cx="5766046" cy="3058234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38864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991177" y="736266"/>
            <a:ext cx="3664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5F5E5E"/>
                </a:solidFill>
                <a:latin typeface="HelveticaNeue-Bold"/>
              </a:rPr>
              <a:t>8.5.4 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Deep Q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-</a:t>
            </a:r>
            <a:r>
              <a:rPr lang="en-US" altLang="ko-KR" dirty="0">
                <a:solidFill>
                  <a:srgbClr val="474646"/>
                </a:solidFill>
                <a:latin typeface="HelveticaNeue-Medium"/>
              </a:rPr>
              <a:t>Network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(</a:t>
            </a:r>
            <a:r>
              <a:rPr lang="ko-KR" altLang="en-US" sz="1600" dirty="0" err="1">
                <a:solidFill>
                  <a:srgbClr val="474646"/>
                </a:solidFill>
                <a:latin typeface="YDVYGOStd14"/>
              </a:rPr>
              <a:t>강화학습</a:t>
            </a:r>
            <a:r>
              <a:rPr lang="en-US" altLang="ko-KR" sz="1600" dirty="0">
                <a:solidFill>
                  <a:srgbClr val="474646"/>
                </a:solidFill>
                <a:latin typeface="YDVYGOStd14"/>
              </a:rPr>
              <a:t>)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991177" y="129646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>
                <a:latin typeface="YDVYMjOStd12"/>
              </a:rPr>
              <a:t>이는 ‘</a:t>
            </a:r>
            <a:r>
              <a:rPr lang="ko-KR" altLang="en-US" sz="1400" dirty="0" err="1">
                <a:latin typeface="YDVYMjOStd12"/>
              </a:rPr>
              <a:t>가르침’에</a:t>
            </a:r>
            <a:r>
              <a:rPr lang="ko-KR" altLang="en-US" sz="1400" dirty="0">
                <a:latin typeface="YDVYMjOStd12"/>
              </a:rPr>
              <a:t> 의존하는 ‘지도 </a:t>
            </a:r>
            <a:r>
              <a:rPr lang="ko-KR" altLang="en-US" sz="1400" dirty="0" err="1">
                <a:latin typeface="YDVYMjOStd12"/>
              </a:rPr>
              <a:t>학습’과는</a:t>
            </a:r>
            <a:r>
              <a:rPr lang="ko-KR" altLang="en-US" sz="1400" dirty="0">
                <a:latin typeface="YDVYMjOStd12"/>
              </a:rPr>
              <a:t> 다른 분야로</a:t>
            </a:r>
            <a:r>
              <a:rPr lang="en-US" altLang="ko-KR" sz="1400" dirty="0">
                <a:latin typeface="YDVYMjOStd12"/>
              </a:rPr>
              <a:t>,</a:t>
            </a:r>
          </a:p>
          <a:p>
            <a:r>
              <a:rPr lang="ko-KR" altLang="en-US" sz="1200" dirty="0" err="1">
                <a:latin typeface="YDVYGOStd14"/>
              </a:rPr>
              <a:t>강화학습</a:t>
            </a:r>
            <a:r>
              <a:rPr lang="en-US" altLang="ko-KR" sz="600" dirty="0">
                <a:latin typeface="ITCGaramondStd-Lt"/>
              </a:rPr>
              <a:t>reinforcement learning</a:t>
            </a:r>
            <a:r>
              <a:rPr lang="ko-KR" altLang="en-US" sz="1400" dirty="0">
                <a:latin typeface="YDVYMjOStd12"/>
              </a:rPr>
              <a:t>이라 한다</a:t>
            </a:r>
            <a:r>
              <a:rPr lang="en-US" altLang="ko-KR" sz="1400" dirty="0">
                <a:latin typeface="YDVYMjOStd12"/>
              </a:rPr>
              <a:t>.</a:t>
            </a:r>
            <a:endParaRPr lang="ko-KR" altLang="en-US" sz="1400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77" y="1942799"/>
            <a:ext cx="5766046" cy="2015426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1" y="4604556"/>
            <a:ext cx="5766046" cy="2116898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>
          <a:xfrm>
            <a:off x="991177" y="40813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딥러닝을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사용한 </a:t>
            </a:r>
            <a:r>
              <a:rPr lang="ko-KR" altLang="en-US" sz="1400" dirty="0" err="1">
                <a:solidFill>
                  <a:srgbClr val="000000"/>
                </a:solidFill>
                <a:latin typeface="YDVYMjOStd12"/>
              </a:rPr>
              <a:t>강화학습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 중 </a:t>
            </a:r>
            <a:r>
              <a:rPr lang="en-US" altLang="ko-KR" sz="1200" b="1" dirty="0">
                <a:solidFill>
                  <a:srgbClr val="000000"/>
                </a:solidFill>
                <a:latin typeface="HelveticaNeue-Bold"/>
              </a:rPr>
              <a:t>Deep Q-Network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(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일명 </a:t>
            </a:r>
            <a:r>
              <a:rPr lang="en-US" altLang="ko-KR" sz="1400" dirty="0">
                <a:solidFill>
                  <a:srgbClr val="000000"/>
                </a:solidFill>
                <a:latin typeface="ITCGaramondStd-Lt"/>
              </a:rPr>
              <a:t>DQN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)</a:t>
            </a:r>
            <a:r>
              <a:rPr lang="en-US" altLang="ko-KR" sz="600" dirty="0">
                <a:solidFill>
                  <a:srgbClr val="5F5E5E"/>
                </a:solidFill>
                <a:latin typeface="HelveticaNeue-Medium"/>
              </a:rPr>
              <a:t>[44]</a:t>
            </a:r>
            <a:r>
              <a:rPr lang="ko-KR" altLang="en-US" sz="1400" dirty="0">
                <a:solidFill>
                  <a:srgbClr val="000000"/>
                </a:solidFill>
                <a:latin typeface="YDVYMjOStd12"/>
              </a:rPr>
              <a:t>라는 방법이 있다</a:t>
            </a:r>
            <a:r>
              <a:rPr lang="en-US" altLang="ko-KR" sz="1400" dirty="0">
                <a:solidFill>
                  <a:srgbClr val="000000"/>
                </a:solidFill>
                <a:latin typeface="YDVYMjOStd12"/>
              </a:rPr>
              <a:t>.</a:t>
            </a:r>
            <a:endParaRPr lang="ko-KR" altLang="en-US" sz="1400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6523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텍스트 개체 틀 1"/>
          <p:cNvSpPr txBox="1">
            <a:spLocks/>
          </p:cNvSpPr>
          <p:nvPr/>
        </p:nvSpPr>
        <p:spPr>
          <a:xfrm>
            <a:off x="779230" y="1906438"/>
            <a:ext cx="11228717" cy="48221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endParaRPr lang="en-US" altLang="ko-KR" sz="22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0" name="제목 9">
            <a:extLst>
              <a:ext uri="{FF2B5EF4-FFF2-40B4-BE49-F238E27FC236}">
                <a16:creationId xmlns:a16="http://schemas.microsoft.com/office/drawing/2014/main" id="{2E0B1CE4-00EE-1841-984D-B00E882C4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  <a:endParaRPr lang="x-none" dirty="0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5A2D139-0D54-6740-BC96-84B38FA6B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3</a:t>
            </a:fld>
            <a:endParaRPr lang="ko-KR" altLang="en-US"/>
          </a:p>
        </p:txBody>
      </p:sp>
      <p:sp>
        <p:nvSpPr>
          <p:cNvPr id="11" name="텍스트 개체 틀 10">
            <a:extLst>
              <a:ext uri="{FF2B5EF4-FFF2-40B4-BE49-F238E27FC236}">
                <a16:creationId xmlns:a16="http://schemas.microsoft.com/office/drawing/2014/main" id="{7389A846-A623-F04D-A5F3-1E4377CC92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503" y="765313"/>
            <a:ext cx="11281052" cy="52776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CHAPTER 8 </a:t>
            </a:r>
            <a:r>
              <a:rPr lang="ko-KR" altLang="en-US" dirty="0" err="1"/>
              <a:t>딥러닝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8.1 </a:t>
            </a:r>
            <a:r>
              <a:rPr lang="ko-KR" altLang="en-US" dirty="0"/>
              <a:t>더 깊게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8.1.1 </a:t>
            </a:r>
            <a:r>
              <a:rPr lang="ko-KR" altLang="en-US" dirty="0"/>
              <a:t>더 깊은 신경망으로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8.1.2 </a:t>
            </a:r>
            <a:r>
              <a:rPr lang="ko-KR" altLang="en-US" dirty="0"/>
              <a:t>정확도를 더 높이려면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8.1.3 </a:t>
            </a:r>
            <a:r>
              <a:rPr lang="ko-KR" altLang="en-US" dirty="0"/>
              <a:t>깊게 하는 이유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8.2 </a:t>
            </a:r>
            <a:r>
              <a:rPr lang="ko-KR" altLang="en-US" dirty="0" err="1"/>
              <a:t>딥러닝의</a:t>
            </a:r>
            <a:r>
              <a:rPr lang="ko-KR" altLang="en-US" dirty="0"/>
              <a:t> 초기 역사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8.2.1 </a:t>
            </a:r>
            <a:r>
              <a:rPr lang="ko-KR" altLang="en-US" dirty="0" err="1"/>
              <a:t>이미지넷</a:t>
            </a:r>
            <a:endParaRPr lang="ko-KR" altLang="en-US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8.2.2 </a:t>
            </a:r>
            <a:r>
              <a:rPr lang="en-US" altLang="ko-KR" dirty="0" err="1"/>
              <a:t>VGG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8.2.3 </a:t>
            </a:r>
            <a:r>
              <a:rPr lang="en-US" altLang="ko-KR" dirty="0" err="1"/>
              <a:t>GoogLeNet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8.2.4 </a:t>
            </a:r>
            <a:r>
              <a:rPr lang="en-US" altLang="ko-KR" dirty="0" err="1"/>
              <a:t>ResNet</a:t>
            </a:r>
            <a:endParaRPr lang="en-US" altLang="ko-KR" dirty="0"/>
          </a:p>
          <a:p>
            <a:pPr lvl="1">
              <a:lnSpc>
                <a:spcPct val="150000"/>
              </a:lnSpc>
            </a:pPr>
            <a:r>
              <a:rPr lang="en-US" altLang="ko-KR" dirty="0"/>
              <a:t>8.3 </a:t>
            </a:r>
            <a:r>
              <a:rPr lang="ko-KR" altLang="en-US" dirty="0"/>
              <a:t>더 빠르게</a:t>
            </a:r>
            <a:r>
              <a:rPr lang="en-US" altLang="ko-KR" dirty="0"/>
              <a:t>(</a:t>
            </a:r>
            <a:r>
              <a:rPr lang="ko-KR" altLang="en-US" dirty="0" err="1"/>
              <a:t>딥러닝</a:t>
            </a:r>
            <a:r>
              <a:rPr lang="ko-KR" altLang="en-US" dirty="0"/>
              <a:t> 고속화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8.3.1 </a:t>
            </a:r>
            <a:r>
              <a:rPr lang="ko-KR" altLang="en-US" dirty="0"/>
              <a:t>풀어야 할 숙제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8.3.2 GPU</a:t>
            </a:r>
            <a:r>
              <a:rPr lang="ko-KR" altLang="en-US" dirty="0"/>
              <a:t>를 활용한 고속화</a:t>
            </a:r>
            <a:endParaRPr lang="x-none" dirty="0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837F328C-7274-B84B-86CC-6F597CA759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텍스트 개체 틀 10">
            <a:extLst>
              <a:ext uri="{FF2B5EF4-FFF2-40B4-BE49-F238E27FC236}">
                <a16:creationId xmlns:a16="http://schemas.microsoft.com/office/drawing/2014/main" id="{7205AA1A-6AAC-4611-A063-4F16AA3000A1}"/>
              </a:ext>
            </a:extLst>
          </p:cNvPr>
          <p:cNvSpPr txBox="1">
            <a:spLocks/>
          </p:cNvSpPr>
          <p:nvPr/>
        </p:nvSpPr>
        <p:spPr>
          <a:xfrm>
            <a:off x="5491407" y="979972"/>
            <a:ext cx="4450824" cy="527767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rgbClr val="4BB0A0"/>
              </a:buClr>
              <a:buFont typeface="시스템 서체"/>
              <a:buChar char="◦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시스템 서체"/>
              <a:buChar char="⁃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50000"/>
              </a:lnSpc>
            </a:pPr>
            <a:r>
              <a:rPr lang="en-US" altLang="ko-KR" dirty="0"/>
              <a:t>8.3.3 </a:t>
            </a:r>
            <a:r>
              <a:rPr lang="ko-KR" altLang="en-US" dirty="0"/>
              <a:t>분산 학습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8.3.4 </a:t>
            </a:r>
            <a:r>
              <a:rPr lang="ko-KR" altLang="en-US" dirty="0"/>
              <a:t>연산 정밀도와 비트 줄이기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8.4 </a:t>
            </a:r>
            <a:r>
              <a:rPr lang="ko-KR" altLang="en-US" dirty="0" err="1"/>
              <a:t>딥러닝의</a:t>
            </a:r>
            <a:r>
              <a:rPr lang="ko-KR" altLang="en-US" dirty="0"/>
              <a:t> 활용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8.4.1 </a:t>
            </a:r>
            <a:r>
              <a:rPr lang="ko-KR" altLang="en-US" dirty="0"/>
              <a:t>사물 검출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8.4.2 </a:t>
            </a:r>
            <a:r>
              <a:rPr lang="ko-KR" altLang="en-US" dirty="0"/>
              <a:t>분할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8.4.3 </a:t>
            </a:r>
            <a:r>
              <a:rPr lang="ko-KR" altLang="en-US" dirty="0"/>
              <a:t>사진 캡션 생성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8.5 </a:t>
            </a:r>
            <a:r>
              <a:rPr lang="ko-KR" altLang="en-US" dirty="0" err="1"/>
              <a:t>딥러닝의</a:t>
            </a:r>
            <a:r>
              <a:rPr lang="ko-KR" altLang="en-US" dirty="0"/>
              <a:t> 미래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8.5.1 </a:t>
            </a:r>
            <a:r>
              <a:rPr lang="ko-KR" altLang="en-US" dirty="0"/>
              <a:t>이미지 스타일</a:t>
            </a:r>
            <a:r>
              <a:rPr lang="en-US" altLang="ko-KR" dirty="0"/>
              <a:t>(</a:t>
            </a:r>
            <a:r>
              <a:rPr lang="ko-KR" altLang="en-US" dirty="0"/>
              <a:t>화풍</a:t>
            </a:r>
            <a:r>
              <a:rPr lang="en-US" altLang="ko-KR" dirty="0"/>
              <a:t>) </a:t>
            </a:r>
            <a:r>
              <a:rPr lang="ko-KR" altLang="en-US" dirty="0"/>
              <a:t>변환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8.5.2 </a:t>
            </a:r>
            <a:r>
              <a:rPr lang="ko-KR" altLang="en-US" dirty="0"/>
              <a:t>이미지 생성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8.5.3 </a:t>
            </a:r>
            <a:r>
              <a:rPr lang="ko-KR" altLang="en-US" dirty="0"/>
              <a:t>자율 주행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8.5.4 Deep Q-Network(</a:t>
            </a:r>
            <a:r>
              <a:rPr lang="ko-KR" altLang="en-US" dirty="0"/>
              <a:t>강화학습</a:t>
            </a:r>
            <a:r>
              <a:rPr lang="en-US" altLang="ko-KR" dirty="0"/>
              <a:t>)</a:t>
            </a:r>
          </a:p>
          <a:p>
            <a:pPr lvl="1">
              <a:lnSpc>
                <a:spcPct val="150000"/>
              </a:lnSpc>
            </a:pPr>
            <a:r>
              <a:rPr lang="en-US" altLang="ko-KR" dirty="0"/>
              <a:t>8.6 </a:t>
            </a:r>
            <a:r>
              <a:rPr lang="ko-KR" altLang="en-US" dirty="0"/>
              <a:t>정리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29486924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8228E8E3-0E6B-F440-8FD7-C16EDF9465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600" b="1" dirty="0">
                <a:cs typeface="+mj-cs"/>
              </a:rPr>
              <a:t>CHAPTER 8 </a:t>
            </a:r>
            <a:r>
              <a:rPr lang="ko-KR" altLang="en-US" sz="3600" b="1" dirty="0" err="1">
                <a:cs typeface="+mj-cs"/>
              </a:rPr>
              <a:t>딥러닝</a:t>
            </a:r>
            <a:endParaRPr lang="ko-KR" altLang="en-US" sz="3600" b="1" dirty="0">
              <a:cs typeface="+mj-cs"/>
            </a:endParaRPr>
          </a:p>
        </p:txBody>
      </p:sp>
      <p:sp>
        <p:nvSpPr>
          <p:cNvPr id="3" name="직사각형 2">
            <a:extLst>
              <a:ext uri="{FF2B5EF4-FFF2-40B4-BE49-F238E27FC236}">
                <a16:creationId xmlns:a16="http://schemas.microsoft.com/office/drawing/2014/main" id="{0EE7ED06-594A-944A-AEE5-7173AA956952}"/>
              </a:ext>
            </a:extLst>
          </p:cNvPr>
          <p:cNvSpPr/>
          <p:nvPr/>
        </p:nvSpPr>
        <p:spPr>
          <a:xfrm>
            <a:off x="691375" y="3925796"/>
            <a:ext cx="7979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dirty="0" err="1">
                <a:ea typeface="Malgun Gothic" panose="020B0503020000020004" pitchFamily="34" charset="-127"/>
              </a:rPr>
              <a:t>딥러닝의</a:t>
            </a:r>
            <a:r>
              <a:rPr lang="ko-KR" altLang="en-US" sz="1600" dirty="0">
                <a:ea typeface="Malgun Gothic" panose="020B0503020000020004" pitchFamily="34" charset="-127"/>
              </a:rPr>
              <a:t> 특징과 과제</a:t>
            </a:r>
            <a:r>
              <a:rPr lang="en-US" altLang="ko-KR" sz="1600" dirty="0"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ea typeface="Malgun Gothic" panose="020B0503020000020004" pitchFamily="34" charset="-127"/>
              </a:rPr>
              <a:t>가능성</a:t>
            </a:r>
            <a:r>
              <a:rPr lang="en-US" altLang="ko-KR" sz="1600" dirty="0">
                <a:ea typeface="Malgun Gothic" panose="020B0503020000020004" pitchFamily="34" charset="-127"/>
              </a:rPr>
              <a:t>, </a:t>
            </a:r>
            <a:r>
              <a:rPr lang="ko-KR" altLang="en-US" sz="1600" dirty="0">
                <a:ea typeface="Malgun Gothic" panose="020B0503020000020004" pitchFamily="34" charset="-127"/>
              </a:rPr>
              <a:t>오늘날의 첨단 </a:t>
            </a:r>
            <a:r>
              <a:rPr lang="ko-KR" altLang="en-US" sz="1600" dirty="0" err="1">
                <a:ea typeface="Malgun Gothic" panose="020B0503020000020004" pitchFamily="34" charset="-127"/>
              </a:rPr>
              <a:t>딥러닝에</a:t>
            </a:r>
            <a:r>
              <a:rPr lang="ko-KR" altLang="en-US" sz="1600" dirty="0">
                <a:ea typeface="Malgun Gothic" panose="020B0503020000020004" pitchFamily="34" charset="-127"/>
              </a:rPr>
              <a:t> 대해 알아보기</a:t>
            </a:r>
            <a:endParaRPr lang="ko-KR" altLang="en-US" sz="1600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684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8" y="1312697"/>
            <a:ext cx="6442596" cy="3526473"/>
          </a:xfrm>
          <a:prstGeom prst="rect">
            <a:avLst/>
          </a:prstGeom>
        </p:spPr>
      </p:pic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30541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8.1.1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더 깊은 신경망으로</a:t>
            </a:r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227309" y="4839171"/>
            <a:ext cx="6096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en-US" altLang="ko-KR" sz="2000" dirty="0">
                <a:solidFill>
                  <a:srgbClr val="000000"/>
                </a:solidFill>
                <a:latin typeface="HelveticaNeue-Light"/>
              </a:rPr>
              <a:t>3</a:t>
            </a:r>
            <a:r>
              <a:rPr lang="en-US" altLang="ko-KR" dirty="0">
                <a:solidFill>
                  <a:srgbClr val="000000"/>
                </a:solidFill>
                <a:latin typeface="YDVYGOStd12"/>
              </a:rPr>
              <a:t>×</a:t>
            </a:r>
            <a:r>
              <a:rPr lang="en-US" altLang="ko-KR" sz="2000" dirty="0">
                <a:solidFill>
                  <a:srgbClr val="000000"/>
                </a:solidFill>
                <a:latin typeface="HelveticaNeue-Light"/>
              </a:rPr>
              <a:t>3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의 작은 필터를 사용한 </a:t>
            </a:r>
            <a:r>
              <a:rPr lang="ko-KR" altLang="en-US" dirty="0" err="1">
                <a:solidFill>
                  <a:srgbClr val="000000"/>
                </a:solidFill>
                <a:latin typeface="YDVYGOStd12"/>
              </a:rPr>
              <a:t>합성곱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 계층</a:t>
            </a:r>
          </a:p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활성화 함수는 </a:t>
            </a:r>
            <a:r>
              <a:rPr lang="en-US" altLang="ko-KR" sz="2000" dirty="0" err="1">
                <a:solidFill>
                  <a:srgbClr val="000000"/>
                </a:solidFill>
                <a:latin typeface="HelveticaNeue-Light"/>
              </a:rPr>
              <a:t>ReLU</a:t>
            </a:r>
            <a:endParaRPr lang="en-US" altLang="ko-KR" sz="2000" dirty="0">
              <a:solidFill>
                <a:srgbClr val="000000"/>
              </a:solidFill>
              <a:latin typeface="HelveticaNeue-Light"/>
            </a:endParaRPr>
          </a:p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ko-KR" altLang="en-US" dirty="0" err="1">
                <a:solidFill>
                  <a:srgbClr val="000000"/>
                </a:solidFill>
                <a:latin typeface="YDVYGOStd12"/>
              </a:rPr>
              <a:t>완전연결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 계층 뒤에 </a:t>
            </a:r>
            <a:r>
              <a:rPr lang="ko-KR" altLang="en-US" dirty="0" err="1">
                <a:solidFill>
                  <a:srgbClr val="000000"/>
                </a:solidFill>
                <a:latin typeface="YDVYGOStd12"/>
              </a:rPr>
              <a:t>드롭아웃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 계층 사용</a:t>
            </a:r>
          </a:p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en-US" altLang="ko-KR" sz="2000" dirty="0">
                <a:solidFill>
                  <a:srgbClr val="000000"/>
                </a:solidFill>
                <a:latin typeface="HelveticaNeue-Light"/>
              </a:rPr>
              <a:t>Adam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을 사용해 최적화</a:t>
            </a:r>
          </a:p>
          <a:p>
            <a:r>
              <a:rPr lang="ko-KR" altLang="en-US" sz="800" dirty="0">
                <a:solidFill>
                  <a:srgbClr val="5F5E5E"/>
                </a:solidFill>
                <a:latin typeface="YDVYGOStd12"/>
              </a:rPr>
              <a:t>●● 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가중치 </a:t>
            </a:r>
            <a:r>
              <a:rPr lang="ko-KR" altLang="en-US" dirty="0" err="1">
                <a:solidFill>
                  <a:srgbClr val="000000"/>
                </a:solidFill>
                <a:latin typeface="YDVYGOStd12"/>
              </a:rPr>
              <a:t>초깃값은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 ‘</a:t>
            </a:r>
            <a:r>
              <a:rPr lang="en-US" altLang="ko-KR" sz="2000" dirty="0">
                <a:solidFill>
                  <a:srgbClr val="000000"/>
                </a:solidFill>
                <a:latin typeface="HelveticaNeue-Light"/>
              </a:rPr>
              <a:t>He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의 </a:t>
            </a:r>
            <a:r>
              <a:rPr lang="ko-KR" altLang="en-US" dirty="0" err="1">
                <a:solidFill>
                  <a:srgbClr val="000000"/>
                </a:solidFill>
                <a:latin typeface="YDVYGOStd12"/>
              </a:rPr>
              <a:t>초깃값</a:t>
            </a:r>
            <a:r>
              <a:rPr lang="ko-KR" altLang="en-US" dirty="0">
                <a:solidFill>
                  <a:srgbClr val="000000"/>
                </a:solidFill>
                <a:latin typeface="YDVYGOStd12"/>
              </a:rPr>
              <a:t>’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601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576174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8.1.1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더 깊은 신경망으로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6</a:t>
            </a:fld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9183961-F14A-497B-9221-0F3BAFBA7F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07" y="1135417"/>
            <a:ext cx="12192000" cy="514640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70EF634-8A42-4762-A31A-A586B4BC9F52}"/>
              </a:ext>
            </a:extLst>
          </p:cNvPr>
          <p:cNvSpPr txBox="1"/>
          <p:nvPr/>
        </p:nvSpPr>
        <p:spPr>
          <a:xfrm>
            <a:off x="6096000" y="1135417"/>
            <a:ext cx="3761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ch08/deep_convnet.py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451910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576174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8.1.1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더 깊은 신경망으로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7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09A73C-04FC-4867-8412-3E1983407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26" y="1370428"/>
            <a:ext cx="4679269" cy="39093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1440267-3E0A-4651-B17D-052525905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880" y="253984"/>
            <a:ext cx="4922989" cy="63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78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576174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8.1.1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더 깊은 신경망으로</a:t>
            </a:r>
            <a:endParaRPr lang="ko-KR" altLang="en-US" dirty="0"/>
          </a:p>
        </p:txBody>
      </p:sp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8</a:t>
            </a:fld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0009A73C-04FC-4867-8412-3E19834070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226" y="1370428"/>
            <a:ext cx="4679269" cy="390935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71440267-3E0A-4651-B17D-052525905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880" y="253984"/>
            <a:ext cx="4922989" cy="636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85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E82F3270-274A-4FFA-9FC4-DAF65E0A1115}"/>
              </a:ext>
            </a:extLst>
          </p:cNvPr>
          <p:cNvSpPr txBox="1">
            <a:spLocks/>
          </p:cNvSpPr>
          <p:nvPr/>
        </p:nvSpPr>
        <p:spPr>
          <a:xfrm>
            <a:off x="991177" y="151442"/>
            <a:ext cx="11200823" cy="4247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pPr>
              <a:spcBef>
                <a:spcPts val="1000"/>
              </a:spcBef>
              <a:defRPr/>
            </a:pPr>
            <a:r>
              <a:rPr lang="en-US" altLang="ko-KR" sz="2400" b="1" dirty="0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SECTION 08 </a:t>
            </a:r>
            <a:r>
              <a:rPr lang="ko-KR" altLang="en-US" sz="2400" b="1" dirty="0" err="1">
                <a:solidFill>
                  <a:schemeClr val="accent2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딥러닝</a:t>
            </a:r>
            <a:endParaRPr lang="en-US" altLang="ko-KR" sz="2400" b="1" dirty="0">
              <a:solidFill>
                <a:schemeClr val="accent2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91177" y="730541"/>
            <a:ext cx="30011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>
                <a:solidFill>
                  <a:srgbClr val="5F5E5E"/>
                </a:solidFill>
                <a:latin typeface="HelveticaNeue-Bold"/>
              </a:rPr>
              <a:t>8.1.1 </a:t>
            </a:r>
            <a:r>
              <a:rPr lang="ko-KR" altLang="en-US" dirty="0">
                <a:solidFill>
                  <a:srgbClr val="474646"/>
                </a:solidFill>
                <a:latin typeface="YDVYGOStd14"/>
              </a:rPr>
              <a:t>더 깊은 신경망으로</a:t>
            </a:r>
            <a:endParaRPr lang="ko-KR" altLang="en-US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649" y="1550446"/>
            <a:ext cx="5400276" cy="2872781"/>
          </a:xfrm>
          <a:prstGeom prst="rect">
            <a:avLst/>
          </a:prstGeom>
        </p:spPr>
      </p:pic>
      <p:sp>
        <p:nvSpPr>
          <p:cNvPr id="2" name="바닥글 개체 틀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altLang="ko-KR"/>
              <a:t>〉 〉 </a:t>
            </a:r>
            <a:r>
              <a:rPr lang="ko-KR" altLang="en-US"/>
              <a:t>밑바닥부터 시작하는 딥러닝</a:t>
            </a: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6353835A-5E09-4503-B599-6DF340CA3988}" type="slidenum">
              <a:rPr lang="ko-KR" altLang="en-US" smtClean="0"/>
              <a:pPr/>
              <a:t>9</a:t>
            </a:fld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CFB1C486-C6AB-4A30-B0CD-45ECC6DAF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075" y="1727189"/>
            <a:ext cx="5336732" cy="269603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6BAC736-E44F-429C-AAD2-B73166676789}"/>
              </a:ext>
            </a:extLst>
          </p:cNvPr>
          <p:cNvSpPr txBox="1"/>
          <p:nvPr/>
        </p:nvSpPr>
        <p:spPr>
          <a:xfrm>
            <a:off x="991177" y="1211328"/>
            <a:ext cx="3761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ch08/train_deepnet.py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53629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1157</Words>
  <Application>Microsoft Office PowerPoint</Application>
  <PresentationFormat>와이드스크린</PresentationFormat>
  <Paragraphs>199</Paragraphs>
  <Slides>27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43" baseType="lpstr">
      <vt:lpstr>HelveticaNeue-Bold</vt:lpstr>
      <vt:lpstr>HelveticaNeue-Light</vt:lpstr>
      <vt:lpstr>HelveticaNeue-Medium</vt:lpstr>
      <vt:lpstr>HelveticaNeue-Roman</vt:lpstr>
      <vt:lpstr>ITCGaramondStd-Lt</vt:lpstr>
      <vt:lpstr>YDVYGOStd12</vt:lpstr>
      <vt:lpstr>YDVYGOStd14</vt:lpstr>
      <vt:lpstr>YDVYGOStd15</vt:lpstr>
      <vt:lpstr>YDVYMjOStd12</vt:lpstr>
      <vt:lpstr>나눔고딕 ExtraBold</vt:lpstr>
      <vt:lpstr>Malgun Gothic</vt:lpstr>
      <vt:lpstr>Malgun Gothic</vt:lpstr>
      <vt:lpstr>바탕</vt:lpstr>
      <vt:lpstr>시스템 서체</vt:lpstr>
      <vt:lpstr>Arial</vt:lpstr>
      <vt:lpstr>Office 테마</vt:lpstr>
      <vt:lpstr>밑바닥부터 시작하는 딥러닝</vt:lpstr>
      <vt:lpstr>이 책의 학습 목표</vt:lpstr>
      <vt:lpstr>Contents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mark</dc:creator>
  <cp:lastModifiedBy>오상훈</cp:lastModifiedBy>
  <cp:revision>9</cp:revision>
  <dcterms:created xsi:type="dcterms:W3CDTF">2020-02-12T08:49:14Z</dcterms:created>
  <dcterms:modified xsi:type="dcterms:W3CDTF">2021-04-27T03:50:06Z</dcterms:modified>
</cp:coreProperties>
</file>