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1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17" r:id="rId52"/>
    <p:sldId id="318" r:id="rId53"/>
    <p:sldId id="319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0CE9E9-1FB1-4A9D-9885-72BF69DDB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707F841-8E4F-4EBF-A575-B78B15381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23770F-58EC-4784-875B-55E7237E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92A8F3-5D5C-4D98-806A-1D95B99E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486A81-5900-4B68-85CE-CD8EB81B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90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753079-5B02-4D37-AE11-42DCB0E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1779E9A-A840-4415-8630-06C23FC93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EE2DE1-AFA6-42B7-BC59-B90E2B2D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602132-FE09-41AF-AFB9-FE698E2E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EECB25-5F54-408D-A4AD-B9277BE4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58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EB74CF-D24A-40B2-936D-17ADB91F7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39478AF-0772-4B51-9E3B-80C541F4A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EA0D6F-98A7-40B9-8A7E-0BA5E3449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E76ED7-5960-432A-8954-A8748DEC3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9861FA-51DE-4455-A50A-4B8FE58F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80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E39EF-27A3-4D57-8DAF-8FD42C98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4E9F02-38FB-459A-A5BE-49C907A8C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C3D1C0-B3A9-4F03-8B95-75C02CEF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8B28EC-B556-4FE1-9020-C55D6F58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454DB6-D0B7-4EEA-9F8E-0ECF10A2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2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27DDDE-0DB4-4799-B308-2204DFBF8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1CAD93-9C90-46D0-A0EF-4D80CDDF3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CA7EF-F7BD-4BC4-B167-2AB3513A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645D9D-8D3C-4853-85A7-9F64CB81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C37DA8-F3E4-4E26-82A8-77B4AFD6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98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141889-52F1-4D30-B486-BA20A9D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1625A9-41CD-496B-BFA4-83B447A2A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9B584E-E5A6-4C98-9AAC-16BEF1B86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756CBF5-2F0A-4F98-A71B-57CFA706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9E0789B-DE8C-4246-B659-5D901EB5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E71525C-FCE5-4DDB-AB1E-02F45275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49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E3A54E-3EB1-415E-A325-0CC0ED9A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01CDCD-0EAA-44BD-9520-AB2BA9038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DF50792-F2A1-4A2A-A755-BF09D1456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F37DE53-D4D3-4D23-8BBA-1E9B46DDF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0DBD0D7-BAF5-486C-A60E-CDEF6B2A3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0370ADB-C19D-4763-8B80-61942D01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3365D37-9322-4D6A-BE57-F1390D93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700A205-C1A8-4494-BC4A-C2595026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38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9E3C29-CA6D-4A95-B48E-66B006A3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E1D019F-7E27-4E73-BF64-5F0505F2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D0FADDB-009E-4469-AD30-FE606A24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5C3E946-A378-468B-8E12-C047E9E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4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80575D3-D3DC-4AF2-8123-16267A9D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603227B-C33D-4D76-AE2D-C0773983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DAEEDF-6C5B-4963-8731-B2A78B48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09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B2D1A2-DE6A-4904-B116-DDDDB368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1A005D-8BA3-4EF3-AA58-420CAB17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A25CB1C-9A82-4365-9F71-5E5F2FD40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E5F7B19-C868-4D44-98D3-7AEBB2779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C89B38-F279-475F-82B9-DAFC83EA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9804CE-8F4E-4818-AF71-207C64BA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37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AD0729-D28B-471A-A335-FB4F14B0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59E1A99-38A2-4D69-8CDD-0CC2F4AF3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C1A08B5-8C46-4548-BA17-E8D479899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FF9F04-66CB-41DD-B782-0C60B235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B13475-1919-4FAA-9BF2-A04DB1E4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0A16E5-449C-4AE5-A720-56583787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87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8907DBE-07A6-4904-9957-1A500146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DA4FFA4-B6DA-4973-B906-CC3D7DA8B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72627D-E111-4546-A241-AE8D3311E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DD91-E20A-438E-95D5-865A038F8D28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8D9ED3-C0D2-431D-AC1C-2BB208CFB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F7E6B4-4280-45C6-93E9-E47790F94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81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ythn.org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scipy.org/doc/numpy-1.13.0/user/quickstart.html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A3C900-2BF9-4CA9-983A-58842F53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5950"/>
            <a:ext cx="9144000" cy="1116012"/>
          </a:xfrm>
        </p:spPr>
        <p:txBody>
          <a:bodyPr/>
          <a:lstStyle/>
          <a:p>
            <a:r>
              <a:rPr lang="en-US" altLang="ko-KR"/>
              <a:t>AI </a:t>
            </a:r>
            <a:r>
              <a:rPr lang="ko-KR" altLang="en-US" dirty="0"/>
              <a:t>고급프로그래밍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82226D2D-634D-4D00-B5A3-294955EF0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880" y="2220278"/>
            <a:ext cx="9144000" cy="38655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ko-KR" dirty="0" err="1"/>
              <a:t>Numpy</a:t>
            </a:r>
            <a:r>
              <a:rPr lang="en-US" altLang="ko-KR" dirty="0"/>
              <a:t>/matplotlib,</a:t>
            </a:r>
            <a:r>
              <a:rPr lang="ko-KR" altLang="en-US" dirty="0"/>
              <a:t> </a:t>
            </a:r>
            <a:r>
              <a:rPr lang="en-US" altLang="ko-KR" dirty="0" err="1"/>
              <a:t>pdb</a:t>
            </a:r>
            <a:endParaRPr lang="en-US" altLang="ko-KR" dirty="0"/>
          </a:p>
          <a:p>
            <a:pPr algn="l"/>
            <a:r>
              <a:rPr lang="en-US" altLang="ko-KR" dirty="0"/>
              <a:t>Pandas</a:t>
            </a:r>
          </a:p>
          <a:p>
            <a:pPr algn="l"/>
            <a:r>
              <a:rPr lang="en-US" altLang="ko-KR" dirty="0"/>
              <a:t>Data preprocessing, Template matching, k-NN, PCA &amp; LDA</a:t>
            </a:r>
          </a:p>
          <a:p>
            <a:pPr algn="l"/>
            <a:r>
              <a:rPr lang="en-US" altLang="ko-KR" dirty="0"/>
              <a:t>Perceptron and SVM</a:t>
            </a:r>
          </a:p>
          <a:p>
            <a:pPr algn="l"/>
            <a:r>
              <a:rPr lang="en-US" altLang="ko-KR" dirty="0"/>
              <a:t>Neural Network(Multi-Layer Perceptron)</a:t>
            </a:r>
          </a:p>
          <a:p>
            <a:pPr algn="l"/>
            <a:r>
              <a:rPr lang="en-US" altLang="ko-KR" dirty="0"/>
              <a:t>Convolution Neural Network</a:t>
            </a:r>
          </a:p>
          <a:p>
            <a:pPr algn="l"/>
            <a:r>
              <a:rPr lang="en-US" altLang="ko-KR" dirty="0" err="1"/>
              <a:t>Tensorflow</a:t>
            </a:r>
            <a:endParaRPr lang="en-US" altLang="ko-KR" dirty="0"/>
          </a:p>
          <a:p>
            <a:pPr algn="l"/>
            <a:endParaRPr lang="en-US" altLang="ko-KR" dirty="0"/>
          </a:p>
          <a:p>
            <a:pPr algn="l"/>
            <a:r>
              <a:rPr lang="en-US" altLang="ko-KR" dirty="0"/>
              <a:t>Term-Project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349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35F5966-C791-4C47-B8AA-D0160341E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981075"/>
            <a:ext cx="86391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61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4246FA7-1CD1-4CBB-8202-3C502AC0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204787"/>
            <a:ext cx="8610600" cy="64484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57EAF58-A4B3-4FFF-BBF9-15DFA3691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681" y="5045006"/>
            <a:ext cx="3801470" cy="147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5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2AC52C7-A6F0-4960-A6FA-4387FE2FA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642937"/>
            <a:ext cx="86487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0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7E7982B-0DA1-4526-93F0-B8CBC8EDF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409700"/>
            <a:ext cx="87249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90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1480351-20BB-464A-8A62-A5650C7BC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66837"/>
            <a:ext cx="86868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68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3DE12A7-9982-4E25-AB1E-796C46425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128712"/>
            <a:ext cx="85725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70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7C82FE0-3295-4F59-B482-83F4EE876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1319212"/>
            <a:ext cx="86582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66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B9087C1-E165-41E0-AC4A-BFBC2155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1600200"/>
            <a:ext cx="86391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75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9D1BDDA-B0ED-4C2D-96BC-7EABDE9E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962025"/>
            <a:ext cx="8572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1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C527276-9D28-4F80-BFE8-3A75D3E7C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528762"/>
            <a:ext cx="84867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7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A3C900-2BF9-4CA9-983A-58842F53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5950"/>
            <a:ext cx="9144000" cy="745490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프로그램 설치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82226D2D-634D-4D00-B5A3-294955EF0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1361440"/>
            <a:ext cx="9144000" cy="5344160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ko-KR" dirty="0"/>
              <a:t>Python: </a:t>
            </a:r>
            <a:r>
              <a:rPr lang="en-US" altLang="ko-KR" dirty="0">
                <a:hlinkClick r:id="rId2"/>
              </a:rPr>
              <a:t>https://www.pythn.org</a:t>
            </a:r>
            <a:r>
              <a:rPr lang="en-US" altLang="ko-KR" dirty="0"/>
              <a:t> Python</a:t>
            </a:r>
            <a:r>
              <a:rPr lang="ko-KR" altLang="en-US" dirty="0"/>
              <a:t> </a:t>
            </a:r>
            <a:r>
              <a:rPr lang="en-US" altLang="ko-KR" dirty="0"/>
              <a:t>3.8.7</a:t>
            </a:r>
          </a:p>
          <a:p>
            <a:pPr algn="l"/>
            <a:endParaRPr lang="en-US" altLang="ko-KR" dirty="0"/>
          </a:p>
          <a:p>
            <a:pPr algn="l"/>
            <a:endParaRPr lang="en-US" altLang="ko-KR" dirty="0"/>
          </a:p>
          <a:p>
            <a:pPr algn="l"/>
            <a:r>
              <a:rPr lang="en-US" altLang="ko-KR" dirty="0" err="1"/>
              <a:t>Numpy</a:t>
            </a:r>
            <a:r>
              <a:rPr lang="ko-KR" altLang="en-US" dirty="0"/>
              <a:t>설치</a:t>
            </a:r>
            <a:r>
              <a:rPr lang="en-US" altLang="ko-KR" dirty="0"/>
              <a:t> python –m pip install </a:t>
            </a:r>
            <a:r>
              <a:rPr lang="en-US" altLang="ko-KR" dirty="0" err="1"/>
              <a:t>numpy</a:t>
            </a:r>
            <a:endParaRPr lang="en-US" altLang="ko-KR" dirty="0"/>
          </a:p>
          <a:p>
            <a:pPr algn="l"/>
            <a:r>
              <a:rPr lang="en-US" altLang="ko-KR" dirty="0"/>
              <a:t>Matplotlib</a:t>
            </a:r>
            <a:r>
              <a:rPr lang="ko-KR" altLang="en-US" dirty="0"/>
              <a:t>설치</a:t>
            </a:r>
            <a:r>
              <a:rPr lang="en-US" altLang="ko-KR" dirty="0"/>
              <a:t> python –m pip install matplotlib</a:t>
            </a:r>
          </a:p>
          <a:p>
            <a:pPr algn="l"/>
            <a:r>
              <a:rPr lang="en-US" altLang="ko-KR" dirty="0"/>
              <a:t>Pandas</a:t>
            </a:r>
            <a:r>
              <a:rPr lang="ko-KR" altLang="en-US" dirty="0"/>
              <a:t>설치</a:t>
            </a:r>
            <a:r>
              <a:rPr lang="en-US" altLang="ko-KR" dirty="0"/>
              <a:t> python –m pip install pandas</a:t>
            </a:r>
          </a:p>
          <a:p>
            <a:pPr algn="l"/>
            <a:r>
              <a:rPr lang="en-US" altLang="ko-KR" dirty="0"/>
              <a:t>Pillow</a:t>
            </a:r>
            <a:r>
              <a:rPr lang="ko-KR" altLang="en-US" dirty="0"/>
              <a:t> 설치 </a:t>
            </a:r>
            <a:r>
              <a:rPr lang="en-US" altLang="ko-KR" dirty="0"/>
              <a:t>python –m pip install pillow (</a:t>
            </a:r>
            <a:r>
              <a:rPr lang="en-US" altLang="ko-KR" dirty="0" err="1"/>
              <a:t>pil</a:t>
            </a:r>
            <a:r>
              <a:rPr lang="ko-KR" altLang="en-US" dirty="0"/>
              <a:t>에서 </a:t>
            </a:r>
            <a:r>
              <a:rPr lang="en-US" altLang="ko-KR" dirty="0"/>
              <a:t>pillow</a:t>
            </a:r>
            <a:r>
              <a:rPr lang="ko-KR" altLang="en-US" dirty="0"/>
              <a:t>로 바뀜</a:t>
            </a:r>
            <a:r>
              <a:rPr lang="en-US" altLang="ko-KR" dirty="0"/>
              <a:t>)</a:t>
            </a:r>
          </a:p>
          <a:p>
            <a:pPr algn="l"/>
            <a:r>
              <a:rPr lang="en-US" altLang="ko-KR" dirty="0"/>
              <a:t>Scikit-learn </a:t>
            </a:r>
            <a:r>
              <a:rPr lang="ko-KR" altLang="en-US" dirty="0"/>
              <a:t>설치 </a:t>
            </a:r>
            <a:r>
              <a:rPr lang="en-US" altLang="ko-KR" dirty="0"/>
              <a:t>python –m pip install scikit-learn</a:t>
            </a:r>
          </a:p>
          <a:p>
            <a:pPr algn="l"/>
            <a:r>
              <a:rPr lang="en-US" altLang="ko-KR" dirty="0" err="1"/>
              <a:t>Tesnorflow</a:t>
            </a:r>
            <a:r>
              <a:rPr lang="en-US" altLang="ko-KR" dirty="0"/>
              <a:t> </a:t>
            </a:r>
            <a:r>
              <a:rPr lang="ko-KR" altLang="en-US" dirty="0"/>
              <a:t>설치 </a:t>
            </a:r>
            <a:r>
              <a:rPr lang="en-US" altLang="ko-KR" dirty="0"/>
              <a:t>python -m pip install </a:t>
            </a:r>
            <a:r>
              <a:rPr lang="en-US" altLang="ko-KR" dirty="0" err="1"/>
              <a:t>tensorflow-cpu</a:t>
            </a:r>
            <a:endParaRPr lang="en-US" altLang="ko-KR" dirty="0"/>
          </a:p>
          <a:p>
            <a:pPr algn="l"/>
            <a:r>
              <a:rPr lang="en-US" altLang="ko-KR" dirty="0"/>
              <a:t>(</a:t>
            </a:r>
            <a:r>
              <a:rPr lang="en-US" altLang="ko-KR" dirty="0" err="1"/>
              <a:t>numpy</a:t>
            </a:r>
            <a:r>
              <a:rPr lang="en-US" altLang="ko-KR" dirty="0"/>
              <a:t>, </a:t>
            </a:r>
            <a:r>
              <a:rPr lang="en-US" altLang="ko-KR" dirty="0" err="1"/>
              <a:t>scipy</a:t>
            </a:r>
            <a:r>
              <a:rPr lang="en-US" altLang="ko-KR" dirty="0"/>
              <a:t>, </a:t>
            </a:r>
            <a:r>
              <a:rPr lang="en-US" altLang="ko-KR" dirty="0" err="1"/>
              <a:t>keras</a:t>
            </a:r>
            <a:r>
              <a:rPr lang="en-US" altLang="ko-KR" dirty="0"/>
              <a:t> </a:t>
            </a:r>
            <a:r>
              <a:rPr lang="ko-KR" altLang="en-US" dirty="0"/>
              <a:t>가 같이 설치 됨</a:t>
            </a:r>
            <a:r>
              <a:rPr lang="en-US" altLang="ko-KR" dirty="0"/>
              <a:t>)</a:t>
            </a:r>
          </a:p>
          <a:p>
            <a:pPr algn="l"/>
            <a:r>
              <a:rPr lang="en-US" altLang="ko-KR" dirty="0"/>
              <a:t> </a:t>
            </a:r>
          </a:p>
          <a:p>
            <a:pPr algn="l"/>
            <a:r>
              <a:rPr lang="ko-KR" altLang="en-US" dirty="0"/>
              <a:t>프로그램 설치 후 </a:t>
            </a:r>
            <a:r>
              <a:rPr lang="en-US" altLang="ko-KR" dirty="0"/>
              <a:t>import …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예 </a:t>
            </a:r>
            <a:r>
              <a:rPr lang="en-US" altLang="ko-KR" dirty="0"/>
              <a:t>import </a:t>
            </a:r>
            <a:r>
              <a:rPr lang="en-US" altLang="ko-KR" dirty="0" err="1"/>
              <a:t>numpy</a:t>
            </a:r>
            <a:r>
              <a:rPr lang="en-US" altLang="ko-KR" dirty="0"/>
              <a:t>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F2A5D03-4B1E-4CEF-86CD-C0C828546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1931670"/>
            <a:ext cx="7711440" cy="6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00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F96546E-5534-4AE4-A1CE-ECDCA15BE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70" y="0"/>
            <a:ext cx="8518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99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0E0C3B2-15F5-4A1D-8F9F-E79D1A334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819150"/>
            <a:ext cx="86677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31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A092E9C-0F4D-4F33-86EF-8A600B52A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400050"/>
            <a:ext cx="866775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23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3A49FF2-DC1C-489C-9413-42F4FE7F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361950"/>
            <a:ext cx="8591550" cy="30670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36AEF08-7C17-4268-8248-E423F501D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587" y="776287"/>
            <a:ext cx="292417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35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5B37265-91B5-4452-8520-C1B13D389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785812"/>
            <a:ext cx="86582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43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A4BDFE1-CEED-4F36-BB53-7CDBB9FE0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2887"/>
            <a:ext cx="859155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97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F790309-EAB2-44F5-B03D-4395372FD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195387"/>
            <a:ext cx="87820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65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0894FD2-BEB6-4A14-864C-632B26950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809625"/>
            <a:ext cx="87534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92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A202F73-C0DC-476F-AA05-ECC03B4D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614362"/>
            <a:ext cx="87249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23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78FC22F-022D-4BD4-9927-43043A7C5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1019175"/>
            <a:ext cx="87153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7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A3C900-2BF9-4CA9-983A-58842F53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9950"/>
            <a:ext cx="9144000" cy="1116012"/>
          </a:xfrm>
        </p:spPr>
        <p:txBody>
          <a:bodyPr/>
          <a:lstStyle/>
          <a:p>
            <a:r>
              <a:rPr lang="en-US" altLang="ko-KR" dirty="0" err="1"/>
              <a:t>Numpy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66EE88E-5121-46AF-AD4A-704C63F4F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5904"/>
            <a:ext cx="9144000" cy="541337"/>
          </a:xfrm>
        </p:spPr>
        <p:txBody>
          <a:bodyPr/>
          <a:lstStyle/>
          <a:p>
            <a:r>
              <a:rPr lang="en-US" altLang="ko-KR" dirty="0">
                <a:cs typeface="나눔고딕" charset="-127"/>
                <a:hlinkClick r:id="rId2"/>
              </a:rPr>
              <a:t>https://docs.scipy.org/doc/numpy-1.13.0/user/quickstart.html</a:t>
            </a:r>
            <a:endParaRPr lang="en-US" altLang="ko-KR" dirty="0">
              <a:cs typeface="나눔고딕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094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05A8E47-447D-4BBB-9B83-18E807553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728662"/>
            <a:ext cx="87725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58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CF2BFBC-2662-49EA-AD3E-388257B0E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295275"/>
            <a:ext cx="875347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15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3F7AFD0-8803-400C-976C-08840907E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3337"/>
            <a:ext cx="86868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85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A05D3CC-778D-4299-88C6-DAD4AA969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690562"/>
            <a:ext cx="86868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18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5A4675E-FC33-44C7-BF35-36C8E8F27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295275"/>
            <a:ext cx="893445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09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F3FCCF8-9D09-4507-B895-796612DE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752475"/>
            <a:ext cx="85439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09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8746249-EF25-49C6-B9A5-45F4BECBE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738187"/>
            <a:ext cx="87058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1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214612E-C4A2-41DB-A1ED-49E96D3E2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738187"/>
            <a:ext cx="86677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76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8D2CA3E-7FE7-4458-8C0B-F1842B3E5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223837"/>
            <a:ext cx="865822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5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3B91656-65C3-4A06-A349-469841EBA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762000"/>
            <a:ext cx="86772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6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DF77F95-A19D-444F-A299-F64C7E856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485775"/>
            <a:ext cx="9477376" cy="55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75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DE311BB-43D2-4398-AC7F-A73B27C38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228600"/>
            <a:ext cx="85248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2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418890C-0AAE-409D-B7D1-8F9619F24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566737"/>
            <a:ext cx="87820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26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AD8C6FD-CB88-4E0A-A099-8137D8948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457199"/>
            <a:ext cx="8878036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70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FC98B24-8A3C-43C0-800B-ECD6A76E0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947737"/>
            <a:ext cx="86201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191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660D872-4872-440E-BBB0-2B80BFECA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409575"/>
            <a:ext cx="87439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082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CC52C80-2334-4B6C-8566-9B3F30C73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328612"/>
            <a:ext cx="8848725" cy="11144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6ACE8BB-02A7-457C-8E96-C96DD4E3A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1776412"/>
            <a:ext cx="3133725" cy="414337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DDA13E7-4919-4780-A5AD-455EAF00B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450" y="1776412"/>
            <a:ext cx="29908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142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9F8EAAE-B30D-4F75-ABD6-B72A7C37F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76250"/>
            <a:ext cx="87058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813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03E13D4-3325-46B6-895B-ECA002C47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09537"/>
            <a:ext cx="5229225" cy="49244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6BB7510-ED30-4AF9-80AB-400A77AB1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525" y="1738313"/>
            <a:ext cx="7639050" cy="50101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A8FA51C-AEC4-424C-8FE5-AA746ABE8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418" y="109537"/>
            <a:ext cx="58674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160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3766468-252B-432D-BDF4-32ED18D13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704850"/>
            <a:ext cx="86677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31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81FA7C4-F655-482C-8519-6698DDEC2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200025"/>
            <a:ext cx="8743950" cy="36766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EA13881-20A2-4347-BA86-F10639F30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886200"/>
            <a:ext cx="48577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8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0EA65AE-77D3-4ACB-9DF5-A50A0EE82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1300162"/>
            <a:ext cx="8824913" cy="521249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4E94D83-1B4A-41B5-AD16-059D7D85D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6" y="338271"/>
            <a:ext cx="9765143" cy="9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096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7E3C9DB-65B4-4BF0-B751-E27020B0F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666750"/>
            <a:ext cx="7296150" cy="52006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44DDE63-B7EF-4BDA-9EDF-B0CDD3244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775" y="4281487"/>
            <a:ext cx="35623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900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D5988DA-743B-4664-880C-CE0D07FBA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870585"/>
            <a:ext cx="7216775" cy="42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228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8EEFB1D-8EC3-4EA9-B8B2-8EE71DD8D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42" y="1259840"/>
            <a:ext cx="5031030" cy="37287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CD10397-75B3-4E81-99C5-60E9B7844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877" y="1658620"/>
            <a:ext cx="5583360" cy="31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316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AC9773-CB93-49E2-9C73-F3EB44E5DF6D}"/>
              </a:ext>
            </a:extLst>
          </p:cNvPr>
          <p:cNvSpPr txBox="1"/>
          <p:nvPr/>
        </p:nvSpPr>
        <p:spPr>
          <a:xfrm>
            <a:off x="551330" y="461404"/>
            <a:ext cx="6303980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&gt;&gt;&gt; a = </a:t>
            </a:r>
            <a:r>
              <a:rPr lang="en-US" altLang="ko-KR" sz="1600" dirty="0" err="1"/>
              <a:t>np.arange</a:t>
            </a:r>
            <a:r>
              <a:rPr lang="en-US" altLang="ko-KR" sz="1600" dirty="0"/>
              <a:t>(1, 25).reshape(4, 6)</a:t>
            </a:r>
          </a:p>
          <a:p>
            <a:r>
              <a:rPr lang="en-US" altLang="ko-KR" sz="1600" dirty="0"/>
              <a:t>&gt;&gt;&gt; b = </a:t>
            </a:r>
            <a:r>
              <a:rPr lang="en-US" altLang="ko-KR" sz="1600" dirty="0" err="1"/>
              <a:t>np.arange</a:t>
            </a:r>
            <a:r>
              <a:rPr lang="en-US" altLang="ko-KR" sz="1600" dirty="0"/>
              <a:t>(25, 49).reshape(4, 6)</a:t>
            </a:r>
          </a:p>
          <a:p>
            <a:r>
              <a:rPr lang="en-US" altLang="ko-KR" sz="1600" dirty="0"/>
              <a:t>&gt;&gt;&gt; </a:t>
            </a:r>
            <a:r>
              <a:rPr lang="en-US" altLang="ko-KR" sz="1600" dirty="0" err="1"/>
              <a:t>a+b</a:t>
            </a:r>
            <a:endParaRPr lang="en-US" altLang="ko-KR" sz="1600" dirty="0"/>
          </a:p>
          <a:p>
            <a:r>
              <a:rPr lang="en-US" altLang="ko-KR" sz="1600" dirty="0"/>
              <a:t>array([[26, 28, 30, 32, 34, 36],</a:t>
            </a:r>
          </a:p>
          <a:p>
            <a:r>
              <a:rPr lang="en-US" altLang="ko-KR" sz="1600" dirty="0"/>
              <a:t>     [38, 40, 42, 44, 46, 48],</a:t>
            </a:r>
          </a:p>
          <a:p>
            <a:r>
              <a:rPr lang="en-US" altLang="ko-KR" sz="1600" dirty="0"/>
              <a:t>     [50, 52, 54, 56, 58, 60],</a:t>
            </a:r>
          </a:p>
          <a:p>
            <a:r>
              <a:rPr lang="en-US" altLang="ko-KR" sz="1600" dirty="0"/>
              <a:t>     [62, 64, 66, 68, 70, 72]])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FAE56A-6344-40FE-96F1-BD2D9C57FC40}"/>
              </a:ext>
            </a:extLst>
          </p:cNvPr>
          <p:cNvSpPr txBox="1"/>
          <p:nvPr/>
        </p:nvSpPr>
        <p:spPr>
          <a:xfrm>
            <a:off x="551330" y="2564874"/>
            <a:ext cx="630398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&gt;&gt;&gt; a = </a:t>
            </a:r>
            <a:r>
              <a:rPr lang="en-US" altLang="ko-KR" sz="1600" dirty="0" err="1"/>
              <a:t>np.arange</a:t>
            </a:r>
            <a:r>
              <a:rPr lang="en-US" altLang="ko-KR" sz="1600" dirty="0"/>
              <a:t>(1, 25).reshape(4, 6)</a:t>
            </a:r>
          </a:p>
          <a:p>
            <a:r>
              <a:rPr lang="en-US" altLang="ko-KR" sz="1600" dirty="0"/>
              <a:t>&gt;&gt;&gt; a+100</a:t>
            </a:r>
          </a:p>
          <a:p>
            <a:r>
              <a:rPr lang="en-US" altLang="ko-KR" sz="1600" dirty="0"/>
              <a:t>array([[101, 102, 103, 104, 105, 106],</a:t>
            </a:r>
          </a:p>
          <a:p>
            <a:r>
              <a:rPr lang="en-US" altLang="ko-KR" sz="1600" dirty="0"/>
              <a:t>     [107, 108, 109, 110, 111, 112],</a:t>
            </a:r>
          </a:p>
          <a:p>
            <a:r>
              <a:rPr lang="en-US" altLang="ko-KR" sz="1600" dirty="0"/>
              <a:t>     [113, 114, 115, 116, 117, 118],</a:t>
            </a:r>
          </a:p>
          <a:p>
            <a:r>
              <a:rPr lang="en-US" altLang="ko-KR" sz="1600" dirty="0"/>
              <a:t>     [119, 120, 121, 122, 123, 124]])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111BCB-DF59-4683-A718-4948F31E4D44}"/>
              </a:ext>
            </a:extLst>
          </p:cNvPr>
          <p:cNvSpPr txBox="1"/>
          <p:nvPr/>
        </p:nvSpPr>
        <p:spPr>
          <a:xfrm>
            <a:off x="551330" y="4422122"/>
            <a:ext cx="6303980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&gt;&gt;&gt; a = </a:t>
            </a:r>
            <a:r>
              <a:rPr lang="en-US" altLang="ko-KR" sz="1600" dirty="0" err="1"/>
              <a:t>np.arange</a:t>
            </a:r>
            <a:r>
              <a:rPr lang="en-US" altLang="ko-KR" sz="1600" dirty="0"/>
              <a:t>(5).reshape((1, 5))</a:t>
            </a:r>
          </a:p>
          <a:p>
            <a:r>
              <a:rPr lang="en-US" altLang="ko-KR" sz="1600" dirty="0"/>
              <a:t>&gt;&gt;&gt; b = </a:t>
            </a:r>
            <a:r>
              <a:rPr lang="en-US" altLang="ko-KR" sz="1600" dirty="0" err="1"/>
              <a:t>np.arange</a:t>
            </a:r>
            <a:r>
              <a:rPr lang="en-US" altLang="ko-KR" sz="1600" dirty="0"/>
              <a:t>(5).reshape((5, 1))</a:t>
            </a:r>
          </a:p>
          <a:p>
            <a:r>
              <a:rPr lang="en-US" altLang="ko-KR" sz="1600" dirty="0"/>
              <a:t>&gt;&gt;&gt; </a:t>
            </a:r>
            <a:r>
              <a:rPr lang="en-US" altLang="ko-KR" sz="1600" dirty="0" err="1"/>
              <a:t>a+b</a:t>
            </a:r>
            <a:endParaRPr lang="en-US" altLang="ko-KR" sz="1600" dirty="0"/>
          </a:p>
          <a:p>
            <a:r>
              <a:rPr lang="en-US" altLang="ko-KR" sz="1600" dirty="0"/>
              <a:t>array([[0, 1, 2, 3, 4],</a:t>
            </a:r>
          </a:p>
          <a:p>
            <a:r>
              <a:rPr lang="en-US" altLang="ko-KR" sz="1600" dirty="0"/>
              <a:t>     [1, 2, 3, 4, 5],</a:t>
            </a:r>
          </a:p>
          <a:p>
            <a:r>
              <a:rPr lang="en-US" altLang="ko-KR" sz="1600" dirty="0"/>
              <a:t>     [2, 3, 4, 5, 6],</a:t>
            </a:r>
          </a:p>
          <a:p>
            <a:r>
              <a:rPr lang="en-US" altLang="ko-KR" sz="1600" dirty="0"/>
              <a:t>     [3, 4, 5, 6, 7],</a:t>
            </a:r>
          </a:p>
          <a:p>
            <a:r>
              <a:rPr lang="en-US" altLang="ko-KR" sz="1600" dirty="0"/>
              <a:t>     [4, 5, 6, 7, 8]])</a:t>
            </a:r>
          </a:p>
        </p:txBody>
      </p:sp>
    </p:spTree>
    <p:extLst>
      <p:ext uri="{BB962C8B-B14F-4D97-AF65-F5344CB8AC3E}">
        <p14:creationId xmlns:p14="http://schemas.microsoft.com/office/powerpoint/2010/main" val="11676599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939261-2F86-4CEE-8812-796ADCAD0431}"/>
              </a:ext>
            </a:extLst>
          </p:cNvPr>
          <p:cNvSpPr txBox="1"/>
          <p:nvPr/>
        </p:nvSpPr>
        <p:spPr>
          <a:xfrm>
            <a:off x="701040" y="426720"/>
            <a:ext cx="816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Plotting</a:t>
            </a:r>
            <a:r>
              <a:rPr lang="ko-KR" altLang="en-US" dirty="0"/>
              <a:t> </a:t>
            </a:r>
            <a:r>
              <a:rPr lang="en-US" altLang="ko-KR" dirty="0"/>
              <a:t>with</a:t>
            </a:r>
            <a:r>
              <a:rPr lang="ko-KR" altLang="en-US" dirty="0"/>
              <a:t> </a:t>
            </a:r>
            <a:r>
              <a:rPr lang="en-US" altLang="ko-KR" dirty="0"/>
              <a:t>Matplotlib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40BE193-97A6-4CC4-B255-274BE80A1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1278572"/>
            <a:ext cx="4391025" cy="33051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9121318-8802-4287-B212-2088E82C7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290" y="426720"/>
            <a:ext cx="3619500" cy="26955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B79395F-8381-414B-854B-8C6BF0930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290" y="3745230"/>
            <a:ext cx="29622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241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939261-2F86-4CEE-8812-796ADCAD0431}"/>
              </a:ext>
            </a:extLst>
          </p:cNvPr>
          <p:cNvSpPr txBox="1"/>
          <p:nvPr/>
        </p:nvSpPr>
        <p:spPr>
          <a:xfrm>
            <a:off x="701040" y="426720"/>
            <a:ext cx="816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Plotting</a:t>
            </a:r>
            <a:r>
              <a:rPr lang="ko-KR" altLang="en-US" dirty="0"/>
              <a:t> </a:t>
            </a:r>
            <a:r>
              <a:rPr lang="en-US" altLang="ko-KR" dirty="0"/>
              <a:t>with</a:t>
            </a:r>
            <a:r>
              <a:rPr lang="ko-KR" altLang="en-US" dirty="0"/>
              <a:t> </a:t>
            </a:r>
            <a:r>
              <a:rPr lang="en-US" altLang="ko-KR" dirty="0"/>
              <a:t>Matplotlib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6744AAC-675B-4231-B1F2-2BA249850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02" y="990600"/>
            <a:ext cx="56292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301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0F840D-A33A-407F-AAA4-DF8405C73DEC}"/>
              </a:ext>
            </a:extLst>
          </p:cNvPr>
          <p:cNvSpPr txBox="1"/>
          <p:nvPr/>
        </p:nvSpPr>
        <p:spPr>
          <a:xfrm>
            <a:off x="1239520" y="406400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Debugging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88864-7F41-46C1-B4C9-811579AD7F04}"/>
              </a:ext>
            </a:extLst>
          </p:cNvPr>
          <p:cNvSpPr txBox="1"/>
          <p:nvPr/>
        </p:nvSpPr>
        <p:spPr>
          <a:xfrm>
            <a:off x="1239520" y="1097280"/>
            <a:ext cx="829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컴퓨터</a:t>
            </a:r>
            <a:r>
              <a:rPr lang="en-US" altLang="ko-KR" dirty="0"/>
              <a:t> </a:t>
            </a:r>
            <a:r>
              <a:rPr lang="ko-KR" altLang="en-US" dirty="0"/>
              <a:t>프로그램의 정확성이나 논리적인 오류</a:t>
            </a:r>
            <a:r>
              <a:rPr lang="en-US" altLang="ko-KR" dirty="0"/>
              <a:t>(</a:t>
            </a:r>
            <a:r>
              <a:rPr lang="ko-KR" altLang="en-US" dirty="0"/>
              <a:t>버그</a:t>
            </a:r>
            <a:r>
              <a:rPr lang="en-US" altLang="ko-KR" dirty="0"/>
              <a:t>)</a:t>
            </a:r>
            <a:r>
              <a:rPr lang="ko-KR" altLang="en-US" dirty="0"/>
              <a:t>를 찾아내는 테스트 과정</a:t>
            </a:r>
            <a:endParaRPr lang="en-US" altLang="ko-KR" dirty="0"/>
          </a:p>
          <a:p>
            <a:r>
              <a:rPr lang="en-US" altLang="ko-KR" dirty="0"/>
              <a:t>-step over/step into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중단점</a:t>
            </a:r>
            <a:r>
              <a:rPr lang="en-US" altLang="ko-KR" dirty="0"/>
              <a:t>(breakpoint) </a:t>
            </a:r>
            <a:r>
              <a:rPr lang="ko-KR" altLang="en-US" dirty="0"/>
              <a:t>설정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 err="1"/>
              <a:t>콜스택</a:t>
            </a:r>
            <a:r>
              <a:rPr lang="ko-KR" altLang="en-US" dirty="0"/>
              <a:t> 검사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소스 </a:t>
            </a:r>
            <a:r>
              <a:rPr lang="ko-KR" altLang="en-US" dirty="0" err="1"/>
              <a:t>리스팅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변수치환 등 다양한 기능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파이썬의</a:t>
            </a:r>
            <a:r>
              <a:rPr lang="ko-KR" altLang="en-US" dirty="0"/>
              <a:t> 디버깅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 err="1"/>
              <a:t>Pdb</a:t>
            </a:r>
            <a:r>
              <a:rPr lang="en-US" altLang="ko-KR" dirty="0"/>
              <a:t> </a:t>
            </a:r>
            <a:r>
              <a:rPr lang="ko-KR" altLang="en-US" dirty="0"/>
              <a:t>모듈 사용</a:t>
            </a: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2EC4D4E-9E54-4377-9F93-05F5ED134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20" y="3839408"/>
            <a:ext cx="4210050" cy="1819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C326BA-AB27-45D0-A714-86F3105A0891}"/>
              </a:ext>
            </a:extLst>
          </p:cNvPr>
          <p:cNvSpPr txBox="1"/>
          <p:nvPr/>
        </p:nvSpPr>
        <p:spPr>
          <a:xfrm>
            <a:off x="6593840" y="4602480"/>
            <a:ext cx="2631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비교기능</a:t>
            </a:r>
            <a:r>
              <a:rPr lang="en-US" altLang="ko-KR" dirty="0"/>
              <a:t>: </a:t>
            </a:r>
          </a:p>
          <a:p>
            <a:r>
              <a:rPr lang="en-US" altLang="ko-KR" dirty="0"/>
              <a:t>(</a:t>
            </a:r>
            <a:r>
              <a:rPr lang="en-US" altLang="ko-KR" dirty="0" err="1"/>
              <a:t>pdb</a:t>
            </a:r>
            <a:r>
              <a:rPr lang="en-US" altLang="ko-KR" dirty="0"/>
              <a:t>)c</a:t>
            </a:r>
          </a:p>
          <a:p>
            <a:r>
              <a:rPr lang="en-US" altLang="ko-KR" dirty="0"/>
              <a:t>(</a:t>
            </a:r>
            <a:r>
              <a:rPr lang="en-US" altLang="ko-KR" dirty="0" err="1"/>
              <a:t>pdb</a:t>
            </a:r>
            <a:r>
              <a:rPr lang="en-US" altLang="ko-KR" dirty="0"/>
              <a:t>)n</a:t>
            </a:r>
          </a:p>
          <a:p>
            <a:r>
              <a:rPr lang="en-US" altLang="ko-KR" dirty="0"/>
              <a:t>(</a:t>
            </a:r>
            <a:r>
              <a:rPr lang="en-US" altLang="ko-KR" dirty="0" err="1"/>
              <a:t>pdb</a:t>
            </a:r>
            <a:r>
              <a:rPr lang="en-US" altLang="ko-KR" dirty="0"/>
              <a:t>)print(</a:t>
            </a:r>
            <a:r>
              <a:rPr lang="ko-KR" altLang="en-US" dirty="0" err="1"/>
              <a:t>변수명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5092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378179F-43B7-472D-867F-AAAC9BAC7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54" y="355600"/>
            <a:ext cx="8032657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213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F3F758-C223-4020-839A-2E8B599D59A7}"/>
              </a:ext>
            </a:extLst>
          </p:cNvPr>
          <p:cNvSpPr txBox="1"/>
          <p:nvPr/>
        </p:nvSpPr>
        <p:spPr>
          <a:xfrm>
            <a:off x="457200" y="365760"/>
            <a:ext cx="737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Numpy</a:t>
            </a:r>
            <a:r>
              <a:rPr lang="en-US" altLang="ko-KR" dirty="0"/>
              <a:t>/matplotlib</a:t>
            </a:r>
            <a:r>
              <a:rPr lang="ko-KR" altLang="en-US" dirty="0"/>
              <a:t> 연습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37A976D-D453-47BE-92F1-8898594C6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9090"/>
            <a:ext cx="8986860" cy="39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662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F3F758-C223-4020-839A-2E8B599D59A7}"/>
              </a:ext>
            </a:extLst>
          </p:cNvPr>
          <p:cNvSpPr txBox="1"/>
          <p:nvPr/>
        </p:nvSpPr>
        <p:spPr>
          <a:xfrm>
            <a:off x="457200" y="365760"/>
            <a:ext cx="737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Numpy</a:t>
            </a:r>
            <a:r>
              <a:rPr lang="en-US" altLang="ko-KR" dirty="0"/>
              <a:t>/matplotlib</a:t>
            </a:r>
            <a:r>
              <a:rPr lang="ko-KR" altLang="en-US" dirty="0"/>
              <a:t> 연습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BFDB7C8-0B4F-4885-92AD-35B52D8E8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22" y="1483360"/>
            <a:ext cx="9212460" cy="422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5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4D178B7-6335-4965-841C-4E297F1C2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7662"/>
            <a:ext cx="874395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527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F3F758-C223-4020-839A-2E8B599D59A7}"/>
              </a:ext>
            </a:extLst>
          </p:cNvPr>
          <p:cNvSpPr txBox="1"/>
          <p:nvPr/>
        </p:nvSpPr>
        <p:spPr>
          <a:xfrm>
            <a:off x="457200" y="365760"/>
            <a:ext cx="737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Numpy</a:t>
            </a:r>
            <a:r>
              <a:rPr lang="en-US" altLang="ko-KR" dirty="0"/>
              <a:t>/matplotlib</a:t>
            </a:r>
            <a:r>
              <a:rPr lang="ko-KR" altLang="en-US" dirty="0"/>
              <a:t> 연습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02CD9F2-445A-4C0E-83F9-DCB7D65A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5305"/>
            <a:ext cx="9069705" cy="384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364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F3F758-C223-4020-839A-2E8B599D59A7}"/>
              </a:ext>
            </a:extLst>
          </p:cNvPr>
          <p:cNvSpPr txBox="1"/>
          <p:nvPr/>
        </p:nvSpPr>
        <p:spPr>
          <a:xfrm>
            <a:off x="457200" y="365760"/>
            <a:ext cx="737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Numpy</a:t>
            </a:r>
            <a:r>
              <a:rPr lang="en-US" altLang="ko-KR" dirty="0"/>
              <a:t>/matplotlib</a:t>
            </a:r>
            <a:r>
              <a:rPr lang="ko-KR" altLang="en-US" dirty="0"/>
              <a:t> 연습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4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F1C1BE0-3ACD-49B0-9F9A-9857EEEF9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75464"/>
            <a:ext cx="9224645" cy="42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315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F3F758-C223-4020-839A-2E8B599D59A7}"/>
              </a:ext>
            </a:extLst>
          </p:cNvPr>
          <p:cNvSpPr txBox="1"/>
          <p:nvPr/>
        </p:nvSpPr>
        <p:spPr>
          <a:xfrm>
            <a:off x="457200" y="365760"/>
            <a:ext cx="737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Numpy</a:t>
            </a:r>
            <a:r>
              <a:rPr lang="en-US" altLang="ko-KR" dirty="0"/>
              <a:t>/matplotlib</a:t>
            </a:r>
            <a:r>
              <a:rPr lang="ko-KR" altLang="en-US" dirty="0"/>
              <a:t> 연습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5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298BC30-F637-47B2-B1B7-9CEAC340C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5280"/>
            <a:ext cx="9677291" cy="415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30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E785BAA-DD31-4836-B24D-082BA03FC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39" y="602086"/>
            <a:ext cx="8062595" cy="219889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421582A-C9BA-46E9-A9B5-EB47C3B48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159" y="3157687"/>
            <a:ext cx="7991475" cy="82036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3C524CB-F86E-485C-A72F-7305FA386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159" y="4192453"/>
            <a:ext cx="7991475" cy="8167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58D6D52-785F-400C-B74E-C7562AA69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4159" y="5447287"/>
            <a:ext cx="6950709" cy="5104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8E088F-AEE6-48F3-B000-5B43B48D8985}"/>
              </a:ext>
            </a:extLst>
          </p:cNvPr>
          <p:cNvSpPr txBox="1"/>
          <p:nvPr/>
        </p:nvSpPr>
        <p:spPr>
          <a:xfrm>
            <a:off x="802640" y="82296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F25627-AC72-4379-B266-095A9E948557}"/>
              </a:ext>
            </a:extLst>
          </p:cNvPr>
          <p:cNvSpPr txBox="1"/>
          <p:nvPr/>
        </p:nvSpPr>
        <p:spPr>
          <a:xfrm>
            <a:off x="802640" y="319853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19A42-15DC-4C30-8B93-4F37CE66E18B}"/>
              </a:ext>
            </a:extLst>
          </p:cNvPr>
          <p:cNvSpPr txBox="1"/>
          <p:nvPr/>
        </p:nvSpPr>
        <p:spPr>
          <a:xfrm>
            <a:off x="771756" y="433832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A992C-1235-4EA4-9CA5-F6FECD18BCAF}"/>
              </a:ext>
            </a:extLst>
          </p:cNvPr>
          <p:cNvSpPr txBox="1"/>
          <p:nvPr/>
        </p:nvSpPr>
        <p:spPr>
          <a:xfrm>
            <a:off x="771756" y="551783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135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EF2DA3E-EB4A-41E1-B830-11DF3BA5C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557212"/>
            <a:ext cx="89058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2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5101E01-3E86-4AC4-AFEB-699672C26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485900"/>
            <a:ext cx="87153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51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36EC2E5-4AFE-411A-AA20-FF03B4F1F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447675"/>
            <a:ext cx="8829675" cy="581025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9F473669-A4E6-4F0D-B2F5-21F751B05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80" y="1477531"/>
            <a:ext cx="3891280" cy="22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499</Words>
  <Application>Microsoft Office PowerPoint</Application>
  <PresentationFormat>와이드스크린</PresentationFormat>
  <Paragraphs>81</Paragraphs>
  <Slides>63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63</vt:i4>
      </vt:variant>
    </vt:vector>
  </HeadingPairs>
  <TitlesOfParts>
    <vt:vector size="66" baseType="lpstr">
      <vt:lpstr>맑은 고딕</vt:lpstr>
      <vt:lpstr>Arial</vt:lpstr>
      <vt:lpstr>Office 테마</vt:lpstr>
      <vt:lpstr>AI 고급프로그래밍</vt:lpstr>
      <vt:lpstr>프로그램 설치</vt:lpstr>
      <vt:lpstr>Numpy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Numpy</dc:title>
  <dc:creator>오상훈</dc:creator>
  <cp:lastModifiedBy>오상훈</cp:lastModifiedBy>
  <cp:revision>23</cp:revision>
  <cp:lastPrinted>2021-02-17T03:58:44Z</cp:lastPrinted>
  <dcterms:created xsi:type="dcterms:W3CDTF">2020-06-12T22:44:05Z</dcterms:created>
  <dcterms:modified xsi:type="dcterms:W3CDTF">2021-02-17T04:07:33Z</dcterms:modified>
</cp:coreProperties>
</file>